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0" r:id="rId5"/>
  </p:sldMasterIdLst>
  <p:notesMasterIdLst>
    <p:notesMasterId r:id="rId81"/>
  </p:notesMasterIdLst>
  <p:handoutMasterIdLst>
    <p:handoutMasterId r:id="rId82"/>
  </p:handoutMasterIdLst>
  <p:sldIdLst>
    <p:sldId id="320" r:id="rId6"/>
    <p:sldId id="711" r:id="rId7"/>
    <p:sldId id="709" r:id="rId8"/>
    <p:sldId id="322" r:id="rId9"/>
    <p:sldId id="712" r:id="rId10"/>
    <p:sldId id="261" r:id="rId11"/>
    <p:sldId id="713" r:id="rId12"/>
    <p:sldId id="263" r:id="rId13"/>
    <p:sldId id="333" r:id="rId14"/>
    <p:sldId id="258" r:id="rId15"/>
    <p:sldId id="327" r:id="rId16"/>
    <p:sldId id="334" r:id="rId17"/>
    <p:sldId id="330" r:id="rId18"/>
    <p:sldId id="714" r:id="rId19"/>
    <p:sldId id="260" r:id="rId20"/>
    <p:sldId id="262" r:id="rId21"/>
    <p:sldId id="265" r:id="rId22"/>
    <p:sldId id="715" r:id="rId23"/>
    <p:sldId id="716" r:id="rId24"/>
    <p:sldId id="717" r:id="rId25"/>
    <p:sldId id="718" r:id="rId26"/>
    <p:sldId id="719" r:id="rId27"/>
    <p:sldId id="721" r:id="rId28"/>
    <p:sldId id="722" r:id="rId29"/>
    <p:sldId id="723" r:id="rId30"/>
    <p:sldId id="724" r:id="rId31"/>
    <p:sldId id="725" r:id="rId32"/>
    <p:sldId id="726" r:id="rId33"/>
    <p:sldId id="727" r:id="rId34"/>
    <p:sldId id="728" r:id="rId35"/>
    <p:sldId id="729" r:id="rId36"/>
    <p:sldId id="730" r:id="rId37"/>
    <p:sldId id="731" r:id="rId38"/>
    <p:sldId id="732" r:id="rId39"/>
    <p:sldId id="733" r:id="rId40"/>
    <p:sldId id="735" r:id="rId41"/>
    <p:sldId id="736" r:id="rId42"/>
    <p:sldId id="737" r:id="rId43"/>
    <p:sldId id="738" r:id="rId44"/>
    <p:sldId id="739" r:id="rId45"/>
    <p:sldId id="741" r:id="rId46"/>
    <p:sldId id="742" r:id="rId47"/>
    <p:sldId id="743" r:id="rId48"/>
    <p:sldId id="744" r:id="rId49"/>
    <p:sldId id="745" r:id="rId50"/>
    <p:sldId id="746" r:id="rId51"/>
    <p:sldId id="747" r:id="rId52"/>
    <p:sldId id="748" r:id="rId53"/>
    <p:sldId id="749" r:id="rId54"/>
    <p:sldId id="750" r:id="rId55"/>
    <p:sldId id="751" r:id="rId56"/>
    <p:sldId id="752" r:id="rId57"/>
    <p:sldId id="754" r:id="rId58"/>
    <p:sldId id="755" r:id="rId59"/>
    <p:sldId id="756" r:id="rId60"/>
    <p:sldId id="757" r:id="rId61"/>
    <p:sldId id="758" r:id="rId62"/>
    <p:sldId id="759" r:id="rId63"/>
    <p:sldId id="760" r:id="rId64"/>
    <p:sldId id="761" r:id="rId65"/>
    <p:sldId id="762" r:id="rId66"/>
    <p:sldId id="763" r:id="rId67"/>
    <p:sldId id="764" r:id="rId68"/>
    <p:sldId id="765" r:id="rId69"/>
    <p:sldId id="766" r:id="rId70"/>
    <p:sldId id="767" r:id="rId71"/>
    <p:sldId id="768" r:id="rId72"/>
    <p:sldId id="769" r:id="rId73"/>
    <p:sldId id="770" r:id="rId74"/>
    <p:sldId id="771" r:id="rId75"/>
    <p:sldId id="772" r:id="rId76"/>
    <p:sldId id="773" r:id="rId77"/>
    <p:sldId id="774" r:id="rId78"/>
    <p:sldId id="775" r:id="rId79"/>
    <p:sldId id="318" r:id="rId80"/>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pos="340" userDrawn="1">
          <p15:clr>
            <a:srgbClr val="A4A3A4"/>
          </p15:clr>
        </p15:guide>
        <p15:guide id="2" pos="4286" userDrawn="1">
          <p15:clr>
            <a:srgbClr val="A4A3A4"/>
          </p15:clr>
        </p15:guide>
        <p15:guide id="3" orient="horz" pos="336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D0E4"/>
    <a:srgbClr val="000000"/>
    <a:srgbClr val="EF8D5B"/>
    <a:srgbClr val="ECECEC"/>
    <a:srgbClr val="FFDE17"/>
    <a:srgbClr val="57A672"/>
    <a:srgbClr val="B2DDC9"/>
    <a:srgbClr val="011E3B"/>
    <a:srgbClr val="D61980"/>
    <a:srgbClr val="28A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2" autoAdjust="0"/>
    <p:restoredTop sz="94638"/>
  </p:normalViewPr>
  <p:slideViewPr>
    <p:cSldViewPr snapToGrid="0" snapToObjects="1">
      <p:cViewPr varScale="1">
        <p:scale>
          <a:sx n="74" d="100"/>
          <a:sy n="74" d="100"/>
        </p:scale>
        <p:origin x="2934" y="66"/>
      </p:cViewPr>
      <p:guideLst>
        <p:guide pos="340"/>
        <p:guide pos="4286"/>
        <p:guide orient="horz" pos="3367"/>
      </p:guideLst>
    </p:cSldViewPr>
  </p:slideViewPr>
  <p:notesTextViewPr>
    <p:cViewPr>
      <p:scale>
        <a:sx n="1" d="1"/>
        <a:sy n="1" d="1"/>
      </p:scale>
      <p:origin x="0" y="0"/>
    </p:cViewPr>
  </p:notesTextViewPr>
  <p:sorterViewPr>
    <p:cViewPr>
      <p:scale>
        <a:sx n="78" d="100"/>
        <a:sy n="78"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10/9/2023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‹Nº›</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22:15.569"/>
    </inkml:context>
    <inkml:brush xml:id="br0">
      <inkml:brushProperty name="width" value="0.07938" units="cm"/>
      <inkml:brushProperty name="height" value="0.07938" units="cm"/>
      <inkml:brushProperty name="color" value="#FFFFFF"/>
    </inkml:brush>
  </inkml:definitions>
  <inkml:trace contextRef="#ctx0" brushRef="#br0">2064 13 24575,'-48'0'0,"-8"0"0,-18 0 0,31 0 0,-1 0 0,-1 0 0,0 2 0,-7-1 0,1 2 0,2 1 0,-1 1 0,0 2 0,1 0 0,-1-1 0,0 3 0,6 3 0,-1-1 0,-2 3 0,2 0 0,1 4 0,0-1 0,2 1 0,1 2 0,-1-2 0,-1 1 0,4 0 0,-1 1 0,-1 2 0,2 2 0,1-1 0,-2 3 0,1 1 0,2 0 0,2 1 0,3 0 0,-26 23 0,4-1 0,7 4 0,20-23 0,3-1 0,0 2 0,1 2 0,2 1 0,1-1 0,-2 1 0,3-2 0,-16 36 0,4 1 0,6-8 0,9-11 0,5-12 0,2-10 0,4-5 0,1 1 0,1 8 0,-3 5 0,3 8 0,-1-3 0,4 1 0,6 2 0,8 0 0,19 1 0,12 3 0,13 0 0,-24-26 0,0 4 0,1 0 0,0-2 0,3 1 0,0-3 0,1 1 0,1-3 0,1-1 0,0-1 0,-3-4 0,-2 0 0,39 8 0,-11-8 0,2-7 0,0-5 0,1-6 0,3-5 0,6-10 0,-3-8 0,-36 9 0,-1-2 0,-1-2 0,0-2 0,-1 0 0,-2-4 0,5-1 0,-2-2 0,-2-5 0,2 2 0,2-1 0,1-1 0,-3 0 0,0-2 0,-3 2 0,-1-2 0,-3 3 0,-4 1 0,-2-3 0,0 0 0,-3 2 0,0-3 0,0 1 0,0 0 0,-3-4 0,1-2 0,0 0 0,-2 0 0,-2 3 0,-1 2 0,5-33 0,-5 10 0,-8 7 0,-1-4 0,-3-7 0,0-4 0,0-3 0,0 3 0,-3 14 0,-4 8 0,-2 7 0,-3 4 0,-1 5 0,-1 0 0,-8 4 0,-3 3 0,-4 0 0,-6 0 0,-1-4 0,-6-5 0,-6-1 0,-15 6 0,18 7 0,1 1 0,-3 5 0,-9-9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30:40.023"/>
    </inkml:context>
    <inkml:brush xml:id="br0">
      <inkml:brushProperty name="width" value="0.07938" units="cm"/>
      <inkml:brushProperty name="height" value="0.07938" units="cm"/>
      <inkml:brushProperty name="color" value="#FFFFFF"/>
    </inkml:brush>
  </inkml:definitions>
  <inkml:trace contextRef="#ctx0" brushRef="#br0">1725 102 24575,'-20'-2'0,"-3"-4"0,9 2 0,-2-1 0,-1-1 0,-1-2 0,-2 1 0,-1 0 0,-1 0 0,0-1 0,-2 2 0,1-1 0,-2 1 0,-1 2 0,1-1 0,1 1 0,-3 2 0,0-1 0,7 2 0,0 0 0,0 1-302,-3-1 1,-1 1 0,0-1 301,-1 1 0,-3 0 0,1 0 0,-2 0 0,1 0 0,-1 0 0,1 0 0,1 0 0,-1 0 0,3 0 0,0 0 0,1 0 0,2 0 0,1 0 0,0 0-68,-7 0 0,0 0 68,0 0 0,1 0 0,0 0 0,0 0 0,-1 1 0,-1 1 0,1 1 0,0 2 0,8-1 0,0 0 0,0 2 0,-1 0 0,0 2 0,0-1 0,0 2 0,0 0 0,1 0 0,-1 1 0,0 1 0,1 1 0,1-1 0,0 0 0,1 1 0,-7 4 0,0 1 0,4-2 0,0 0 0,2-1 0,2-1 0,2-1 0,0 1 0,3-2 0,0 2 0,1 0 0,2 1 448,1 0 1,1 1-449,2 1 0,1 2 71,1 1 1,2 2-72,0 1 0,1 0 0,-1 3 0,2 0 0,-1 2 0,1-1 0,0 1 0,2 0 0,0 1 0,3-1 0,0 0 0,1-1 0,2 0 0,1 0 0,2-2 0,0 0 0,1-1 0,1 0 0,1-1 0,2 1 0,-1-2 0,1 0 0,0 0 0,1 0 0,0-2 0,1 0 0,1-2 0,0 1 0,1 0 0,0-2 0,3 0 0,-1-1 0,1 1 0,0-2 0,1-1 0,0-1 0,1 0 0,-1-1 0,-1 0 0,1-2 0,-1 0 0,1-2 0,0-1 0,0-1 0,0-1 0,2-2 0,2 0 0,-1-1 0,-8 0 0,1-1 0,-1 0-171,1 0 1,1 0-1,-1 0 171,1 0 0,0 0 0,0-1 0,0 0 0,0 0 0,0-1 0,-1-1 0,1-1 0,-1 1 0,-1-2 0,0 0 0,0 0 0,6-4 0,0 0 0,-4 1 0,0-1 0,-2 2 0,-1-1 0,-1 0 0,-1 0 0,1-2 0,1 0 0,0-1 0,0 1 0,-1-1 0,0-1 256,0 1 0,0 0-256,-2-1 0,0 2 0,0-1 0,-1 0 0,0 0 0,0 1 0,-1-1 0,0-1 0,-1 0 0,1-1 0,-1 2 0,-1-2 0,-1 3 0,-1-1 0,8-6 0,-4 3 0,-2 2 0,2-2 0,0-1 0,1-1 0,-1-1 0,-1-1 0,0 0 0,0 1 0,0 0 0,-1-2 0,-1-1 0,-3 1 0,-2-1 0,-3-2 0,-2-6 0,0 11 0,-1 0 0,0-2 0,0-1 0,0 2 0,0-1 0,0 2 0,0 0 0,0 1 0,0 2 0,0-14 0,0 3 0,0 0 0,0 3 0,0 2 0,0 2 0,-2 1 0,1 1 0,-2-2 0,-2 2 0,0 0 0,0 6 0,3 4 0,-1 4 0,1 0 0,1 0 0,-2 0 0,1 1 0,-2-1 0,-1-1 0,-3-3 0,-2-3 0,-1-2 0,0 0 0,2 4 0,3 1 0,2 1 0,1-3 0,1 3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38:07.702"/>
    </inkml:context>
    <inkml:brush xml:id="br0">
      <inkml:brushProperty name="width" value="0.07938" units="cm"/>
      <inkml:brushProperty name="height" value="0.07938" units="cm"/>
      <inkml:brushProperty name="color" value="#7CD0E4"/>
    </inkml:brush>
  </inkml:definitions>
  <inkml:trace contextRef="#ctx0" brushRef="#br0">1112 5 24575,'-18'-3'0,"2"2"0,-4 0 0,2 1 0,-1 0 0,-2 0-463,2 0 0,-2 0 0,0 0 0,0 0 463,3 0 0,0 0 0,0 0 0,0 0 0,0 0-299,0 0 0,0 0 1,0 0-1,1 0 1,-1 0 298,0 0 0,0 0 0,-1 0 0,2 0 0,-1 0 0,-3 0 0,-1 1 0,1-1 0,0 1 0,0 0 0,1 1 0,-1 0 0,-1 1 0,2 2 0,-1-1 0,-1 2 0,1-1 0,2 1 0,1 0 0,1 0 0,1 0 0,-2 1 0,-1 1 0,0 2 0,0-1 0,1 0 173,4-1 1,2 1-1,0-1-173,-5 5 0,0-1 0,2 1 0,1 1 0,1 0 0,1 1 0,0 1 0,1 1 0,0 0 0,0 1 0,1 0 0,1 0 0,0 1 0,2-1 0,1 0 0,0 0 0,1 0 0,1 0 0,2 2 0,0 1 0,2-6 0,-1 0 0,0 0-231,1 2 0,0-1 0,1 1 231,1 1 0,1 1 0,0-1 0,1 1 0,1 0 0,0 0 0,1 0 0,1 1 0,1-1 0,0-1 0,1 1 0,-1 0 0,2-1 0,-1 0 0,0-1 0,2 0 0,0-1 0,0 0 0,1 0 0,1-1 0,1 0 0,0-1 0,0 0 0,1-1 0,1-1 0,0 1 0,0-1 0,0-1 0,0 0 0,1-1 0,0 0 0,0-1 0,0 0 0,1-1 0,0-1 0,0 0 0,1-1 0,0 0 0,0-2 0,1 0 0,0 0 0,0-1 0,1-1 0,-1 0 0,1-1 0,-1 0 0,0-1 0,0 0 0,0-1 0,0 0 0,1-2-145,-5 0 0,0 0 0,-1-1 0,1-1 145,0 0 0,1-1 0,-1-1 0,0 0 0,0 0 0,1-1 0,-1-1 0,0 0 0,0 0 0,0 0 0,0 0 0,0 0 0,-1-1 0,0 2 0,-1-1 0,1 0 0,-1 0 0,-1 0 0,0 0 0,1 0 0,3-4 0,-1 1 0,1-1 168,-2 0 1,-1 0-1,0 0-168,0 0 0,-1-1 0,0 1 0,-1-1 0,-1 0 0,0 0 0,-1 1 0,-1-1 0,0 0-96,0 1 0,-1-1 0,-1 0 96,0 0 0,0 1 0,-1-1 0,2-5 0,-1-1 0,0 1 0,-2 0 244,0 0 1,-2 1-245,-1 0 0,0 1 0,-1-1 0,-1 0 0,0 0 0,0 0 731,-1 0 1,-1 1-732,-1-1 0,-1 1 534,-1 2 0,-1 0-534,-2 0 0,0 2 0,-1-1 0,-1 1 0,0-1 0,-1 1 0,0-1 0,-1 0 0,-1 1 0,2 0 318,-1 0 0,1 1-318,1 2 0,0 0 112,2 2 1,1 0-113,-7-5 0,0 0 0,-2 1 0,1-1 0,3 2 0,4 4 0,5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21:02.835"/>
    </inkml:context>
    <inkml:brush xml:id="br0">
      <inkml:brushProperty name="width" value="0.07938" units="cm"/>
      <inkml:brushProperty name="height" value="0.07938" units="cm"/>
      <inkml:brushProperty name="color" value="#7CD0E4"/>
    </inkml:brush>
  </inkml:definitions>
  <inkml:trace contextRef="#ctx0" brushRef="#br0">1596 62 24575,'-24'2'0,"-14"1"0,-8 1 0,-2-2 0,4-2 0,9-1 0,-3-4 0,-5-4 0,-4-2 0,19 6 0,-1 0 0,1 1 0,0 1 0,-3-1 0,-1 1 0,0-1 0,0 2 0,0-2 0,0 1 0,-1 0 0,0 0 0,2 1 0,0 1 0,-2 0 0,1 2 0,0 1 0,2 2 0,0 0 0,1 2 0,2 1 0,0 1 0,-23 7 0,3 1 0,2 4 0,2 8 0,21-9 0,1 0 0,-1 5 0,0 1 0,1 0 0,-1 2 0,2-1 0,-1 1 0,1 1 0,0 0 0,1-1 0,1 0 0,2 0 0,0 0 0,3 0 0,0 0 0,1-2 0,1 1 0,2 0 0,1 1 0,-5 25 0,3-4 0,6-1 0,1-2 0,3-2 0,0 0 0,4-3 0,7 0 0,8-2 0,10 4 0,-13-18 0,2 0 0,2 3 0,1 1 0,1 2 0,-1 1 0,3 0 0,-1 0 0,-2-2 0,0-2 0,0-2 0,-1-2 0,0-2 0,1-2 0,18 8 0,5-7 0,3-9 0,-21-8 0,2-1 0,4 0 0,2-1 0,1 0 0,0 0 0,2 0 0,-2 1 0,1 0 0,-1-1 0,-2 1 0,-1-1 0,-3 1 0,0-1 0,-1 1 0,-1-1 0,24 3 0,-2-2 0,-1-4 0,-4-3 0,0-3 0,-1-3 0,2-4 0,2-4 0,-4-3 0,1-3 0,-1 1 0,2 2 0,0 1 0,-1 2 0,-5 3 0,-7-2 0,-1 2 0,-3 0 0,-1-2 0,-3 1 0,-5 2 0,-6 0 0,-4 1 0,-1-2 0,4-6 0,5-7 0,4-5 0,4-4 0,-2 2 0,-1 3 0,-6 4 0,-5 8 0,-1-2 0,-1 0 0,1-1 0,-1-3 0,-1 6 0,-1 4 0,-4 4 0,-1 1 0,1-3 0,0-7 0,0-10 0,-1-7 0,-2-5 0,0-1 0,-2 2 0,-6 3 0,-7 4 0,-3 2 0,-2 2 0,-1 4 0,-4-1 0,-2-1 0,-2-2 0,0 1 0,-1 3 0,-3 5 0,-3 5 0,3 6 0,3 3 0,4 3 0,3 0 0,2 1 0,1-1 0,2 0 0,-2-2 0,11 4 0,-3-1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10/9/2023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‹Nº›</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448AF0-1E53-E44C-9F60-B155A99157D6}" type="slidenum">
              <a:t>2</a:t>
            </a:fld>
            <a:endParaRPr lang="en-GB"/>
          </a:p>
        </p:txBody>
      </p:sp>
    </p:spTree>
    <p:extLst>
      <p:ext uri="{BB962C8B-B14F-4D97-AF65-F5344CB8AC3E}">
        <p14:creationId xmlns:p14="http://schemas.microsoft.com/office/powerpoint/2010/main" val="374012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448AF0-1E53-E44C-9F60-B155A99157D6}" type="slidenum">
              <a:t>3</a:t>
            </a:fld>
            <a:endParaRPr lang="en-GB"/>
          </a:p>
        </p:txBody>
      </p:sp>
    </p:spTree>
    <p:extLst>
      <p:ext uri="{BB962C8B-B14F-4D97-AF65-F5344CB8AC3E}">
        <p14:creationId xmlns:p14="http://schemas.microsoft.com/office/powerpoint/2010/main" val="3486538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8B7E260-BCC7-89E3-59C9-94F5F79C7B96}"/>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48430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US" dirty="0"/>
              <a:t>C</a:t>
            </a:r>
          </a:p>
        </p:txBody>
      </p:sp>
      <p:sp>
        <p:nvSpPr>
          <p:cNvPr id="5" name="Slide Number Placeholder 5">
            <a:extLst>
              <a:ext uri="{FF2B5EF4-FFF2-40B4-BE49-F238E27FC236}">
                <a16:creationId xmlns:a16="http://schemas.microsoft.com/office/drawing/2014/main" id="{8F2FF7CD-837E-6BC7-87E4-C00987E3B46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6" name="Text Placeholder 32">
            <a:extLst>
              <a:ext uri="{FF2B5EF4-FFF2-40B4-BE49-F238E27FC236}">
                <a16:creationId xmlns:a16="http://schemas.microsoft.com/office/drawing/2014/main" id="{464B5678-B609-0C1D-0ABB-E2BAC52E8E9E}"/>
              </a:ext>
            </a:extLst>
          </p:cNvPr>
          <p:cNvSpPr>
            <a:spLocks noGrp="1"/>
          </p:cNvSpPr>
          <p:nvPr>
            <p:ph type="body" sz="quarter" idx="32" hasCustomPrompt="1"/>
          </p:nvPr>
        </p:nvSpPr>
        <p:spPr>
          <a:xfrm>
            <a:off x="560487" y="4368538"/>
            <a:ext cx="6526988" cy="546126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1D49BEFF-1FD3-73AC-DDA4-64268D26116D}"/>
              </a:ext>
            </a:extLst>
          </p:cNvPr>
          <p:cNvSpPr>
            <a:spLocks noGrp="1"/>
          </p:cNvSpPr>
          <p:nvPr>
            <p:ph type="body" sz="quarter" idx="42" hasCustomPrompt="1"/>
          </p:nvPr>
        </p:nvSpPr>
        <p:spPr>
          <a:xfrm>
            <a:off x="563667" y="31179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1" y="-43155"/>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403112" cy="2314214"/>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68DE4C91-2E5D-BC18-76B2-68E11D7A4BE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Text Placeholder 32">
            <a:extLst>
              <a:ext uri="{FF2B5EF4-FFF2-40B4-BE49-F238E27FC236}">
                <a16:creationId xmlns:a16="http://schemas.microsoft.com/office/drawing/2014/main" id="{BAD71A04-8323-6097-6CE6-14B1FDF930A5}"/>
              </a:ext>
            </a:extLst>
          </p:cNvPr>
          <p:cNvSpPr>
            <a:spLocks noGrp="1"/>
          </p:cNvSpPr>
          <p:nvPr>
            <p:ph type="body" sz="quarter" idx="32" hasCustomPrompt="1"/>
          </p:nvPr>
        </p:nvSpPr>
        <p:spPr>
          <a:xfrm>
            <a:off x="538294" y="3515168"/>
            <a:ext cx="6526988" cy="618763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Tree>
    <p:extLst>
      <p:ext uri="{BB962C8B-B14F-4D97-AF65-F5344CB8AC3E}">
        <p14:creationId xmlns:p14="http://schemas.microsoft.com/office/powerpoint/2010/main" val="285934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5">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1" y="2082797"/>
            <a:ext cx="7559675" cy="4610101"/>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Text Placeholder 32">
            <a:extLst>
              <a:ext uri="{FF2B5EF4-FFF2-40B4-BE49-F238E27FC236}">
                <a16:creationId xmlns:a16="http://schemas.microsoft.com/office/drawing/2014/main" id="{F6EB6498-DFEC-67FB-F06F-1D0854BC7077}"/>
              </a:ext>
            </a:extLst>
          </p:cNvPr>
          <p:cNvSpPr>
            <a:spLocks noGrp="1"/>
          </p:cNvSpPr>
          <p:nvPr>
            <p:ph type="body" sz="quarter" idx="52" hasCustomPrompt="1"/>
          </p:nvPr>
        </p:nvSpPr>
        <p:spPr>
          <a:xfrm>
            <a:off x="559612" y="7335188"/>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 name="Text Placeholder 32">
            <a:extLst>
              <a:ext uri="{FF2B5EF4-FFF2-40B4-BE49-F238E27FC236}">
                <a16:creationId xmlns:a16="http://schemas.microsoft.com/office/drawing/2014/main" id="{6787CA39-9AC5-1B45-9E5E-3A8736B2FF5E}"/>
              </a:ext>
            </a:extLst>
          </p:cNvPr>
          <p:cNvSpPr>
            <a:spLocks noGrp="1"/>
          </p:cNvSpPr>
          <p:nvPr>
            <p:ph type="body" sz="quarter" idx="53" hasCustomPrompt="1"/>
          </p:nvPr>
        </p:nvSpPr>
        <p:spPr>
          <a:xfrm>
            <a:off x="3446037" y="7348997"/>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 name="Text Placeholder 32">
            <a:extLst>
              <a:ext uri="{FF2B5EF4-FFF2-40B4-BE49-F238E27FC236}">
                <a16:creationId xmlns:a16="http://schemas.microsoft.com/office/drawing/2014/main" id="{66DCEEB8-4B5F-63E1-0A9C-A105631BF3F5}"/>
              </a:ext>
            </a:extLst>
          </p:cNvPr>
          <p:cNvSpPr>
            <a:spLocks noGrp="1"/>
          </p:cNvSpPr>
          <p:nvPr>
            <p:ph type="body" sz="quarter" idx="32" hasCustomPrompt="1"/>
          </p:nvPr>
        </p:nvSpPr>
        <p:spPr>
          <a:xfrm>
            <a:off x="538294" y="2362200"/>
            <a:ext cx="6526988" cy="347980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84864FC6-8E5D-4F42-A929-9EA71FF6BBAF}"/>
              </a:ext>
            </a:extLst>
          </p:cNvPr>
          <p:cNvSpPr>
            <a:spLocks noGrp="1"/>
          </p:cNvSpPr>
          <p:nvPr>
            <p:ph type="body" sz="quarter" idx="42" hasCustomPrompt="1"/>
          </p:nvPr>
        </p:nvSpPr>
        <p:spPr>
          <a:xfrm>
            <a:off x="541474" y="920861"/>
            <a:ext cx="6570888" cy="958739"/>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Slide Number Placeholder 5">
            <a:extLst>
              <a:ext uri="{FF2B5EF4-FFF2-40B4-BE49-F238E27FC236}">
                <a16:creationId xmlns:a16="http://schemas.microsoft.com/office/drawing/2014/main" id="{37DFFDC1-9675-82D0-493F-7AEBE8B3E63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004C10-BC8B-AB29-08B9-9A7BE089910E}"/>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207D640C-731B-94A3-AE0A-4B8E507C9FAC}"/>
              </a:ext>
            </a:extLst>
          </p:cNvPr>
          <p:cNvSpPr/>
          <p:nvPr userDrawn="1"/>
        </p:nvSpPr>
        <p:spPr>
          <a:xfrm>
            <a:off x="0" y="5025532"/>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 name="Graphic 383">
            <a:extLst>
              <a:ext uri="{FF2B5EF4-FFF2-40B4-BE49-F238E27FC236}">
                <a16:creationId xmlns:a16="http://schemas.microsoft.com/office/drawing/2014/main" id="{3310FBC6-127E-2E21-E365-8D2FD2E713BE}"/>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ADEF1F3-038E-95E5-5AD5-FE793012365A}"/>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6605E4E7-C5B0-7145-F24B-94865915C3A4}"/>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Text Placeholder 32">
            <a:extLst>
              <a:ext uri="{FF2B5EF4-FFF2-40B4-BE49-F238E27FC236}">
                <a16:creationId xmlns:a16="http://schemas.microsoft.com/office/drawing/2014/main" id="{1F3EBF30-3453-ED8E-9086-A5182F417AC2}"/>
              </a:ext>
            </a:extLst>
          </p:cNvPr>
          <p:cNvSpPr>
            <a:spLocks noGrp="1"/>
          </p:cNvSpPr>
          <p:nvPr>
            <p:ph type="body" sz="quarter" idx="42"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37">
            <a:extLst>
              <a:ext uri="{FF2B5EF4-FFF2-40B4-BE49-F238E27FC236}">
                <a16:creationId xmlns:a16="http://schemas.microsoft.com/office/drawing/2014/main" id="{B0A50D41-A449-C0DC-E30F-3FDDC4A35991}"/>
              </a:ext>
            </a:extLst>
          </p:cNvPr>
          <p:cNvSpPr>
            <a:spLocks noGrp="1"/>
          </p:cNvSpPr>
          <p:nvPr>
            <p:ph type="pic" sz="quarter" idx="41"/>
          </p:nvPr>
        </p:nvSpPr>
        <p:spPr>
          <a:xfrm rot="10800000" flipV="1">
            <a:off x="3137897" y="4619455"/>
            <a:ext cx="3966791" cy="298784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Text Placeholder 23">
            <a:extLst>
              <a:ext uri="{FF2B5EF4-FFF2-40B4-BE49-F238E27FC236}">
                <a16:creationId xmlns:a16="http://schemas.microsoft.com/office/drawing/2014/main" id="{0AB2276F-5A62-F8E6-8180-58B775915EDB}"/>
              </a:ext>
            </a:extLst>
          </p:cNvPr>
          <p:cNvSpPr>
            <a:spLocks noGrp="1"/>
          </p:cNvSpPr>
          <p:nvPr>
            <p:ph type="body" sz="quarter" idx="13" hasCustomPrompt="1"/>
          </p:nvPr>
        </p:nvSpPr>
        <p:spPr>
          <a:xfrm>
            <a:off x="3137896" y="7925824"/>
            <a:ext cx="3928546" cy="1400960"/>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12" name="Slide Number Placeholder 5">
            <a:extLst>
              <a:ext uri="{FF2B5EF4-FFF2-40B4-BE49-F238E27FC236}">
                <a16:creationId xmlns:a16="http://schemas.microsoft.com/office/drawing/2014/main" id="{9F5F64DD-B0BA-5A8C-7FBD-1F0FE9789E9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77771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004C10-BC8B-AB29-08B9-9A7BE089910E}"/>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207D640C-731B-94A3-AE0A-4B8E507C9FAC}"/>
              </a:ext>
            </a:extLst>
          </p:cNvPr>
          <p:cNvSpPr/>
          <p:nvPr userDrawn="1"/>
        </p:nvSpPr>
        <p:spPr>
          <a:xfrm>
            <a:off x="0" y="5025532"/>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6605E4E7-C5B0-7145-F24B-94865915C3A4}"/>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Text Placeholder 32">
            <a:extLst>
              <a:ext uri="{FF2B5EF4-FFF2-40B4-BE49-F238E27FC236}">
                <a16:creationId xmlns:a16="http://schemas.microsoft.com/office/drawing/2014/main" id="{1F3EBF30-3453-ED8E-9086-A5182F417AC2}"/>
              </a:ext>
            </a:extLst>
          </p:cNvPr>
          <p:cNvSpPr>
            <a:spLocks noGrp="1"/>
          </p:cNvSpPr>
          <p:nvPr>
            <p:ph type="body" sz="quarter" idx="42"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37">
            <a:extLst>
              <a:ext uri="{FF2B5EF4-FFF2-40B4-BE49-F238E27FC236}">
                <a16:creationId xmlns:a16="http://schemas.microsoft.com/office/drawing/2014/main" id="{B0A50D41-A449-C0DC-E30F-3FDDC4A35991}"/>
              </a:ext>
            </a:extLst>
          </p:cNvPr>
          <p:cNvSpPr>
            <a:spLocks noGrp="1"/>
          </p:cNvSpPr>
          <p:nvPr>
            <p:ph type="pic" sz="quarter" idx="41"/>
          </p:nvPr>
        </p:nvSpPr>
        <p:spPr>
          <a:xfrm rot="10800000" flipV="1">
            <a:off x="3137897" y="4619455"/>
            <a:ext cx="3966791" cy="298784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Text Placeholder 23">
            <a:extLst>
              <a:ext uri="{FF2B5EF4-FFF2-40B4-BE49-F238E27FC236}">
                <a16:creationId xmlns:a16="http://schemas.microsoft.com/office/drawing/2014/main" id="{0AB2276F-5A62-F8E6-8180-58B775915EDB}"/>
              </a:ext>
            </a:extLst>
          </p:cNvPr>
          <p:cNvSpPr>
            <a:spLocks noGrp="1"/>
          </p:cNvSpPr>
          <p:nvPr>
            <p:ph type="body" sz="quarter" idx="13" hasCustomPrompt="1"/>
          </p:nvPr>
        </p:nvSpPr>
        <p:spPr>
          <a:xfrm>
            <a:off x="3137896" y="7925824"/>
            <a:ext cx="3928546" cy="1400960"/>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12" name="Slide Number Placeholder 5">
            <a:extLst>
              <a:ext uri="{FF2B5EF4-FFF2-40B4-BE49-F238E27FC236}">
                <a16:creationId xmlns:a16="http://schemas.microsoft.com/office/drawing/2014/main" id="{9F5F64DD-B0BA-5A8C-7FBD-1F0FE9789E9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426206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7">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9A58C07-DB25-9D2F-26A8-130C54884237}"/>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74F5B6F1-1F70-8542-A18D-9BC642672EA0}"/>
              </a:ext>
            </a:extLst>
          </p:cNvPr>
          <p:cNvSpPr/>
          <p:nvPr userDrawn="1"/>
        </p:nvSpPr>
        <p:spPr>
          <a:xfrm flipV="1">
            <a:off x="12699" y="2897164"/>
            <a:ext cx="7546975" cy="677379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7" name="Graphic 383">
            <a:extLst>
              <a:ext uri="{FF2B5EF4-FFF2-40B4-BE49-F238E27FC236}">
                <a16:creationId xmlns:a16="http://schemas.microsoft.com/office/drawing/2014/main" id="{0AE82F01-DEF6-035E-60E2-423220208BE4}"/>
              </a:ext>
            </a:extLst>
          </p:cNvPr>
          <p:cNvSpPr/>
          <p:nvPr userDrawn="1"/>
        </p:nvSpPr>
        <p:spPr>
          <a:xfrm>
            <a:off x="4722925" y="5345906"/>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6" name="Text Placeholder 32">
            <a:extLst>
              <a:ext uri="{FF2B5EF4-FFF2-40B4-BE49-F238E27FC236}">
                <a16:creationId xmlns:a16="http://schemas.microsoft.com/office/drawing/2014/main" id="{0E1AD72A-DB34-C257-7687-12F1B9BB1697}"/>
              </a:ext>
            </a:extLst>
          </p:cNvPr>
          <p:cNvSpPr>
            <a:spLocks noGrp="1"/>
          </p:cNvSpPr>
          <p:nvPr>
            <p:ph type="body" sz="quarter" idx="52" hasCustomPrompt="1"/>
          </p:nvPr>
        </p:nvSpPr>
        <p:spPr>
          <a:xfrm>
            <a:off x="555001" y="751293"/>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Text Placeholder 32">
            <a:extLst>
              <a:ext uri="{FF2B5EF4-FFF2-40B4-BE49-F238E27FC236}">
                <a16:creationId xmlns:a16="http://schemas.microsoft.com/office/drawing/2014/main" id="{837E975A-A8EA-CD9B-E83F-370D517840F9}"/>
              </a:ext>
            </a:extLst>
          </p:cNvPr>
          <p:cNvSpPr>
            <a:spLocks noGrp="1"/>
          </p:cNvSpPr>
          <p:nvPr>
            <p:ph type="body" sz="quarter" idx="53" hasCustomPrompt="1"/>
          </p:nvPr>
        </p:nvSpPr>
        <p:spPr>
          <a:xfrm>
            <a:off x="3441426" y="765102"/>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4" name="Text Placeholder 32">
            <a:extLst>
              <a:ext uri="{FF2B5EF4-FFF2-40B4-BE49-F238E27FC236}">
                <a16:creationId xmlns:a16="http://schemas.microsoft.com/office/drawing/2014/main" id="{EB6ECE35-3456-9633-19AA-6EB98E6C79ED}"/>
              </a:ext>
            </a:extLst>
          </p:cNvPr>
          <p:cNvSpPr>
            <a:spLocks noGrp="1"/>
          </p:cNvSpPr>
          <p:nvPr>
            <p:ph type="body" sz="quarter" idx="55" hasCustomPrompt="1"/>
          </p:nvPr>
        </p:nvSpPr>
        <p:spPr>
          <a:xfrm>
            <a:off x="745228" y="6726451"/>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5" name="Text Placeholder 32">
            <a:extLst>
              <a:ext uri="{FF2B5EF4-FFF2-40B4-BE49-F238E27FC236}">
                <a16:creationId xmlns:a16="http://schemas.microsoft.com/office/drawing/2014/main" id="{6736DF5F-E276-78D4-4962-460829B4DB26}"/>
              </a:ext>
            </a:extLst>
          </p:cNvPr>
          <p:cNvSpPr>
            <a:spLocks noGrp="1"/>
          </p:cNvSpPr>
          <p:nvPr>
            <p:ph type="body" sz="quarter" idx="56" hasCustomPrompt="1"/>
          </p:nvPr>
        </p:nvSpPr>
        <p:spPr>
          <a:xfrm>
            <a:off x="771346" y="7494940"/>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8" name="Slide Number Placeholder 5">
            <a:extLst>
              <a:ext uri="{FF2B5EF4-FFF2-40B4-BE49-F238E27FC236}">
                <a16:creationId xmlns:a16="http://schemas.microsoft.com/office/drawing/2014/main" id="{25E949DA-28E1-F2AB-5D1A-0AF3D43ECCB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14176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07">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9A58C07-DB25-9D2F-26A8-130C54884237}"/>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74F5B6F1-1F70-8542-A18D-9BC642672EA0}"/>
              </a:ext>
            </a:extLst>
          </p:cNvPr>
          <p:cNvSpPr/>
          <p:nvPr userDrawn="1"/>
        </p:nvSpPr>
        <p:spPr>
          <a:xfrm flipV="1">
            <a:off x="-31255" y="2897164"/>
            <a:ext cx="7590930" cy="677379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7" name="Graphic 383">
            <a:extLst>
              <a:ext uri="{FF2B5EF4-FFF2-40B4-BE49-F238E27FC236}">
                <a16:creationId xmlns:a16="http://schemas.microsoft.com/office/drawing/2014/main" id="{0AE82F01-DEF6-035E-60E2-423220208BE4}"/>
              </a:ext>
            </a:extLst>
          </p:cNvPr>
          <p:cNvSpPr/>
          <p:nvPr userDrawn="1"/>
        </p:nvSpPr>
        <p:spPr>
          <a:xfrm>
            <a:off x="4722925" y="5345906"/>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6" name="Text Placeholder 32">
            <a:extLst>
              <a:ext uri="{FF2B5EF4-FFF2-40B4-BE49-F238E27FC236}">
                <a16:creationId xmlns:a16="http://schemas.microsoft.com/office/drawing/2014/main" id="{0E1AD72A-DB34-C257-7687-12F1B9BB1697}"/>
              </a:ext>
            </a:extLst>
          </p:cNvPr>
          <p:cNvSpPr>
            <a:spLocks noGrp="1"/>
          </p:cNvSpPr>
          <p:nvPr>
            <p:ph type="body" sz="quarter" idx="52" hasCustomPrompt="1"/>
          </p:nvPr>
        </p:nvSpPr>
        <p:spPr>
          <a:xfrm>
            <a:off x="555001" y="751293"/>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Text Placeholder 32">
            <a:extLst>
              <a:ext uri="{FF2B5EF4-FFF2-40B4-BE49-F238E27FC236}">
                <a16:creationId xmlns:a16="http://schemas.microsoft.com/office/drawing/2014/main" id="{837E975A-A8EA-CD9B-E83F-370D517840F9}"/>
              </a:ext>
            </a:extLst>
          </p:cNvPr>
          <p:cNvSpPr>
            <a:spLocks noGrp="1"/>
          </p:cNvSpPr>
          <p:nvPr>
            <p:ph type="body" sz="quarter" idx="53" hasCustomPrompt="1"/>
          </p:nvPr>
        </p:nvSpPr>
        <p:spPr>
          <a:xfrm>
            <a:off x="3441426" y="765102"/>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2" name="Text Placeholder 32">
            <a:extLst>
              <a:ext uri="{FF2B5EF4-FFF2-40B4-BE49-F238E27FC236}">
                <a16:creationId xmlns:a16="http://schemas.microsoft.com/office/drawing/2014/main" id="{1B596CCA-F869-630B-8D54-9E7D19E71CD6}"/>
              </a:ext>
            </a:extLst>
          </p:cNvPr>
          <p:cNvSpPr>
            <a:spLocks noGrp="1"/>
          </p:cNvSpPr>
          <p:nvPr>
            <p:ph type="body" sz="quarter" idx="54" hasCustomPrompt="1"/>
          </p:nvPr>
        </p:nvSpPr>
        <p:spPr>
          <a:xfrm>
            <a:off x="3971595" y="3586140"/>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33" name="Text Placeholder 32">
            <a:extLst>
              <a:ext uri="{FF2B5EF4-FFF2-40B4-BE49-F238E27FC236}">
                <a16:creationId xmlns:a16="http://schemas.microsoft.com/office/drawing/2014/main" id="{06D68D1E-76F6-19F1-A64B-1BD9D4C48DFD}"/>
              </a:ext>
            </a:extLst>
          </p:cNvPr>
          <p:cNvSpPr>
            <a:spLocks noGrp="1"/>
          </p:cNvSpPr>
          <p:nvPr>
            <p:ph type="body" sz="quarter" idx="32" hasCustomPrompt="1"/>
          </p:nvPr>
        </p:nvSpPr>
        <p:spPr>
          <a:xfrm>
            <a:off x="3997713" y="4354629"/>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4" name="Text Placeholder 32">
            <a:extLst>
              <a:ext uri="{FF2B5EF4-FFF2-40B4-BE49-F238E27FC236}">
                <a16:creationId xmlns:a16="http://schemas.microsoft.com/office/drawing/2014/main" id="{EB6ECE35-3456-9633-19AA-6EB98E6C79ED}"/>
              </a:ext>
            </a:extLst>
          </p:cNvPr>
          <p:cNvSpPr>
            <a:spLocks noGrp="1"/>
          </p:cNvSpPr>
          <p:nvPr>
            <p:ph type="body" sz="quarter" idx="55" hasCustomPrompt="1"/>
          </p:nvPr>
        </p:nvSpPr>
        <p:spPr>
          <a:xfrm>
            <a:off x="745228" y="6726451"/>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5" name="Text Placeholder 32">
            <a:extLst>
              <a:ext uri="{FF2B5EF4-FFF2-40B4-BE49-F238E27FC236}">
                <a16:creationId xmlns:a16="http://schemas.microsoft.com/office/drawing/2014/main" id="{6736DF5F-E276-78D4-4962-460829B4DB26}"/>
              </a:ext>
            </a:extLst>
          </p:cNvPr>
          <p:cNvSpPr>
            <a:spLocks noGrp="1"/>
          </p:cNvSpPr>
          <p:nvPr>
            <p:ph type="body" sz="quarter" idx="56" hasCustomPrompt="1"/>
          </p:nvPr>
        </p:nvSpPr>
        <p:spPr>
          <a:xfrm>
            <a:off x="771346" y="7494940"/>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8" name="Slide Number Placeholder 5">
            <a:extLst>
              <a:ext uri="{FF2B5EF4-FFF2-40B4-BE49-F238E27FC236}">
                <a16:creationId xmlns:a16="http://schemas.microsoft.com/office/drawing/2014/main" id="{25E949DA-28E1-F2AB-5D1A-0AF3D43ECCB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57961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DE2E25D-43A7-106E-35BF-D6268AC97F63}"/>
              </a:ext>
            </a:extLst>
          </p:cNvPr>
          <p:cNvSpPr/>
          <p:nvPr userDrawn="1"/>
        </p:nvSpPr>
        <p:spPr>
          <a:xfrm>
            <a:off x="0" y="5025532"/>
            <a:ext cx="7553262"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4" name="Graphic 383">
            <a:extLst>
              <a:ext uri="{FF2B5EF4-FFF2-40B4-BE49-F238E27FC236}">
                <a16:creationId xmlns:a16="http://schemas.microsoft.com/office/drawing/2014/main" id="{4C205D3A-2CDD-5442-4126-5AA084165497}"/>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7AF34EC4-0DF6-70C8-0886-CBF77ED45689}"/>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6">
            <a:extLst>
              <a:ext uri="{FF2B5EF4-FFF2-40B4-BE49-F238E27FC236}">
                <a16:creationId xmlns:a16="http://schemas.microsoft.com/office/drawing/2014/main" id="{467DAD11-4CFB-6898-CE87-34850F0DEF26}"/>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296" name="Text Placeholder 32">
            <a:extLst>
              <a:ext uri="{FF2B5EF4-FFF2-40B4-BE49-F238E27FC236}">
                <a16:creationId xmlns:a16="http://schemas.microsoft.com/office/drawing/2014/main" id="{AF7194B1-5BA2-F775-65B7-C70DE5AC30F4}"/>
              </a:ext>
            </a:extLst>
          </p:cNvPr>
          <p:cNvSpPr>
            <a:spLocks noGrp="1"/>
          </p:cNvSpPr>
          <p:nvPr>
            <p:ph type="body" sz="quarter" idx="43"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297" name="Text Placeholder 32">
            <a:extLst>
              <a:ext uri="{FF2B5EF4-FFF2-40B4-BE49-F238E27FC236}">
                <a16:creationId xmlns:a16="http://schemas.microsoft.com/office/drawing/2014/main" id="{D67F7F00-7691-8E5D-C666-5B75816DC9EB}"/>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98" name="Text Placeholder 32">
            <a:extLst>
              <a:ext uri="{FF2B5EF4-FFF2-40B4-BE49-F238E27FC236}">
                <a16:creationId xmlns:a16="http://schemas.microsoft.com/office/drawing/2014/main" id="{21A4C8CC-605E-67DD-3C96-C8099BDC0CA9}"/>
              </a:ext>
            </a:extLst>
          </p:cNvPr>
          <p:cNvSpPr>
            <a:spLocks noGrp="1"/>
          </p:cNvSpPr>
          <p:nvPr>
            <p:ph type="body" sz="quarter" idx="30"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301" name="Rectangle 300">
            <a:extLst>
              <a:ext uri="{FF2B5EF4-FFF2-40B4-BE49-F238E27FC236}">
                <a16:creationId xmlns:a16="http://schemas.microsoft.com/office/drawing/2014/main" id="{B92BEAC7-9034-3BC5-21BD-ECC33481F587}"/>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FDE4786-A75B-75ED-172E-232944B30445}"/>
              </a:ext>
            </a:extLst>
          </p:cNvPr>
          <p:cNvSpPr txBox="1"/>
          <p:nvPr userDrawn="1"/>
        </p:nvSpPr>
        <p:spPr>
          <a:xfrm>
            <a:off x="800331" y="9857515"/>
            <a:ext cx="4730645" cy="461665"/>
          </a:xfrm>
          <a:prstGeom prst="rect">
            <a:avLst/>
          </a:prstGeom>
          <a:noFill/>
        </p:spPr>
        <p:txBody>
          <a:bodyPr wrap="square" rtlCol="0">
            <a:spAutoFit/>
          </a:bodyPr>
          <a:lstStyle/>
          <a:p>
            <a:r>
              <a:rPr lang="en-US" sz="800" b="0" i="0" kern="1200">
                <a:solidFill>
                  <a:schemeClr val="tx1">
                    <a:lumMod val="50000"/>
                    <a:lumOff val="50000"/>
                  </a:schemeClr>
                </a:solidFill>
                <a:effectLst/>
                <a:latin typeface="Calibri" panose="020F0502020204030204" pitchFamily="34" charset="0"/>
                <a:ea typeface="+mn-ea"/>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6" name="Picture 5">
            <a:extLst>
              <a:ext uri="{FF2B5EF4-FFF2-40B4-BE49-F238E27FC236}">
                <a16:creationId xmlns:a16="http://schemas.microsoft.com/office/drawing/2014/main" id="{24EC24C4-1AD5-EE34-0C7C-630CE21DF4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937105" y="99796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799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5BF801-5021-1A69-33D0-9C2CB5B0CB7B}"/>
              </a:ext>
            </a:extLst>
          </p:cNvPr>
          <p:cNvSpPr/>
          <p:nvPr userDrawn="1"/>
        </p:nvSpPr>
        <p:spPr>
          <a:xfrm>
            <a:off x="0" y="7112463"/>
            <a:ext cx="7559675" cy="2755951"/>
          </a:xfrm>
          <a:prstGeom prst="rect">
            <a:avLst/>
          </a:prstGeom>
          <a:solidFill>
            <a:srgbClr val="7B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90" name="Rectangle 389">
            <a:extLst>
              <a:ext uri="{FF2B5EF4-FFF2-40B4-BE49-F238E27FC236}">
                <a16:creationId xmlns:a16="http://schemas.microsoft.com/office/drawing/2014/main" id="{C82F3E23-D65C-B938-1656-FED33EC564EF}"/>
              </a:ext>
            </a:extLst>
          </p:cNvPr>
          <p:cNvSpPr/>
          <p:nvPr userDrawn="1"/>
        </p:nvSpPr>
        <p:spPr>
          <a:xfrm>
            <a:off x="0" y="9868413"/>
            <a:ext cx="7559674" cy="82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TextBox 395">
            <a:extLst>
              <a:ext uri="{FF2B5EF4-FFF2-40B4-BE49-F238E27FC236}">
                <a16:creationId xmlns:a16="http://schemas.microsoft.com/office/drawing/2014/main" id="{71399A56-66A5-8BD7-0114-6D08F90B541C}"/>
              </a:ext>
            </a:extLst>
          </p:cNvPr>
          <p:cNvSpPr txBox="1"/>
          <p:nvPr userDrawn="1"/>
        </p:nvSpPr>
        <p:spPr>
          <a:xfrm>
            <a:off x="597131" y="10060715"/>
            <a:ext cx="4730645" cy="461665"/>
          </a:xfrm>
          <a:prstGeom prst="rect">
            <a:avLst/>
          </a:prstGeom>
          <a:noFill/>
        </p:spPr>
        <p:txBody>
          <a:bodyPr wrap="square" rtlCol="0">
            <a:spAutoFit/>
          </a:bodyPr>
          <a:lstStyle/>
          <a:p>
            <a:r>
              <a:rPr lang="en-US" sz="800" b="0" i="0" kern="1200">
                <a:solidFill>
                  <a:schemeClr val="tx1">
                    <a:lumMod val="50000"/>
                    <a:lumOff val="50000"/>
                  </a:schemeClr>
                </a:solidFill>
                <a:effectLst/>
                <a:latin typeface="Calibri" panose="020F0502020204030204" pitchFamily="34" charset="0"/>
                <a:ea typeface="+mn-ea"/>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389" name="Picture 388">
            <a:extLst>
              <a:ext uri="{FF2B5EF4-FFF2-40B4-BE49-F238E27FC236}">
                <a16:creationId xmlns:a16="http://schemas.microsoft.com/office/drawing/2014/main" id="{B0A2D5F4-1299-F109-D1D5-2EED933971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42" y="353434"/>
            <a:ext cx="3594196" cy="1735456"/>
          </a:xfrm>
          <a:prstGeom prst="rect">
            <a:avLst/>
          </a:prstGeom>
        </p:spPr>
      </p:pic>
      <p:sp>
        <p:nvSpPr>
          <p:cNvPr id="397" name="Picture Placeholder 396">
            <a:extLst>
              <a:ext uri="{FF2B5EF4-FFF2-40B4-BE49-F238E27FC236}">
                <a16:creationId xmlns:a16="http://schemas.microsoft.com/office/drawing/2014/main" id="{17EB34DE-A223-A942-BB98-C5575CFCA770}"/>
              </a:ext>
            </a:extLst>
          </p:cNvPr>
          <p:cNvSpPr>
            <a:spLocks noGrp="1"/>
          </p:cNvSpPr>
          <p:nvPr>
            <p:ph type="pic" sz="quarter" idx="106"/>
          </p:nvPr>
        </p:nvSpPr>
        <p:spPr>
          <a:xfrm>
            <a:off x="0" y="3111500"/>
            <a:ext cx="7559675" cy="4000500"/>
          </a:xfrm>
          <a:custGeom>
            <a:avLst/>
            <a:gdLst>
              <a:gd name="connsiteX0" fmla="*/ 0 w 7559675"/>
              <a:gd name="connsiteY0" fmla="*/ 0 h 4000500"/>
              <a:gd name="connsiteX1" fmla="*/ 7559675 w 7559675"/>
              <a:gd name="connsiteY1" fmla="*/ 0 h 4000500"/>
              <a:gd name="connsiteX2" fmla="*/ 7559675 w 7559675"/>
              <a:gd name="connsiteY2" fmla="*/ 4000500 h 4000500"/>
              <a:gd name="connsiteX3" fmla="*/ 4374282 w 7559675"/>
              <a:gd name="connsiteY3" fmla="*/ 4000500 h 4000500"/>
              <a:gd name="connsiteX4" fmla="*/ 4374282 w 7559675"/>
              <a:gd name="connsiteY4" fmla="*/ 3849940 h 4000500"/>
              <a:gd name="connsiteX5" fmla="*/ 4374282 w 7559675"/>
              <a:gd name="connsiteY5" fmla="*/ 3761452 h 4000500"/>
              <a:gd name="connsiteX6" fmla="*/ 351144 w 7559675"/>
              <a:gd name="connsiteY6" fmla="*/ 3761452 h 4000500"/>
              <a:gd name="connsiteX7" fmla="*/ 351144 w 7559675"/>
              <a:gd name="connsiteY7" fmla="*/ 3849940 h 4000500"/>
              <a:gd name="connsiteX8" fmla="*/ 351144 w 7559675"/>
              <a:gd name="connsiteY8" fmla="*/ 4000500 h 4000500"/>
              <a:gd name="connsiteX9" fmla="*/ 0 w 7559675"/>
              <a:gd name="connsiteY9" fmla="*/ 4000500 h 400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000500">
                <a:moveTo>
                  <a:pt x="0" y="0"/>
                </a:moveTo>
                <a:lnTo>
                  <a:pt x="7559675" y="0"/>
                </a:lnTo>
                <a:lnTo>
                  <a:pt x="7559675" y="4000500"/>
                </a:lnTo>
                <a:lnTo>
                  <a:pt x="4374282" y="4000500"/>
                </a:lnTo>
                <a:lnTo>
                  <a:pt x="4374282" y="3849940"/>
                </a:lnTo>
                <a:lnTo>
                  <a:pt x="4374282" y="3761452"/>
                </a:lnTo>
                <a:lnTo>
                  <a:pt x="351144" y="3761452"/>
                </a:lnTo>
                <a:lnTo>
                  <a:pt x="351144" y="3849940"/>
                </a:lnTo>
                <a:lnTo>
                  <a:pt x="351144" y="4000500"/>
                </a:lnTo>
                <a:lnTo>
                  <a:pt x="0" y="4000500"/>
                </a:lnTo>
                <a:close/>
              </a:path>
            </a:pathLst>
          </a:custGeom>
        </p:spPr>
        <p:txBody>
          <a:bodyPr wrap="square">
            <a:noAutofit/>
          </a:bodyPr>
          <a:lstStyle/>
          <a:p>
            <a:endParaRPr lang="en-GB"/>
          </a:p>
        </p:txBody>
      </p:sp>
      <p:sp>
        <p:nvSpPr>
          <p:cNvPr id="398" name="Text Placeholder 32">
            <a:extLst>
              <a:ext uri="{FF2B5EF4-FFF2-40B4-BE49-F238E27FC236}">
                <a16:creationId xmlns:a16="http://schemas.microsoft.com/office/drawing/2014/main" id="{31F485AB-9088-C7FD-A9E5-686D9D046233}"/>
              </a:ext>
            </a:extLst>
          </p:cNvPr>
          <p:cNvSpPr>
            <a:spLocks noGrp="1"/>
          </p:cNvSpPr>
          <p:nvPr>
            <p:ph type="body" sz="quarter" idx="105" hasCustomPrompt="1"/>
          </p:nvPr>
        </p:nvSpPr>
        <p:spPr>
          <a:xfrm>
            <a:off x="351144" y="6872952"/>
            <a:ext cx="4023138" cy="501495"/>
          </a:xfrm>
          <a:prstGeom prst="rect">
            <a:avLst/>
          </a:prstGeom>
          <a:solidFill>
            <a:srgbClr val="EF8F5B"/>
          </a:solidFill>
        </p:spPr>
        <p:txBody>
          <a:bodyPr anchor="ctr">
            <a:noAutofit/>
          </a:bodyPr>
          <a:lstStyle>
            <a:lvl1pPr marL="92075" indent="0" algn="l">
              <a:lnSpc>
                <a:spcPts val="2620"/>
              </a:lnSpc>
              <a:spcBef>
                <a:spcPts val="0"/>
              </a:spcBef>
              <a:buNone/>
              <a:tabLst/>
              <a:defRPr lang="en-GB" sz="2800" b="1" i="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FOLLOW OUR JOURNEY</a:t>
            </a:r>
          </a:p>
        </p:txBody>
      </p:sp>
      <p:pic>
        <p:nvPicPr>
          <p:cNvPr id="4" name="Picture 3">
            <a:extLst>
              <a:ext uri="{FF2B5EF4-FFF2-40B4-BE49-F238E27FC236}">
                <a16:creationId xmlns:a16="http://schemas.microsoft.com/office/drawing/2014/main" id="{C6F67E0D-A2AC-756A-E978-F15D97471A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auto">
          <a:xfrm>
            <a:off x="5733905" y="101828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8361544"/>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Only Slie">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 </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85781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0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41950" y="0"/>
            <a:ext cx="4088164"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3" name="Picture Placeholder 52">
            <a:extLst>
              <a:ext uri="{FF2B5EF4-FFF2-40B4-BE49-F238E27FC236}">
                <a16:creationId xmlns:a16="http://schemas.microsoft.com/office/drawing/2014/main" id="{6230EC48-5B6A-9942-9FBF-14B4F6033A44}"/>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326600" y="572640"/>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C4645CEF-9405-5FA0-D7F4-933A714163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946972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24D75763-FFFE-D346-B173-3FFA4F7CAF72}"/>
              </a:ext>
            </a:extLst>
          </p:cNvPr>
          <p:cNvSpPr/>
          <p:nvPr userDrawn="1"/>
        </p:nvSpPr>
        <p:spPr>
          <a:xfrm flipH="1" flipV="1">
            <a:off x="-3" y="-1"/>
            <a:ext cx="2496103"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2" name="Graphic 383">
            <a:extLst>
              <a:ext uri="{FF2B5EF4-FFF2-40B4-BE49-F238E27FC236}">
                <a16:creationId xmlns:a16="http://schemas.microsoft.com/office/drawing/2014/main" id="{AAF15FC5-4893-8939-0224-7A9F4ABD9758}"/>
              </a:ext>
            </a:extLst>
          </p:cNvPr>
          <p:cNvSpPr/>
          <p:nvPr userDrawn="1"/>
        </p:nvSpPr>
        <p:spPr>
          <a:xfrm>
            <a:off x="-165155" y="635073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B1F2729F-7CAB-2481-5188-EDE46118BD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2912563" y="9725830"/>
            <a:ext cx="1193701" cy="274116"/>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2DCB8FA-F952-9047-5E6A-086C77356160}"/>
              </a:ext>
            </a:extLst>
          </p:cNvPr>
          <p:cNvSpPr/>
          <p:nvPr userDrawn="1"/>
        </p:nvSpPr>
        <p:spPr>
          <a:xfrm flipH="1" flipV="1">
            <a:off x="2047163" y="2442856"/>
            <a:ext cx="657641" cy="7047132"/>
          </a:xfrm>
          <a:prstGeom prst="rect">
            <a:avLst/>
          </a:prstGeom>
          <a:solidFill>
            <a:srgbClr val="EF8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2047166" y="2576177"/>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830132" y="2576177"/>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2047166" y="3051419"/>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830132" y="305141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2047166" y="3552553"/>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830132" y="3552553"/>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2047166" y="405350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830132" y="405350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2047166" y="455529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830132" y="455529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2056806" y="5084494"/>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839772" y="508449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2056806" y="5574726"/>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839772" y="557472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839772" y="10235148"/>
            <a:ext cx="3763506" cy="36933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2789661" y="790503"/>
            <a:ext cx="3644224" cy="1433100"/>
          </a:xfrm>
          <a:prstGeom prst="rect">
            <a:avLst/>
          </a:prstGeom>
        </p:spPr>
        <p:txBody>
          <a:bodyPr>
            <a:noAutofit/>
          </a:bodyPr>
          <a:lstStyle>
            <a:lvl1pPr marL="0" indent="0" algn="l">
              <a:lnSpc>
                <a:spcPts val="3700"/>
              </a:lnSpc>
              <a:spcBef>
                <a:spcPts val="0"/>
              </a:spcBef>
              <a:buNone/>
              <a:defRPr sz="40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tables of content </a:t>
            </a:r>
          </a:p>
        </p:txBody>
      </p:sp>
      <p:sp>
        <p:nvSpPr>
          <p:cNvPr id="453" name="Slide Number Placeholder 5">
            <a:extLst>
              <a:ext uri="{FF2B5EF4-FFF2-40B4-BE49-F238E27FC236}">
                <a16:creationId xmlns:a16="http://schemas.microsoft.com/office/drawing/2014/main" id="{7FD285A2-C024-CBF6-49DB-997DECCCBB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Rectangle 3">
            <a:extLst>
              <a:ext uri="{FF2B5EF4-FFF2-40B4-BE49-F238E27FC236}">
                <a16:creationId xmlns:a16="http://schemas.microsoft.com/office/drawing/2014/main" id="{81FCEBFD-4859-E84C-945D-05CD7D84128A}"/>
              </a:ext>
            </a:extLst>
          </p:cNvPr>
          <p:cNvSpPr/>
          <p:nvPr userDrawn="1"/>
        </p:nvSpPr>
        <p:spPr>
          <a:xfrm rot="16200000">
            <a:off x="-2176029" y="7857610"/>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538936779"/>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FF95128-68A3-8200-FFEF-E35F8740E352}"/>
              </a:ext>
            </a:extLst>
          </p:cNvPr>
          <p:cNvSpPr/>
          <p:nvPr userDrawn="1"/>
        </p:nvSpPr>
        <p:spPr>
          <a:xfrm>
            <a:off x="2974065" y="7351620"/>
            <a:ext cx="4580052" cy="331798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CF30C3F-3ACE-2394-1E00-E54105EC70FF}"/>
              </a:ext>
            </a:extLst>
          </p:cNvPr>
          <p:cNvSpPr/>
          <p:nvPr userDrawn="1"/>
        </p:nvSpPr>
        <p:spPr>
          <a:xfrm>
            <a:off x="0" y="2564753"/>
            <a:ext cx="7553262" cy="666695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4658AE7-D84A-9AAF-61D9-D3C86C534E3E}"/>
              </a:ext>
            </a:extLst>
          </p:cNvPr>
          <p:cNvSpPr/>
          <p:nvPr userDrawn="1"/>
        </p:nvSpPr>
        <p:spPr>
          <a:xfrm>
            <a:off x="2779154" y="3416067"/>
            <a:ext cx="4780521" cy="355553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C65182F-C566-055A-C84B-662088BFEDAD}"/>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69517" y="5171275"/>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55063" y="4148826"/>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89" name="Straight Connector 1088">
            <a:extLst>
              <a:ext uri="{FF2B5EF4-FFF2-40B4-BE49-F238E27FC236}">
                <a16:creationId xmlns:a16="http://schemas.microsoft.com/office/drawing/2014/main" id="{069B6E57-5F16-1BBD-DE1D-7134446DF385}"/>
              </a:ext>
            </a:extLst>
          </p:cNvPr>
          <p:cNvCxnSpPr>
            <a:cxnSpLocks/>
          </p:cNvCxnSpPr>
          <p:nvPr userDrawn="1"/>
        </p:nvCxnSpPr>
        <p:spPr>
          <a:xfrm>
            <a:off x="3369517" y="4824092"/>
            <a:ext cx="532210" cy="0"/>
          </a:xfrm>
          <a:prstGeom prst="line">
            <a:avLst/>
          </a:prstGeom>
          <a:ln w="28575">
            <a:solidFill>
              <a:srgbClr val="EF8D5B"/>
            </a:solidFill>
          </a:ln>
        </p:spPr>
        <p:style>
          <a:lnRef idx="1">
            <a:schemeClr val="accent1"/>
          </a:lnRef>
          <a:fillRef idx="0">
            <a:schemeClr val="accent1"/>
          </a:fillRef>
          <a:effectRef idx="0">
            <a:schemeClr val="accent1"/>
          </a:effectRef>
          <a:fontRef idx="minor">
            <a:schemeClr val="tx1"/>
          </a:fontRef>
        </p:style>
      </p:cxnSp>
      <p:sp>
        <p:nvSpPr>
          <p:cNvPr id="386" name="Graphic 383">
            <a:extLst>
              <a:ext uri="{FF2B5EF4-FFF2-40B4-BE49-F238E27FC236}">
                <a16:creationId xmlns:a16="http://schemas.microsoft.com/office/drawing/2014/main" id="{BEB9771A-8AC6-0C42-E58B-BE69E8E421A2}"/>
              </a:ext>
            </a:extLst>
          </p:cNvPr>
          <p:cNvSpPr/>
          <p:nvPr/>
        </p:nvSpPr>
        <p:spPr>
          <a:xfrm>
            <a:off x="-132100" y="5326614"/>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FB7BC59C-615A-0FC2-14D7-BB1B6409A3A3}"/>
              </a:ext>
            </a:extLst>
          </p:cNvPr>
          <p:cNvSpPr/>
          <p:nvPr userDrawn="1"/>
        </p:nvSpPr>
        <p:spPr>
          <a:xfrm rot="16200000">
            <a:off x="3654927" y="407570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8" name="Rectangle 387">
            <a:extLst>
              <a:ext uri="{FF2B5EF4-FFF2-40B4-BE49-F238E27FC236}">
                <a16:creationId xmlns:a16="http://schemas.microsoft.com/office/drawing/2014/main" id="{0D65334F-A628-7F52-9208-43DE5DE95F11}"/>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0" name="Graphic 95">
            <a:extLst>
              <a:ext uri="{FF2B5EF4-FFF2-40B4-BE49-F238E27FC236}">
                <a16:creationId xmlns:a16="http://schemas.microsoft.com/office/drawing/2014/main" id="{E87B3E66-9F4C-6AF9-1BB6-4AC48EDBD5F9}"/>
              </a:ext>
            </a:extLst>
          </p:cNvPr>
          <p:cNvGrpSpPr/>
          <p:nvPr userDrawn="1"/>
        </p:nvGrpSpPr>
        <p:grpSpPr>
          <a:xfrm>
            <a:off x="590527" y="9789186"/>
            <a:ext cx="1509109" cy="423922"/>
            <a:chOff x="584588" y="9078286"/>
            <a:chExt cx="1509109" cy="423922"/>
          </a:xfrm>
          <a:solidFill>
            <a:srgbClr val="000000"/>
          </a:solidFill>
        </p:grpSpPr>
        <p:sp>
          <p:nvSpPr>
            <p:cNvPr id="391" name="Freeform 390">
              <a:extLst>
                <a:ext uri="{FF2B5EF4-FFF2-40B4-BE49-F238E27FC236}">
                  <a16:creationId xmlns:a16="http://schemas.microsoft.com/office/drawing/2014/main" id="{CE8FE5A5-D8FD-F51C-3F92-5FF751C69FC4}"/>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FD26F8AB-3CE9-EFED-CA26-379F1D24E2D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393" name="Text Placeholder 23">
            <a:extLst>
              <a:ext uri="{FF2B5EF4-FFF2-40B4-BE49-F238E27FC236}">
                <a16:creationId xmlns:a16="http://schemas.microsoft.com/office/drawing/2014/main" id="{C7CAE182-6952-527E-E95F-A5519B29B63E}"/>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94" name="Text Placeholder 23">
            <a:extLst>
              <a:ext uri="{FF2B5EF4-FFF2-40B4-BE49-F238E27FC236}">
                <a16:creationId xmlns:a16="http://schemas.microsoft.com/office/drawing/2014/main" id="{D4CBEB20-D64D-A396-B415-AB97F21C49D2}"/>
              </a:ext>
            </a:extLst>
          </p:cNvPr>
          <p:cNvSpPr>
            <a:spLocks noGrp="1"/>
          </p:cNvSpPr>
          <p:nvPr>
            <p:ph type="body" sz="quarter" idx="18" hasCustomPrompt="1"/>
          </p:nvPr>
        </p:nvSpPr>
        <p:spPr>
          <a:xfrm>
            <a:off x="20995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395" name="Graphic 6">
            <a:extLst>
              <a:ext uri="{FF2B5EF4-FFF2-40B4-BE49-F238E27FC236}">
                <a16:creationId xmlns:a16="http://schemas.microsoft.com/office/drawing/2014/main" id="{2CEFE7F0-418B-EED7-9B6D-792F24712E1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96" name="Text Placeholder 32">
            <a:extLst>
              <a:ext uri="{FF2B5EF4-FFF2-40B4-BE49-F238E27FC236}">
                <a16:creationId xmlns:a16="http://schemas.microsoft.com/office/drawing/2014/main" id="{8D1572BE-7E03-B4F3-6F8D-AC43CB24E28A}"/>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2" name="Group 1">
            <a:extLst>
              <a:ext uri="{FF2B5EF4-FFF2-40B4-BE49-F238E27FC236}">
                <a16:creationId xmlns:a16="http://schemas.microsoft.com/office/drawing/2014/main" id="{EF8C5936-1491-32EA-0ADA-246514C5FB92}"/>
              </a:ext>
            </a:extLst>
          </p:cNvPr>
          <p:cNvGrpSpPr/>
          <p:nvPr userDrawn="1"/>
        </p:nvGrpSpPr>
        <p:grpSpPr>
          <a:xfrm>
            <a:off x="-470967" y="450689"/>
            <a:ext cx="10799978" cy="1897145"/>
            <a:chOff x="-176968" y="-75549"/>
            <a:chExt cx="8323021" cy="1462038"/>
          </a:xfrm>
        </p:grpSpPr>
        <p:grpSp>
          <p:nvGrpSpPr>
            <p:cNvPr id="3" name="Graphic 54">
              <a:extLst>
                <a:ext uri="{FF2B5EF4-FFF2-40B4-BE49-F238E27FC236}">
                  <a16:creationId xmlns:a16="http://schemas.microsoft.com/office/drawing/2014/main" id="{431AD459-9A95-9199-2974-543C29F5F733}"/>
                </a:ext>
              </a:extLst>
            </p:cNvPr>
            <p:cNvGrpSpPr/>
            <p:nvPr/>
          </p:nvGrpSpPr>
          <p:grpSpPr>
            <a:xfrm>
              <a:off x="542893" y="563395"/>
              <a:ext cx="951441" cy="665450"/>
              <a:chOff x="542893" y="563395"/>
              <a:chExt cx="951441" cy="665450"/>
            </a:xfrm>
            <a:solidFill>
              <a:srgbClr val="7CD0E4"/>
            </a:solidFill>
          </p:grpSpPr>
          <p:sp>
            <p:nvSpPr>
              <p:cNvPr id="49" name="Freeform 48">
                <a:extLst>
                  <a:ext uri="{FF2B5EF4-FFF2-40B4-BE49-F238E27FC236}">
                    <a16:creationId xmlns:a16="http://schemas.microsoft.com/office/drawing/2014/main" id="{26CDD644-F0B4-E25F-F908-69D15540AD6D}"/>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2F8A1F-1B1D-DC10-2AAA-878D43875B7E}"/>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AB9D228-ACF6-908A-90C9-4FA02B1DEFE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66B71C6-7B82-CC56-5643-8D31056E2E8F}"/>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B3EF359-EA8E-7922-C76B-189B60626A8E}"/>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6BDE0A-4BCB-170A-AE56-270A561A4E91}"/>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5" name="Graphic 54">
              <a:extLst>
                <a:ext uri="{FF2B5EF4-FFF2-40B4-BE49-F238E27FC236}">
                  <a16:creationId xmlns:a16="http://schemas.microsoft.com/office/drawing/2014/main" id="{E50BA328-BAD9-7F91-91D6-3F065B41DCEA}"/>
                </a:ext>
              </a:extLst>
            </p:cNvPr>
            <p:cNvGrpSpPr/>
            <p:nvPr/>
          </p:nvGrpSpPr>
          <p:grpSpPr>
            <a:xfrm>
              <a:off x="521967" y="577345"/>
              <a:ext cx="952836" cy="665450"/>
              <a:chOff x="521967" y="577345"/>
              <a:chExt cx="952836" cy="665450"/>
            </a:xfrm>
            <a:noFill/>
          </p:grpSpPr>
          <p:sp>
            <p:nvSpPr>
              <p:cNvPr id="43" name="Freeform 42">
                <a:extLst>
                  <a:ext uri="{FF2B5EF4-FFF2-40B4-BE49-F238E27FC236}">
                    <a16:creationId xmlns:a16="http://schemas.microsoft.com/office/drawing/2014/main" id="{F6FF7E19-22C1-584C-C2E3-A7AFF0FF0960}"/>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B6E704B-B780-54F3-8029-7F8D5438EBF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6E95A9C-169E-8B00-7A05-2132E4599423}"/>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BA6E036-438B-92C2-6B25-BEC2CB2D21C6}"/>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36AC25B-DE66-F07A-13EF-6D2AD196A085}"/>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759CD6-8FA2-4DD6-5B08-FB48E4F3F62B}"/>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6" name="Graphic 54">
              <a:extLst>
                <a:ext uri="{FF2B5EF4-FFF2-40B4-BE49-F238E27FC236}">
                  <a16:creationId xmlns:a16="http://schemas.microsoft.com/office/drawing/2014/main" id="{27DB2814-102C-8097-E44E-929C81C02223}"/>
                </a:ext>
              </a:extLst>
            </p:cNvPr>
            <p:cNvGrpSpPr/>
            <p:nvPr/>
          </p:nvGrpSpPr>
          <p:grpSpPr>
            <a:xfrm>
              <a:off x="1547347" y="997263"/>
              <a:ext cx="531523" cy="245533"/>
              <a:chOff x="1547347" y="997263"/>
              <a:chExt cx="531523" cy="245533"/>
            </a:xfrm>
            <a:solidFill>
              <a:srgbClr val="000000"/>
            </a:solidFill>
          </p:grpSpPr>
          <p:sp>
            <p:nvSpPr>
              <p:cNvPr id="14" name="Freeform 13">
                <a:extLst>
                  <a:ext uri="{FF2B5EF4-FFF2-40B4-BE49-F238E27FC236}">
                    <a16:creationId xmlns:a16="http://schemas.microsoft.com/office/drawing/2014/main" id="{39E78DA6-D261-97E8-16CD-5808E7C6B3EB}"/>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FE26141-61BB-8D1C-3FA9-520DD700522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7F0F81-7BFC-EB38-BB05-04D6FD634984}"/>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84DD2EF-A47A-E97D-917A-A7842CC64EA6}"/>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A1F3BD-4C5D-D409-CC35-1021FC6DEFCA}"/>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C338D5A-9766-605D-D1D1-93CA44F2D57F}"/>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F2D893-0CA8-E88A-A4DE-3C54DAD65A7D}"/>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52E723-F02B-E917-87B8-69EDDAEE145B}"/>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CAF53D-F09B-E901-4235-BC20CDDF20B0}"/>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49E1A28-7721-5515-E836-F1FDC14BC8DC}"/>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DECB822-B5EC-250A-DC31-A9031C5585F6}"/>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56B6A74-B6BC-59F6-E1BA-E920AFB6BD6D}"/>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5C9EFC1-1A4C-F607-6120-86F5F9726C03}"/>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DA3CDAD-4107-68B9-D689-7057F2CEB525}"/>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E56AF43-8738-8E6D-AA4D-0AE62B40B3AD}"/>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8AB5AA3-11AF-D6C0-99F4-54A5FF97E65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253CF66-F452-9C5F-5A0A-B6ED2A2142F8}"/>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1054662-14E8-4F68-DD40-82D739C468CB}"/>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F38AF11-2843-5C24-4BA0-6DC7969E6D99}"/>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B03265-5EE8-FEB8-C259-623F3737F7E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DA8932D-02D6-D751-A861-6116AB14A59B}"/>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D238CED-2FFB-B4D7-BE49-EF5DE57C17D5}"/>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5AE8F58-6EE8-20C5-EE54-4B68C8B1272B}"/>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7A4B0AD-C0EC-DD99-0E92-61B8D74009AE}"/>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554AAFD-E25D-7A39-402A-7AA2C7776385}"/>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F113BD7-E70C-9CAF-14CE-A292BA0B86CB}"/>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7D30ECC-8F52-7769-F9EC-FEAA73BCA3FF}"/>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974FED8-0E4A-FD45-36A6-A8941F93CBE9}"/>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131016-50FA-468E-5252-E7AC17975FA1}"/>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7" name="Graphic 54">
              <a:extLst>
                <a:ext uri="{FF2B5EF4-FFF2-40B4-BE49-F238E27FC236}">
                  <a16:creationId xmlns:a16="http://schemas.microsoft.com/office/drawing/2014/main" id="{D20044E5-6114-5158-8E36-A0655B47C547}"/>
                </a:ext>
              </a:extLst>
            </p:cNvPr>
            <p:cNvGrpSpPr/>
            <p:nvPr/>
          </p:nvGrpSpPr>
          <p:grpSpPr>
            <a:xfrm>
              <a:off x="2171923" y="287948"/>
              <a:ext cx="318494" cy="1040003"/>
              <a:chOff x="2171923" y="287948"/>
              <a:chExt cx="318494" cy="1040003"/>
            </a:xfrm>
            <a:solidFill>
              <a:srgbClr val="EF8D5B"/>
            </a:solidFill>
          </p:grpSpPr>
          <p:sp>
            <p:nvSpPr>
              <p:cNvPr id="11" name="Freeform 10">
                <a:extLst>
                  <a:ext uri="{FF2B5EF4-FFF2-40B4-BE49-F238E27FC236}">
                    <a16:creationId xmlns:a16="http://schemas.microsoft.com/office/drawing/2014/main" id="{9C455C6C-5488-3E5B-7BF2-F1FB987D75D7}"/>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0461F88-5E8A-A5FA-249E-F33A0B148227}"/>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5F886DC-402E-7F84-AE4B-31D60E724B46}"/>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96F7B869-10B6-C8CF-C085-8393412D605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3B76D1-AEF1-A950-2B85-17C7CB4B7C20}"/>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F4529AB-9E78-3C10-DFE0-ADA52E45BB20}"/>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3CD9D649-7B28-459F-D386-CFE37F1DA5FA}"/>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C3DE2872-9A46-1DBB-D981-14C539B22830}"/>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1BBFCFA7-4F66-09D9-7299-4F3FF27804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733905" y="99034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7256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2CF30C3F-3ACE-2394-1E00-E54105EC70FF}"/>
              </a:ext>
            </a:extLst>
          </p:cNvPr>
          <p:cNvSpPr/>
          <p:nvPr userDrawn="1"/>
        </p:nvSpPr>
        <p:spPr>
          <a:xfrm>
            <a:off x="0" y="5464006"/>
            <a:ext cx="7553262" cy="370451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84" name="Picture Placeholder 383">
            <a:extLst>
              <a:ext uri="{FF2B5EF4-FFF2-40B4-BE49-F238E27FC236}">
                <a16:creationId xmlns:a16="http://schemas.microsoft.com/office/drawing/2014/main" id="{F4815EE5-7DEE-C22F-A394-FDC51CDB9B59}"/>
              </a:ext>
            </a:extLst>
          </p:cNvPr>
          <p:cNvSpPr>
            <a:spLocks noGrp="1"/>
          </p:cNvSpPr>
          <p:nvPr>
            <p:ph type="pic" sz="quarter" idx="43"/>
          </p:nvPr>
        </p:nvSpPr>
        <p:spPr>
          <a:xfrm>
            <a:off x="0"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solidFill>
            <a:schemeClr val="bg1">
              <a:lumMod val="85000"/>
            </a:schemeClr>
          </a:solidFill>
        </p:spPr>
        <p:txBody>
          <a:bodyPr wrap="square">
            <a:noAutofit/>
          </a:bodyPr>
          <a:lstStyle>
            <a:lvl1pPr>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385" name="Freeform 384">
            <a:extLst>
              <a:ext uri="{FF2B5EF4-FFF2-40B4-BE49-F238E27FC236}">
                <a16:creationId xmlns:a16="http://schemas.microsoft.com/office/drawing/2014/main" id="{18CEEC92-2844-2538-2FCA-F92A6660C374}"/>
              </a:ext>
            </a:extLst>
          </p:cNvPr>
          <p:cNvSpPr/>
          <p:nvPr userDrawn="1"/>
        </p:nvSpPr>
        <p:spPr>
          <a:xfrm>
            <a:off x="2802422" y="4306532"/>
            <a:ext cx="4780521" cy="3136126"/>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7241643A-7E16-B40B-8616-2F826BA6AD80}"/>
              </a:ext>
            </a:extLst>
          </p:cNvPr>
          <p:cNvSpPr/>
          <p:nvPr userDrawn="1"/>
        </p:nvSpPr>
        <p:spPr>
          <a:xfrm rot="16200000">
            <a:off x="2034696" y="5628483"/>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6" name="Graphic 383">
            <a:extLst>
              <a:ext uri="{FF2B5EF4-FFF2-40B4-BE49-F238E27FC236}">
                <a16:creationId xmlns:a16="http://schemas.microsoft.com/office/drawing/2014/main" id="{BEB9771A-8AC6-0C42-E58B-BE69E8E421A2}"/>
              </a:ext>
            </a:extLst>
          </p:cNvPr>
          <p:cNvSpPr/>
          <p:nvPr/>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4992906"/>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55067" y="5615080"/>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78331" y="5039291"/>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grpSp>
        <p:nvGrpSpPr>
          <p:cNvPr id="5" name="Graphic 95">
            <a:extLst>
              <a:ext uri="{FF2B5EF4-FFF2-40B4-BE49-F238E27FC236}">
                <a16:creationId xmlns:a16="http://schemas.microsoft.com/office/drawing/2014/main" id="{178C05E4-211F-0AD4-5EEF-D9DDF1370C5C}"/>
              </a:ext>
            </a:extLst>
          </p:cNvPr>
          <p:cNvGrpSpPr/>
          <p:nvPr userDrawn="1"/>
        </p:nvGrpSpPr>
        <p:grpSpPr>
          <a:xfrm>
            <a:off x="590527" y="9789186"/>
            <a:ext cx="1902809" cy="423922"/>
            <a:chOff x="584588" y="9078286"/>
            <a:chExt cx="1902809" cy="423922"/>
          </a:xfrm>
          <a:solidFill>
            <a:srgbClr val="000000"/>
          </a:solidFill>
        </p:grpSpPr>
        <p:sp>
          <p:nvSpPr>
            <p:cNvPr id="6" name="Freeform 5">
              <a:extLst>
                <a:ext uri="{FF2B5EF4-FFF2-40B4-BE49-F238E27FC236}">
                  <a16:creationId xmlns:a16="http://schemas.microsoft.com/office/drawing/2014/main" id="{1A023AAE-DF24-A7CC-10E3-E21765C30AA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D66D4F9-EDB4-FF0D-7D1E-BD572915D455}"/>
                </a:ext>
              </a:extLst>
            </p:cNvPr>
            <p:cNvSpPr/>
            <p:nvPr/>
          </p:nvSpPr>
          <p:spPr>
            <a:xfrm>
              <a:off x="24628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1410" name="Text Placeholder 23">
            <a:extLst>
              <a:ext uri="{FF2B5EF4-FFF2-40B4-BE49-F238E27FC236}">
                <a16:creationId xmlns:a16="http://schemas.microsoft.com/office/drawing/2014/main" id="{E192B3B7-2A95-C5B7-0EA4-1D59504968FA}"/>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11" name="Text Placeholder 23">
            <a:extLst>
              <a:ext uri="{FF2B5EF4-FFF2-40B4-BE49-F238E27FC236}">
                <a16:creationId xmlns:a16="http://schemas.microsoft.com/office/drawing/2014/main" id="{F0539EA8-4522-3C08-E21C-3574DF8A2533}"/>
              </a:ext>
            </a:extLst>
          </p:cNvPr>
          <p:cNvSpPr>
            <a:spLocks noGrp="1"/>
          </p:cNvSpPr>
          <p:nvPr>
            <p:ph type="body" sz="quarter" idx="18" hasCustomPrompt="1"/>
          </p:nvPr>
        </p:nvSpPr>
        <p:spPr>
          <a:xfrm>
            <a:off x="24678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12" name="Graphic 6">
            <a:extLst>
              <a:ext uri="{FF2B5EF4-FFF2-40B4-BE49-F238E27FC236}">
                <a16:creationId xmlns:a16="http://schemas.microsoft.com/office/drawing/2014/main" id="{ED4323BC-893C-82D1-662D-505643073E9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413" name="Text Placeholder 32">
            <a:extLst>
              <a:ext uri="{FF2B5EF4-FFF2-40B4-BE49-F238E27FC236}">
                <a16:creationId xmlns:a16="http://schemas.microsoft.com/office/drawing/2014/main" id="{5CAA3855-3548-ACD1-7089-4FD0EEBFAEE9}"/>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2" name="Group 1">
            <a:extLst>
              <a:ext uri="{FF2B5EF4-FFF2-40B4-BE49-F238E27FC236}">
                <a16:creationId xmlns:a16="http://schemas.microsoft.com/office/drawing/2014/main" id="{2CF55CD8-622F-8A62-FC23-E0E8F359A017}"/>
              </a:ext>
            </a:extLst>
          </p:cNvPr>
          <p:cNvGrpSpPr/>
          <p:nvPr userDrawn="1"/>
        </p:nvGrpSpPr>
        <p:grpSpPr>
          <a:xfrm>
            <a:off x="-470967" y="450689"/>
            <a:ext cx="10799978" cy="1897145"/>
            <a:chOff x="-176968" y="-75549"/>
            <a:chExt cx="8323021" cy="1462038"/>
          </a:xfrm>
        </p:grpSpPr>
        <p:grpSp>
          <p:nvGrpSpPr>
            <p:cNvPr id="4" name="Graphic 54">
              <a:extLst>
                <a:ext uri="{FF2B5EF4-FFF2-40B4-BE49-F238E27FC236}">
                  <a16:creationId xmlns:a16="http://schemas.microsoft.com/office/drawing/2014/main" id="{97F9E530-4651-8B4C-660C-D5E3D5F40CF1}"/>
                </a:ext>
              </a:extLst>
            </p:cNvPr>
            <p:cNvGrpSpPr/>
            <p:nvPr/>
          </p:nvGrpSpPr>
          <p:grpSpPr>
            <a:xfrm>
              <a:off x="542893" y="563395"/>
              <a:ext cx="951441" cy="665450"/>
              <a:chOff x="542893" y="563395"/>
              <a:chExt cx="951441" cy="665450"/>
            </a:xfrm>
            <a:solidFill>
              <a:srgbClr val="7CD0E4"/>
            </a:solidFill>
          </p:grpSpPr>
          <p:sp>
            <p:nvSpPr>
              <p:cNvPr id="52" name="Freeform 51">
                <a:extLst>
                  <a:ext uri="{FF2B5EF4-FFF2-40B4-BE49-F238E27FC236}">
                    <a16:creationId xmlns:a16="http://schemas.microsoft.com/office/drawing/2014/main" id="{96F394C7-D48C-A287-5EC7-C078648380FE}"/>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28BB94B-1E8A-AD6F-F3DD-4CA3C3C78990}"/>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9067589-863E-978E-B4EB-B6454C70779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9C7460E-9DBD-E8AD-0D98-969A348F817C}"/>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27614A-15DE-A8F3-BFF3-DBDA1901D170}"/>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D7045FF-37C7-A62F-B015-DF94819A92F6}"/>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8" name="Graphic 54">
              <a:extLst>
                <a:ext uri="{FF2B5EF4-FFF2-40B4-BE49-F238E27FC236}">
                  <a16:creationId xmlns:a16="http://schemas.microsoft.com/office/drawing/2014/main" id="{6661E6B4-805F-7212-D626-1CAE730DF393}"/>
                </a:ext>
              </a:extLst>
            </p:cNvPr>
            <p:cNvGrpSpPr/>
            <p:nvPr/>
          </p:nvGrpSpPr>
          <p:grpSpPr>
            <a:xfrm>
              <a:off x="521967" y="577345"/>
              <a:ext cx="952836" cy="665450"/>
              <a:chOff x="521967" y="577345"/>
              <a:chExt cx="952836" cy="665450"/>
            </a:xfrm>
            <a:noFill/>
          </p:grpSpPr>
          <p:sp>
            <p:nvSpPr>
              <p:cNvPr id="46" name="Freeform 45">
                <a:extLst>
                  <a:ext uri="{FF2B5EF4-FFF2-40B4-BE49-F238E27FC236}">
                    <a16:creationId xmlns:a16="http://schemas.microsoft.com/office/drawing/2014/main" id="{6BF9D176-852A-AF94-A277-ECA65D1751E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67603BC-E8D7-D7F0-50B4-A6EA03681D4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8B0B861-FB13-40A1-D570-B0891EA18F07}"/>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B0B5B96-8970-A233-ADD8-71CC6E49275D}"/>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4455ED-54D7-5743-705B-4845C39C95CF}"/>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3526C2E-AA5E-FF6F-1E0A-44EF5094DCBA}"/>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9" name="Graphic 54">
              <a:extLst>
                <a:ext uri="{FF2B5EF4-FFF2-40B4-BE49-F238E27FC236}">
                  <a16:creationId xmlns:a16="http://schemas.microsoft.com/office/drawing/2014/main" id="{9BE213B3-3488-63FA-76B0-0852EBF4E88F}"/>
                </a:ext>
              </a:extLst>
            </p:cNvPr>
            <p:cNvGrpSpPr/>
            <p:nvPr/>
          </p:nvGrpSpPr>
          <p:grpSpPr>
            <a:xfrm>
              <a:off x="1547347" y="997263"/>
              <a:ext cx="531523" cy="245533"/>
              <a:chOff x="1547347" y="997263"/>
              <a:chExt cx="531523" cy="245533"/>
            </a:xfrm>
            <a:solidFill>
              <a:srgbClr val="000000"/>
            </a:solidFill>
          </p:grpSpPr>
          <p:sp>
            <p:nvSpPr>
              <p:cNvPr id="17" name="Freeform 16">
                <a:extLst>
                  <a:ext uri="{FF2B5EF4-FFF2-40B4-BE49-F238E27FC236}">
                    <a16:creationId xmlns:a16="http://schemas.microsoft.com/office/drawing/2014/main" id="{3EBE651C-257C-EB90-D847-A7DB0FB891AF}"/>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DC92E88-3D71-A2B1-B39B-2E586BABF2A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B569DAB-1233-4861-077D-CB997BB9B71E}"/>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CB23118-C59D-FFC7-CB67-B7CA7C7CA753}"/>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ACDB71-6657-F195-6DE2-669044B3D672}"/>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43B33AD-EE5C-F278-370E-B68922A08351}"/>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F9107A4-EFAB-7A0E-1E87-8AC3969ED377}"/>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92A0903-4B02-4416-9AF8-D8207FB55FB7}"/>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0BC0A94-C65E-3877-C0B1-0F6D2509C0E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562E9F-5245-C9D0-FAD1-0B4233A1505A}"/>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587C6BE-E9D7-0406-DBDD-7314D046C07E}"/>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17E077D-6F9F-D751-9646-08FC4B51068F}"/>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CB0BD3A-DE08-6769-E548-98A13C48C976}"/>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398DA0C-D91C-1A5E-F4A8-0EF928DC497D}"/>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FE286AE-F857-345D-3FD4-62A540C22E7C}"/>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39FB8A9-F99D-E1C5-DE97-7A55C3F5B183}"/>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F11F3E1-AFD1-AB4E-300A-7996C9C38FF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C170919-667D-BFA9-6644-000B3392DBA7}"/>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458AA75-419C-F795-0710-7549ED5445AD}"/>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52C30C5-8575-1BF2-A5BF-DFAB800BFF8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E6D8C5C-7256-427B-30AA-9B18D6961808}"/>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C22B12-CF6E-D6F0-9A71-FD13AA692900}"/>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A28FCCA-E2C2-8EE3-169F-8267A4FDCB81}"/>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0B81BDC-40A6-EC13-CE3F-D65E5982FD0B}"/>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E48302-0C52-D761-AF20-B7B06807BC9A}"/>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8BB20A3-03D6-B8D6-20D9-C5492C25A07F}"/>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5BB836C-EF43-C4EE-E990-CA1D00B128EC}"/>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ADFCA48-D741-9138-19F8-330D2A890D86}"/>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2FAACF-46D7-9253-655F-0F93D0E2DFF0}"/>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10" name="Graphic 54">
              <a:extLst>
                <a:ext uri="{FF2B5EF4-FFF2-40B4-BE49-F238E27FC236}">
                  <a16:creationId xmlns:a16="http://schemas.microsoft.com/office/drawing/2014/main" id="{524120D0-7445-816B-E3B9-E41AC885EA2B}"/>
                </a:ext>
              </a:extLst>
            </p:cNvPr>
            <p:cNvGrpSpPr/>
            <p:nvPr/>
          </p:nvGrpSpPr>
          <p:grpSpPr>
            <a:xfrm>
              <a:off x="2171923" y="287948"/>
              <a:ext cx="318494" cy="1040003"/>
              <a:chOff x="2171923" y="287948"/>
              <a:chExt cx="318494" cy="1040003"/>
            </a:xfrm>
            <a:solidFill>
              <a:srgbClr val="EF8D5B"/>
            </a:solidFill>
          </p:grpSpPr>
          <p:sp>
            <p:nvSpPr>
              <p:cNvPr id="14" name="Freeform 13">
                <a:extLst>
                  <a:ext uri="{FF2B5EF4-FFF2-40B4-BE49-F238E27FC236}">
                    <a16:creationId xmlns:a16="http://schemas.microsoft.com/office/drawing/2014/main" id="{CEF4875C-780E-577B-9D48-948ECDBCAA4C}"/>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CE60D0B-94C0-3237-2B21-6D44962CBC93}"/>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E5C7DE-046C-2F9D-6AD4-357AC6FC4871}"/>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0D6EC80A-5651-2FE3-6A28-9512B6D257E2}"/>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180A09A-B6A6-4EE0-9C67-6AE69420B958}"/>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18C688E-1F0B-0F91-C097-F1FC12AAF7B5}"/>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61" name="Freeform 60">
            <a:extLst>
              <a:ext uri="{FF2B5EF4-FFF2-40B4-BE49-F238E27FC236}">
                <a16:creationId xmlns:a16="http://schemas.microsoft.com/office/drawing/2014/main" id="{33F00228-D1F6-839C-8A89-0E6EF5E5D846}"/>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409" name="Picture 1408">
            <a:extLst>
              <a:ext uri="{FF2B5EF4-FFF2-40B4-BE49-F238E27FC236}">
                <a16:creationId xmlns:a16="http://schemas.microsoft.com/office/drawing/2014/main" id="{DCB582D5-A3FE-08DF-D6F0-E1FB02D8E6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733905" y="99034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954960"/>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ewsletter Cover ">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CD0E4"/>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5" y="1311891"/>
            <a:ext cx="2272211" cy="411621"/>
          </a:xfrm>
          <a:prstGeom prst="rect">
            <a:avLst/>
          </a:prstGeom>
        </p:spPr>
        <p:txBody>
          <a:bodyPr anchor="ctr">
            <a:noAutofit/>
          </a:bodyPr>
          <a:lstStyle>
            <a:lvl1pPr marL="0" indent="0" algn="r">
              <a:buNone/>
              <a:defRPr sz="999" b="0" i="0">
                <a:solidFill>
                  <a:srgbClr val="000000"/>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F48043"/>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85000"/>
            </a:schemeClr>
          </a:solidFill>
        </p:spPr>
        <p:txBody>
          <a:bodyPr wrap="square">
            <a:noAutofit/>
          </a:bodyPr>
          <a:lstStyle>
            <a:lvl1pPr marL="0" indent="0">
              <a:buNone/>
              <a:defRPr sz="1101" b="0" i="0">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65" name="Group 64">
            <a:extLst>
              <a:ext uri="{FF2B5EF4-FFF2-40B4-BE49-F238E27FC236}">
                <a16:creationId xmlns:a16="http://schemas.microsoft.com/office/drawing/2014/main" id="{1FAE3711-BBF4-01A0-E7B7-F35B2CBCE3FF}"/>
              </a:ext>
            </a:extLst>
          </p:cNvPr>
          <p:cNvGrpSpPr/>
          <p:nvPr userDrawn="1"/>
        </p:nvGrpSpPr>
        <p:grpSpPr>
          <a:xfrm>
            <a:off x="-104579" y="250081"/>
            <a:ext cx="8323021" cy="1462038"/>
            <a:chOff x="-176968" y="-75549"/>
            <a:chExt cx="8323021" cy="1462038"/>
          </a:xfrm>
        </p:grpSpPr>
        <p:grpSp>
          <p:nvGrpSpPr>
            <p:cNvPr id="57" name="Graphic 54">
              <a:extLst>
                <a:ext uri="{FF2B5EF4-FFF2-40B4-BE49-F238E27FC236}">
                  <a16:creationId xmlns:a16="http://schemas.microsoft.com/office/drawing/2014/main" id="{4FDD6745-DB57-C446-8221-5C3FE5B89ED7}"/>
                </a:ext>
              </a:extLst>
            </p:cNvPr>
            <p:cNvGrpSpPr/>
            <p:nvPr/>
          </p:nvGrpSpPr>
          <p:grpSpPr>
            <a:xfrm>
              <a:off x="542893" y="563395"/>
              <a:ext cx="951441" cy="665450"/>
              <a:chOff x="542893" y="563395"/>
              <a:chExt cx="951441" cy="665450"/>
            </a:xfrm>
            <a:solidFill>
              <a:srgbClr val="7CD0E4"/>
            </a:solidFill>
          </p:grpSpPr>
          <p:sp>
            <p:nvSpPr>
              <p:cNvPr id="58" name="Freeform 57">
                <a:extLst>
                  <a:ext uri="{FF2B5EF4-FFF2-40B4-BE49-F238E27FC236}">
                    <a16:creationId xmlns:a16="http://schemas.microsoft.com/office/drawing/2014/main" id="{7ABD1C7C-348F-3275-845B-CAD4A0A3A11B}"/>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B354DF2-7C31-41D9-E427-74286743AFE4}"/>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C88AEE-C975-5123-5822-E76762F29391}"/>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D1E6061-C3CD-D6CA-CC44-CA9C3A3F4B7B}"/>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F092F0-7B9B-D2D3-FE1C-428D81FDAF4D}"/>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CADCDCA-7670-4CF4-B411-E5AFA5D40DA4}"/>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448" name="Graphic 54">
              <a:extLst>
                <a:ext uri="{FF2B5EF4-FFF2-40B4-BE49-F238E27FC236}">
                  <a16:creationId xmlns:a16="http://schemas.microsoft.com/office/drawing/2014/main" id="{9058C80E-4E84-BAE6-9906-63160FCDCDD7}"/>
                </a:ext>
              </a:extLst>
            </p:cNvPr>
            <p:cNvGrpSpPr/>
            <p:nvPr/>
          </p:nvGrpSpPr>
          <p:grpSpPr>
            <a:xfrm>
              <a:off x="521967" y="577345"/>
              <a:ext cx="952836" cy="665450"/>
              <a:chOff x="521967" y="577345"/>
              <a:chExt cx="952836" cy="665450"/>
            </a:xfrm>
            <a:noFill/>
          </p:grpSpPr>
          <p:sp>
            <p:nvSpPr>
              <p:cNvPr id="449" name="Freeform 448">
                <a:extLst>
                  <a:ext uri="{FF2B5EF4-FFF2-40B4-BE49-F238E27FC236}">
                    <a16:creationId xmlns:a16="http://schemas.microsoft.com/office/drawing/2014/main" id="{555555B8-BF5A-41CA-72E2-0740EBCE6CF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92C3552-90CA-656A-FA03-37B4FF7A1223}"/>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14632B85-4CE8-AFB2-2020-C66ACD6B99D2}"/>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BB7AD970-937A-1A34-976D-66E23BB7D29E}"/>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1B621D07-F384-F944-D1DD-882D3A6706AE}"/>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21313A7D-5A9D-8ADE-A532-DE2ACEB4C7D5}"/>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455" name="Graphic 54">
              <a:extLst>
                <a:ext uri="{FF2B5EF4-FFF2-40B4-BE49-F238E27FC236}">
                  <a16:creationId xmlns:a16="http://schemas.microsoft.com/office/drawing/2014/main" id="{92317EEA-B487-5154-25D4-E9019081560B}"/>
                </a:ext>
              </a:extLst>
            </p:cNvPr>
            <p:cNvGrpSpPr/>
            <p:nvPr/>
          </p:nvGrpSpPr>
          <p:grpSpPr>
            <a:xfrm>
              <a:off x="1547347" y="997263"/>
              <a:ext cx="531523" cy="245533"/>
              <a:chOff x="1547347" y="997263"/>
              <a:chExt cx="531523" cy="245533"/>
            </a:xfrm>
            <a:solidFill>
              <a:srgbClr val="000000"/>
            </a:solidFill>
          </p:grpSpPr>
          <p:sp>
            <p:nvSpPr>
              <p:cNvPr id="456" name="Freeform 455">
                <a:extLst>
                  <a:ext uri="{FF2B5EF4-FFF2-40B4-BE49-F238E27FC236}">
                    <a16:creationId xmlns:a16="http://schemas.microsoft.com/office/drawing/2014/main" id="{5DF86305-2DF9-9AE2-C756-6B5E0C1E2274}"/>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E1248528-F40A-2DB2-B579-B32B7EE92ECF}"/>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CF9E83C6-DA7E-9111-E9F7-6B5F778D1562}"/>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27E8D84E-4E83-0B6D-A909-F1AF5B785731}"/>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D6BEFD5F-C18F-06FE-A167-F8FF12A97F1B}"/>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070BC1AB-FB9F-A41A-1DAE-743DB2502F90}"/>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00AC3C3C-4D3D-B905-B7A9-77F7F8898ADF}"/>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E3B3CBA6-BB5D-D328-7325-F18C48CC509A}"/>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2A70688F-759A-3F68-B1CC-6E536D50B3F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2A498CF5-7CEC-D5D2-6BAE-9F3DE7BA4AC7}"/>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2C73C37E-BBEE-41C2-E373-75008EB76432}"/>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9F00AE6E-6036-C852-FA71-197255B41414}"/>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66CEEC34-9BBA-7A83-DBC8-0528ABD28E87}"/>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AC92B981-DAC1-AF63-1BF0-C415C28B2016}"/>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9422B96A-C4C0-1854-4DA1-0C42052BDBE3}"/>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131A06EE-B65A-C30B-8361-3A100E0795E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3AEA49C4-AE91-D25E-6B50-89686AE64D8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1978FAD7-090D-5193-6A23-37632EE70092}"/>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A602C3BD-A245-3352-0A38-0CE46571B6F6}"/>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E5E77143-C8A6-AC25-91AE-11CAC1735FF6}"/>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B1297F56-BC5B-DE8A-67F3-1203F69A5979}"/>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B4B95BA3-1950-97A7-2ED4-2A93567D36D4}"/>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B4E03231-DBC6-44D0-30C9-76850C9A90F7}"/>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C6E3A500-A0EB-4A6F-7E38-5EEBC2C60397}"/>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5D9425EE-56F0-7CC8-BCD1-5A12AEB8F3DD}"/>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D369E7DC-A600-F0A6-3C2A-240C4A0B5516}"/>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6811EF8C-0E57-1993-1D61-CF662262CCB1}"/>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E2B12414-79BE-9741-1609-5C5765F74BAF}"/>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C92035B-8DB0-6C63-1BDF-EE955E71DEF6}"/>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491" name="Graphic 54">
              <a:extLst>
                <a:ext uri="{FF2B5EF4-FFF2-40B4-BE49-F238E27FC236}">
                  <a16:creationId xmlns:a16="http://schemas.microsoft.com/office/drawing/2014/main" id="{243DFAF1-3E8F-9A19-1AA2-E29BB8860016}"/>
                </a:ext>
              </a:extLst>
            </p:cNvPr>
            <p:cNvGrpSpPr/>
            <p:nvPr/>
          </p:nvGrpSpPr>
          <p:grpSpPr>
            <a:xfrm>
              <a:off x="2171923" y="287948"/>
              <a:ext cx="318494" cy="1040003"/>
              <a:chOff x="2171923" y="287948"/>
              <a:chExt cx="318494" cy="1040003"/>
            </a:xfrm>
            <a:solidFill>
              <a:srgbClr val="EF8D5B"/>
            </a:solidFill>
          </p:grpSpPr>
          <p:sp>
            <p:nvSpPr>
              <p:cNvPr id="492" name="Freeform 491">
                <a:extLst>
                  <a:ext uri="{FF2B5EF4-FFF2-40B4-BE49-F238E27FC236}">
                    <a16:creationId xmlns:a16="http://schemas.microsoft.com/office/drawing/2014/main" id="{304000AE-EB8C-682D-45C0-3FC23C8BB694}"/>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46B5E920-1F4A-206C-D280-6FA20AF5FDB6}"/>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24D62CF-785B-4397-DA23-48EF0A521C3C}"/>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505" name="Freeform 504">
              <a:extLst>
                <a:ext uri="{FF2B5EF4-FFF2-40B4-BE49-F238E27FC236}">
                  <a16:creationId xmlns:a16="http://schemas.microsoft.com/office/drawing/2014/main" id="{9D6885C0-5386-5ABC-D271-05BDE7F21EA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2C9A36C2-A27B-F93F-60B9-BE90311AB723}"/>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B35D2D8-9D19-EF5F-604D-CED9172E6496}"/>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66" name="Rectangle 65">
            <a:extLst>
              <a:ext uri="{FF2B5EF4-FFF2-40B4-BE49-F238E27FC236}">
                <a16:creationId xmlns:a16="http://schemas.microsoft.com/office/drawing/2014/main" id="{D12688E5-2B02-CFF9-B560-F2DAFCC77FBE}"/>
              </a:ext>
            </a:extLst>
          </p:cNvPr>
          <p:cNvSpPr/>
          <p:nvPr userDrawn="1"/>
        </p:nvSpPr>
        <p:spPr>
          <a:xfrm>
            <a:off x="3958917" y="10040313"/>
            <a:ext cx="1616661"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4" name="Picture 3">
            <a:extLst>
              <a:ext uri="{FF2B5EF4-FFF2-40B4-BE49-F238E27FC236}">
                <a16:creationId xmlns:a16="http://schemas.microsoft.com/office/drawing/2014/main" id="{2D0A5BDA-DB80-90B9-0745-30D84A5D113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733905" y="10072592"/>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0074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24D75763-FFFE-D346-B173-3FFA4F7CAF72}"/>
              </a:ext>
            </a:extLst>
          </p:cNvPr>
          <p:cNvSpPr/>
          <p:nvPr userDrawn="1"/>
        </p:nvSpPr>
        <p:spPr>
          <a:xfrm flipH="1" flipV="1">
            <a:off x="-3" y="-1"/>
            <a:ext cx="2496103"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2" name="Graphic 383">
            <a:extLst>
              <a:ext uri="{FF2B5EF4-FFF2-40B4-BE49-F238E27FC236}">
                <a16:creationId xmlns:a16="http://schemas.microsoft.com/office/drawing/2014/main" id="{AAF15FC5-4893-8939-0224-7A9F4ABD9758}"/>
              </a:ext>
            </a:extLst>
          </p:cNvPr>
          <p:cNvSpPr/>
          <p:nvPr userDrawn="1"/>
        </p:nvSpPr>
        <p:spPr>
          <a:xfrm>
            <a:off x="-165155" y="635073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B1F2729F-7CAB-2481-5188-EDE46118BD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2912563" y="9725830"/>
            <a:ext cx="1193701" cy="274116"/>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2DCB8FA-F952-9047-5E6A-086C77356160}"/>
              </a:ext>
            </a:extLst>
          </p:cNvPr>
          <p:cNvSpPr/>
          <p:nvPr userDrawn="1"/>
        </p:nvSpPr>
        <p:spPr>
          <a:xfrm flipH="1" flipV="1">
            <a:off x="2047163" y="2442856"/>
            <a:ext cx="657641" cy="7047132"/>
          </a:xfrm>
          <a:prstGeom prst="rect">
            <a:avLst/>
          </a:prstGeom>
          <a:solidFill>
            <a:srgbClr val="EF8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2047166" y="2576177"/>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830132" y="2576177"/>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2047166" y="3051419"/>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830132" y="305141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2047166" y="3552553"/>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830132" y="3552553"/>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2047166" y="405350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830132" y="405350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2047166" y="455529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830132" y="455529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2056806" y="5084494"/>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839772" y="508449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2056806" y="5574726"/>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839772" y="557472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839772" y="10235148"/>
            <a:ext cx="3763506" cy="36933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2789661" y="790503"/>
            <a:ext cx="3644224" cy="1433100"/>
          </a:xfrm>
          <a:prstGeom prst="rect">
            <a:avLst/>
          </a:prstGeom>
        </p:spPr>
        <p:txBody>
          <a:bodyPr>
            <a:noAutofit/>
          </a:bodyPr>
          <a:lstStyle>
            <a:lvl1pPr marL="0" indent="0" algn="l">
              <a:lnSpc>
                <a:spcPts val="3700"/>
              </a:lnSpc>
              <a:spcBef>
                <a:spcPts val="0"/>
              </a:spcBef>
              <a:buNone/>
              <a:defRPr sz="40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tables of content </a:t>
            </a:r>
          </a:p>
        </p:txBody>
      </p:sp>
      <p:sp>
        <p:nvSpPr>
          <p:cNvPr id="453" name="Slide Number Placeholder 5">
            <a:extLst>
              <a:ext uri="{FF2B5EF4-FFF2-40B4-BE49-F238E27FC236}">
                <a16:creationId xmlns:a16="http://schemas.microsoft.com/office/drawing/2014/main" id="{7FD285A2-C024-CBF6-49DB-997DECCCBB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Rectangle 3">
            <a:extLst>
              <a:ext uri="{FF2B5EF4-FFF2-40B4-BE49-F238E27FC236}">
                <a16:creationId xmlns:a16="http://schemas.microsoft.com/office/drawing/2014/main" id="{81FCEBFD-4859-E84C-945D-05CD7D84128A}"/>
              </a:ext>
            </a:extLst>
          </p:cNvPr>
          <p:cNvSpPr/>
          <p:nvPr userDrawn="1"/>
        </p:nvSpPr>
        <p:spPr>
          <a:xfrm rot="16200000">
            <a:off x="-2176029" y="7857610"/>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31998962"/>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863770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ly Slie">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 </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82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E9E88E-0701-41E6-8D53-065826228963}"/>
              </a:ext>
            </a:extLst>
          </p:cNvPr>
          <p:cNvSpPr>
            <a:spLocks noGrp="1"/>
          </p:cNvSpPr>
          <p:nvPr>
            <p:ph type="pic" sz="quarter" idx="10"/>
          </p:nvPr>
        </p:nvSpPr>
        <p:spPr>
          <a:xfrm>
            <a:off x="1109043" y="2696845"/>
            <a:ext cx="5341589" cy="3955339"/>
          </a:xfrm>
          <a:custGeom>
            <a:avLst/>
            <a:gdLst>
              <a:gd name="connsiteX0" fmla="*/ 0 w 9691586"/>
              <a:gd name="connsiteY0" fmla="*/ 0 h 7329270"/>
              <a:gd name="connsiteX1" fmla="*/ 9691586 w 9691586"/>
              <a:gd name="connsiteY1" fmla="*/ 0 h 7329270"/>
              <a:gd name="connsiteX2" fmla="*/ 9691586 w 9691586"/>
              <a:gd name="connsiteY2" fmla="*/ 7329270 h 7329270"/>
              <a:gd name="connsiteX3" fmla="*/ 0 w 9691586"/>
              <a:gd name="connsiteY3" fmla="*/ 7329270 h 7329270"/>
            </a:gdLst>
            <a:ahLst/>
            <a:cxnLst>
              <a:cxn ang="0">
                <a:pos x="connsiteX0" y="connsiteY0"/>
              </a:cxn>
              <a:cxn ang="0">
                <a:pos x="connsiteX1" y="connsiteY1"/>
              </a:cxn>
              <a:cxn ang="0">
                <a:pos x="connsiteX2" y="connsiteY2"/>
              </a:cxn>
              <a:cxn ang="0">
                <a:pos x="connsiteX3" y="connsiteY3"/>
              </a:cxn>
            </a:cxnLst>
            <a:rect l="l" t="t" r="r" b="b"/>
            <a:pathLst>
              <a:path w="9691586" h="7329270">
                <a:moveTo>
                  <a:pt x="0" y="0"/>
                </a:moveTo>
                <a:lnTo>
                  <a:pt x="9691586" y="0"/>
                </a:lnTo>
                <a:lnTo>
                  <a:pt x="9691586" y="7329270"/>
                </a:lnTo>
                <a:lnTo>
                  <a:pt x="0" y="7329270"/>
                </a:lnTo>
                <a:close/>
              </a:path>
            </a:pathLst>
          </a:custGeom>
          <a:solidFill>
            <a:schemeClr val="bg1">
              <a:lumMod val="75000"/>
            </a:schemeClr>
          </a:solidFill>
        </p:spPr>
        <p:txBody>
          <a:bodyPr wrap="square">
            <a:noAutofit/>
          </a:bodyPr>
          <a:lstStyle>
            <a:lvl1pPr marL="0" indent="0" algn="ctr">
              <a:buFontTx/>
              <a:buNone/>
              <a:defRPr sz="1727">
                <a:latin typeface="Montserrat" panose="00000500000000000000" pitchFamily="50" charset="0"/>
              </a:defRPr>
            </a:lvl1pPr>
          </a:lstStyle>
          <a:p>
            <a:endParaRPr lang="en-US" dirty="0"/>
          </a:p>
          <a:p>
            <a:r>
              <a:rPr lang="en-US" dirty="0"/>
              <a:t>Drag Your Image Here</a:t>
            </a:r>
          </a:p>
        </p:txBody>
      </p:sp>
      <p:sp>
        <p:nvSpPr>
          <p:cNvPr id="2" name="Slide Number Placeholder 5">
            <a:extLst>
              <a:ext uri="{FF2B5EF4-FFF2-40B4-BE49-F238E27FC236}">
                <a16:creationId xmlns:a16="http://schemas.microsoft.com/office/drawing/2014/main" id="{043D882E-5F2A-7005-EDDB-ED5DF742511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565644791"/>
      </p:ext>
    </p:extLst>
  </p:cSld>
  <p:clrMapOvr>
    <a:masterClrMapping/>
  </p:clrMapOvr>
  <p:extLst>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02">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4D380CD-FC10-B947-BA28-DD18C2B065DB}"/>
              </a:ext>
            </a:extLst>
          </p:cNvPr>
          <p:cNvSpPr/>
          <p:nvPr userDrawn="1"/>
        </p:nvSpPr>
        <p:spPr>
          <a:xfrm>
            <a:off x="0" y="1277642"/>
            <a:ext cx="4188275" cy="369088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3" name="Picture Placeholder 62">
            <a:extLst>
              <a:ext uri="{FF2B5EF4-FFF2-40B4-BE49-F238E27FC236}">
                <a16:creationId xmlns:a16="http://schemas.microsoft.com/office/drawing/2014/main" id="{86A58417-A856-A640-9D34-C3E17FB05D70}"/>
              </a:ext>
            </a:extLst>
          </p:cNvPr>
          <p:cNvSpPr>
            <a:spLocks noGrp="1"/>
          </p:cNvSpPr>
          <p:nvPr>
            <p:ph type="pic" sz="quarter" idx="41"/>
          </p:nvPr>
        </p:nvSpPr>
        <p:spPr>
          <a:xfrm>
            <a:off x="464104" y="472749"/>
            <a:ext cx="6496308" cy="924540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8889289 h 9229189"/>
              <a:gd name="connsiteX5" fmla="*/ 6832788 w 6836289"/>
              <a:gd name="connsiteY5" fmla="*/ 8889289 h 9229189"/>
              <a:gd name="connsiteX6" fmla="*/ 6832788 w 6836289"/>
              <a:gd name="connsiteY6" fmla="*/ 9229189 h 9229189"/>
              <a:gd name="connsiteX7" fmla="*/ 0 w 6836289"/>
              <a:gd name="connsiteY7" fmla="*/ 9229189 h 9229189"/>
              <a:gd name="connsiteX8" fmla="*/ 0 w 6836289"/>
              <a:gd name="connsiteY8" fmla="*/ 4495779 h 9229189"/>
              <a:gd name="connsiteX9" fmla="*/ 3826583 w 6836289"/>
              <a:gd name="connsiteY9" fmla="*/ 4495779 h 9229189"/>
              <a:gd name="connsiteX10" fmla="*/ 3826583 w 6836289"/>
              <a:gd name="connsiteY10" fmla="*/ 804894 h 9229189"/>
              <a:gd name="connsiteX11" fmla="*/ 0 w 6836289"/>
              <a:gd name="connsiteY11"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6289" h="9229189">
                <a:moveTo>
                  <a:pt x="0" y="0"/>
                </a:moveTo>
                <a:lnTo>
                  <a:pt x="6832788" y="0"/>
                </a:lnTo>
                <a:lnTo>
                  <a:pt x="6832788" y="3530467"/>
                </a:lnTo>
                <a:lnTo>
                  <a:pt x="6836289" y="3530467"/>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2" name="Slide Number Placeholder 5">
            <a:extLst>
              <a:ext uri="{FF2B5EF4-FFF2-40B4-BE49-F238E27FC236}">
                <a16:creationId xmlns:a16="http://schemas.microsoft.com/office/drawing/2014/main" id="{82E47FC1-143F-7404-A347-2BA80385181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Text Placeholder 23">
            <a:extLst>
              <a:ext uri="{FF2B5EF4-FFF2-40B4-BE49-F238E27FC236}">
                <a16:creationId xmlns:a16="http://schemas.microsoft.com/office/drawing/2014/main" id="{5BDEFA20-D7D5-4679-C3CD-35184DAAB65C}"/>
              </a:ext>
            </a:extLst>
          </p:cNvPr>
          <p:cNvSpPr>
            <a:spLocks noGrp="1"/>
          </p:cNvSpPr>
          <p:nvPr>
            <p:ph type="body" sz="quarter" idx="13" hasCustomPrompt="1"/>
          </p:nvPr>
        </p:nvSpPr>
        <p:spPr>
          <a:xfrm>
            <a:off x="293556" y="1829942"/>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358830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148730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3816980" y="876332"/>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61225" y="4136673"/>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3807660" y="3599589"/>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476505" y="662693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476664" y="712564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484187" y="6792346"/>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3804747" y="6313146"/>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68" name="Oval 167">
            <a:extLst>
              <a:ext uri="{FF2B5EF4-FFF2-40B4-BE49-F238E27FC236}">
                <a16:creationId xmlns:a16="http://schemas.microsoft.com/office/drawing/2014/main" id="{B3F054C0-0192-914F-BF7F-363F92351131}"/>
              </a:ext>
            </a:extLst>
          </p:cNvPr>
          <p:cNvSpPr/>
          <p:nvPr userDrawn="1"/>
        </p:nvSpPr>
        <p:spPr>
          <a:xfrm>
            <a:off x="3769552" y="8011407"/>
            <a:ext cx="72000" cy="72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6" name="Text Placeholder 8">
            <a:extLst>
              <a:ext uri="{FF2B5EF4-FFF2-40B4-BE49-F238E27FC236}">
                <a16:creationId xmlns:a16="http://schemas.microsoft.com/office/drawing/2014/main" id="{A7B5DE2A-B77E-C96C-D4C2-C10D33578D4E}"/>
              </a:ext>
            </a:extLst>
          </p:cNvPr>
          <p:cNvSpPr>
            <a:spLocks noGrp="1"/>
          </p:cNvSpPr>
          <p:nvPr>
            <p:ph type="body" sz="quarter" idx="48" hasCustomPrompt="1"/>
          </p:nvPr>
        </p:nvSpPr>
        <p:spPr>
          <a:xfrm>
            <a:off x="4464156" y="3948846"/>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7" name="Text Placeholder 8">
            <a:extLst>
              <a:ext uri="{FF2B5EF4-FFF2-40B4-BE49-F238E27FC236}">
                <a16:creationId xmlns:a16="http://schemas.microsoft.com/office/drawing/2014/main" id="{C85F769E-CE66-ADAF-D84C-6336E8D07B20}"/>
              </a:ext>
            </a:extLst>
          </p:cNvPr>
          <p:cNvSpPr>
            <a:spLocks noGrp="1"/>
          </p:cNvSpPr>
          <p:nvPr>
            <p:ph type="body" sz="quarter" idx="49" hasCustomPrompt="1"/>
          </p:nvPr>
        </p:nvSpPr>
        <p:spPr>
          <a:xfrm>
            <a:off x="4464315" y="4447559"/>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 name="Text Placeholder 8">
            <a:extLst>
              <a:ext uri="{FF2B5EF4-FFF2-40B4-BE49-F238E27FC236}">
                <a16:creationId xmlns:a16="http://schemas.microsoft.com/office/drawing/2014/main" id="{5D619924-E02B-FFFC-3B06-C63E7D04E97E}"/>
              </a:ext>
            </a:extLst>
          </p:cNvPr>
          <p:cNvSpPr>
            <a:spLocks noGrp="1"/>
          </p:cNvSpPr>
          <p:nvPr>
            <p:ph type="body" sz="quarter" idx="50" hasCustomPrompt="1"/>
          </p:nvPr>
        </p:nvSpPr>
        <p:spPr>
          <a:xfrm>
            <a:off x="4461243" y="115889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p:ph type="body" sz="quarter" idx="51" hasCustomPrompt="1"/>
          </p:nvPr>
        </p:nvSpPr>
        <p:spPr>
          <a:xfrm>
            <a:off x="4461402" y="165760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204757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2792318"/>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8" name="Text Placeholder 8">
            <a:extLst>
              <a:ext uri="{FF2B5EF4-FFF2-40B4-BE49-F238E27FC236}">
                <a16:creationId xmlns:a16="http://schemas.microsoft.com/office/drawing/2014/main" id="{5D619924-E02B-FFFC-3B06-C63E7D04E97E}"/>
              </a:ext>
            </a:extLst>
          </p:cNvPr>
          <p:cNvSpPr>
            <a:spLocks noGrp="1"/>
          </p:cNvSpPr>
          <p:nvPr userDrawn="1">
            <p:ph type="body" sz="quarter" idx="50" hasCustomPrompt="1"/>
          </p:nvPr>
        </p:nvSpPr>
        <p:spPr>
          <a:xfrm>
            <a:off x="4461243" y="544521"/>
            <a:ext cx="2134973" cy="339415"/>
          </a:xfrm>
          <a:prstGeom prst="rect">
            <a:avLst/>
          </a:prstGeom>
        </p:spPr>
        <p:txBody>
          <a:bodyPr>
            <a:noAutofit/>
          </a:bodyPr>
          <a:lstStyle>
            <a:lvl1pPr marL="0" indent="0" algn="l">
              <a:lnSpc>
                <a:spcPct val="100000"/>
              </a:lnSpc>
              <a:buNone/>
              <a:defRPr sz="1800" b="0" i="0">
                <a:solidFill>
                  <a:schemeClr val="tx1"/>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userDrawn="1">
            <p:ph type="body" sz="quarter" idx="51" hasCustomPrompt="1"/>
          </p:nvPr>
        </p:nvSpPr>
        <p:spPr>
          <a:xfrm>
            <a:off x="4461402" y="2841526"/>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11" name="Group 10">
            <a:extLst>
              <a:ext uri="{FF2B5EF4-FFF2-40B4-BE49-F238E27FC236}">
                <a16:creationId xmlns:a16="http://schemas.microsoft.com/office/drawing/2014/main" id="{BE4BAF4A-1507-D4FD-4FB8-895170B1CD20}"/>
              </a:ext>
            </a:extLst>
          </p:cNvPr>
          <p:cNvGrpSpPr/>
          <p:nvPr userDrawn="1"/>
        </p:nvGrpSpPr>
        <p:grpSpPr>
          <a:xfrm>
            <a:off x="3816980" y="2594301"/>
            <a:ext cx="3004943" cy="1427096"/>
            <a:chOff x="3816980" y="2594301"/>
            <a:chExt cx="3004943" cy="1427096"/>
          </a:xfrm>
        </p:grpSpPr>
        <p:cxnSp>
          <p:nvCxnSpPr>
            <p:cNvPr id="59" name="Straight Connector 58">
              <a:extLst>
                <a:ext uri="{FF2B5EF4-FFF2-40B4-BE49-F238E27FC236}">
                  <a16:creationId xmlns:a16="http://schemas.microsoft.com/office/drawing/2014/main" id="{2E172578-1E17-5943-A70C-D44C3590E20A}"/>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C308CD-A228-36D3-8DFD-544AF66AA725}"/>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2" name="Text Placeholder 8">
            <a:extLst>
              <a:ext uri="{FF2B5EF4-FFF2-40B4-BE49-F238E27FC236}">
                <a16:creationId xmlns:a16="http://schemas.microsoft.com/office/drawing/2014/main" id="{BEAF46ED-C873-8357-372C-951488035846}"/>
              </a:ext>
            </a:extLst>
          </p:cNvPr>
          <p:cNvSpPr>
            <a:spLocks noGrp="1"/>
          </p:cNvSpPr>
          <p:nvPr>
            <p:ph type="body" sz="quarter" idx="52" hasCustomPrompt="1"/>
          </p:nvPr>
        </p:nvSpPr>
        <p:spPr>
          <a:xfrm>
            <a:off x="3461225" y="4429207"/>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sp>
        <p:nvSpPr>
          <p:cNvPr id="13" name="Text Placeholder 8">
            <a:extLst>
              <a:ext uri="{FF2B5EF4-FFF2-40B4-BE49-F238E27FC236}">
                <a16:creationId xmlns:a16="http://schemas.microsoft.com/office/drawing/2014/main" id="{A27B7355-4E9E-D62B-6949-1CBFD0C4D8D5}"/>
              </a:ext>
            </a:extLst>
          </p:cNvPr>
          <p:cNvSpPr>
            <a:spLocks noGrp="1"/>
          </p:cNvSpPr>
          <p:nvPr>
            <p:ph type="body" sz="quarter" idx="53" hasCustomPrompt="1"/>
          </p:nvPr>
        </p:nvSpPr>
        <p:spPr>
          <a:xfrm>
            <a:off x="4461402" y="4478415"/>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14" name="Group 13">
            <a:extLst>
              <a:ext uri="{FF2B5EF4-FFF2-40B4-BE49-F238E27FC236}">
                <a16:creationId xmlns:a16="http://schemas.microsoft.com/office/drawing/2014/main" id="{D2C84482-83B9-74A8-EF2A-BBDD69A7E255}"/>
              </a:ext>
            </a:extLst>
          </p:cNvPr>
          <p:cNvGrpSpPr/>
          <p:nvPr userDrawn="1"/>
        </p:nvGrpSpPr>
        <p:grpSpPr>
          <a:xfrm>
            <a:off x="3816980" y="4231190"/>
            <a:ext cx="3004943" cy="1427096"/>
            <a:chOff x="3816980" y="2594301"/>
            <a:chExt cx="3004943" cy="1427096"/>
          </a:xfrm>
        </p:grpSpPr>
        <p:cxnSp>
          <p:nvCxnSpPr>
            <p:cNvPr id="15" name="Straight Connector 14">
              <a:extLst>
                <a:ext uri="{FF2B5EF4-FFF2-40B4-BE49-F238E27FC236}">
                  <a16:creationId xmlns:a16="http://schemas.microsoft.com/office/drawing/2014/main" id="{74AE86F3-BF14-7B75-97AA-36498904D8AD}"/>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ACEB00-46AD-317F-7215-12FA4460E417}"/>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1FDB3B-56E4-4EC6-F7A5-F6526221FAE9}"/>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D98C7A-F8C9-7073-88BB-D0B9428FD750}"/>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B8CE73-B612-07D8-2F57-AA93B19AE3EA}"/>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20" name="Text Placeholder 8">
            <a:extLst>
              <a:ext uri="{FF2B5EF4-FFF2-40B4-BE49-F238E27FC236}">
                <a16:creationId xmlns:a16="http://schemas.microsoft.com/office/drawing/2014/main" id="{93C2D425-5F1B-7E2A-24E1-4D23DEF6ED2C}"/>
              </a:ext>
            </a:extLst>
          </p:cNvPr>
          <p:cNvSpPr>
            <a:spLocks noGrp="1"/>
          </p:cNvSpPr>
          <p:nvPr>
            <p:ph type="body" sz="quarter" idx="54" hasCustomPrompt="1"/>
          </p:nvPr>
        </p:nvSpPr>
        <p:spPr>
          <a:xfrm>
            <a:off x="3461225" y="607738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sp>
        <p:nvSpPr>
          <p:cNvPr id="21" name="Text Placeholder 8">
            <a:extLst>
              <a:ext uri="{FF2B5EF4-FFF2-40B4-BE49-F238E27FC236}">
                <a16:creationId xmlns:a16="http://schemas.microsoft.com/office/drawing/2014/main" id="{E5B4DDBB-E30F-01B5-1040-5D217F44AB4F}"/>
              </a:ext>
            </a:extLst>
          </p:cNvPr>
          <p:cNvSpPr>
            <a:spLocks noGrp="1"/>
          </p:cNvSpPr>
          <p:nvPr>
            <p:ph type="body" sz="quarter" idx="55" hasCustomPrompt="1"/>
          </p:nvPr>
        </p:nvSpPr>
        <p:spPr>
          <a:xfrm>
            <a:off x="4461402" y="6126593"/>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22" name="Group 21">
            <a:extLst>
              <a:ext uri="{FF2B5EF4-FFF2-40B4-BE49-F238E27FC236}">
                <a16:creationId xmlns:a16="http://schemas.microsoft.com/office/drawing/2014/main" id="{C5EBC420-EE76-C9D3-37FE-CFE986D01D63}"/>
              </a:ext>
            </a:extLst>
          </p:cNvPr>
          <p:cNvGrpSpPr/>
          <p:nvPr userDrawn="1"/>
        </p:nvGrpSpPr>
        <p:grpSpPr>
          <a:xfrm>
            <a:off x="3816980" y="5879368"/>
            <a:ext cx="3004943" cy="1427096"/>
            <a:chOff x="3816980" y="2594301"/>
            <a:chExt cx="3004943" cy="1427096"/>
          </a:xfrm>
        </p:grpSpPr>
        <p:cxnSp>
          <p:nvCxnSpPr>
            <p:cNvPr id="23" name="Straight Connector 22">
              <a:extLst>
                <a:ext uri="{FF2B5EF4-FFF2-40B4-BE49-F238E27FC236}">
                  <a16:creationId xmlns:a16="http://schemas.microsoft.com/office/drawing/2014/main" id="{0802D0AA-CE6A-DC47-19E0-223E0E04388B}"/>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390EEA-25DE-A334-F45C-3BB382EB7395}"/>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189258A-04A8-7A2F-F67E-776760F8DB85}"/>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7F840B-4D8D-B090-370D-BDC1F07BCD8D}"/>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89AABC-E467-CE59-5497-089494ACBC4F}"/>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28" name="Text Placeholder 8">
            <a:extLst>
              <a:ext uri="{FF2B5EF4-FFF2-40B4-BE49-F238E27FC236}">
                <a16:creationId xmlns:a16="http://schemas.microsoft.com/office/drawing/2014/main" id="{2BDC078E-2E44-DC79-3118-5EB772F5D8A3}"/>
              </a:ext>
            </a:extLst>
          </p:cNvPr>
          <p:cNvSpPr>
            <a:spLocks noGrp="1"/>
          </p:cNvSpPr>
          <p:nvPr>
            <p:ph type="body" sz="quarter" idx="56" hasCustomPrompt="1"/>
          </p:nvPr>
        </p:nvSpPr>
        <p:spPr>
          <a:xfrm>
            <a:off x="3461225" y="7714274"/>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4</a:t>
            </a:r>
          </a:p>
        </p:txBody>
      </p:sp>
      <p:sp>
        <p:nvSpPr>
          <p:cNvPr id="29" name="Text Placeholder 8">
            <a:extLst>
              <a:ext uri="{FF2B5EF4-FFF2-40B4-BE49-F238E27FC236}">
                <a16:creationId xmlns:a16="http://schemas.microsoft.com/office/drawing/2014/main" id="{51E588C4-2391-A5C7-398F-6A80A70FCCB6}"/>
              </a:ext>
            </a:extLst>
          </p:cNvPr>
          <p:cNvSpPr>
            <a:spLocks noGrp="1"/>
          </p:cNvSpPr>
          <p:nvPr>
            <p:ph type="body" sz="quarter" idx="57" hasCustomPrompt="1"/>
          </p:nvPr>
        </p:nvSpPr>
        <p:spPr>
          <a:xfrm>
            <a:off x="4461402" y="7763482"/>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30" name="Group 29">
            <a:extLst>
              <a:ext uri="{FF2B5EF4-FFF2-40B4-BE49-F238E27FC236}">
                <a16:creationId xmlns:a16="http://schemas.microsoft.com/office/drawing/2014/main" id="{6ED05065-246B-28E1-7254-F578EA6A6923}"/>
              </a:ext>
            </a:extLst>
          </p:cNvPr>
          <p:cNvGrpSpPr/>
          <p:nvPr userDrawn="1"/>
        </p:nvGrpSpPr>
        <p:grpSpPr>
          <a:xfrm>
            <a:off x="3816980" y="7516257"/>
            <a:ext cx="3004943" cy="1427096"/>
            <a:chOff x="3816980" y="2594301"/>
            <a:chExt cx="3004943" cy="1427096"/>
          </a:xfrm>
        </p:grpSpPr>
        <p:cxnSp>
          <p:nvCxnSpPr>
            <p:cNvPr id="31" name="Straight Connector 30">
              <a:extLst>
                <a:ext uri="{FF2B5EF4-FFF2-40B4-BE49-F238E27FC236}">
                  <a16:creationId xmlns:a16="http://schemas.microsoft.com/office/drawing/2014/main" id="{6B4636F0-DA22-7C47-B3CF-E0B102576F9C}"/>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7E9797-88AC-A744-A865-3A39AF8857B1}"/>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6BA582-2060-F36A-8354-6C3BECEC4B78}"/>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D2C8BBF-B8E4-CAA2-EBF1-3E1CDD80F2F3}"/>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4E8B59-0FD6-F9CC-B825-F3AAC5F2ABEB}"/>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36" name="Text Placeholder 8">
            <a:extLst>
              <a:ext uri="{FF2B5EF4-FFF2-40B4-BE49-F238E27FC236}">
                <a16:creationId xmlns:a16="http://schemas.microsoft.com/office/drawing/2014/main" id="{4E6743C0-BB4D-570C-1D96-B00B335E5A0F}"/>
              </a:ext>
            </a:extLst>
          </p:cNvPr>
          <p:cNvSpPr>
            <a:spLocks noGrp="1"/>
          </p:cNvSpPr>
          <p:nvPr>
            <p:ph type="body" sz="quarter" idx="58" hasCustomPrompt="1"/>
          </p:nvPr>
        </p:nvSpPr>
        <p:spPr>
          <a:xfrm>
            <a:off x="4432827" y="1298469"/>
            <a:ext cx="2389093"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76852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2792318"/>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8" name="Text Placeholder 8">
            <a:extLst>
              <a:ext uri="{FF2B5EF4-FFF2-40B4-BE49-F238E27FC236}">
                <a16:creationId xmlns:a16="http://schemas.microsoft.com/office/drawing/2014/main" id="{5D619924-E02B-FFFC-3B06-C63E7D04E97E}"/>
              </a:ext>
            </a:extLst>
          </p:cNvPr>
          <p:cNvSpPr>
            <a:spLocks noGrp="1"/>
          </p:cNvSpPr>
          <p:nvPr userDrawn="1">
            <p:ph type="body" sz="quarter" idx="50" hasCustomPrompt="1"/>
          </p:nvPr>
        </p:nvSpPr>
        <p:spPr>
          <a:xfrm>
            <a:off x="4461243" y="544521"/>
            <a:ext cx="2134973" cy="339415"/>
          </a:xfrm>
          <a:prstGeom prst="rect">
            <a:avLst/>
          </a:prstGeom>
        </p:spPr>
        <p:txBody>
          <a:bodyPr>
            <a:noAutofit/>
          </a:bodyPr>
          <a:lstStyle>
            <a:lvl1pPr marL="0" indent="0" algn="l">
              <a:lnSpc>
                <a:spcPct val="100000"/>
              </a:lnSpc>
              <a:buNone/>
              <a:defRPr sz="1800" b="0" i="0">
                <a:solidFill>
                  <a:schemeClr val="tx1"/>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userDrawn="1">
            <p:ph type="body" sz="quarter" idx="51" hasCustomPrompt="1"/>
          </p:nvPr>
        </p:nvSpPr>
        <p:spPr>
          <a:xfrm>
            <a:off x="4461402" y="2841526"/>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2" name="Text Placeholder 8">
            <a:extLst>
              <a:ext uri="{FF2B5EF4-FFF2-40B4-BE49-F238E27FC236}">
                <a16:creationId xmlns:a16="http://schemas.microsoft.com/office/drawing/2014/main" id="{BEAF46ED-C873-8357-372C-951488035846}"/>
              </a:ext>
            </a:extLst>
          </p:cNvPr>
          <p:cNvSpPr>
            <a:spLocks noGrp="1"/>
          </p:cNvSpPr>
          <p:nvPr>
            <p:ph type="body" sz="quarter" idx="52" hasCustomPrompt="1"/>
          </p:nvPr>
        </p:nvSpPr>
        <p:spPr>
          <a:xfrm>
            <a:off x="3461225" y="4429207"/>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sp>
        <p:nvSpPr>
          <p:cNvPr id="13" name="Text Placeholder 8">
            <a:extLst>
              <a:ext uri="{FF2B5EF4-FFF2-40B4-BE49-F238E27FC236}">
                <a16:creationId xmlns:a16="http://schemas.microsoft.com/office/drawing/2014/main" id="{A27B7355-4E9E-D62B-6949-1CBFD0C4D8D5}"/>
              </a:ext>
            </a:extLst>
          </p:cNvPr>
          <p:cNvSpPr>
            <a:spLocks noGrp="1"/>
          </p:cNvSpPr>
          <p:nvPr>
            <p:ph type="body" sz="quarter" idx="53" hasCustomPrompt="1"/>
          </p:nvPr>
        </p:nvSpPr>
        <p:spPr>
          <a:xfrm>
            <a:off x="4461402" y="4478415"/>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20" name="Text Placeholder 8">
            <a:extLst>
              <a:ext uri="{FF2B5EF4-FFF2-40B4-BE49-F238E27FC236}">
                <a16:creationId xmlns:a16="http://schemas.microsoft.com/office/drawing/2014/main" id="{93C2D425-5F1B-7E2A-24E1-4D23DEF6ED2C}"/>
              </a:ext>
            </a:extLst>
          </p:cNvPr>
          <p:cNvSpPr>
            <a:spLocks noGrp="1"/>
          </p:cNvSpPr>
          <p:nvPr>
            <p:ph type="body" sz="quarter" idx="54" hasCustomPrompt="1"/>
          </p:nvPr>
        </p:nvSpPr>
        <p:spPr>
          <a:xfrm>
            <a:off x="3461225" y="607738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sp>
        <p:nvSpPr>
          <p:cNvPr id="21" name="Text Placeholder 8">
            <a:extLst>
              <a:ext uri="{FF2B5EF4-FFF2-40B4-BE49-F238E27FC236}">
                <a16:creationId xmlns:a16="http://schemas.microsoft.com/office/drawing/2014/main" id="{E5B4DDBB-E30F-01B5-1040-5D217F44AB4F}"/>
              </a:ext>
            </a:extLst>
          </p:cNvPr>
          <p:cNvSpPr>
            <a:spLocks noGrp="1"/>
          </p:cNvSpPr>
          <p:nvPr>
            <p:ph type="body" sz="quarter" idx="55" hasCustomPrompt="1"/>
          </p:nvPr>
        </p:nvSpPr>
        <p:spPr>
          <a:xfrm>
            <a:off x="4461402" y="6126593"/>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28" name="Text Placeholder 8">
            <a:extLst>
              <a:ext uri="{FF2B5EF4-FFF2-40B4-BE49-F238E27FC236}">
                <a16:creationId xmlns:a16="http://schemas.microsoft.com/office/drawing/2014/main" id="{2BDC078E-2E44-DC79-3118-5EB772F5D8A3}"/>
              </a:ext>
            </a:extLst>
          </p:cNvPr>
          <p:cNvSpPr>
            <a:spLocks noGrp="1"/>
          </p:cNvSpPr>
          <p:nvPr>
            <p:ph type="body" sz="quarter" idx="56" hasCustomPrompt="1"/>
          </p:nvPr>
        </p:nvSpPr>
        <p:spPr>
          <a:xfrm>
            <a:off x="3461225" y="7714274"/>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4</a:t>
            </a:r>
          </a:p>
        </p:txBody>
      </p:sp>
      <p:sp>
        <p:nvSpPr>
          <p:cNvPr id="29" name="Text Placeholder 8">
            <a:extLst>
              <a:ext uri="{FF2B5EF4-FFF2-40B4-BE49-F238E27FC236}">
                <a16:creationId xmlns:a16="http://schemas.microsoft.com/office/drawing/2014/main" id="{51E588C4-2391-A5C7-398F-6A80A70FCCB6}"/>
              </a:ext>
            </a:extLst>
          </p:cNvPr>
          <p:cNvSpPr>
            <a:spLocks noGrp="1"/>
          </p:cNvSpPr>
          <p:nvPr>
            <p:ph type="body" sz="quarter" idx="57" hasCustomPrompt="1"/>
          </p:nvPr>
        </p:nvSpPr>
        <p:spPr>
          <a:xfrm>
            <a:off x="4461402" y="7763482"/>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6" name="Text Placeholder 8">
            <a:extLst>
              <a:ext uri="{FF2B5EF4-FFF2-40B4-BE49-F238E27FC236}">
                <a16:creationId xmlns:a16="http://schemas.microsoft.com/office/drawing/2014/main" id="{4E6743C0-BB4D-570C-1D96-B00B335E5A0F}"/>
              </a:ext>
            </a:extLst>
          </p:cNvPr>
          <p:cNvSpPr>
            <a:spLocks noGrp="1"/>
          </p:cNvSpPr>
          <p:nvPr>
            <p:ph type="body" sz="quarter" idx="58" hasCustomPrompt="1"/>
          </p:nvPr>
        </p:nvSpPr>
        <p:spPr>
          <a:xfrm>
            <a:off x="4432827" y="1298469"/>
            <a:ext cx="2389093"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10697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1BD466A-DBBC-46E2-DAEA-AF9B91C07692}"/>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69" name="Rectangle 368">
            <a:extLst>
              <a:ext uri="{FF2B5EF4-FFF2-40B4-BE49-F238E27FC236}">
                <a16:creationId xmlns:a16="http://schemas.microsoft.com/office/drawing/2014/main" id="{5C094913-F9C1-3546-A0D0-E1F25AE5CB6D}"/>
              </a:ext>
            </a:extLst>
          </p:cNvPr>
          <p:cNvSpPr/>
          <p:nvPr userDrawn="1"/>
        </p:nvSpPr>
        <p:spPr>
          <a:xfrm flipV="1">
            <a:off x="0" y="1777998"/>
            <a:ext cx="4127500" cy="79375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F82DC471-42DD-CF5F-9CC6-7E54D6F6E31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8" name="Text Placeholder 32">
            <a:extLst>
              <a:ext uri="{FF2B5EF4-FFF2-40B4-BE49-F238E27FC236}">
                <a16:creationId xmlns:a16="http://schemas.microsoft.com/office/drawing/2014/main" id="{1D855993-6CCE-DF62-95C7-F805F3680EEA}"/>
              </a:ext>
            </a:extLst>
          </p:cNvPr>
          <p:cNvSpPr>
            <a:spLocks noGrp="1"/>
          </p:cNvSpPr>
          <p:nvPr>
            <p:ph type="body" sz="quarter" idx="32" hasCustomPrompt="1"/>
          </p:nvPr>
        </p:nvSpPr>
        <p:spPr>
          <a:xfrm>
            <a:off x="584200" y="2396063"/>
            <a:ext cx="3195638" cy="717592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9" name="Text Placeholder 32">
            <a:extLst>
              <a:ext uri="{FF2B5EF4-FFF2-40B4-BE49-F238E27FC236}">
                <a16:creationId xmlns:a16="http://schemas.microsoft.com/office/drawing/2014/main" id="{A2C822DC-C1E6-6CE5-9264-627C04579E97}"/>
              </a:ext>
            </a:extLst>
          </p:cNvPr>
          <p:cNvSpPr>
            <a:spLocks noGrp="1"/>
          </p:cNvSpPr>
          <p:nvPr>
            <p:ph type="body" sz="quarter" idx="42" hasCustomPrompt="1"/>
          </p:nvPr>
        </p:nvSpPr>
        <p:spPr>
          <a:xfrm>
            <a:off x="584199" y="574143"/>
            <a:ext cx="6438901" cy="105145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120">
            <a:extLst>
              <a:ext uri="{FF2B5EF4-FFF2-40B4-BE49-F238E27FC236}">
                <a16:creationId xmlns:a16="http://schemas.microsoft.com/office/drawing/2014/main" id="{3446EBB4-2B16-C371-8827-BAFEBDD1F191}"/>
              </a:ext>
            </a:extLst>
          </p:cNvPr>
          <p:cNvSpPr>
            <a:spLocks noGrp="1"/>
          </p:cNvSpPr>
          <p:nvPr>
            <p:ph type="pic" sz="quarter" idx="41"/>
          </p:nvPr>
        </p:nvSpPr>
        <p:spPr>
          <a:xfrm>
            <a:off x="4114800" y="1777998"/>
            <a:ext cx="3432175" cy="7937501"/>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12" name="Graphic 383">
            <a:extLst>
              <a:ext uri="{FF2B5EF4-FFF2-40B4-BE49-F238E27FC236}">
                <a16:creationId xmlns:a16="http://schemas.microsoft.com/office/drawing/2014/main" id="{5BD75E60-BD7C-822C-BEB6-EAB1B531BD0F}"/>
              </a:ext>
            </a:extLst>
          </p:cNvPr>
          <p:cNvSpPr/>
          <p:nvPr userDrawn="1"/>
        </p:nvSpPr>
        <p:spPr>
          <a:xfrm>
            <a:off x="-359768" y="68600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Tree>
    <p:extLst>
      <p:ext uri="{BB962C8B-B14F-4D97-AF65-F5344CB8AC3E}">
        <p14:creationId xmlns:p14="http://schemas.microsoft.com/office/powerpoint/2010/main" val="332221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01AEC-D390-268B-639A-FAFC83923FD0}"/>
              </a:ext>
            </a:extLst>
          </p:cNvPr>
          <p:cNvSpPr/>
          <p:nvPr userDrawn="1"/>
        </p:nvSpPr>
        <p:spPr>
          <a:xfrm>
            <a:off x="7134555" y="8919556"/>
            <a:ext cx="357598" cy="1180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8BE9EDB-9DB9-0F17-757D-1453F05C03F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635000" y="2255316"/>
            <a:ext cx="6924675" cy="7524113"/>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32">
            <a:extLst>
              <a:ext uri="{FF2B5EF4-FFF2-40B4-BE49-F238E27FC236}">
                <a16:creationId xmlns:a16="http://schemas.microsoft.com/office/drawing/2014/main" id="{FD5CE881-589D-48BC-8912-F86949C3B740}"/>
              </a:ext>
            </a:extLst>
          </p:cNvPr>
          <p:cNvSpPr>
            <a:spLocks noGrp="1"/>
          </p:cNvSpPr>
          <p:nvPr>
            <p:ph type="body" sz="quarter" idx="32" hasCustomPrompt="1"/>
          </p:nvPr>
        </p:nvSpPr>
        <p:spPr>
          <a:xfrm>
            <a:off x="1015999" y="2603500"/>
            <a:ext cx="6071476" cy="7175929"/>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E17A6A8A-E1A1-4769-DC74-D870537C91FA}"/>
              </a:ext>
            </a:extLst>
          </p:cNvPr>
          <p:cNvSpPr>
            <a:spLocks noGrp="1"/>
          </p:cNvSpPr>
          <p:nvPr>
            <p:ph type="body" sz="quarter" idx="42" hasCustomPrompt="1"/>
          </p:nvPr>
        </p:nvSpPr>
        <p:spPr>
          <a:xfrm>
            <a:off x="1015999" y="781579"/>
            <a:ext cx="6118555" cy="1082363"/>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Graphic 383">
            <a:extLst>
              <a:ext uri="{FF2B5EF4-FFF2-40B4-BE49-F238E27FC236}">
                <a16:creationId xmlns:a16="http://schemas.microsoft.com/office/drawing/2014/main" id="{7173D07F-05FB-0E86-85D2-66E5ACF43E70}"/>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A44C4A8-33A6-771C-946E-DA485D5A449C}"/>
              </a:ext>
            </a:extLst>
          </p:cNvPr>
          <p:cNvSpPr/>
          <p:nvPr userDrawn="1"/>
        </p:nvSpPr>
        <p:spPr>
          <a:xfrm>
            <a:off x="948477" y="9648624"/>
            <a:ext cx="4816151" cy="261610"/>
          </a:xfrm>
          <a:prstGeom prst="rect">
            <a:avLst/>
          </a:prstGeom>
          <a:solidFill>
            <a:srgbClr val="EF8D5B"/>
          </a:solidFill>
        </p:spPr>
        <p:txBody>
          <a:bodyPr wrap="square">
            <a:spAutoFit/>
          </a:bodyPr>
          <a:lstStyle/>
          <a:p>
            <a:pPr algn="l"/>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156750801"/>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01AEC-D390-268B-639A-FAFC83923FD0}"/>
              </a:ext>
            </a:extLst>
          </p:cNvPr>
          <p:cNvSpPr/>
          <p:nvPr userDrawn="1"/>
        </p:nvSpPr>
        <p:spPr>
          <a:xfrm>
            <a:off x="7134555" y="8919556"/>
            <a:ext cx="357598" cy="1180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8BE9EDB-9DB9-0F17-757D-1453F05C03F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635000" y="2255316"/>
            <a:ext cx="6924675" cy="7524113"/>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32">
            <a:extLst>
              <a:ext uri="{FF2B5EF4-FFF2-40B4-BE49-F238E27FC236}">
                <a16:creationId xmlns:a16="http://schemas.microsoft.com/office/drawing/2014/main" id="{FD5CE881-589D-48BC-8912-F86949C3B740}"/>
              </a:ext>
            </a:extLst>
          </p:cNvPr>
          <p:cNvSpPr>
            <a:spLocks noGrp="1"/>
          </p:cNvSpPr>
          <p:nvPr>
            <p:ph type="body" sz="quarter" idx="32" hasCustomPrompt="1"/>
          </p:nvPr>
        </p:nvSpPr>
        <p:spPr>
          <a:xfrm>
            <a:off x="1015999" y="2603500"/>
            <a:ext cx="6071476" cy="7175929"/>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E17A6A8A-E1A1-4769-DC74-D870537C91FA}"/>
              </a:ext>
            </a:extLst>
          </p:cNvPr>
          <p:cNvSpPr>
            <a:spLocks noGrp="1"/>
          </p:cNvSpPr>
          <p:nvPr>
            <p:ph type="body" sz="quarter" idx="42" hasCustomPrompt="1"/>
          </p:nvPr>
        </p:nvSpPr>
        <p:spPr>
          <a:xfrm>
            <a:off x="1015999" y="781579"/>
            <a:ext cx="6118555" cy="1082363"/>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9" name="Rectangle 8">
            <a:extLst>
              <a:ext uri="{FF2B5EF4-FFF2-40B4-BE49-F238E27FC236}">
                <a16:creationId xmlns:a16="http://schemas.microsoft.com/office/drawing/2014/main" id="{4A44C4A8-33A6-771C-946E-DA485D5A449C}"/>
              </a:ext>
            </a:extLst>
          </p:cNvPr>
          <p:cNvSpPr/>
          <p:nvPr userDrawn="1"/>
        </p:nvSpPr>
        <p:spPr>
          <a:xfrm>
            <a:off x="948477" y="9648624"/>
            <a:ext cx="4816151" cy="261610"/>
          </a:xfrm>
          <a:prstGeom prst="rect">
            <a:avLst/>
          </a:prstGeom>
          <a:solidFill>
            <a:srgbClr val="EF8D5B"/>
          </a:solidFill>
        </p:spPr>
        <p:txBody>
          <a:bodyPr wrap="square">
            <a:spAutoFit/>
          </a:bodyPr>
          <a:lstStyle/>
          <a:p>
            <a:pPr algn="l"/>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744596954"/>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0CAE87-2611-A7AD-FE78-AF7493B97B95}"/>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E8A82F88-D1B7-8571-8494-5A841C70FAC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7" name="Slide Number Placeholder 5">
            <a:extLst>
              <a:ext uri="{FF2B5EF4-FFF2-40B4-BE49-F238E27FC236}">
                <a16:creationId xmlns:a16="http://schemas.microsoft.com/office/drawing/2014/main" id="{6D7A5F0B-FFEB-58C6-392C-133C9C81525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4" r:id="rId3"/>
    <p:sldLayoutId id="2147483683" r:id="rId4"/>
    <p:sldLayoutId id="2147483712" r:id="rId5"/>
    <p:sldLayoutId id="2147483716" r:id="rId6"/>
    <p:sldLayoutId id="2147483682" r:id="rId7"/>
    <p:sldLayoutId id="2147483681" r:id="rId8"/>
    <p:sldLayoutId id="2147483717" r:id="rId9"/>
    <p:sldLayoutId id="2147483662" r:id="rId10"/>
    <p:sldLayoutId id="2147483663" r:id="rId11"/>
    <p:sldLayoutId id="2147483664" r:id="rId12"/>
    <p:sldLayoutId id="2147483685" r:id="rId13"/>
    <p:sldLayoutId id="2147483718" r:id="rId14"/>
    <p:sldLayoutId id="2147483686" r:id="rId15"/>
    <p:sldLayoutId id="2147483713" r:id="rId16"/>
    <p:sldLayoutId id="2147483665" r:id="rId17"/>
    <p:sldLayoutId id="2147483711" r:id="rId18"/>
    <p:sldLayoutId id="2147483714" r:id="rId19"/>
    <p:sldLayoutId id="2147483715" r:id="rId20"/>
    <p:sldLayoutId id="2147483719" r:id="rId2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4445" userDrawn="1">
          <p15:clr>
            <a:srgbClr val="F26B43"/>
          </p15:clr>
        </p15:guide>
        <p15:guide id="3" pos="2381" userDrawn="1">
          <p15:clr>
            <a:srgbClr val="F26B43"/>
          </p15:clr>
        </p15:guide>
        <p15:guide id="4" orient="horz" pos="3367" userDrawn="1">
          <p15:clr>
            <a:srgbClr val="F26B43"/>
          </p15:clr>
        </p15:guide>
        <p15:guide id="5" orient="horz" pos="3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4408088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695" r:id="rId3"/>
    <p:sldLayoutId id="2147483707" r:id="rId4"/>
    <p:sldLayoutId id="2147483693" r:id="rId5"/>
    <p:sldLayoutId id="2147483703" r:id="rId6"/>
    <p:sldLayoutId id="2147483710" r:id="rId7"/>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s://build-up.ec.europa.eu/en/resources-and-tools/articles/overview-article-fostering-demand-skilled-labour-force-construction" TargetMode="External"/><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ostruzioniitalia.it/servizi/superbonus-110/#:~:text=''Casa%20a%20zero%20o%20zero,2020%20al%2031%20dicembre%202021" TargetMode="External"/><Relationship Id="rId2" Type="http://schemas.openxmlformats.org/officeDocument/2006/relationships/hyperlink" Target="https://itec.es/servicios/estudios-mercado/euroconstruct-sumario-ultimo-informe/" TargetMode="External"/><Relationship Id="rId1" Type="http://schemas.openxmlformats.org/officeDocument/2006/relationships/slideLayout" Target="../slideLayouts/slideLayout27.xml"/><Relationship Id="rId4" Type="http://schemas.openxmlformats.org/officeDocument/2006/relationships/hyperlink" Target="https://ec.europa.eu/eurostat/cache/digpub/housing/bloc-3a.html?lang=en#:~:text=Gross%20value%20added%20of%20the,the%20period%202010%20to%20202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c.europa.eu/eurostat"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3.xml"/><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6.png"/><Relationship Id="rId11" Type="http://schemas.openxmlformats.org/officeDocument/2006/relationships/customXml" Target="../ink/ink2.xml"/><Relationship Id="rId5" Type="http://schemas.openxmlformats.org/officeDocument/2006/relationships/image" Target="../media/image5.png"/><Relationship Id="rId15" Type="http://schemas.openxmlformats.org/officeDocument/2006/relationships/customXml" Target="../ink/ink4.xml"/><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customXml" Target="../ink/ink1.xml"/><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hyperlink" Target="https://ec.europa.eu/eurostat/documents/2995521/10474926/3-0603202%200-AP-EN.pdf/763901be-81b7-ecd6-534e-8a2b83e82934"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observatoriodelaconstruccion.com/informes/detalle/mujeres-en-el-sector-de-la-construccion-2022#:~:text=En%20la%20edici%C3%B3n%202022%20del,este%20y%20otros%20datos%20de" TargetMode="External"/><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sueddeutsche.de/geld/berufswahl-frau-am-bau-1.5033545" TargetMode="External"/><Relationship Id="rId2" Type="http://schemas.openxmlformats.org/officeDocument/2006/relationships/hyperlink" Target="https://www.observatoriodelaconstruccion.com/informes/detalle/mujeres-en-el-sector-de-la-construccion-2022#:~:text=En%20la%20edici%C3%B3n%202022%20del,este%20y%20otros%20datos%20de" TargetMode="External"/><Relationship Id="rId1" Type="http://schemas.openxmlformats.org/officeDocument/2006/relationships/slideLayout" Target="../slideLayouts/slideLayout11.xml"/><Relationship Id="rId4" Type="http://schemas.openxmlformats.org/officeDocument/2006/relationships/hyperlink" Target="http://bauhandwerkerinnen.de/geschichte/geschichte.ht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chadwicksgroup.ie/lack-of-female-role-models-and-representation-is-the-key-barrier/" TargetMode="External"/><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hyperlink" Target="https://www.cedefop.europa.eu/en/tools/skills-intelligence/self-employment?year=2020&amp;country=EU#6"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9.xml"/><Relationship Id="rId7" Type="http://schemas.openxmlformats.org/officeDocument/2006/relationships/slide" Target="slide75.xml"/><Relationship Id="rId2" Type="http://schemas.openxmlformats.org/officeDocument/2006/relationships/slide" Target="slide11.xml"/><Relationship Id="rId1" Type="http://schemas.openxmlformats.org/officeDocument/2006/relationships/slideLayout" Target="../slideLayouts/slideLayout25.xml"/><Relationship Id="rId6" Type="http://schemas.openxmlformats.org/officeDocument/2006/relationships/slide" Target="slide19.xml"/><Relationship Id="rId5" Type="http://schemas.openxmlformats.org/officeDocument/2006/relationships/slide" Target="slide17.xml"/><Relationship Id="rId4" Type="http://schemas.openxmlformats.org/officeDocument/2006/relationships/slide" Target="slide14.xml"/><Relationship Id="rId9" Type="http://schemas.openxmlformats.org/officeDocument/2006/relationships/slide" Target="slide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https://eige.europa.eu/gender-mainstreaming/tools-methods/gender-planning?language_content_entity=en#:~:text=The%20European%20Commission%20defines%20gender,or%20action'%20%5B1%5D" TargetMode="External"/><Relationship Id="rId2" Type="http://schemas.openxmlformats.org/officeDocument/2006/relationships/image" Target="../media/image52.jpeg"/><Relationship Id="rId1" Type="http://schemas.openxmlformats.org/officeDocument/2006/relationships/slideLayout" Target="../slideLayouts/slideLayout10.xml"/><Relationship Id="rId4" Type="http://schemas.openxmlformats.org/officeDocument/2006/relationships/hyperlink" Target="http://www.europarl.europa.eu/sides/getDoc.do?pubRef=-//EP//TEXT+RE-PORT+A5-2002-0066+0+DOC+XML+V0//EN"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54.xml"/><Relationship Id="rId7" Type="http://schemas.openxmlformats.org/officeDocument/2006/relationships/slide" Target="slide65.xml"/><Relationship Id="rId2" Type="http://schemas.openxmlformats.org/officeDocument/2006/relationships/slide" Target="slide48.xml"/><Relationship Id="rId1" Type="http://schemas.openxmlformats.org/officeDocument/2006/relationships/slideLayout" Target="../slideLayouts/slideLayout25.xml"/><Relationship Id="rId6" Type="http://schemas.openxmlformats.org/officeDocument/2006/relationships/slide" Target="slide61.xml"/><Relationship Id="rId5" Type="http://schemas.openxmlformats.org/officeDocument/2006/relationships/slide" Target="slide60.xml"/><Relationship Id="rId10" Type="http://schemas.openxmlformats.org/officeDocument/2006/relationships/slide" Target="slide74.xml"/><Relationship Id="rId4" Type="http://schemas.openxmlformats.org/officeDocument/2006/relationships/slide" Target="slide75.xml"/><Relationship Id="rId9" Type="http://schemas.openxmlformats.org/officeDocument/2006/relationships/slide" Target="slide73.xml"/></Relationships>
</file>

<file path=ppt/slides/_rels/slide50.xml.rels><?xml version="1.0" encoding="UTF-8" standalone="yes"?>
<Relationships xmlns="http://schemas.openxmlformats.org/package/2006/relationships"><Relationship Id="rId2" Type="http://schemas.openxmlformats.org/officeDocument/2006/relationships/hyperlink" Target="https://www.ilo.org/wcmsp5/groups/public/---ed_emp/documents/publication/wcms_190234.pdf" TargetMode="Externa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stages.csmcd.ro/index.php"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hyperlink" Target="https://hea.ie/assets/uploads/2022/03/Report-of-the-Expert-Group-2nd-HEA-National-Review-of-Gender-Equality-in-Irish-Higher-Education-Institutions-1.pdf" TargetMode="External"/><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hyperlink" Target="https://www.teagasc.ie/media/website/publications/2022/Teagasc-Gender-Equality-Report-2021.pdf" TargetMode="External"/><Relationship Id="rId5" Type="http://schemas.openxmlformats.org/officeDocument/2006/relationships/hyperlink" Target="https://www.womencanbuild.eu/wp-content/uploads/2021/01/IO4_Action-Plan_WCB-160x200_EN.pdf" TargetMode="Externa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femalesinconstruction.eu/" TargetMode="External"/><Relationship Id="rId1" Type="http://schemas.openxmlformats.org/officeDocument/2006/relationships/slideLayout" Target="../slideLayouts/slideLayout8.xml"/><Relationship Id="rId5" Type="http://schemas.openxmlformats.org/officeDocument/2006/relationships/hyperlink" Target="https://femalesinconstruction.eu/" TargetMode="Externa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4.jpe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hyperlink" Target="https://eige.europa.eu/sites/default/files/mh0319273enn_002_0.pdf" TargetMode="External"/><Relationship Id="rId13" Type="http://schemas.openxmlformats.org/officeDocument/2006/relationships/hyperlink" Target="https://ec.europa.eu/eurostat/cache/digpub/housing/bloc-3a.html?lang=en#:~:text=Gross%20value%20added%20of%20the,the%20period%202010%20to%202021" TargetMode="External"/><Relationship Id="rId3" Type="http://schemas.openxmlformats.org/officeDocument/2006/relationships/hyperlink" Target="https://www.piib.org.pl/" TargetMode="External"/><Relationship Id="rId7" Type="http://schemas.openxmlformats.org/officeDocument/2006/relationships/hyperlink" Target="https://www.cedefop.europa.eu/en/tools/skillsintelligence/self-employment?year=2020&amp;country=EU#6" TargetMode="External"/><Relationship Id="rId12" Type="http://schemas.openxmlformats.org/officeDocument/2006/relationships/hyperlink" Target="https://eige.europa.eu/gender-mainstreaming/tools-methods/gender" TargetMode="External"/><Relationship Id="rId2" Type="http://schemas.openxmlformats.org/officeDocument/2006/relationships/hyperlink" Target="https://chadwicksgroup.ie/lack-of-female-role-models-and-representation-is-the-key-barrier/" TargetMode="External"/><Relationship Id="rId16" Type="http://schemas.openxmlformats.org/officeDocument/2006/relationships/hyperlink" Target="http://ascpro0.ascweb.org/archives/2011/CEGT353002011.pdf" TargetMode="External"/><Relationship Id="rId1" Type="http://schemas.openxmlformats.org/officeDocument/2006/relationships/slideLayout" Target="../slideLayouts/slideLayout19.xml"/><Relationship Id="rId6" Type="http://schemas.openxmlformats.org/officeDocument/2006/relationships/hyperlink" Target="https://itec.es/servicios/estudios-mercado/euroconstruct-sumario-ultimo-informe/" TargetMode="External"/><Relationship Id="rId11" Type="http://schemas.openxmlformats.org/officeDocument/2006/relationships/hyperlink" Target="https://www.womencanbuild.eu/wp-content/uploads/2021/01/IO4_Action-Plan_WCB-160x200_EN.pdf" TargetMode="External"/><Relationship Id="rId5" Type="http://schemas.openxmlformats.org/officeDocument/2006/relationships/hyperlink" Target="https://www.costruzioniitalia.it/servizi/superbonus110/#:~:text=''Casa%20a%20zero%20o%20zero,2020%20al%2031%20dicembre%202021" TargetMode="External"/><Relationship Id="rId15" Type="http://schemas.openxmlformats.org/officeDocument/2006/relationships/hyperlink" Target="https://www.destatis.de/EN/Home/_node.html" TargetMode="External"/><Relationship Id="rId10" Type="http://schemas.openxmlformats.org/officeDocument/2006/relationships/hyperlink" Target="http://www.europarl.europa.eu/sides/getDoc.do?pubRef=-//EP//TEXT+RE-PORT+A5-2002-0066+0+DOC+XML+V0//EN" TargetMode="External"/><Relationship Id="rId4" Type="http://schemas.openxmlformats.org/officeDocument/2006/relationships/hyperlink" Target="https://www.cece.eu/news/cece-annual-economic-report-2023" TargetMode="External"/><Relationship Id="rId9" Type="http://schemas.openxmlformats.org/officeDocument/2006/relationships/hyperlink" Target="https://build-up.ec.europa.eu/en/resources-and-tools/articles/overview-article-fostering-demand-skilled-labour-force-construction" TargetMode="External"/><Relationship Id="rId14" Type="http://schemas.openxmlformats.org/officeDocument/2006/relationships/hyperlink" Target="https://www.arbeitsagentur.de/en"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tages.csmcd.ro/index.php%20Accessed%20in%20April%202023" TargetMode="External"/><Relationship Id="rId3" Type="http://schemas.openxmlformats.org/officeDocument/2006/relationships/hyperlink" Target="https://www.ilo.org/wcmsp5/groups/public/---ed_emp/documents/publication/wcms_190234.pdf" TargetMode="External"/><Relationship Id="rId7" Type="http://schemas.openxmlformats.org/officeDocument/2006/relationships/hyperlink" Target="https://www.observatoriodelaconstruccion.com/informes/detalle/mujeres-en-el-sector-de-la-construccion2022#:~:text=En%20la%20edici%C3%B3n%202022%20del,este%20y%20otros%20datos%20de" TargetMode="External"/><Relationship Id="rId2" Type="http://schemas.openxmlformats.org/officeDocument/2006/relationships/hyperlink" Target="https://hea.ie/assets/uploads/2022/03/Report-of-the-Expert-Group-2nd-HEA-National-Review-of-Gender-Equality-in-Irish-Higher-Education-Institutions-1.pdf" TargetMode="External"/><Relationship Id="rId1" Type="http://schemas.openxmlformats.org/officeDocument/2006/relationships/slideLayout" Target="../slideLayouts/slideLayout19.xml"/><Relationship Id="rId6" Type="http://schemas.openxmlformats.org/officeDocument/2006/relationships/hyperlink" Target="https://www.planradar.com/de/frauen-am-bau/" TargetMode="External"/><Relationship Id="rId11" Type="http://schemas.openxmlformats.org/officeDocument/2006/relationships/hyperlink" Target="https://www.familyhandyman.com/article/women-in-construction-history/" TargetMode="External"/><Relationship Id="rId5" Type="http://schemas.openxmlformats.org/officeDocument/2006/relationships/hyperlink" Target="file:///C:\Users\momen\AppData\Local\Microsoft\Windows\INetCache\Content.Outlook\CMIUYDP9\Available%20at:%20%20https:\www.ilo.org\wcmsp5\groups\public\---dgreports\---dcomm\---publ\documents\publication\wcms_316450.pdf" TargetMode="External"/><Relationship Id="rId10" Type="http://schemas.openxmlformats.org/officeDocument/2006/relationships/hyperlink" Target="https://www.women-into-construction.org/wp-content/uploads/2019/08/building-the-future-women-in-construction.pdf" TargetMode="External"/><Relationship Id="rId4" Type="http://schemas.openxmlformats.org/officeDocument/2006/relationships/hyperlink" Target="https://www.ilo.org/wcmsp5/groups/public/---ed_emp/---emp_ent/---multi/documents/publication/wcms_756721.pdf" TargetMode="External"/><Relationship Id="rId9" Type="http://schemas.openxmlformats.org/officeDocument/2006/relationships/hyperlink" Target="https://www.teagasc.ie/media/website/publications/2022/Teagasc-Gender-Equality-Report-2021.pdf" TargetMode="External"/></Relationships>
</file>

<file path=ppt/slides/_rels/slide7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8.xml"/><Relationship Id="rId7" Type="http://schemas.openxmlformats.org/officeDocument/2006/relationships/slide" Target="slide34.xml"/><Relationship Id="rId2" Type="http://schemas.openxmlformats.org/officeDocument/2006/relationships/slide" Target="slide16.xml"/><Relationship Id="rId1" Type="http://schemas.openxmlformats.org/officeDocument/2006/relationships/slideLayout" Target="../slideLayouts/slideLayout21.xml"/><Relationship Id="rId6" Type="http://schemas.openxmlformats.org/officeDocument/2006/relationships/slide" Target="slide31.xml"/><Relationship Id="rId5" Type="http://schemas.openxmlformats.org/officeDocument/2006/relationships/slide" Target="slide29.xml"/><Relationship Id="rId4" Type="http://schemas.openxmlformats.org/officeDocument/2006/relationships/slide" Target="slide28.xml"/><Relationship Id="rId9" Type="http://schemas.openxmlformats.org/officeDocument/2006/relationships/slide" Target="slide63.xml"/></Relationships>
</file>

<file path=ppt/slides/_rels/slide73.xml.rels><?xml version="1.0" encoding="UTF-8" standalone="yes"?>
<Relationships xmlns="http://schemas.openxmlformats.org/package/2006/relationships"><Relationship Id="rId3" Type="http://schemas.openxmlformats.org/officeDocument/2006/relationships/hyperlink" Target="https://www.dataprotection.ie/" TargetMode="External"/><Relationship Id="rId2" Type="http://schemas.openxmlformats.org/officeDocument/2006/relationships/hyperlink" Target="https://gdpr-info.eu/" TargetMode="Externa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2.jpeg"/><Relationship Id="rId1" Type="http://schemas.openxmlformats.org/officeDocument/2006/relationships/slideLayout" Target="../slideLayouts/slideLayout18.xml"/><Relationship Id="rId5" Type="http://schemas.openxmlformats.org/officeDocument/2006/relationships/hyperlink" Target="https://femalesinconstruction.eu/"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www.femalesinconstruction.eu/" TargetMode="External"/><Relationship Id="rId2" Type="http://schemas.openxmlformats.org/officeDocument/2006/relationships/hyperlink" Target="https://www.womencanbuild.eu/en/inicio-2/"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6F9DE7B6-83D4-EEF9-6E53-6AE27161135D}"/>
              </a:ext>
            </a:extLst>
          </p:cNvPr>
          <p:cNvSpPr/>
          <p:nvPr/>
        </p:nvSpPr>
        <p:spPr>
          <a:xfrm rot="5400000">
            <a:off x="5347122" y="7157548"/>
            <a:ext cx="476911" cy="3948194"/>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2" name="Text Placeholder 31">
            <a:extLst>
              <a:ext uri="{FF2B5EF4-FFF2-40B4-BE49-F238E27FC236}">
                <a16:creationId xmlns:a16="http://schemas.microsoft.com/office/drawing/2014/main" id="{3B09C8E3-4D56-4544-6C42-D5849B5F24E2}"/>
              </a:ext>
            </a:extLst>
          </p:cNvPr>
          <p:cNvSpPr>
            <a:spLocks noGrp="1"/>
          </p:cNvSpPr>
          <p:nvPr>
            <p:ph type="body" sz="quarter" idx="11"/>
          </p:nvPr>
        </p:nvSpPr>
        <p:spPr>
          <a:xfrm>
            <a:off x="3228066" y="5397501"/>
            <a:ext cx="4204609" cy="1076378"/>
          </a:xfrm>
        </p:spPr>
        <p:txBody>
          <a:bodyPr/>
          <a:lstStyle/>
          <a:p>
            <a:pPr>
              <a:lnSpc>
                <a:spcPts val="2600"/>
              </a:lnSpc>
            </a:pPr>
            <a:r>
              <a:rPr lang="en-US" sz="4400" dirty="0">
                <a:solidFill>
                  <a:srgbClr val="EF8D5B"/>
                </a:solidFill>
              </a:rPr>
              <a:t>TOOLKIT</a:t>
            </a:r>
          </a:p>
          <a:p>
            <a:r>
              <a:rPr lang="en-US" dirty="0"/>
              <a:t>Your guide to empowering women in construction</a:t>
            </a:r>
          </a:p>
        </p:txBody>
      </p:sp>
      <p:sp>
        <p:nvSpPr>
          <p:cNvPr id="30" name="Text Placeholder 29">
            <a:extLst>
              <a:ext uri="{FF2B5EF4-FFF2-40B4-BE49-F238E27FC236}">
                <a16:creationId xmlns:a16="http://schemas.microsoft.com/office/drawing/2014/main" id="{FC4B330D-922A-AEA6-9943-6204CDED52C8}"/>
              </a:ext>
            </a:extLst>
          </p:cNvPr>
          <p:cNvSpPr>
            <a:spLocks noGrp="1"/>
          </p:cNvSpPr>
          <p:nvPr>
            <p:ph type="body" sz="quarter" idx="16"/>
          </p:nvPr>
        </p:nvSpPr>
        <p:spPr>
          <a:xfrm>
            <a:off x="3228066" y="4896240"/>
            <a:ext cx="2980605" cy="751695"/>
          </a:xfrm>
        </p:spPr>
        <p:txBody>
          <a:bodyPr/>
          <a:lstStyle/>
          <a:p>
            <a:r>
              <a:rPr lang="en-US" dirty="0"/>
              <a:t>Inclusion Reach &amp; Teach</a:t>
            </a:r>
          </a:p>
        </p:txBody>
      </p:sp>
      <p:sp>
        <p:nvSpPr>
          <p:cNvPr id="44" name="Text Placeholder 43">
            <a:extLst>
              <a:ext uri="{FF2B5EF4-FFF2-40B4-BE49-F238E27FC236}">
                <a16:creationId xmlns:a16="http://schemas.microsoft.com/office/drawing/2014/main" id="{DDF34655-7457-C94A-DFC4-7CCC73049444}"/>
              </a:ext>
            </a:extLst>
          </p:cNvPr>
          <p:cNvSpPr>
            <a:spLocks noGrp="1"/>
          </p:cNvSpPr>
          <p:nvPr>
            <p:ph type="body" sz="quarter" idx="17"/>
          </p:nvPr>
        </p:nvSpPr>
        <p:spPr>
          <a:xfrm>
            <a:off x="634856" y="9828449"/>
            <a:ext cx="2032143" cy="419205"/>
          </a:xfrm>
        </p:spPr>
        <p:txBody>
          <a:bodyPr/>
          <a:lstStyle/>
          <a:p>
            <a:pPr lvl="0"/>
            <a:r>
              <a:rPr lang="en-US" dirty="0"/>
              <a:t>2023</a:t>
            </a:r>
          </a:p>
          <a:p>
            <a:pPr lvl="0"/>
            <a:r>
              <a:rPr lang="en-US" dirty="0"/>
              <a:t>Inclusion Reach &amp; Teach Toolkit</a:t>
            </a:r>
          </a:p>
          <a:p>
            <a:endParaRPr lang="en-US" dirty="0"/>
          </a:p>
        </p:txBody>
      </p:sp>
      <p:sp>
        <p:nvSpPr>
          <p:cNvPr id="45" name="Text Placeholder 44">
            <a:extLst>
              <a:ext uri="{FF2B5EF4-FFF2-40B4-BE49-F238E27FC236}">
                <a16:creationId xmlns:a16="http://schemas.microsoft.com/office/drawing/2014/main" id="{6BCB7364-0383-CA60-ED7F-7421D0ADDC1B}"/>
              </a:ext>
            </a:extLst>
          </p:cNvPr>
          <p:cNvSpPr>
            <a:spLocks noGrp="1"/>
          </p:cNvSpPr>
          <p:nvPr>
            <p:ph type="body" sz="quarter" idx="18"/>
          </p:nvPr>
        </p:nvSpPr>
        <p:spPr/>
        <p:txBody>
          <a:bodyPr/>
          <a:lstStyle/>
          <a:p>
            <a:r>
              <a:rPr lang="en-US" dirty="0"/>
              <a:t>Identification project </a:t>
            </a:r>
          </a:p>
          <a:p>
            <a:r>
              <a:rPr lang="en-US" dirty="0"/>
              <a:t>KA220-VET-8BD6FFB9 </a:t>
            </a:r>
          </a:p>
        </p:txBody>
      </p:sp>
      <p:sp>
        <p:nvSpPr>
          <p:cNvPr id="19" name="Text Placeholder 18">
            <a:extLst>
              <a:ext uri="{FF2B5EF4-FFF2-40B4-BE49-F238E27FC236}">
                <a16:creationId xmlns:a16="http://schemas.microsoft.com/office/drawing/2014/main" id="{ED036B68-F5E0-71AD-304D-DF74BE0BE8B1}"/>
              </a:ext>
            </a:extLst>
          </p:cNvPr>
          <p:cNvSpPr>
            <a:spLocks noGrp="1"/>
          </p:cNvSpPr>
          <p:nvPr>
            <p:ph type="body" sz="quarter" idx="42"/>
          </p:nvPr>
        </p:nvSpPr>
        <p:spPr>
          <a:xfrm>
            <a:off x="3372787" y="8920244"/>
            <a:ext cx="3948193" cy="476907"/>
          </a:xfrm>
        </p:spPr>
        <p:txBody>
          <a:bodyPr/>
          <a:lstStyle/>
          <a:p>
            <a:r>
              <a:rPr lang="en-US" dirty="0" err="1"/>
              <a:t>www.</a:t>
            </a:r>
            <a:r>
              <a:rPr lang="en-US" b="1" dirty="0" err="1"/>
              <a:t>femalesinconstruction</a:t>
            </a:r>
            <a:r>
              <a:rPr lang="en-US" dirty="0" err="1"/>
              <a:t>.eu</a:t>
            </a:r>
            <a:endParaRPr lang="en-US" dirty="0"/>
          </a:p>
        </p:txBody>
      </p:sp>
      <p:pic>
        <p:nvPicPr>
          <p:cNvPr id="69" name="Picture Placeholder 68">
            <a:extLst>
              <a:ext uri="{FF2B5EF4-FFF2-40B4-BE49-F238E27FC236}">
                <a16:creationId xmlns:a16="http://schemas.microsoft.com/office/drawing/2014/main" id="{79BD2B4B-DE4A-3F82-6674-A5471FAA0C86}"/>
              </a:ext>
            </a:extLst>
          </p:cNvPr>
          <p:cNvPicPr>
            <a:picLocks noGrp="1" noChangeAspect="1"/>
          </p:cNvPicPr>
          <p:nvPr>
            <p:ph type="pic" sz="quarter" idx="43"/>
          </p:nvPr>
        </p:nvPicPr>
        <p:blipFill>
          <a:blip r:embed="rId2" cstate="screen">
            <a:extLst>
              <a:ext uri="{28A0092B-C50C-407E-A947-70E740481C1C}">
                <a14:useLocalDpi xmlns:a14="http://schemas.microsoft.com/office/drawing/2010/main"/>
              </a:ext>
            </a:extLst>
          </a:blip>
          <a:srcRect/>
          <a:stretch>
            <a:fillRect/>
          </a:stretch>
        </p:blipFill>
        <p:spPr/>
      </p:pic>
      <p:sp>
        <p:nvSpPr>
          <p:cNvPr id="3" name="Freeform 2">
            <a:extLst>
              <a:ext uri="{FF2B5EF4-FFF2-40B4-BE49-F238E27FC236}">
                <a16:creationId xmlns:a16="http://schemas.microsoft.com/office/drawing/2014/main" id="{141D86A5-009F-D3B6-CEA7-3FF46CF92097}"/>
              </a:ext>
            </a:extLst>
          </p:cNvPr>
          <p:cNvSpPr/>
          <p:nvPr/>
        </p:nvSpPr>
        <p:spPr>
          <a:xfrm>
            <a:off x="-1"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gradFill>
            <a:gsLst>
              <a:gs pos="29000">
                <a:srgbClr val="EF8D5B">
                  <a:alpha val="0"/>
                </a:srgbClr>
              </a:gs>
              <a:gs pos="61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57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E3F96E1-7AB3-D835-B196-06246D5BA501}"/>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10</a:t>
            </a:fld>
            <a:endParaRPr lang="en-US" dirty="0"/>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lstStyle/>
          <a:p>
            <a:r>
              <a:rPr lang="en-US" dirty="0"/>
              <a:t>Women in the industry can lay a solid foundation for those interested in pursuing a career in construction. </a:t>
            </a:r>
          </a:p>
        </p:txBody>
      </p:sp>
      <p:sp>
        <p:nvSpPr>
          <p:cNvPr id="2" name="Freeform 1">
            <a:extLst>
              <a:ext uri="{FF2B5EF4-FFF2-40B4-BE49-F238E27FC236}">
                <a16:creationId xmlns:a16="http://schemas.microsoft.com/office/drawing/2014/main" id="{A02C4488-B35F-9574-3CA4-90624C12B39D}"/>
              </a:ext>
            </a:extLst>
          </p:cNvPr>
          <p:cNvSpPr/>
          <p:nvPr/>
        </p:nvSpPr>
        <p:spPr>
          <a:xfrm>
            <a:off x="455483" y="472748"/>
            <a:ext cx="6496308"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180026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01</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r>
              <a:rPr lang="en-US" dirty="0"/>
              <a:t>Knowledge on the make up of the construction industry </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dirty="0"/>
          </a:p>
        </p:txBody>
      </p:sp>
    </p:spTree>
    <p:extLst>
      <p:ext uri="{BB962C8B-B14F-4D97-AF65-F5344CB8AC3E}">
        <p14:creationId xmlns:p14="http://schemas.microsoft.com/office/powerpoint/2010/main" val="101354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9C408AB-7555-339B-3055-61938D52AF7E}"/>
              </a:ext>
            </a:extLst>
          </p:cNvPr>
          <p:cNvSpPr>
            <a:spLocks noGrp="1"/>
          </p:cNvSpPr>
          <p:nvPr>
            <p:ph type="body" sz="quarter" idx="32"/>
          </p:nvPr>
        </p:nvSpPr>
        <p:spPr>
          <a:xfrm>
            <a:off x="538294" y="590590"/>
            <a:ext cx="6526988" cy="2618776"/>
          </a:xfrm>
        </p:spPr>
        <p:txBody>
          <a:bodyPr/>
          <a:lstStyle/>
          <a:p>
            <a:r>
              <a:rPr lang="en-US" dirty="0"/>
              <a:t>The EU construction industry's future is jeopardized by a chronic labour shortage - Europe's construction output cannot keep up with demand. Prior to COVID-19, there was a labour shortage in the construction industry. Now, the industry is facing even more labour challenges, just as growth appears to be on the horizon. Women make up only 9% of the construction industry's workforce in Europe, leaving a huge talent pool untapped. Construction labour shortages in the EU are also expected to worsen in the future as the population declines and the workforce ages. During pandemic, the number of women in construction fell even further, according to the research article. </a:t>
            </a:r>
          </a:p>
          <a:p>
            <a:endParaRPr lang="en-US" dirty="0"/>
          </a:p>
          <a:p>
            <a:r>
              <a:rPr lang="en-US" dirty="0"/>
              <a:t>The EU construction needs to employ more women if it is to have a sustainable future. That's why, as we present in our project.</a:t>
            </a:r>
          </a:p>
          <a:p>
            <a:endParaRPr lang="en-US" dirty="0"/>
          </a:p>
        </p:txBody>
      </p:sp>
      <p:sp>
        <p:nvSpPr>
          <p:cNvPr id="5" name="Text Placeholder 4">
            <a:extLst>
              <a:ext uri="{FF2B5EF4-FFF2-40B4-BE49-F238E27FC236}">
                <a16:creationId xmlns:a16="http://schemas.microsoft.com/office/drawing/2014/main" id="{A2AE1554-5B49-C388-BEA7-1688543B5A57}"/>
              </a:ext>
            </a:extLst>
          </p:cNvPr>
          <p:cNvSpPr>
            <a:spLocks noGrp="1"/>
          </p:cNvSpPr>
          <p:nvPr>
            <p:ph type="body" sz="quarter" idx="13"/>
          </p:nvPr>
        </p:nvSpPr>
        <p:spPr>
          <a:xfrm>
            <a:off x="3779837" y="6541477"/>
            <a:ext cx="3286605" cy="2379369"/>
          </a:xfrm>
        </p:spPr>
        <p:txBody>
          <a:bodyPr>
            <a:noAutofit/>
          </a:bodyPr>
          <a:lstStyle/>
          <a:p>
            <a:r>
              <a:rPr lang="en-US" dirty="0"/>
              <a:t>"Despite research indicating that 83% of managers in the construction sector believe their industry is suffering from a skills shortage, little is being done to encourage a more diverse workforce and, as a result, widen the talent pool available.”</a:t>
            </a:r>
            <a:r>
              <a:rPr lang="en-US" baseline="30000" dirty="0"/>
              <a:t>1</a:t>
            </a:r>
          </a:p>
        </p:txBody>
      </p:sp>
      <p:sp>
        <p:nvSpPr>
          <p:cNvPr id="3" name="Slide Number Placeholder 2">
            <a:extLst>
              <a:ext uri="{FF2B5EF4-FFF2-40B4-BE49-F238E27FC236}">
                <a16:creationId xmlns:a16="http://schemas.microsoft.com/office/drawing/2014/main" id="{11D743D5-A545-C5EC-386D-B3248B979E89}"/>
              </a:ext>
            </a:extLst>
          </p:cNvPr>
          <p:cNvSpPr>
            <a:spLocks noGrp="1"/>
          </p:cNvSpPr>
          <p:nvPr>
            <p:ph type="sldNum" sz="quarter" idx="4"/>
          </p:nvPr>
        </p:nvSpPr>
        <p:spPr/>
        <p:txBody>
          <a:bodyPr/>
          <a:lstStyle/>
          <a:p>
            <a:fld id="{CB2079F2-58AF-ED44-82D7-E04B2F6FD686}" type="slidenum">
              <a:rPr lang="en-US" smtClean="0"/>
              <a:pPr/>
              <a:t>12</a:t>
            </a:fld>
            <a:endParaRPr lang="en-US" dirty="0"/>
          </a:p>
        </p:txBody>
      </p:sp>
      <p:grpSp>
        <p:nvGrpSpPr>
          <p:cNvPr id="11" name="Group 10">
            <a:extLst>
              <a:ext uri="{FF2B5EF4-FFF2-40B4-BE49-F238E27FC236}">
                <a16:creationId xmlns:a16="http://schemas.microsoft.com/office/drawing/2014/main" id="{1B2A2347-FF4C-1A4D-2FF7-D48AB5F67CF4}"/>
              </a:ext>
            </a:extLst>
          </p:cNvPr>
          <p:cNvGrpSpPr/>
          <p:nvPr/>
        </p:nvGrpSpPr>
        <p:grpSpPr>
          <a:xfrm>
            <a:off x="4377379" y="9103726"/>
            <a:ext cx="1487826" cy="1083162"/>
            <a:chOff x="3400450" y="986392"/>
            <a:chExt cx="1487826" cy="1083162"/>
          </a:xfrm>
        </p:grpSpPr>
        <p:sp>
          <p:nvSpPr>
            <p:cNvPr id="12" name="Freeform 11">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9" name="Picture Placeholder 18">
            <a:extLst>
              <a:ext uri="{FF2B5EF4-FFF2-40B4-BE49-F238E27FC236}">
                <a16:creationId xmlns:a16="http://schemas.microsoft.com/office/drawing/2014/main" id="{9C79B4B0-98FD-3157-17EC-F9C64B135351}"/>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rot="10800000" flipV="1">
            <a:off x="3137897" y="3381498"/>
            <a:ext cx="3966791" cy="2987845"/>
          </a:xfrm>
        </p:spPr>
      </p:pic>
      <p:sp>
        <p:nvSpPr>
          <p:cNvPr id="2" name="Rectangle 1">
            <a:extLst>
              <a:ext uri="{FF2B5EF4-FFF2-40B4-BE49-F238E27FC236}">
                <a16:creationId xmlns:a16="http://schemas.microsoft.com/office/drawing/2014/main" id="{56ED9313-B164-EABA-1875-FD85F051F7D5}"/>
              </a:ext>
            </a:extLst>
          </p:cNvPr>
          <p:cNvSpPr/>
          <p:nvPr/>
        </p:nvSpPr>
        <p:spPr>
          <a:xfrm>
            <a:off x="3089646" y="3381498"/>
            <a:ext cx="3966792" cy="298784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F972F297-874A-1B94-801A-577BCF70BA15}"/>
              </a:ext>
            </a:extLst>
          </p:cNvPr>
          <p:cNvSpPr txBox="1">
            <a:spLocks/>
          </p:cNvSpPr>
          <p:nvPr/>
        </p:nvSpPr>
        <p:spPr>
          <a:xfrm>
            <a:off x="717452" y="9797143"/>
            <a:ext cx="3539927" cy="91030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latin typeface="Calibri" panose="020F0502020204030204" pitchFamily="34" charset="0"/>
                <a:ea typeface="Calibri" panose="020F0502020204030204" pitchFamily="34" charset="0"/>
                <a:cs typeface="Times New Roman" panose="02020603050405020304" pitchFamily="18" charset="0"/>
              </a:rPr>
              <a:t>1 </a:t>
            </a:r>
            <a:r>
              <a:rPr lang="en-IE" sz="900">
                <a:effectLst/>
                <a:latin typeface="Calibri" panose="020F0502020204030204" pitchFamily="34" charset="0"/>
                <a:ea typeface="Calibri" panose="020F0502020204030204" pitchFamily="34" charset="0"/>
                <a:cs typeface="Times New Roman" panose="02020603050405020304" pitchFamily="18" charset="0"/>
              </a:rPr>
              <a:t>Fostering the demand for a skilled labour force in the construction industry. European Commission (November 2022)</a:t>
            </a:r>
          </a:p>
          <a:p>
            <a:r>
              <a:rPr lang="en-IE" sz="900">
                <a:effectLst/>
                <a:latin typeface="Calibri" panose="020F0502020204030204" pitchFamily="34" charset="0"/>
                <a:ea typeface="Calibri" panose="020F0502020204030204" pitchFamily="34" charset="0"/>
                <a:cs typeface="Times New Roman" panose="02020603050405020304" pitchFamily="18" charset="0"/>
              </a:rPr>
              <a:t>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https://build-up.ec.europa.eu/en/resources-and-tools/articles/overview-article-fostering-demand-skilled-labour-force-construction</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a:effectLst/>
                <a:latin typeface="Calibri" panose="020F0502020204030204" pitchFamily="34" charset="0"/>
                <a:ea typeface="Calibri" panose="020F0502020204030204" pitchFamily="34" charset="0"/>
                <a:cs typeface="Times New Roman" panose="02020603050405020304" pitchFamily="18" charset="0"/>
              </a:rPr>
              <a:t>Accessed in May 2023</a:t>
            </a:r>
            <a:endParaRPr lang="en-LB" sz="9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311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3801849" cy="2130367"/>
          </a:xfrm>
        </p:spPr>
        <p:txBody>
          <a:bodyPr>
            <a:noAutofit/>
          </a:bodyPr>
          <a:lstStyle/>
          <a:p>
            <a:r>
              <a:rPr lang="en-US" dirty="0"/>
              <a:t>FEMCON's mission is to create innovative vocational education and training tools to help women working in or considering a career in the construction industry advance to visible roles within the industry. The project's goal is to make the industry more appealing to women, resulting in a greater number of women choosing the sector, creating conditions for positive change, and improving the industry's gender outlook and quality of life in the male-dominated sector.</a:t>
            </a:r>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13</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952" y="4939429"/>
            <a:ext cx="6476465" cy="5218044"/>
          </a:xfrm>
        </p:spPr>
      </p:pic>
      <p:sp>
        <p:nvSpPr>
          <p:cNvPr id="2" name="Freeform 1">
            <a:extLst>
              <a:ext uri="{FF2B5EF4-FFF2-40B4-BE49-F238E27FC236}">
                <a16:creationId xmlns:a16="http://schemas.microsoft.com/office/drawing/2014/main" id="{E7B3D0F0-7116-EC7A-FBAC-D1A3BEEB764A}"/>
              </a:ext>
            </a:extLst>
          </p:cNvPr>
          <p:cNvSpPr/>
          <p:nvPr/>
        </p:nvSpPr>
        <p:spPr>
          <a:xfrm>
            <a:off x="-41952" y="4940269"/>
            <a:ext cx="6476465"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36682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864992"/>
            <a:ext cx="6526988" cy="6350753"/>
          </a:xfrm>
        </p:spPr>
        <p:txBody>
          <a:bodyPr/>
          <a:lstStyle/>
          <a:p>
            <a:r>
              <a:rPr lang="en-GB"/>
              <a:t>The construction sector has been influenced in 2022 by seismic global events; on the one hand the war in Ukraine has affected all Europe, together with the aftermath of the Global pandemic and the legacy of Covid-19 that affected every fabric of social and economic life.  The lingering impact bears witness to price inflation that directly affects the construction sector through soaring material costs and rising energy prices.</a:t>
            </a:r>
          </a:p>
          <a:p>
            <a:r>
              <a:rPr lang="en-GB"/>
              <a:t> </a:t>
            </a:r>
          </a:p>
          <a:p>
            <a:r>
              <a:rPr lang="en-GB"/>
              <a:t>The construction sector is currently in a period of stagnation in terms of growth but maintaining good levels of production after inflation and the COVID-19 crisis, closing 2022 with a growth of 3%, in line with forecasts from Eurconstruct</a:t>
            </a:r>
            <a:r>
              <a:rPr lang="en-GB" baseline="30000"/>
              <a:t>2</a:t>
            </a:r>
            <a:r>
              <a:rPr lang="en-GB"/>
              <a:t>, which estimated a growth of 3.6% for 2022. Even so, the current situation in Europe will have a direct effect on the construction sector, with the sector expected to stagnate by a further 0.2% and where forecasts for 2024 predict further stagnation for the sector.</a:t>
            </a:r>
          </a:p>
          <a:p>
            <a:r>
              <a:rPr lang="en-GB"/>
              <a:t> </a:t>
            </a:r>
          </a:p>
          <a:p>
            <a:r>
              <a:rPr lang="en-GB"/>
              <a:t>Focusing on the sub-sectors within construction, new construction has the worst forecasts. Regarding residential building, the excess "stock" in some EU countries due to the lack of sales is causing the development of new projects to stop, forcing prices down.  As a result, the sector is expected to contract during 2023 and 2024.</a:t>
            </a:r>
            <a:r>
              <a:rPr lang="en-GB" baseline="30000"/>
              <a:t>3</a:t>
            </a:r>
          </a:p>
          <a:p>
            <a:endParaRPr lang="en-GB" baseline="30000"/>
          </a:p>
          <a:p>
            <a:pPr algn="just">
              <a:spcBef>
                <a:spcPts val="195"/>
              </a:spcBef>
              <a:tabLst>
                <a:tab pos="450215" algn="l"/>
              </a:tabLst>
            </a:pPr>
            <a:r>
              <a:rPr lang="en-IE">
                <a:effectLst/>
                <a:ea typeface="Calibri" panose="020F0502020204030204" pitchFamily="34" charset="0"/>
              </a:rPr>
              <a:t>On the other hand, regarding new production in "non-residential" works, it has still not recovered to pre-pandemic levels, being the sub-sector with the worst recovery forecast within the sector. This is a problem if</a:t>
            </a:r>
            <a:r>
              <a:rPr lang="en-GB">
                <a:effectLst/>
                <a:ea typeface="Calibri" panose="020F0502020204030204" pitchFamily="34" charset="0"/>
              </a:rPr>
              <a:t> we understand that this sub-sector is responsible for 17% of non-residential production (ibid).  </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If we look at the refurbishment sub-sector, it closed 2022 with 4.5%. This growth is partly due to some financing programmes such as the 110% "</a:t>
            </a:r>
            <a:r>
              <a:rPr lang="en-GB" i="1">
                <a:effectLst/>
                <a:ea typeface="Calibri" panose="020F0502020204030204" pitchFamily="34" charset="0"/>
              </a:rPr>
              <a:t>SuperBonus</a:t>
            </a:r>
            <a:r>
              <a:rPr lang="en-GB">
                <a:effectLst/>
                <a:ea typeface="Calibri" panose="020F0502020204030204" pitchFamily="34" charset="0"/>
              </a:rPr>
              <a:t>”</a:t>
            </a:r>
            <a:r>
              <a:rPr lang="en-GB" baseline="30000">
                <a:effectLst/>
                <a:ea typeface="Calibri" panose="020F0502020204030204" pitchFamily="34" charset="0"/>
              </a:rPr>
              <a:t>4</a:t>
            </a:r>
            <a:r>
              <a:rPr lang="en-GB">
                <a:effectLst/>
                <a:ea typeface="Calibri" panose="020F0502020204030204" pitchFamily="34" charset="0"/>
              </a:rPr>
              <a:t> in Italy focused on energy efficiency measures, demolition, and reconstruction of old buildings.  And if we focus on the civil engineering subsector, it is the one that has had a growth of 0.6% but despite these discrete data, it is expected to be the subsector that benefits most from aid such as the NextGeneration EU funds, being able to relatively avoid the stagnation that we find in other construction subsectors.</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spcBef>
                <a:spcPts val="195"/>
              </a:spcBef>
              <a:tabLst>
                <a:tab pos="450215" algn="l"/>
              </a:tabLst>
            </a:pPr>
            <a:r>
              <a:rPr lang="en-IE">
                <a:effectLst/>
                <a:ea typeface="Calibri" panose="020F0502020204030204" pitchFamily="34" charset="0"/>
              </a:rPr>
              <a:t>Considering the latest data provided by the European Union through Eurostat</a:t>
            </a:r>
            <a:r>
              <a:rPr lang="en-IE" baseline="30000">
                <a:effectLst/>
                <a:ea typeface="Calibri" panose="020F0502020204030204" pitchFamily="34" charset="0"/>
              </a:rPr>
              <a:t>5</a:t>
            </a:r>
            <a:r>
              <a:rPr lang="en-IE">
                <a:effectLst/>
                <a:ea typeface="Calibri" panose="020F0502020204030204" pitchFamily="34" charset="0"/>
              </a:rPr>
              <a:t>, the percentage of GDP contributed by the construction sector in the EU is 5.5%. Another way of measuring the size of the sector within the EU is through the Gross Value Added (GVA) which has been varying over the last 13 years, increasing again from the period 2014 - 2017 registering a fall of 5.1% and increasing again to 5.5% in 2020 and 2021.</a:t>
            </a:r>
            <a:endParaRPr lang="en-LB">
              <a:effectLst/>
              <a:ea typeface="Calibri" panose="020F0502020204030204" pitchFamily="34" charset="0"/>
            </a:endParaRPr>
          </a:p>
          <a:p>
            <a:pPr algn="just">
              <a:spcBef>
                <a:spcPts val="195"/>
              </a:spcBef>
              <a:tabLst>
                <a:tab pos="450215" algn="l"/>
              </a:tabLst>
            </a:pPr>
            <a:r>
              <a:rPr lang="en-IE">
                <a:effectLst/>
                <a:ea typeface="Calibri" panose="020F0502020204030204" pitchFamily="34" charset="0"/>
              </a:rPr>
              <a:t> </a:t>
            </a:r>
            <a:endParaRPr lang="en-LB">
              <a:effectLst/>
              <a:ea typeface="Calibri" panose="020F0502020204030204" pitchFamily="34" charset="0"/>
            </a:endParaRPr>
          </a:p>
          <a:p>
            <a:pPr algn="just">
              <a:spcBef>
                <a:spcPts val="195"/>
              </a:spcBef>
              <a:tabLst>
                <a:tab pos="450215" algn="l"/>
              </a:tabLst>
            </a:pPr>
            <a:r>
              <a:rPr lang="en-IE">
                <a:effectLst/>
                <a:ea typeface="Calibri" panose="020F0502020204030204" pitchFamily="34" charset="0"/>
              </a:rPr>
              <a:t>Among the EU countries where the GVA has fallen the most between 2010 and 2021 were Spain, Bulgaria, Greece, and Slovakia, while the highest growth was recorded in Hungary, Lithuania, Denmark, Germany and Finland, the latter being the one that recorded the highest growth in 2021 with a growth of 7% (ibid).</a:t>
            </a:r>
            <a:endParaRPr lang="en-GB"/>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660136"/>
            <a:ext cx="6570888" cy="372689"/>
          </a:xfrm>
          <a:prstGeom prst="rect">
            <a:avLst/>
          </a:prstGeom>
        </p:spPr>
        <p:txBody>
          <a:bodyPr/>
          <a:lstStyle/>
          <a:p>
            <a:r>
              <a:rPr lang="en-US" dirty="0"/>
              <a:t>1.1. Construction Industry in Europe</a:t>
            </a:r>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14</a:t>
            </a:fld>
            <a:endParaRPr lang="en-US" dirty="0"/>
          </a:p>
        </p:txBody>
      </p:sp>
      <p:sp>
        <p:nvSpPr>
          <p:cNvPr id="8" name="Text Placeholder 5">
            <a:extLst>
              <a:ext uri="{FF2B5EF4-FFF2-40B4-BE49-F238E27FC236}">
                <a16:creationId xmlns:a16="http://schemas.microsoft.com/office/drawing/2014/main" id="{08E874D7-D77B-6BEE-C9B6-96B259E5F34C}"/>
              </a:ext>
            </a:extLst>
          </p:cNvPr>
          <p:cNvSpPr txBox="1">
            <a:spLocks/>
          </p:cNvSpPr>
          <p:nvPr/>
        </p:nvSpPr>
        <p:spPr>
          <a:xfrm>
            <a:off x="539750" y="9219414"/>
            <a:ext cx="6590752" cy="148803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a:effectLst/>
                <a:latin typeface="Calibri" panose="020F0502020204030204" pitchFamily="34" charset="0"/>
                <a:ea typeface="Calibri" panose="020F0502020204030204" pitchFamily="34" charset="0"/>
                <a:cs typeface="Times New Roman" panose="02020603050405020304" pitchFamily="18" charset="0"/>
              </a:rPr>
              <a:t>2 </a:t>
            </a:r>
            <a:r>
              <a:rPr lang="en-IE" sz="900">
                <a:effectLst/>
                <a:latin typeface="Calibri" panose="020F0502020204030204" pitchFamily="34" charset="0"/>
                <a:ea typeface="Calibri" panose="020F0502020204030204" pitchFamily="34" charset="0"/>
                <a:cs typeface="Times New Roman" panose="02020603050405020304" pitchFamily="18" charset="0"/>
              </a:rPr>
              <a:t>Euroconstruct - Summary of the Euroconstruct report. (November 2022):</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https://itec.es/servicios/estudios-mercado/euroconstruct-sumario-ultimo-informe/</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a:effectLst/>
                <a:latin typeface="Calibri" panose="020F0502020204030204" pitchFamily="34" charset="0"/>
                <a:ea typeface="Calibri" panose="020F0502020204030204" pitchFamily="34" charset="0"/>
                <a:cs typeface="Times New Roman" panose="02020603050405020304" pitchFamily="18" charset="0"/>
              </a:rPr>
              <a:t>Accessed in May 2023</a:t>
            </a:r>
            <a:r>
              <a:rPr lang="en-LB" sz="900">
                <a:effectLst/>
              </a:rPr>
              <a:t> </a:t>
            </a:r>
          </a:p>
          <a:p>
            <a:pPr algn="l"/>
            <a:r>
              <a:rPr lang="en-US" sz="900" baseline="30000">
                <a:effectLst/>
                <a:latin typeface="Calibri" panose="020F0502020204030204" pitchFamily="34" charset="0"/>
                <a:ea typeface="Calibri" panose="020F0502020204030204" pitchFamily="34" charset="0"/>
                <a:cs typeface="Times New Roman" panose="02020603050405020304" pitchFamily="18" charset="0"/>
              </a:rPr>
              <a:t>3</a:t>
            </a:r>
            <a:r>
              <a:rPr lang="en-US" sz="900">
                <a:effectLst/>
                <a:latin typeface="Calibri" panose="020F0502020204030204" pitchFamily="34" charset="0"/>
                <a:ea typeface="Calibri" panose="020F0502020204030204" pitchFamily="34" charset="0"/>
                <a:cs typeface="Times New Roman" panose="02020603050405020304" pitchFamily="18" charset="0"/>
              </a:rPr>
              <a:t> European Construction Sector Observatory, 2021 </a:t>
            </a:r>
          </a:p>
          <a:p>
            <a:pPr algn="l"/>
            <a:r>
              <a:rPr lang="en-IE" sz="900" baseline="30000">
                <a:effectLst/>
                <a:latin typeface="Calibri" panose="020F0502020204030204" pitchFamily="34" charset="0"/>
                <a:ea typeface="Calibri" panose="020F0502020204030204" pitchFamily="34" charset="0"/>
                <a:cs typeface="Times New Roman" panose="02020603050405020304" pitchFamily="18" charset="0"/>
              </a:rPr>
              <a:t>4</a:t>
            </a:r>
            <a:r>
              <a:rPr lang="en-IE" sz="900">
                <a:effectLst/>
                <a:latin typeface="Calibri" panose="020F0502020204030204" pitchFamily="34" charset="0"/>
                <a:ea typeface="Calibri" panose="020F0502020204030204" pitchFamily="34" charset="0"/>
                <a:cs typeface="Times New Roman" panose="02020603050405020304" pitchFamily="18" charset="0"/>
              </a:rPr>
              <a:t>Costruzioni Italia S.P.A. (2022): </a:t>
            </a:r>
            <a:r>
              <a:rPr lang="en-IE" sz="900" i="1">
                <a:effectLst/>
                <a:latin typeface="Calibri" panose="020F0502020204030204" pitchFamily="34" charset="0"/>
                <a:ea typeface="Calibri" panose="020F0502020204030204" pitchFamily="34" charset="0"/>
                <a:cs typeface="Times New Roman" panose="02020603050405020304" pitchFamily="18" charset="0"/>
              </a:rPr>
              <a:t>“Superbonus 110%”.</a:t>
            </a:r>
            <a:r>
              <a:rPr lang="en-IE" sz="900">
                <a:effectLst/>
                <a:latin typeface="Calibri" panose="020F0502020204030204" pitchFamily="34" charset="0"/>
                <a:ea typeface="Calibri" panose="020F0502020204030204" pitchFamily="34" charset="0"/>
                <a:cs typeface="Times New Roman" panose="02020603050405020304" pitchFamily="18" charset="0"/>
              </a:rPr>
              <a:t>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https://www.costruzioniitalia.it/servizi/superbonus-110/#:~:text=''Casa%20a%20zero%20o%20zero,2020%20al%2031%20dicembre%202021</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a:effectLst/>
                <a:latin typeface="Calibri" panose="020F0502020204030204" pitchFamily="34" charset="0"/>
                <a:ea typeface="Calibri" panose="020F0502020204030204" pitchFamily="34" charset="0"/>
                <a:cs typeface="Times New Roman" panose="02020603050405020304" pitchFamily="18" charset="0"/>
              </a:rPr>
              <a:t>Consulted in May 2023</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baseline="30000">
                <a:effectLst/>
                <a:latin typeface="Calibri" panose="020F0502020204030204" pitchFamily="34" charset="0"/>
                <a:ea typeface="Calibri" panose="020F0502020204030204" pitchFamily="34" charset="0"/>
                <a:cs typeface="Times New Roman" panose="02020603050405020304" pitchFamily="18" charset="0"/>
              </a:rPr>
              <a:t>5</a:t>
            </a:r>
            <a:r>
              <a:rPr lang="en-IE" sz="900">
                <a:effectLst/>
                <a:latin typeface="Calibri" panose="020F0502020204030204" pitchFamily="34" charset="0"/>
                <a:ea typeface="Calibri" panose="020F0502020204030204" pitchFamily="34" charset="0"/>
                <a:cs typeface="Times New Roman" panose="02020603050405020304" pitchFamily="18" charset="0"/>
              </a:rPr>
              <a:t> Construction sector – European Commision (2020) </a:t>
            </a:r>
            <a:r>
              <a:rPr lang="en-IE" sz="900" i="1">
                <a:effectLst/>
                <a:latin typeface="Calibri" panose="020F0502020204030204" pitchFamily="34" charset="0"/>
                <a:ea typeface="Calibri" panose="020F0502020204030204" pitchFamily="34" charset="0"/>
                <a:cs typeface="Times New Roman" panose="02020603050405020304" pitchFamily="18" charset="0"/>
              </a:rPr>
              <a:t>“Gross value added of the construction sector in the EU”.</a:t>
            </a:r>
            <a:r>
              <a:rPr lang="en-IE" sz="900">
                <a:effectLst/>
                <a:latin typeface="Calibri" panose="020F0502020204030204" pitchFamily="34" charset="0"/>
                <a:ea typeface="Calibri" panose="020F0502020204030204" pitchFamily="34" charset="0"/>
                <a:cs typeface="Times New Roman" panose="02020603050405020304" pitchFamily="18" charset="0"/>
              </a:rPr>
              <a:t>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https://ec.europa.eu/eurostat/cache/digpub/housing/bloc-3a.html?lang=en#:~:text=Gross%20value%20added%20of%20the,the%20period%202010%20to%202021</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a:t>
            </a:r>
            <a:r>
              <a:rPr lang="en-IE" sz="900">
                <a:effectLst/>
                <a:latin typeface="Calibri" panose="020F0502020204030204" pitchFamily="34" charset="0"/>
                <a:ea typeface="Calibri" panose="020F0502020204030204" pitchFamily="34" charset="0"/>
                <a:cs typeface="Times New Roman" panose="02020603050405020304" pitchFamily="18" charset="0"/>
              </a:rPr>
              <a:t> Consulted in May 2023</a:t>
            </a:r>
            <a:endParaRPr lang="en-LB" sz="9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530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15</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2396064"/>
            <a:ext cx="3195638" cy="1571026"/>
          </a:xfrm>
          <a:prstGeom prst="rect">
            <a:avLst/>
          </a:prstGeom>
        </p:spPr>
        <p:txBody>
          <a:bodyPr/>
          <a:lstStyle/>
          <a:p>
            <a:pPr algn="just">
              <a:spcBef>
                <a:spcPts val="195"/>
              </a:spcBef>
              <a:tabLst>
                <a:tab pos="450215" algn="l"/>
              </a:tabLst>
            </a:pPr>
            <a:r>
              <a:rPr lang="en-GB">
                <a:effectLst/>
                <a:ea typeface="Calibri" panose="020F0502020204030204" pitchFamily="34" charset="0"/>
              </a:rPr>
              <a:t>France has the highest number of companies and people employed in the construction sector. In 2020 Île de France recorded a total of 176,000 companies, in the Provence-Alpes-Côte d'Azur area a total of 89,000 companies and in Rhône-Alpes 85,000 construction companies were counted. In the Lombardy region of Italy, there are 95,000 construction companies</a:t>
            </a:r>
            <a:r>
              <a:rPr lang="en-GB" i="1">
                <a:effectLst/>
                <a:ea typeface="Calibri" panose="020F0502020204030204" pitchFamily="34" charset="0"/>
              </a:rPr>
              <a:t>.</a:t>
            </a:r>
            <a:r>
              <a:rPr lang="en-GB" i="1" baseline="30000">
                <a:effectLst/>
                <a:ea typeface="Calibri" panose="020F0502020204030204" pitchFamily="34" charset="0"/>
              </a:rPr>
              <a:t>6</a:t>
            </a:r>
            <a:r>
              <a:rPr lang="en-IE">
                <a:effectLst/>
                <a:ea typeface="Calibri" panose="020F0502020204030204" pitchFamily="34" charset="0"/>
              </a:rPr>
              <a:t> </a:t>
            </a:r>
            <a:endParaRPr lang="en-LB">
              <a:effectLst/>
              <a:ea typeface="Calibri" panose="020F0502020204030204" pitchFamily="34" charset="0"/>
            </a:endParaRPr>
          </a:p>
        </p:txBody>
      </p:sp>
      <p:sp>
        <p:nvSpPr>
          <p:cNvPr id="8" name="Text Placeholder 7">
            <a:extLst>
              <a:ext uri="{FF2B5EF4-FFF2-40B4-BE49-F238E27FC236}">
                <a16:creationId xmlns:a16="http://schemas.microsoft.com/office/drawing/2014/main" id="{9B8EE149-95F3-F346-91FE-FE3B2A4777B4}"/>
              </a:ext>
            </a:extLst>
          </p:cNvPr>
          <p:cNvSpPr>
            <a:spLocks noGrp="1"/>
          </p:cNvSpPr>
          <p:nvPr>
            <p:ph type="body" sz="quarter" idx="42"/>
          </p:nvPr>
        </p:nvSpPr>
        <p:spPr>
          <a:xfrm>
            <a:off x="1003299" y="574143"/>
            <a:ext cx="6438901" cy="1051458"/>
          </a:xfrm>
          <a:prstGeom prst="rect">
            <a:avLst/>
          </a:prstGeom>
        </p:spPr>
        <p:txBody>
          <a:bodyPr/>
          <a:lstStyle/>
          <a:p>
            <a:r>
              <a:rPr lang="en-US" dirty="0"/>
              <a:t>1.1.1 Construction companies in the EU</a:t>
            </a: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t="-113"/>
          <a:stretch/>
        </p:blipFill>
        <p:spPr>
          <a:xfrm>
            <a:off x="4114800" y="1777998"/>
            <a:ext cx="3444875" cy="7937501"/>
          </a:xfrm>
        </p:spPr>
      </p:pic>
      <p:sp>
        <p:nvSpPr>
          <p:cNvPr id="2" name="Freeform 1">
            <a:extLst>
              <a:ext uri="{FF2B5EF4-FFF2-40B4-BE49-F238E27FC236}">
                <a16:creationId xmlns:a16="http://schemas.microsoft.com/office/drawing/2014/main" id="{75E1E489-54EF-1562-FA3A-DAA2C30B3B9A}"/>
              </a:ext>
            </a:extLst>
          </p:cNvPr>
          <p:cNvSpPr/>
          <p:nvPr/>
        </p:nvSpPr>
        <p:spPr>
          <a:xfrm>
            <a:off x="4127500" y="1777997"/>
            <a:ext cx="3432175" cy="793750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59"/>
            <a:ext cx="6590752" cy="148803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6 </a:t>
            </a:r>
            <a:r>
              <a:rPr lang="en-IE" sz="900">
                <a:effectLst/>
                <a:ea typeface="Calibri" panose="020F0502020204030204" pitchFamily="34" charset="0"/>
              </a:rPr>
              <a:t>Eurostat, 2019 </a:t>
            </a:r>
            <a:r>
              <a:rPr lang="en-IE" sz="900" b="1" u="sng">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https://ec.europa.eu/eurostat</a:t>
            </a:r>
            <a:endParaRPr lang="en-LB" sz="900" b="1">
              <a:solidFill>
                <a:srgbClr val="7CD0E4"/>
              </a:solidFill>
              <a:effectLst/>
              <a:ea typeface="Calibri" panose="020F0502020204030204" pitchFamily="34" charset="0"/>
            </a:endParaRPr>
          </a:p>
        </p:txBody>
      </p:sp>
      <p:sp>
        <p:nvSpPr>
          <p:cNvPr id="4" name="Text Placeholder 7">
            <a:extLst>
              <a:ext uri="{FF2B5EF4-FFF2-40B4-BE49-F238E27FC236}">
                <a16:creationId xmlns:a16="http://schemas.microsoft.com/office/drawing/2014/main" id="{60D002CB-4FEA-A54A-0064-9EBC90290571}"/>
              </a:ext>
            </a:extLst>
          </p:cNvPr>
          <p:cNvSpPr txBox="1">
            <a:spLocks/>
          </p:cNvSpPr>
          <p:nvPr/>
        </p:nvSpPr>
        <p:spPr>
          <a:xfrm>
            <a:off x="570132" y="3950389"/>
            <a:ext cx="3195638" cy="1051458"/>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chemeClr val="bg1"/>
                </a:solidFill>
              </a:rPr>
              <a:t>1.1.2 Employees </a:t>
            </a:r>
          </a:p>
          <a:p>
            <a:pPr>
              <a:spcBef>
                <a:spcPts val="0"/>
              </a:spcBef>
            </a:pPr>
            <a:r>
              <a:rPr lang="en-US" dirty="0">
                <a:solidFill>
                  <a:schemeClr val="bg1"/>
                </a:solidFill>
              </a:rPr>
              <a:t>in Construction companies in EU</a:t>
            </a:r>
          </a:p>
        </p:txBody>
      </p:sp>
      <p:sp>
        <p:nvSpPr>
          <p:cNvPr id="5" name="Text Placeholder 6">
            <a:extLst>
              <a:ext uri="{FF2B5EF4-FFF2-40B4-BE49-F238E27FC236}">
                <a16:creationId xmlns:a16="http://schemas.microsoft.com/office/drawing/2014/main" id="{E0E1B464-5AE1-13A0-AD87-2A43A89A07D6}"/>
              </a:ext>
            </a:extLst>
          </p:cNvPr>
          <p:cNvSpPr txBox="1">
            <a:spLocks/>
          </p:cNvSpPr>
          <p:nvPr/>
        </p:nvSpPr>
        <p:spPr>
          <a:xfrm>
            <a:off x="556065" y="5279939"/>
            <a:ext cx="3195638" cy="157102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n-GB">
                <a:ea typeface="Calibri" panose="020F0502020204030204" pitchFamily="34" charset="0"/>
              </a:rPr>
              <a:t>If we look at people employed in companies in the sector, Île de France leads the way with 605,000 people employed in construction companies, followed by Lombardy with 256,000 people with 2019 data, along with Catalonia and Madrid which had a total of 203,000 and 205,000 people employed, respectively (ibid).</a:t>
            </a:r>
          </a:p>
        </p:txBody>
      </p:sp>
      <p:sp>
        <p:nvSpPr>
          <p:cNvPr id="10" name="Text Placeholder 7">
            <a:extLst>
              <a:ext uri="{FF2B5EF4-FFF2-40B4-BE49-F238E27FC236}">
                <a16:creationId xmlns:a16="http://schemas.microsoft.com/office/drawing/2014/main" id="{9FC871F4-A16B-8FB9-61A4-AF2F82C8D55E}"/>
              </a:ext>
            </a:extLst>
          </p:cNvPr>
          <p:cNvSpPr txBox="1">
            <a:spLocks/>
          </p:cNvSpPr>
          <p:nvPr/>
        </p:nvSpPr>
        <p:spPr>
          <a:xfrm>
            <a:off x="527929" y="6679520"/>
            <a:ext cx="3444874" cy="574594"/>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solidFill>
                  <a:schemeClr val="bg1"/>
                </a:solidFill>
              </a:rPr>
              <a:t>1.1.3 Investment in housing</a:t>
            </a:r>
            <a:endParaRPr lang="en-LB">
              <a:solidFill>
                <a:schemeClr val="bg1"/>
              </a:solidFill>
            </a:endParaRPr>
          </a:p>
        </p:txBody>
      </p:sp>
      <p:sp>
        <p:nvSpPr>
          <p:cNvPr id="11" name="Text Placeholder 6">
            <a:extLst>
              <a:ext uri="{FF2B5EF4-FFF2-40B4-BE49-F238E27FC236}">
                <a16:creationId xmlns:a16="http://schemas.microsoft.com/office/drawing/2014/main" id="{544DA8B4-C5C6-CEF2-73C2-A7AE8B0836AD}"/>
              </a:ext>
            </a:extLst>
          </p:cNvPr>
          <p:cNvSpPr txBox="1">
            <a:spLocks/>
          </p:cNvSpPr>
          <p:nvPr/>
        </p:nvSpPr>
        <p:spPr>
          <a:xfrm>
            <a:off x="513862" y="7254114"/>
            <a:ext cx="3195638" cy="242445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n-GB">
                <a:ea typeface="Calibri" panose="020F0502020204030204" pitchFamily="34" charset="0"/>
              </a:rPr>
              <a:t>If we look at the data obtained after the Covid-19 pandemic, Eurostat indicates that in 2021 5.6% of GDP in the EU will be invested in the housing sector, although this is an irregular figure.</a:t>
            </a:r>
          </a:p>
          <a:p>
            <a:pPr>
              <a:spcBef>
                <a:spcPts val="195"/>
              </a:spcBef>
              <a:tabLst>
                <a:tab pos="450215" algn="l"/>
              </a:tabLst>
            </a:pPr>
            <a:r>
              <a:rPr lang="en-GB">
                <a:ea typeface="Calibri" panose="020F0502020204030204" pitchFamily="34" charset="0"/>
              </a:rPr>
              <a:t> </a:t>
            </a:r>
          </a:p>
          <a:p>
            <a:pPr>
              <a:spcBef>
                <a:spcPts val="195"/>
              </a:spcBef>
              <a:tabLst>
                <a:tab pos="450215" algn="l"/>
              </a:tabLst>
            </a:pPr>
            <a:r>
              <a:rPr lang="en-GB">
                <a:ea typeface="Calibri" panose="020F0502020204030204" pitchFamily="34" charset="0"/>
              </a:rPr>
              <a:t>For example, the highest percentage of investment is found in countries such as Germany with 7.2% of its GDP or Cyprus with 7.6%, while the lowest figures are found in Greece with a total of 1.3% or Ireland with 2.1%. (ibid).</a:t>
            </a:r>
          </a:p>
        </p:txBody>
      </p:sp>
    </p:spTree>
    <p:extLst>
      <p:ext uri="{BB962C8B-B14F-4D97-AF65-F5344CB8AC3E}">
        <p14:creationId xmlns:p14="http://schemas.microsoft.com/office/powerpoint/2010/main" val="108220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7" name="Text Placeholder 6">
            <a:extLst>
              <a:ext uri="{FF2B5EF4-FFF2-40B4-BE49-F238E27FC236}">
                <a16:creationId xmlns:a16="http://schemas.microsoft.com/office/drawing/2014/main" id="{0706B2E8-8EB4-8B4F-9852-B8C61CEADE01}"/>
              </a:ext>
            </a:extLst>
          </p:cNvPr>
          <p:cNvSpPr>
            <a:spLocks noGrp="1"/>
          </p:cNvSpPr>
          <p:nvPr>
            <p:ph type="body" sz="quarter" idx="32"/>
          </p:nvPr>
        </p:nvSpPr>
        <p:spPr>
          <a:xfrm>
            <a:off x="560487" y="5247252"/>
            <a:ext cx="6526988" cy="393894"/>
          </a:xfrm>
          <a:prstGeom prst="rect">
            <a:avLst/>
          </a:prstGeom>
        </p:spPr>
        <p:txBody>
          <a:bodyPr numCol="1"/>
          <a:lstStyle/>
          <a:p>
            <a:r>
              <a:rPr lang="en-US" dirty="0"/>
              <a:t>Below is the data of the countries participating in the FEMCON project.</a:t>
            </a:r>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A40A04E-4C55-08C4-DE86-BBBA8DE31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1" y="5767756"/>
            <a:ext cx="6516687" cy="4051495"/>
          </a:xfrm>
          <a:prstGeom prst="rect">
            <a:avLst/>
          </a:prstGeom>
        </p:spPr>
      </p:pic>
      <p:sp>
        <p:nvSpPr>
          <p:cNvPr id="11" name="Text Placeholder 6">
            <a:extLst>
              <a:ext uri="{FF2B5EF4-FFF2-40B4-BE49-F238E27FC236}">
                <a16:creationId xmlns:a16="http://schemas.microsoft.com/office/drawing/2014/main" id="{C5269953-032A-07C2-AA02-E0A7BE480E9B}"/>
              </a:ext>
            </a:extLst>
          </p:cNvPr>
          <p:cNvSpPr txBox="1">
            <a:spLocks/>
          </p:cNvSpPr>
          <p:nvPr/>
        </p:nvSpPr>
        <p:spPr>
          <a:xfrm>
            <a:off x="5725551" y="7779436"/>
            <a:ext cx="1471564" cy="70338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342900" lvl="0" indent="-342900" algn="l" rtl="0">
              <a:buClr>
                <a:srgbClr val="EF8D5B"/>
              </a:buClr>
              <a:buFont typeface="Symbol" pitchFamily="2"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Germany 7,2%</a:t>
            </a:r>
            <a:endParaRPr lang="en-LB">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Denmark 6%</a:t>
            </a:r>
            <a:endParaRPr lang="en-LB">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Spain 5,4%</a:t>
            </a:r>
            <a:endParaRPr lang="en-LB">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Poland 2,3%</a:t>
            </a:r>
            <a:endParaRPr lang="en-LB">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Ireland 2,1%</a:t>
            </a:r>
            <a:endParaRPr lang="en-LB">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6">
            <a:extLst>
              <a:ext uri="{FF2B5EF4-FFF2-40B4-BE49-F238E27FC236}">
                <a16:creationId xmlns:a16="http://schemas.microsoft.com/office/drawing/2014/main" id="{DADD55AF-7B40-E2AF-CB44-A899AEAACC4E}"/>
              </a:ext>
            </a:extLst>
          </p:cNvPr>
          <p:cNvSpPr txBox="1">
            <a:spLocks/>
          </p:cNvSpPr>
          <p:nvPr/>
        </p:nvSpPr>
        <p:spPr>
          <a:xfrm>
            <a:off x="518284" y="9959929"/>
            <a:ext cx="65269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900" i="1" dirty="0"/>
              <a:t>Figure 1: Investment in housing in Germany, Denmark, Spain, Poland, and Ireland. Adapted from Investment in housing (in % of GDP) (2021) Source: Eurostat</a:t>
            </a:r>
          </a:p>
        </p:txBody>
      </p:sp>
    </p:spTree>
    <p:extLst>
      <p:ext uri="{BB962C8B-B14F-4D97-AF65-F5344CB8AC3E}">
        <p14:creationId xmlns:p14="http://schemas.microsoft.com/office/powerpoint/2010/main" val="117253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27F59DE-CE12-12B3-4167-2978F544707D}"/>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p:pic>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3"/>
            <a:ext cx="2696198" cy="1933701"/>
          </a:xfrm>
          <a:prstGeom prst="rect">
            <a:avLst/>
          </a:prstGeom>
        </p:spPr>
        <p:txBody>
          <a:bodyPr/>
          <a:lstStyle/>
          <a:p>
            <a:r>
              <a:rPr lang="en-US" dirty="0"/>
              <a:t>1.2 Women in construction </a:t>
            </a:r>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n-GB" sz="1100">
                <a:effectLst/>
                <a:ea typeface="Calibri" panose="020F0502020204030204" pitchFamily="34" charset="0"/>
                <a:cs typeface="Calibri" panose="020F0502020204030204" pitchFamily="34" charset="0"/>
              </a:rPr>
              <a:t>Women have historically worked in construction since the Middle Ages. We can find writings showing that some women worked in the construction of Toledo Cathedral in Spain during the 15th century or in the United Kingdom.  Woodward, 1995 notes that</a:t>
            </a:r>
            <a:endParaRPr lang="en-LB" sz="1100">
              <a:effectLst/>
              <a:ea typeface="Calibri" panose="020F0502020204030204" pitchFamily="34" charset="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6581102"/>
            <a:ext cx="2639820" cy="2229415"/>
          </a:xfrm>
          <a:prstGeom prst="rect">
            <a:avLst/>
          </a:prstGeom>
        </p:spPr>
        <p:txBody>
          <a:bodyPr/>
          <a:lstStyle/>
          <a:p>
            <a:r>
              <a:rPr lang="en-US" dirty="0"/>
              <a:t>After the industrial revolution and towards the end of the nineteenth century many women began to stand out in the construction sector, with appearances by women such as Ethel Charles who was the first woman to be in the Royal Institute of British Architects or Julia Morgan who was the first woman member of the École Nationale Supériere des Beaux-Arts School of Architecture in Paris in 1902.  We should not forget that, during the Second World War, women played a very important role in occupying many construction jobs, due to the war and the lack of male labour (ibid). </a:t>
            </a: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17</a:t>
            </a:fld>
            <a:endParaRPr lang="en-US" dirty="0"/>
          </a:p>
        </p:txBody>
      </p:sp>
      <p:sp>
        <p:nvSpPr>
          <p:cNvPr id="3" name="Rectangle 2">
            <a:extLst>
              <a:ext uri="{FF2B5EF4-FFF2-40B4-BE49-F238E27FC236}">
                <a16:creationId xmlns:a16="http://schemas.microsoft.com/office/drawing/2014/main" id="{82ECC89A-8818-3B60-897D-3757EEC6355C}"/>
              </a:ext>
            </a:extLst>
          </p:cNvPr>
          <p:cNvSpPr/>
          <p:nvPr/>
        </p:nvSpPr>
        <p:spPr>
          <a:xfrm>
            <a:off x="515710" y="3293886"/>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EF81AA-9DE5-FDF7-0CC1-2BE94B897AEE}"/>
              </a:ext>
            </a:extLst>
          </p:cNvPr>
          <p:cNvSpPr/>
          <p:nvPr/>
        </p:nvSpPr>
        <p:spPr>
          <a:xfrm>
            <a:off x="3700954" y="6458433"/>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551336"/>
            <a:ext cx="3286605" cy="2379369"/>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Durham in 1687 John Baker and his son worked for four and a half days and Margaret Baker his wife' for two days repairing the flags in church and cloisters and carrying away the dirt' - John received 12d a day, compared with the normal 10d for labourer, and his son and wife each got 6d a day.”</a:t>
            </a:r>
            <a:r>
              <a:rPr lang="en-US" baseline="30000" dirty="0"/>
              <a:t>7</a:t>
            </a:r>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3" name="Text Placeholder 5">
            <a:extLst>
              <a:ext uri="{FF2B5EF4-FFF2-40B4-BE49-F238E27FC236}">
                <a16:creationId xmlns:a16="http://schemas.microsoft.com/office/drawing/2014/main" id="{7E42CC86-3B00-E441-1519-D8DD40C675D8}"/>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7 </a:t>
            </a:r>
            <a:r>
              <a:rPr lang="en-IE" sz="900">
                <a:effectLst/>
                <a:ea typeface="Calibri" panose="020F0502020204030204" pitchFamily="34" charset="0"/>
              </a:rPr>
              <a:t>Woodward, D. 1995 </a:t>
            </a:r>
            <a:r>
              <a:rPr lang="en-IE" sz="900" i="1">
                <a:effectLst/>
                <a:ea typeface="Calibri" panose="020F0502020204030204" pitchFamily="34" charset="0"/>
              </a:rPr>
              <a:t>Men at Work: Labourers and Building Craftsmen in the Towns of Northern England 1450–1750</a:t>
            </a:r>
            <a:r>
              <a:rPr lang="en-IE" sz="900">
                <a:effectLst/>
                <a:ea typeface="Calibri" panose="020F0502020204030204" pitchFamily="34" charset="0"/>
              </a:rPr>
              <a:t>, Cambridge: Cambridge University Press.</a:t>
            </a:r>
            <a:r>
              <a:rPr lang="en-LB" sz="900">
                <a:effectLst/>
              </a:rPr>
              <a:t> </a:t>
            </a:r>
            <a:r>
              <a:rPr lang="en-IE" sz="900">
                <a:effectLst/>
                <a:ea typeface="Calibri" panose="020F0502020204030204" pitchFamily="34" charset="0"/>
              </a:rPr>
              <a:t> </a:t>
            </a:r>
            <a:endParaRPr lang="en-LB" sz="900" b="1">
              <a:effectLst/>
              <a:ea typeface="Calibri" panose="020F0502020204030204" pitchFamily="34" charset="0"/>
            </a:endParaRPr>
          </a:p>
        </p:txBody>
      </p:sp>
    </p:spTree>
    <p:extLst>
      <p:ext uri="{BB962C8B-B14F-4D97-AF65-F5344CB8AC3E}">
        <p14:creationId xmlns:p14="http://schemas.microsoft.com/office/powerpoint/2010/main" val="353510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66F347-1E0A-A41F-8123-C0C9AA5A73BF}"/>
              </a:ext>
            </a:extLst>
          </p:cNvPr>
          <p:cNvSpPr/>
          <p:nvPr/>
        </p:nvSpPr>
        <p:spPr>
          <a:xfrm>
            <a:off x="0" y="1769204"/>
            <a:ext cx="7559675" cy="4772417"/>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raphic 383">
            <a:extLst>
              <a:ext uri="{FF2B5EF4-FFF2-40B4-BE49-F238E27FC236}">
                <a16:creationId xmlns:a16="http://schemas.microsoft.com/office/drawing/2014/main" id="{783949B5-2F1A-C3FF-AECB-6237C0E42539}"/>
              </a:ext>
            </a:extLst>
          </p:cNvPr>
          <p:cNvSpPr/>
          <p:nvPr/>
        </p:nvSpPr>
        <p:spPr>
          <a:xfrm>
            <a:off x="-359768" y="186787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2442328"/>
            <a:ext cx="6526988" cy="692037"/>
          </a:xfrm>
        </p:spPr>
        <p:txBody>
          <a:bodyPr numCol="1"/>
          <a:lstStyle/>
          <a:p>
            <a:r>
              <a:rPr lang="en-GB">
                <a:effectLst/>
                <a:ea typeface="Calibri" panose="020F0502020204030204" pitchFamily="34" charset="0"/>
              </a:rPr>
              <a:t>Currently European figures show that the construction sector is still the sector with the lowest representation of women, while domestic activities or the health and social sector have the highest representation of women with 88% and 78% respectively. </a:t>
            </a:r>
            <a:r>
              <a:rPr lang="en-GB" baseline="30000">
                <a:effectLst/>
                <a:ea typeface="Calibri" panose="020F0502020204030204" pitchFamily="34" charset="0"/>
              </a:rPr>
              <a:t>8</a:t>
            </a:r>
            <a:r>
              <a:rPr lang="en-LB">
                <a:effectLst/>
              </a:rPr>
              <a:t> </a:t>
            </a:r>
            <a:endParaRPr lang="en-GB"/>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18</a:t>
            </a:fld>
            <a:endParaRPr lang="en-US" dirty="0"/>
          </a:p>
        </p:txBody>
      </p:sp>
      <p:sp>
        <p:nvSpPr>
          <p:cNvPr id="6" name="Text Placeholder 5">
            <a:extLst>
              <a:ext uri="{FF2B5EF4-FFF2-40B4-BE49-F238E27FC236}">
                <a16:creationId xmlns:a16="http://schemas.microsoft.com/office/drawing/2014/main" id="{4D3BCFA1-A2F4-7AD2-0613-3C9290314150}"/>
              </a:ext>
            </a:extLst>
          </p:cNvPr>
          <p:cNvSpPr txBox="1">
            <a:spLocks/>
          </p:cNvSpPr>
          <p:nvPr/>
        </p:nvSpPr>
        <p:spPr>
          <a:xfrm>
            <a:off x="539750" y="10134598"/>
            <a:ext cx="6590752" cy="55721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8 </a:t>
            </a:r>
            <a:r>
              <a:rPr lang="en-IE" sz="900">
                <a:effectLst/>
                <a:latin typeface="Calibri" panose="020F0502020204030204" pitchFamily="34" charset="0"/>
                <a:ea typeface="Calibri" panose="020F0502020204030204" pitchFamily="34" charset="0"/>
                <a:cs typeface="Times New Roman" panose="02020603050405020304" pitchFamily="18" charset="0"/>
              </a:rPr>
              <a:t>Share of women by economic activity (from 2008 onwards, NACE Rev.2) – 100, (2023). Eurostat 2023</a:t>
            </a:r>
            <a:r>
              <a:rPr lang="en-LB" sz="900">
                <a:effectLst/>
              </a:rPr>
              <a:t> </a:t>
            </a:r>
            <a:endParaRPr lang="en-LB" sz="900" b="1">
              <a:effectLst/>
              <a:ea typeface="Calibri" panose="020F0502020204030204" pitchFamily="34" charset="0"/>
            </a:endParaRPr>
          </a:p>
        </p:txBody>
      </p:sp>
      <p:pic>
        <p:nvPicPr>
          <p:cNvPr id="11" name="Picture 10">
            <a:extLst>
              <a:ext uri="{FF2B5EF4-FFF2-40B4-BE49-F238E27FC236}">
                <a16:creationId xmlns:a16="http://schemas.microsoft.com/office/drawing/2014/main" id="{B5F419FF-286D-47CD-3690-4229B7C65852}"/>
              </a:ext>
            </a:extLst>
          </p:cNvPr>
          <p:cNvPicPr>
            <a:picLocks noChangeAspect="1"/>
          </p:cNvPicPr>
          <p:nvPr/>
        </p:nvPicPr>
        <p:blipFill>
          <a:blip r:embed="rId2"/>
          <a:stretch>
            <a:fillRect/>
          </a:stretch>
        </p:blipFill>
        <p:spPr>
          <a:xfrm>
            <a:off x="466062" y="3225613"/>
            <a:ext cx="6664440" cy="4772417"/>
          </a:xfrm>
          <a:prstGeom prst="rect">
            <a:avLst/>
          </a:prstGeom>
        </p:spPr>
      </p:pic>
      <p:sp>
        <p:nvSpPr>
          <p:cNvPr id="12" name="Text Placeholder 6">
            <a:extLst>
              <a:ext uri="{FF2B5EF4-FFF2-40B4-BE49-F238E27FC236}">
                <a16:creationId xmlns:a16="http://schemas.microsoft.com/office/drawing/2014/main" id="{FEF86B1A-D95C-D647-2D5D-DE8721D15A3D}"/>
              </a:ext>
            </a:extLst>
          </p:cNvPr>
          <p:cNvSpPr txBox="1">
            <a:spLocks/>
          </p:cNvSpPr>
          <p:nvPr/>
        </p:nvSpPr>
        <p:spPr>
          <a:xfrm>
            <a:off x="518284" y="8079860"/>
            <a:ext cx="65269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900" i="1" dirty="0"/>
              <a:t>Figure 2: Share of women by economic activity. Employment by sex, age, and economic activity (from 2008 onwards, NACE Rev.2) – 100, (2023). Source: Eurostat.</a:t>
            </a:r>
          </a:p>
        </p:txBody>
      </p:sp>
      <p:sp>
        <p:nvSpPr>
          <p:cNvPr id="13" name="Text Placeholder 6">
            <a:extLst>
              <a:ext uri="{FF2B5EF4-FFF2-40B4-BE49-F238E27FC236}">
                <a16:creationId xmlns:a16="http://schemas.microsoft.com/office/drawing/2014/main" id="{6132E7F1-C06A-70DC-1E52-B16EA9FD03B2}"/>
              </a:ext>
            </a:extLst>
          </p:cNvPr>
          <p:cNvSpPr txBox="1">
            <a:spLocks/>
          </p:cNvSpPr>
          <p:nvPr/>
        </p:nvSpPr>
        <p:spPr>
          <a:xfrm>
            <a:off x="546734" y="8838580"/>
            <a:ext cx="6526988" cy="69203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a typeface="Calibri" panose="020F0502020204030204" pitchFamily="34" charset="0"/>
              </a:rPr>
              <a:t>Since then, we have come a long way, but construction is still a male-dominated sector where women represent 9% in Europe and where there is still a high proportion of women in the workforce.</a:t>
            </a:r>
          </a:p>
        </p:txBody>
      </p:sp>
    </p:spTree>
    <p:extLst>
      <p:ext uri="{BB962C8B-B14F-4D97-AF65-F5344CB8AC3E}">
        <p14:creationId xmlns:p14="http://schemas.microsoft.com/office/powerpoint/2010/main" val="253436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4" name="Freeform 13">
            <a:extLst>
              <a:ext uri="{FF2B5EF4-FFF2-40B4-BE49-F238E27FC236}">
                <a16:creationId xmlns:a16="http://schemas.microsoft.com/office/drawing/2014/main" id="{99B5C261-5FCD-4124-2652-6393537CB0D9}"/>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19</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p:txBody>
          <a:bodyPr>
            <a:normAutofit/>
          </a:bodyPr>
          <a:lstStyle/>
          <a:p>
            <a:pPr algn="l"/>
            <a:r>
              <a:rPr lang="en-GB" sz="2200" b="1">
                <a:solidFill>
                  <a:schemeClr val="bg1"/>
                </a:solidFill>
              </a:rPr>
              <a:t>1.3 The different situation of women in the EU</a:t>
            </a:r>
          </a:p>
        </p:txBody>
      </p:sp>
    </p:spTree>
    <p:extLst>
      <p:ext uri="{BB962C8B-B14F-4D97-AF65-F5344CB8AC3E}">
        <p14:creationId xmlns:p14="http://schemas.microsoft.com/office/powerpoint/2010/main" val="395898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3883-EF5C-5DEE-8480-C97F9F908753}"/>
              </a:ext>
            </a:extLst>
          </p:cNvPr>
          <p:cNvSpPr/>
          <p:nvPr/>
        </p:nvSpPr>
        <p:spPr>
          <a:xfrm>
            <a:off x="7205790" y="5305425"/>
            <a:ext cx="353885" cy="418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9285AC95-629D-6B7C-8EF4-326CE13B89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1594" y="353434"/>
            <a:ext cx="3594196" cy="1735456"/>
          </a:xfrm>
          <a:prstGeom prst="rect">
            <a:avLst/>
          </a:prstGeom>
        </p:spPr>
      </p:pic>
      <p:sp>
        <p:nvSpPr>
          <p:cNvPr id="21" name="Rectangle 20">
            <a:extLst>
              <a:ext uri="{FF2B5EF4-FFF2-40B4-BE49-F238E27FC236}">
                <a16:creationId xmlns:a16="http://schemas.microsoft.com/office/drawing/2014/main" id="{68F4C2C9-B86C-E0BE-A071-E49A29266403}"/>
              </a:ext>
            </a:extLst>
          </p:cNvPr>
          <p:cNvSpPr/>
          <p:nvPr/>
        </p:nvSpPr>
        <p:spPr>
          <a:xfrm>
            <a:off x="0" y="2021479"/>
            <a:ext cx="7559675" cy="1908870"/>
          </a:xfrm>
          <a:prstGeom prst="rect">
            <a:avLst/>
          </a:prstGeom>
          <a:solidFill>
            <a:srgbClr val="7B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70" name="Rectangle 69">
            <a:extLst>
              <a:ext uri="{FF2B5EF4-FFF2-40B4-BE49-F238E27FC236}">
                <a16:creationId xmlns:a16="http://schemas.microsoft.com/office/drawing/2014/main" id="{5F9FA676-74E3-8476-8042-30AE745925D0}"/>
              </a:ext>
            </a:extLst>
          </p:cNvPr>
          <p:cNvSpPr/>
          <p:nvPr/>
        </p:nvSpPr>
        <p:spPr>
          <a:xfrm>
            <a:off x="4168727" y="8142226"/>
            <a:ext cx="3312122" cy="2549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22" name="TextBox 21">
            <a:extLst>
              <a:ext uri="{FF2B5EF4-FFF2-40B4-BE49-F238E27FC236}">
                <a16:creationId xmlns:a16="http://schemas.microsoft.com/office/drawing/2014/main" id="{FB8C0924-576D-940B-02F6-AA2F42F2577A}"/>
              </a:ext>
            </a:extLst>
          </p:cNvPr>
          <p:cNvSpPr txBox="1"/>
          <p:nvPr/>
        </p:nvSpPr>
        <p:spPr>
          <a:xfrm>
            <a:off x="3779837" y="2273172"/>
            <a:ext cx="2972804" cy="1420902"/>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just">
              <a:lnSpc>
                <a:spcPct val="100000"/>
              </a:lnSpc>
              <a:spcBef>
                <a:spcPts val="648"/>
              </a:spcBef>
              <a:spcAft>
                <a:spcPts val="648"/>
              </a:spcAft>
            </a:pPr>
            <a:r>
              <a:rPr lang="en-GB" sz="1079">
                <a:solidFill>
                  <a:srgbClr val="282828"/>
                </a:solidFill>
                <a:latin typeface="Calibri" panose="020F0502020204030204" pitchFamily="34" charset="0"/>
                <a:ea typeface="Arial" panose="020B0604020202020204" pitchFamily="34" charset="0"/>
                <a:cs typeface="Calibri" panose="020F0502020204030204" pitchFamily="34" charset="0"/>
              </a:rPr>
              <a:t>The Femcon Inclusion reach &amp; teach Toolkit is an online interactive set of resources and additional learning links. This content provides a deeper, self-guided learning opportunity featuring sustainable enterprise centres throughout Europe. We invite you to use these links and to explore and engage with the case studies and best practices in more detail.</a:t>
            </a:r>
          </a:p>
        </p:txBody>
      </p:sp>
      <p:sp>
        <p:nvSpPr>
          <p:cNvPr id="24" name="Text Placeholder 9">
            <a:extLst>
              <a:ext uri="{FF2B5EF4-FFF2-40B4-BE49-F238E27FC236}">
                <a16:creationId xmlns:a16="http://schemas.microsoft.com/office/drawing/2014/main" id="{74CB911D-F126-EA3A-9442-B5CDB7647CB7}"/>
              </a:ext>
            </a:extLst>
          </p:cNvPr>
          <p:cNvSpPr>
            <a:spLocks noGrp="1"/>
          </p:cNvSpPr>
          <p:nvPr/>
        </p:nvSpPr>
        <p:spPr>
          <a:xfrm>
            <a:off x="845586" y="4219058"/>
            <a:ext cx="3483434" cy="666831"/>
          </a:xfrm>
          <a:prstGeom prst="rect">
            <a:avLst/>
          </a:prstGeom>
        </p:spPr>
        <p:txBody>
          <a:bodyPr vert="horz" lIns="89533" tIns="44767" rIns="89533" bIns="44767"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600" b="1" dirty="0">
                <a:solidFill>
                  <a:srgbClr val="EF8F5B"/>
                </a:solidFill>
                <a:ea typeface="+mn-ea"/>
              </a:rPr>
              <a:t>INTERACTIVE</a:t>
            </a:r>
            <a:r>
              <a:rPr lang="en-US" sz="1600" dirty="0">
                <a:solidFill>
                  <a:srgbClr val="EF8F5B"/>
                </a:solidFill>
                <a:ea typeface="+mn-ea"/>
              </a:rPr>
              <a:t> </a:t>
            </a:r>
            <a:r>
              <a:rPr lang="en-US" sz="1600" dirty="0">
                <a:solidFill>
                  <a:srgbClr val="282828"/>
                </a:solidFill>
                <a:ea typeface="+mn-ea"/>
              </a:rPr>
              <a:t>CONTENT IS IDENTIFIED IN THIS GUIDE BY THESE </a:t>
            </a:r>
            <a:r>
              <a:rPr lang="en-US" sz="1600" b="1" dirty="0">
                <a:solidFill>
                  <a:srgbClr val="EF8F5B"/>
                </a:solidFill>
                <a:ea typeface="+mn-ea"/>
              </a:rPr>
              <a:t>ICONS</a:t>
            </a:r>
            <a:endParaRPr lang="lv-LV" sz="1600" b="1" dirty="0">
              <a:solidFill>
                <a:srgbClr val="EF8F5B"/>
              </a:solidFill>
            </a:endParaRPr>
          </a:p>
          <a:p>
            <a:endParaRPr lang="lv-LV" sz="1300" dirty="0"/>
          </a:p>
          <a:p>
            <a:endParaRPr lang="lv-LV" sz="1300" dirty="0"/>
          </a:p>
          <a:p>
            <a:r>
              <a:rPr lang="lv-LV" sz="1300" dirty="0"/>
              <a:t> </a:t>
            </a:r>
          </a:p>
          <a:p>
            <a:r>
              <a:rPr lang="en-LB" sz="1300" b="1" dirty="0">
                <a:solidFill>
                  <a:srgbClr val="8A2061"/>
                </a:solidFill>
              </a:rPr>
              <a:t> </a:t>
            </a:r>
            <a:endParaRPr lang="en-US" sz="1300" b="1" dirty="0">
              <a:solidFill>
                <a:srgbClr val="8A2061"/>
              </a:solidFill>
            </a:endParaRPr>
          </a:p>
        </p:txBody>
      </p:sp>
      <p:grpSp>
        <p:nvGrpSpPr>
          <p:cNvPr id="25" name="Graphic 4">
            <a:extLst>
              <a:ext uri="{FF2B5EF4-FFF2-40B4-BE49-F238E27FC236}">
                <a16:creationId xmlns:a16="http://schemas.microsoft.com/office/drawing/2014/main" id="{92EA2830-9051-6A64-C8AA-4965746012E9}"/>
              </a:ext>
            </a:extLst>
          </p:cNvPr>
          <p:cNvGrpSpPr/>
          <p:nvPr/>
        </p:nvGrpSpPr>
        <p:grpSpPr>
          <a:xfrm>
            <a:off x="4732541" y="4125761"/>
            <a:ext cx="418063" cy="693511"/>
            <a:chOff x="9062559" y="918767"/>
            <a:chExt cx="774673" cy="1285080"/>
          </a:xfrm>
          <a:solidFill>
            <a:schemeClr val="tx1"/>
          </a:solidFill>
        </p:grpSpPr>
        <p:sp>
          <p:nvSpPr>
            <p:cNvPr id="26" name="Freeform 25">
              <a:extLst>
                <a:ext uri="{FF2B5EF4-FFF2-40B4-BE49-F238E27FC236}">
                  <a16:creationId xmlns:a16="http://schemas.microsoft.com/office/drawing/2014/main" id="{14A2E178-E5CD-D87D-0B9D-0776D0BF6EC5}"/>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28" name="Graphic 4">
              <a:extLst>
                <a:ext uri="{FF2B5EF4-FFF2-40B4-BE49-F238E27FC236}">
                  <a16:creationId xmlns:a16="http://schemas.microsoft.com/office/drawing/2014/main" id="{B8627E25-2256-9A0E-BB3A-02D5CAC74C19}"/>
                </a:ext>
              </a:extLst>
            </p:cNvPr>
            <p:cNvGrpSpPr/>
            <p:nvPr/>
          </p:nvGrpSpPr>
          <p:grpSpPr>
            <a:xfrm>
              <a:off x="9122194" y="1004094"/>
              <a:ext cx="715038" cy="1199753"/>
              <a:chOff x="9122194" y="1004094"/>
              <a:chExt cx="715038" cy="1199753"/>
            </a:xfrm>
            <a:grpFill/>
          </p:grpSpPr>
          <p:sp>
            <p:nvSpPr>
              <p:cNvPr id="29" name="Freeform 28">
                <a:extLst>
                  <a:ext uri="{FF2B5EF4-FFF2-40B4-BE49-F238E27FC236}">
                    <a16:creationId xmlns:a16="http://schemas.microsoft.com/office/drawing/2014/main" id="{B2518BC8-ABA5-25B1-CA5F-9FDB31FB9596}"/>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30" name="Freeform 29">
                <a:extLst>
                  <a:ext uri="{FF2B5EF4-FFF2-40B4-BE49-F238E27FC236}">
                    <a16:creationId xmlns:a16="http://schemas.microsoft.com/office/drawing/2014/main" id="{8D5FAB4E-4FBE-5E44-0D2A-38A53A497E56}"/>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31" name="Freeform 30">
                <a:extLst>
                  <a:ext uri="{FF2B5EF4-FFF2-40B4-BE49-F238E27FC236}">
                    <a16:creationId xmlns:a16="http://schemas.microsoft.com/office/drawing/2014/main" id="{F412A465-E0FC-6CDB-CCFE-6D751F0B5F05}"/>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32" name="Freeform 31">
                <a:extLst>
                  <a:ext uri="{FF2B5EF4-FFF2-40B4-BE49-F238E27FC236}">
                    <a16:creationId xmlns:a16="http://schemas.microsoft.com/office/drawing/2014/main" id="{AFF9FBFB-638B-E40A-4858-D1CEDA0602F1}"/>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33" name="Freeform 32">
                <a:extLst>
                  <a:ext uri="{FF2B5EF4-FFF2-40B4-BE49-F238E27FC236}">
                    <a16:creationId xmlns:a16="http://schemas.microsoft.com/office/drawing/2014/main" id="{CEAA0B35-485F-7AFD-A7D9-D21E19F64B6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34" name="Freeform 33">
                <a:extLst>
                  <a:ext uri="{FF2B5EF4-FFF2-40B4-BE49-F238E27FC236}">
                    <a16:creationId xmlns:a16="http://schemas.microsoft.com/office/drawing/2014/main" id="{B36ABF0E-3F65-CCE0-FE67-C649A8748B8E}"/>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35" name="Freeform 34">
                <a:extLst>
                  <a:ext uri="{FF2B5EF4-FFF2-40B4-BE49-F238E27FC236}">
                    <a16:creationId xmlns:a16="http://schemas.microsoft.com/office/drawing/2014/main" id="{E6D49B23-96C7-632E-A84E-6C28ED0CACA1}"/>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grpSp>
        <p:nvGrpSpPr>
          <p:cNvPr id="37" name="Group 36">
            <a:extLst>
              <a:ext uri="{FF2B5EF4-FFF2-40B4-BE49-F238E27FC236}">
                <a16:creationId xmlns:a16="http://schemas.microsoft.com/office/drawing/2014/main" id="{2181985F-7C48-5F11-0B75-22A12517179C}"/>
              </a:ext>
            </a:extLst>
          </p:cNvPr>
          <p:cNvGrpSpPr/>
          <p:nvPr/>
        </p:nvGrpSpPr>
        <p:grpSpPr>
          <a:xfrm>
            <a:off x="5845911" y="4112187"/>
            <a:ext cx="704546" cy="672675"/>
            <a:chOff x="3966625" y="3269513"/>
            <a:chExt cx="872187" cy="832733"/>
          </a:xfrm>
        </p:grpSpPr>
        <p:sp>
          <p:nvSpPr>
            <p:cNvPr id="38" name="Freeform 37">
              <a:extLst>
                <a:ext uri="{FF2B5EF4-FFF2-40B4-BE49-F238E27FC236}">
                  <a16:creationId xmlns:a16="http://schemas.microsoft.com/office/drawing/2014/main" id="{8D056E02-E2C0-EA66-46A3-68232F8122E7}"/>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4330B61-A14E-4E40-C94B-9F8E356A8A0A}"/>
                </a:ext>
              </a:extLst>
            </p:cNvPr>
            <p:cNvSpPr/>
            <p:nvPr/>
          </p:nvSpPr>
          <p:spPr>
            <a:xfrm rot="585404">
              <a:off x="3977114" y="3445677"/>
              <a:ext cx="850525"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CLICK</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TO VIEW</a:t>
              </a:r>
            </a:p>
          </p:txBody>
        </p:sp>
      </p:grpSp>
      <p:cxnSp>
        <p:nvCxnSpPr>
          <p:cNvPr id="41" name="Straight Connector 40">
            <a:extLst>
              <a:ext uri="{FF2B5EF4-FFF2-40B4-BE49-F238E27FC236}">
                <a16:creationId xmlns:a16="http://schemas.microsoft.com/office/drawing/2014/main" id="{4E3C0107-5ADD-2EB8-EA5F-B467C0001DDD}"/>
              </a:ext>
            </a:extLst>
          </p:cNvPr>
          <p:cNvCxnSpPr/>
          <p:nvPr/>
        </p:nvCxnSpPr>
        <p:spPr>
          <a:xfrm>
            <a:off x="5568659" y="3919707"/>
            <a:ext cx="0" cy="1052447"/>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891E64A-701D-F17F-FFC5-7D6D7624160D}"/>
              </a:ext>
            </a:extLst>
          </p:cNvPr>
          <p:cNvCxnSpPr>
            <a:cxnSpLocks/>
          </p:cNvCxnSpPr>
          <p:nvPr/>
        </p:nvCxnSpPr>
        <p:spPr>
          <a:xfrm>
            <a:off x="0" y="4972154"/>
            <a:ext cx="7559675" cy="0"/>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DA1244A-396A-BD62-F837-57995FE33259}"/>
              </a:ext>
            </a:extLst>
          </p:cNvPr>
          <p:cNvSpPr txBox="1"/>
          <p:nvPr/>
        </p:nvSpPr>
        <p:spPr>
          <a:xfrm>
            <a:off x="1597355" y="5174300"/>
            <a:ext cx="4364966" cy="457689"/>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a:solidFill>
                  <a:srgbClr val="EF8F5B"/>
                </a:solidFill>
                <a:latin typeface="Calibri" panose="020F0502020204030204" pitchFamily="34" charset="0"/>
                <a:ea typeface="Arial" panose="020B0604020202020204" pitchFamily="34" charset="0"/>
                <a:cs typeface="Calibri" panose="020F0502020204030204" pitchFamily="34" charset="0"/>
              </a:rPr>
              <a:t>DEEPER LEARNING </a:t>
            </a:r>
            <a:r>
              <a:rPr lang="en-GB" sz="1079">
                <a:solidFill>
                  <a:srgbClr val="EF8F5B"/>
                </a:solidFill>
                <a:latin typeface="Calibri" panose="020F0502020204030204" pitchFamily="34" charset="0"/>
                <a:ea typeface="Arial" panose="020B0604020202020204" pitchFamily="34" charset="0"/>
                <a:cs typeface="Calibri" panose="020F0502020204030204" pitchFamily="34" charset="0"/>
              </a:rPr>
              <a:t> </a:t>
            </a:r>
          </a:p>
          <a:p>
            <a:pPr>
              <a:lnSpc>
                <a:spcPct val="100000"/>
              </a:lnSpc>
            </a:pPr>
            <a:r>
              <a:rPr lang="en-GB" sz="1079">
                <a:latin typeface="Calibri" panose="020F0502020204030204" pitchFamily="34" charset="0"/>
                <a:ea typeface="Arial" panose="020B0604020202020204" pitchFamily="34" charset="0"/>
                <a:cs typeface="Calibri" panose="020F0502020204030204" pitchFamily="34" charset="0"/>
              </a:rPr>
              <a:t>Click to find out more about our case studies</a:t>
            </a:r>
          </a:p>
        </p:txBody>
      </p:sp>
      <p:cxnSp>
        <p:nvCxnSpPr>
          <p:cNvPr id="48" name="Straight Connector 47">
            <a:extLst>
              <a:ext uri="{FF2B5EF4-FFF2-40B4-BE49-F238E27FC236}">
                <a16:creationId xmlns:a16="http://schemas.microsoft.com/office/drawing/2014/main" id="{74B65E15-4E91-2B05-E1FF-BCEF8947DAD8}"/>
              </a:ext>
            </a:extLst>
          </p:cNvPr>
          <p:cNvCxnSpPr>
            <a:cxnSpLocks/>
          </p:cNvCxnSpPr>
          <p:nvPr/>
        </p:nvCxnSpPr>
        <p:spPr>
          <a:xfrm>
            <a:off x="0" y="7544089"/>
            <a:ext cx="7559675" cy="0"/>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825CB7C1-DEEA-8E38-933C-6BE29448DB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3394" y="5454875"/>
            <a:ext cx="2582298" cy="2017217"/>
          </a:xfrm>
          <a:prstGeom prst="rect">
            <a:avLst/>
          </a:prstGeom>
        </p:spPr>
      </p:pic>
      <p:pic>
        <p:nvPicPr>
          <p:cNvPr id="53" name="Picture 52">
            <a:extLst>
              <a:ext uri="{FF2B5EF4-FFF2-40B4-BE49-F238E27FC236}">
                <a16:creationId xmlns:a16="http://schemas.microsoft.com/office/drawing/2014/main" id="{615822E0-FD4A-A26D-BD7B-367DE84CE2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834" y="5439454"/>
            <a:ext cx="2582298" cy="2017217"/>
          </a:xfrm>
          <a:prstGeom prst="rect">
            <a:avLst/>
          </a:prstGeom>
        </p:spPr>
      </p:pic>
      <p:pic>
        <p:nvPicPr>
          <p:cNvPr id="54" name="Picture 53">
            <a:extLst>
              <a:ext uri="{FF2B5EF4-FFF2-40B4-BE49-F238E27FC236}">
                <a16:creationId xmlns:a16="http://schemas.microsoft.com/office/drawing/2014/main" id="{2989BA35-F2BA-9067-3AC5-36814F7878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4"/>
          <a:stretch/>
        </p:blipFill>
        <p:spPr>
          <a:xfrm>
            <a:off x="-7966" y="5731034"/>
            <a:ext cx="2041938" cy="1389598"/>
          </a:xfrm>
          <a:prstGeom prst="rect">
            <a:avLst/>
          </a:prstGeom>
        </p:spPr>
      </p:pic>
      <p:grpSp>
        <p:nvGrpSpPr>
          <p:cNvPr id="55" name="Group 54">
            <a:extLst>
              <a:ext uri="{FF2B5EF4-FFF2-40B4-BE49-F238E27FC236}">
                <a16:creationId xmlns:a16="http://schemas.microsoft.com/office/drawing/2014/main" id="{3D9520E9-4A22-76E5-E372-642EFA7DE590}"/>
              </a:ext>
            </a:extLst>
          </p:cNvPr>
          <p:cNvGrpSpPr/>
          <p:nvPr/>
        </p:nvGrpSpPr>
        <p:grpSpPr>
          <a:xfrm>
            <a:off x="1834322" y="6111724"/>
            <a:ext cx="704546" cy="672675"/>
            <a:chOff x="3966625" y="3269513"/>
            <a:chExt cx="872187" cy="832733"/>
          </a:xfrm>
        </p:grpSpPr>
        <p:sp>
          <p:nvSpPr>
            <p:cNvPr id="56" name="Freeform 55">
              <a:extLst>
                <a:ext uri="{FF2B5EF4-FFF2-40B4-BE49-F238E27FC236}">
                  <a16:creationId xmlns:a16="http://schemas.microsoft.com/office/drawing/2014/main" id="{3120FD06-515F-3216-C6E6-2AF421F66EA2}"/>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EC2189C0-63DA-3ABD-0A2C-5DF6F33C0264}"/>
                </a:ext>
              </a:extLst>
            </p:cNvPr>
            <p:cNvSpPr/>
            <p:nvPr/>
          </p:nvSpPr>
          <p:spPr>
            <a:xfrm rot="585404">
              <a:off x="3977114" y="3445677"/>
              <a:ext cx="850525"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CLICK</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TO VIEW</a:t>
              </a:r>
            </a:p>
          </p:txBody>
        </p:sp>
      </p:grpSp>
      <p:pic>
        <p:nvPicPr>
          <p:cNvPr id="58" name="Picture 57">
            <a:extLst>
              <a:ext uri="{FF2B5EF4-FFF2-40B4-BE49-F238E27FC236}">
                <a16:creationId xmlns:a16="http://schemas.microsoft.com/office/drawing/2014/main" id="{A82197BE-569B-D525-0EC6-9B0A7D19570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20387" y="5740461"/>
            <a:ext cx="2041938" cy="1389598"/>
          </a:xfrm>
          <a:prstGeom prst="rect">
            <a:avLst/>
          </a:prstGeom>
        </p:spPr>
      </p:pic>
      <p:grpSp>
        <p:nvGrpSpPr>
          <p:cNvPr id="50" name="Group 49">
            <a:extLst>
              <a:ext uri="{FF2B5EF4-FFF2-40B4-BE49-F238E27FC236}">
                <a16:creationId xmlns:a16="http://schemas.microsoft.com/office/drawing/2014/main" id="{F77B3E3F-9F8B-4B28-83A6-5E725C83080D}"/>
              </a:ext>
            </a:extLst>
          </p:cNvPr>
          <p:cNvGrpSpPr/>
          <p:nvPr/>
        </p:nvGrpSpPr>
        <p:grpSpPr>
          <a:xfrm>
            <a:off x="5052120" y="6132436"/>
            <a:ext cx="704546" cy="672675"/>
            <a:chOff x="3966625" y="3269513"/>
            <a:chExt cx="872187" cy="832733"/>
          </a:xfrm>
        </p:grpSpPr>
        <p:sp>
          <p:nvSpPr>
            <p:cNvPr id="51" name="Freeform 50">
              <a:extLst>
                <a:ext uri="{FF2B5EF4-FFF2-40B4-BE49-F238E27FC236}">
                  <a16:creationId xmlns:a16="http://schemas.microsoft.com/office/drawing/2014/main" id="{43FF22D9-99DB-CD87-604D-A1F390F664A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028908BF-D3B6-EE2E-3DDF-76922C76E469}"/>
                </a:ext>
              </a:extLst>
            </p:cNvPr>
            <p:cNvSpPr/>
            <p:nvPr/>
          </p:nvSpPr>
          <p:spPr>
            <a:xfrm rot="585404">
              <a:off x="3977114" y="3445677"/>
              <a:ext cx="850525"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CLICK</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TO VIEW</a:t>
              </a:r>
            </a:p>
          </p:txBody>
        </p:sp>
      </p:grpSp>
      <p:pic>
        <p:nvPicPr>
          <p:cNvPr id="59" name="Picture 58">
            <a:extLst>
              <a:ext uri="{FF2B5EF4-FFF2-40B4-BE49-F238E27FC236}">
                <a16:creationId xmlns:a16="http://schemas.microsoft.com/office/drawing/2014/main" id="{6A59BF99-3F5B-0DFD-EBE2-539A939EBE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3967" y="8458500"/>
            <a:ext cx="2582298" cy="2017217"/>
          </a:xfrm>
          <a:prstGeom prst="rect">
            <a:avLst/>
          </a:prstGeom>
        </p:spPr>
      </p:pic>
      <p:pic>
        <p:nvPicPr>
          <p:cNvPr id="60" name="Picture 59">
            <a:extLst>
              <a:ext uri="{FF2B5EF4-FFF2-40B4-BE49-F238E27FC236}">
                <a16:creationId xmlns:a16="http://schemas.microsoft.com/office/drawing/2014/main" id="{3711CD27-B4D8-993D-B5D5-BE2FE7F024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833" y="8443079"/>
            <a:ext cx="2582298" cy="2017217"/>
          </a:xfrm>
          <a:prstGeom prst="rect">
            <a:avLst/>
          </a:prstGeom>
        </p:spPr>
      </p:pic>
      <p:pic>
        <p:nvPicPr>
          <p:cNvPr id="61" name="Picture 60">
            <a:extLst>
              <a:ext uri="{FF2B5EF4-FFF2-40B4-BE49-F238E27FC236}">
                <a16:creationId xmlns:a16="http://schemas.microsoft.com/office/drawing/2014/main" id="{2C919D7F-DADA-1F5B-1E6A-6AE7028960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61" b="-910"/>
          <a:stretch/>
        </p:blipFill>
        <p:spPr>
          <a:xfrm>
            <a:off x="1462" y="8759507"/>
            <a:ext cx="2041938" cy="1389598"/>
          </a:xfrm>
          <a:prstGeom prst="rect">
            <a:avLst/>
          </a:prstGeom>
        </p:spPr>
      </p:pic>
      <p:grpSp>
        <p:nvGrpSpPr>
          <p:cNvPr id="62" name="Group 61">
            <a:extLst>
              <a:ext uri="{FF2B5EF4-FFF2-40B4-BE49-F238E27FC236}">
                <a16:creationId xmlns:a16="http://schemas.microsoft.com/office/drawing/2014/main" id="{B135AE51-27EB-0723-19FF-EDC3E2422F37}"/>
              </a:ext>
            </a:extLst>
          </p:cNvPr>
          <p:cNvGrpSpPr/>
          <p:nvPr/>
        </p:nvGrpSpPr>
        <p:grpSpPr>
          <a:xfrm>
            <a:off x="1834323" y="9115349"/>
            <a:ext cx="704546" cy="672675"/>
            <a:chOff x="3966625" y="3269513"/>
            <a:chExt cx="872187" cy="832733"/>
          </a:xfrm>
        </p:grpSpPr>
        <p:sp>
          <p:nvSpPr>
            <p:cNvPr id="63" name="Freeform 62">
              <a:extLst>
                <a:ext uri="{FF2B5EF4-FFF2-40B4-BE49-F238E27FC236}">
                  <a16:creationId xmlns:a16="http://schemas.microsoft.com/office/drawing/2014/main" id="{629B272E-100B-B401-87FB-7F7939CD6A08}"/>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F2A8D852-E285-3323-B497-B4E8CC39E7F5}"/>
                </a:ext>
              </a:extLst>
            </p:cNvPr>
            <p:cNvSpPr/>
            <p:nvPr/>
          </p:nvSpPr>
          <p:spPr>
            <a:xfrm rot="585404">
              <a:off x="3977114" y="3445677"/>
              <a:ext cx="850525"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CLICK</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TO VIEW</a:t>
              </a:r>
            </a:p>
          </p:txBody>
        </p:sp>
      </p:grpSp>
      <p:pic>
        <p:nvPicPr>
          <p:cNvPr id="65" name="Picture 64">
            <a:extLst>
              <a:ext uri="{FF2B5EF4-FFF2-40B4-BE49-F238E27FC236}">
                <a16:creationId xmlns:a16="http://schemas.microsoft.com/office/drawing/2014/main" id="{B47A2DD8-F9AC-2FA4-9990-8D29C38FF62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63"/>
          <a:stretch/>
        </p:blipFill>
        <p:spPr>
          <a:xfrm>
            <a:off x="5510960" y="8744086"/>
            <a:ext cx="2041941" cy="1389600"/>
          </a:xfrm>
          <a:prstGeom prst="rect">
            <a:avLst/>
          </a:prstGeom>
        </p:spPr>
      </p:pic>
      <p:grpSp>
        <p:nvGrpSpPr>
          <p:cNvPr id="66" name="Group 65">
            <a:extLst>
              <a:ext uri="{FF2B5EF4-FFF2-40B4-BE49-F238E27FC236}">
                <a16:creationId xmlns:a16="http://schemas.microsoft.com/office/drawing/2014/main" id="{7CE2E1A9-B333-4B6D-DACA-D5D456C522BA}"/>
              </a:ext>
            </a:extLst>
          </p:cNvPr>
          <p:cNvGrpSpPr/>
          <p:nvPr/>
        </p:nvGrpSpPr>
        <p:grpSpPr>
          <a:xfrm>
            <a:off x="5042693" y="9136062"/>
            <a:ext cx="704546" cy="672675"/>
            <a:chOff x="3966625" y="3269513"/>
            <a:chExt cx="872187" cy="832733"/>
          </a:xfrm>
        </p:grpSpPr>
        <p:sp>
          <p:nvSpPr>
            <p:cNvPr id="67" name="Freeform 66">
              <a:extLst>
                <a:ext uri="{FF2B5EF4-FFF2-40B4-BE49-F238E27FC236}">
                  <a16:creationId xmlns:a16="http://schemas.microsoft.com/office/drawing/2014/main" id="{7AF70795-9561-A7BF-5B09-F9C7568863E2}"/>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C865DF0B-FBFF-7907-B6A8-2986980DE14C}"/>
                </a:ext>
              </a:extLst>
            </p:cNvPr>
            <p:cNvSpPr/>
            <p:nvPr/>
          </p:nvSpPr>
          <p:spPr>
            <a:xfrm rot="585404">
              <a:off x="3977114" y="3445677"/>
              <a:ext cx="850525"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CLICK</a:t>
              </a: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TO VIEW</a:t>
              </a:r>
            </a:p>
          </p:txBody>
        </p:sp>
      </p:grpSp>
      <p:sp>
        <p:nvSpPr>
          <p:cNvPr id="69" name="TextBox 68">
            <a:extLst>
              <a:ext uri="{FF2B5EF4-FFF2-40B4-BE49-F238E27FC236}">
                <a16:creationId xmlns:a16="http://schemas.microsoft.com/office/drawing/2014/main" id="{366C8325-DD8D-91FD-B039-28D6255CF393}"/>
              </a:ext>
            </a:extLst>
          </p:cNvPr>
          <p:cNvSpPr txBox="1"/>
          <p:nvPr/>
        </p:nvSpPr>
        <p:spPr>
          <a:xfrm>
            <a:off x="656681" y="7775237"/>
            <a:ext cx="2582298" cy="623761"/>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a:solidFill>
                  <a:srgbClr val="EF8F5B"/>
                </a:solidFill>
                <a:latin typeface="Calibri" panose="020F0502020204030204" pitchFamily="34" charset="0"/>
                <a:ea typeface="Arial" panose="020B0604020202020204" pitchFamily="34" charset="0"/>
                <a:cs typeface="Calibri" panose="020F0502020204030204" pitchFamily="34" charset="0"/>
              </a:rPr>
              <a:t>TOP TIP</a:t>
            </a:r>
            <a:endParaRPr lang="en-GB" sz="1079">
              <a:solidFill>
                <a:srgbClr val="EF8F5B"/>
              </a:solidFill>
              <a:latin typeface="Calibri" panose="020F0502020204030204" pitchFamily="34" charset="0"/>
              <a:ea typeface="Arial" panose="020B0604020202020204" pitchFamily="34" charset="0"/>
              <a:cs typeface="Calibri" panose="020F0502020204030204" pitchFamily="34" charset="0"/>
            </a:endParaRPr>
          </a:p>
          <a:p>
            <a:pPr>
              <a:lnSpc>
                <a:spcPct val="100000"/>
              </a:lnSpc>
            </a:pPr>
            <a:r>
              <a:rPr lang="en-GB" sz="1079">
                <a:latin typeface="Calibri" panose="020F0502020204030204" pitchFamily="34" charset="0"/>
                <a:ea typeface="Arial" panose="020B0604020202020204" pitchFamily="34" charset="0"/>
                <a:cs typeface="Calibri" panose="020F0502020204030204" pitchFamily="34" charset="0"/>
              </a:rPr>
              <a:t>To return to the compendium – use the click to go back option in your browser</a:t>
            </a:r>
          </a:p>
        </p:txBody>
      </p:sp>
      <p:sp>
        <p:nvSpPr>
          <p:cNvPr id="71" name="TextBox 70">
            <a:extLst>
              <a:ext uri="{FF2B5EF4-FFF2-40B4-BE49-F238E27FC236}">
                <a16:creationId xmlns:a16="http://schemas.microsoft.com/office/drawing/2014/main" id="{5DEAA1EC-5953-32F5-CF55-C050DA51F3EE}"/>
              </a:ext>
            </a:extLst>
          </p:cNvPr>
          <p:cNvSpPr txBox="1"/>
          <p:nvPr/>
        </p:nvSpPr>
        <p:spPr>
          <a:xfrm>
            <a:off x="3864224" y="7775237"/>
            <a:ext cx="3464039" cy="623761"/>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a:solidFill>
                  <a:srgbClr val="EF8F5B"/>
                </a:solidFill>
                <a:latin typeface="Calibri" panose="020F0502020204030204" pitchFamily="34" charset="0"/>
                <a:ea typeface="Arial" panose="020B0604020202020204" pitchFamily="34" charset="0"/>
                <a:cs typeface="Calibri" panose="020F0502020204030204" pitchFamily="34" charset="0"/>
              </a:rPr>
              <a:t>FAST AND EASY NAVIGATION</a:t>
            </a:r>
            <a:endParaRPr lang="en-GB" sz="1079">
              <a:solidFill>
                <a:srgbClr val="EF8F5B"/>
              </a:solidFill>
              <a:latin typeface="Calibri" panose="020F0502020204030204" pitchFamily="34" charset="0"/>
              <a:ea typeface="Arial" panose="020B0604020202020204" pitchFamily="34" charset="0"/>
              <a:cs typeface="Calibri" panose="020F0502020204030204" pitchFamily="34" charset="0"/>
            </a:endParaRPr>
          </a:p>
          <a:p>
            <a:pPr>
              <a:lnSpc>
                <a:spcPct val="100000"/>
              </a:lnSpc>
            </a:pPr>
            <a:r>
              <a:rPr lang="en-GB" sz="1079">
                <a:latin typeface="Calibri" panose="020F0502020204030204" pitchFamily="34" charset="0"/>
                <a:ea typeface="Arial" panose="020B0604020202020204" pitchFamily="34" charset="0"/>
                <a:cs typeface="Calibri" panose="020F0502020204030204" pitchFamily="34" charset="0"/>
              </a:rPr>
              <a:t>Jump to a chapter of choice by clicking on the interactive table of contents at the beginning of the toolkit</a:t>
            </a:r>
          </a:p>
        </p:txBody>
      </p:sp>
      <mc:AlternateContent xmlns:mc="http://schemas.openxmlformats.org/markup-compatibility/2006" xmlns:p14="http://schemas.microsoft.com/office/powerpoint/2010/main">
        <mc:Choice Requires="p14">
          <p:contentPart p14:bwMode="auto" r:id="rId9">
            <p14:nvContentPartPr>
              <p14:cNvPr id="76" name="Ink 75">
                <a:extLst>
                  <a:ext uri="{FF2B5EF4-FFF2-40B4-BE49-F238E27FC236}">
                    <a16:creationId xmlns:a16="http://schemas.microsoft.com/office/drawing/2014/main" id="{F4480017-D502-CD80-AFA7-54C9FF6D44E2}"/>
                  </a:ext>
                </a:extLst>
              </p14:cNvPr>
              <p14:cNvContentPartPr/>
              <p14:nvPr/>
            </p14:nvContentPartPr>
            <p14:xfrm>
              <a:off x="969968" y="6129583"/>
              <a:ext cx="743135" cy="728368"/>
            </p14:xfrm>
          </p:contentPart>
        </mc:Choice>
        <mc:Fallback xmlns="">
          <p:pic>
            <p:nvPicPr>
              <p:cNvPr id="76" name="Ink 75">
                <a:extLst>
                  <a:ext uri="{FF2B5EF4-FFF2-40B4-BE49-F238E27FC236}">
                    <a16:creationId xmlns:a16="http://schemas.microsoft.com/office/drawing/2014/main" id="{F4480017-D502-CD80-AFA7-54C9FF6D44E2}"/>
                  </a:ext>
                </a:extLst>
              </p:cNvPr>
              <p:cNvPicPr/>
              <p:nvPr/>
            </p:nvPicPr>
            <p:blipFill>
              <a:blip r:embed="rId10"/>
              <a:stretch>
                <a:fillRect/>
              </a:stretch>
            </p:blipFill>
            <p:spPr>
              <a:xfrm>
                <a:off x="955573" y="6115188"/>
                <a:ext cx="771205" cy="75643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7" name="Ink 76">
                <a:extLst>
                  <a:ext uri="{FF2B5EF4-FFF2-40B4-BE49-F238E27FC236}">
                    <a16:creationId xmlns:a16="http://schemas.microsoft.com/office/drawing/2014/main" id="{B641FCA8-1086-7DD3-CF2A-B16564BE6997}"/>
                  </a:ext>
                </a:extLst>
              </p14:cNvPr>
              <p14:cNvContentPartPr/>
              <p14:nvPr/>
            </p14:nvContentPartPr>
            <p14:xfrm>
              <a:off x="5592720" y="6604708"/>
              <a:ext cx="668551" cy="455756"/>
            </p14:xfrm>
          </p:contentPart>
        </mc:Choice>
        <mc:Fallback xmlns="">
          <p:pic>
            <p:nvPicPr>
              <p:cNvPr id="77" name="Ink 76">
                <a:extLst>
                  <a:ext uri="{FF2B5EF4-FFF2-40B4-BE49-F238E27FC236}">
                    <a16:creationId xmlns:a16="http://schemas.microsoft.com/office/drawing/2014/main" id="{B641FCA8-1086-7DD3-CF2A-B16564BE6997}"/>
                  </a:ext>
                </a:extLst>
              </p:cNvPr>
              <p:cNvPicPr/>
              <p:nvPr/>
            </p:nvPicPr>
            <p:blipFill>
              <a:blip r:embed="rId12"/>
              <a:stretch>
                <a:fillRect/>
              </a:stretch>
            </p:blipFill>
            <p:spPr>
              <a:xfrm>
                <a:off x="5578327" y="6590319"/>
                <a:ext cx="696617" cy="48381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0" name="Ink 79">
                <a:extLst>
                  <a:ext uri="{FF2B5EF4-FFF2-40B4-BE49-F238E27FC236}">
                    <a16:creationId xmlns:a16="http://schemas.microsoft.com/office/drawing/2014/main" id="{DCD09437-CFC3-89FF-52F7-65B673CE0173}"/>
                  </a:ext>
                </a:extLst>
              </p14:cNvPr>
              <p14:cNvContentPartPr/>
              <p14:nvPr/>
            </p14:nvContentPartPr>
            <p14:xfrm>
              <a:off x="7013767" y="9202600"/>
              <a:ext cx="490693" cy="403045"/>
            </p14:xfrm>
          </p:contentPart>
        </mc:Choice>
        <mc:Fallback xmlns="">
          <p:pic>
            <p:nvPicPr>
              <p:cNvPr id="80" name="Ink 79">
                <a:extLst>
                  <a:ext uri="{FF2B5EF4-FFF2-40B4-BE49-F238E27FC236}">
                    <a16:creationId xmlns:a16="http://schemas.microsoft.com/office/drawing/2014/main" id="{DCD09437-CFC3-89FF-52F7-65B673CE0173}"/>
                  </a:ext>
                </a:extLst>
              </p:cNvPr>
              <p:cNvPicPr/>
              <p:nvPr/>
            </p:nvPicPr>
            <p:blipFill>
              <a:blip r:embed="rId14"/>
              <a:stretch>
                <a:fillRect/>
              </a:stretch>
            </p:blipFill>
            <p:spPr>
              <a:xfrm>
                <a:off x="6999377" y="9188206"/>
                <a:ext cx="518753" cy="43147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5" name="Ink 74">
                <a:extLst>
                  <a:ext uri="{FF2B5EF4-FFF2-40B4-BE49-F238E27FC236}">
                    <a16:creationId xmlns:a16="http://schemas.microsoft.com/office/drawing/2014/main" id="{44F6C9B5-9C4D-E53B-75AF-8C9716D40D3D}"/>
                  </a:ext>
                </a:extLst>
              </p14:cNvPr>
              <p14:cNvContentPartPr/>
              <p14:nvPr/>
            </p14:nvContentPartPr>
            <p14:xfrm>
              <a:off x="55214" y="8645743"/>
              <a:ext cx="746808" cy="548255"/>
            </p14:xfrm>
          </p:contentPart>
        </mc:Choice>
        <mc:Fallback xmlns="">
          <p:pic>
            <p:nvPicPr>
              <p:cNvPr id="75" name="Ink 74">
                <a:extLst>
                  <a:ext uri="{FF2B5EF4-FFF2-40B4-BE49-F238E27FC236}">
                    <a16:creationId xmlns:a16="http://schemas.microsoft.com/office/drawing/2014/main" id="{44F6C9B5-9C4D-E53B-75AF-8C9716D40D3D}"/>
                  </a:ext>
                </a:extLst>
              </p:cNvPr>
              <p:cNvPicPr/>
              <p:nvPr/>
            </p:nvPicPr>
            <p:blipFill>
              <a:blip r:embed="rId16"/>
              <a:stretch>
                <a:fillRect/>
              </a:stretch>
            </p:blipFill>
            <p:spPr>
              <a:xfrm>
                <a:off x="40818" y="8631344"/>
                <a:ext cx="774881" cy="576334"/>
              </a:xfrm>
              <a:prstGeom prst="rect">
                <a:avLst/>
              </a:prstGeom>
            </p:spPr>
          </p:pic>
        </mc:Fallback>
      </mc:AlternateContent>
      <p:sp>
        <p:nvSpPr>
          <p:cNvPr id="5" name="Text Placeholder 5">
            <a:extLst>
              <a:ext uri="{FF2B5EF4-FFF2-40B4-BE49-F238E27FC236}">
                <a16:creationId xmlns:a16="http://schemas.microsoft.com/office/drawing/2014/main" id="{0EB4D527-7A23-98A1-689C-FE4BAF0BE960}"/>
              </a:ext>
            </a:extLst>
          </p:cNvPr>
          <p:cNvSpPr>
            <a:spLocks noGrp="1"/>
          </p:cNvSpPr>
          <p:nvPr/>
        </p:nvSpPr>
        <p:spPr>
          <a:xfrm>
            <a:off x="525594" y="1822636"/>
            <a:ext cx="2713386"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a:t>HOW TO USE THIS</a:t>
            </a:r>
          </a:p>
        </p:txBody>
      </p:sp>
      <p:sp>
        <p:nvSpPr>
          <p:cNvPr id="6" name="Text Placeholder 5">
            <a:extLst>
              <a:ext uri="{FF2B5EF4-FFF2-40B4-BE49-F238E27FC236}">
                <a16:creationId xmlns:a16="http://schemas.microsoft.com/office/drawing/2014/main" id="{1CE4F8AC-8CB9-350A-47E4-7FDE1DB86673}"/>
              </a:ext>
            </a:extLst>
          </p:cNvPr>
          <p:cNvSpPr>
            <a:spLocks noGrp="1"/>
          </p:cNvSpPr>
          <p:nvPr/>
        </p:nvSpPr>
        <p:spPr>
          <a:xfrm>
            <a:off x="537786" y="2529772"/>
            <a:ext cx="2153484" cy="486000"/>
          </a:xfrm>
          <a:prstGeom prst="rect">
            <a:avLst/>
          </a:prstGeom>
          <a:solidFill>
            <a:srgbClr val="EF8F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a:t>INTERACTIVE</a:t>
            </a:r>
          </a:p>
        </p:txBody>
      </p:sp>
      <p:sp>
        <p:nvSpPr>
          <p:cNvPr id="9" name="Text Placeholder 5">
            <a:extLst>
              <a:ext uri="{FF2B5EF4-FFF2-40B4-BE49-F238E27FC236}">
                <a16:creationId xmlns:a16="http://schemas.microsoft.com/office/drawing/2014/main" id="{74C5A6B7-EF5F-D430-394B-4BAAFE8503C4}"/>
              </a:ext>
            </a:extLst>
          </p:cNvPr>
          <p:cNvSpPr>
            <a:spLocks noGrp="1"/>
          </p:cNvSpPr>
          <p:nvPr/>
        </p:nvSpPr>
        <p:spPr>
          <a:xfrm>
            <a:off x="537786" y="3200332"/>
            <a:ext cx="1448938" cy="486000"/>
          </a:xfrm>
          <a:prstGeom prst="rect">
            <a:avLst/>
          </a:prstGeom>
          <a:solidFill>
            <a:srgbClr val="EF8F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a:t>TOOLKIT</a:t>
            </a:r>
          </a:p>
        </p:txBody>
      </p:sp>
    </p:spTree>
    <p:extLst>
      <p:ext uri="{BB962C8B-B14F-4D97-AF65-F5344CB8AC3E}">
        <p14:creationId xmlns:p14="http://schemas.microsoft.com/office/powerpoint/2010/main" val="379165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20</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1803400"/>
            <a:ext cx="6071476" cy="7118007"/>
          </a:xfrm>
          <a:prstGeom prst="rect">
            <a:avLst/>
          </a:prstGeom>
        </p:spPr>
        <p:txBody>
          <a:bodyPr/>
          <a:lstStyle/>
          <a:p>
            <a:pPr algn="just">
              <a:tabLst>
                <a:tab pos="450215" algn="l"/>
              </a:tabLst>
            </a:pPr>
            <a:r>
              <a:rPr lang="en-GB">
                <a:effectLst/>
                <a:ea typeface="Calibri" panose="020F0502020204030204" pitchFamily="34" charset="0"/>
              </a:rPr>
              <a:t>According to the Polish labour market barometer- 2020, the booming construction industry is suffering from a shortage of skilled workers at a time when vocational training quality has been declining for decades. Although there are still significant differences in employment between men and women in the construction industry, it cannot be said that construction is solely a male occupation. </a:t>
            </a:r>
            <a:endParaRPr lang="en-LB">
              <a:effectLst/>
              <a:ea typeface="Calibri" panose="020F0502020204030204" pitchFamily="34" charset="0"/>
            </a:endParaRPr>
          </a:p>
          <a:p>
            <a:pPr algn="just">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tabLst>
                <a:tab pos="450215" algn="l"/>
              </a:tabLst>
            </a:pPr>
            <a:r>
              <a:rPr lang="en-GB">
                <a:effectLst/>
                <a:ea typeface="Calibri" panose="020F0502020204030204" pitchFamily="34" charset="0"/>
              </a:rPr>
              <a:t>According to the Chamber of Civil Engineers, women make up 12% of construction engineers self-government (14,522 by the end of 2020). When it comes to active architects or skilled trades, the situation is different. In 2018, 10,356 women chose construction as their field of study, accounting for 34.1% of all students, up from 32.8% in 2017. While the trend of female students in construction increases, the VET sector needs to follow up &amp; get ready. </a:t>
            </a:r>
            <a:r>
              <a:rPr lang="en-GB" baseline="30000">
                <a:effectLst/>
                <a:ea typeface="Calibri" panose="020F0502020204030204" pitchFamily="34" charset="0"/>
              </a:rPr>
              <a:t>9</a:t>
            </a:r>
            <a:endParaRPr lang="en-LB" baseline="30000">
              <a:effectLst/>
              <a:ea typeface="Calibri" panose="020F0502020204030204" pitchFamily="34" charset="0"/>
            </a:endParaRPr>
          </a:p>
          <a:p>
            <a:pPr algn="just">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tabLst>
                <a:tab pos="450215" algn="l"/>
              </a:tabLst>
            </a:pPr>
            <a:r>
              <a:rPr lang="en-GB">
                <a:effectLst/>
                <a:ea typeface="Calibri" panose="020F0502020204030204" pitchFamily="34" charset="0"/>
              </a:rPr>
              <a:t>The construction sector in Poland is mostly represented by men. According to </a:t>
            </a:r>
            <a:r>
              <a:rPr lang="en-IE" b="1" u="none" strike="noStrike">
                <a:solidFill>
                  <a:schemeClr val="bg1"/>
                </a:solidFill>
                <a:effectLst/>
                <a:ea typeface="Calibri" panose="020F0502020204030204" pitchFamily="34" charset="0"/>
                <a:hlinkClick r:id="rId2">
                  <a:extLst>
                    <a:ext uri="{A12FA001-AC4F-418D-AE19-62706E023703}">
                      <ahyp:hlinkClr xmlns:ahyp="http://schemas.microsoft.com/office/drawing/2018/hyperlinkcolor" val="tx"/>
                    </a:ext>
                  </a:extLst>
                </a:hlinkClick>
              </a:rPr>
              <a:t>official EU data from 2020</a:t>
            </a:r>
            <a:r>
              <a:rPr lang="en-GB">
                <a:effectLst/>
                <a:ea typeface="Calibri" panose="020F0502020204030204" pitchFamily="34" charset="0"/>
              </a:rPr>
              <a:t>, women accounted for 6.4% in the sector. In comparison with the rest of the EU countries, Poland is in second position with the highest proportion of women in managerial positions, with a total of 43%. This data can be attributable to the fact that women in Poland tend to be more highly educated than men, with 45% of women having higher education compared to 27% of men with the same level of higher education. </a:t>
            </a:r>
            <a:r>
              <a:rPr lang="en-GB" baseline="30000">
                <a:effectLst/>
                <a:ea typeface="Calibri" panose="020F0502020204030204" pitchFamily="34" charset="0"/>
              </a:rPr>
              <a:t>10</a:t>
            </a:r>
            <a:endParaRPr lang="en-LB" baseline="30000">
              <a:effectLst/>
              <a:ea typeface="Calibri" panose="020F0502020204030204" pitchFamily="34" charset="0"/>
            </a:endParaRPr>
          </a:p>
          <a:p>
            <a:pPr algn="just">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tabLst>
                <a:tab pos="450215" algn="l"/>
              </a:tabLst>
            </a:pPr>
            <a:r>
              <a:rPr lang="en-GB">
                <a:effectLst/>
                <a:ea typeface="Calibri" panose="020F0502020204030204" pitchFamily="34" charset="0"/>
              </a:rPr>
              <a:t>Following this data, in October 2021 the Polish financial newspaper Gazeta Finansowa, published a report called </a:t>
            </a:r>
            <a:r>
              <a:rPr lang="en-GB">
                <a:solidFill>
                  <a:schemeClr val="bg1"/>
                </a:solidFill>
                <a:effectLst/>
                <a:ea typeface="Calibri" panose="020F0502020204030204" pitchFamily="34" charset="0"/>
              </a:rPr>
              <a:t>“</a:t>
            </a:r>
            <a:r>
              <a:rPr lang="en-GB" b="1" i="1">
                <a:solidFill>
                  <a:schemeClr val="bg1"/>
                </a:solidFill>
                <a:effectLst/>
                <a:ea typeface="Calibri" panose="020F0502020204030204" pitchFamily="34" charset="0"/>
              </a:rPr>
              <a:t>Pearl of Polish Business</a:t>
            </a:r>
            <a:r>
              <a:rPr lang="en-GB">
                <a:solidFill>
                  <a:schemeClr val="bg1"/>
                </a:solidFill>
                <a:effectLst/>
                <a:ea typeface="Calibri" panose="020F0502020204030204" pitchFamily="34" charset="0"/>
              </a:rPr>
              <a:t>”</a:t>
            </a:r>
            <a:r>
              <a:rPr lang="en-GB">
                <a:effectLst/>
                <a:ea typeface="Calibri" panose="020F0502020204030204" pitchFamily="34" charset="0"/>
              </a:rPr>
              <a:t> in which compared to past editions we can see more women in presidents’ positions in “masculinized” sectors like the construction. </a:t>
            </a:r>
            <a:r>
              <a:rPr lang="en-GB" baseline="30000">
                <a:effectLst/>
                <a:ea typeface="Calibri" panose="020F0502020204030204" pitchFamily="34" charset="0"/>
              </a:rPr>
              <a:t>11</a:t>
            </a:r>
          </a:p>
          <a:p>
            <a:pPr algn="just">
              <a:tabLst>
                <a:tab pos="450215" algn="l"/>
              </a:tabLst>
            </a:pPr>
            <a:endParaRPr lang="en-GB" baseline="30000">
              <a:ea typeface="Calibri" panose="020F0502020204030204" pitchFamily="34" charset="0"/>
            </a:endParaRPr>
          </a:p>
          <a:p>
            <a:pPr algn="just">
              <a:tabLst>
                <a:tab pos="450215" algn="l"/>
              </a:tabLst>
            </a:pPr>
            <a:endParaRPr lang="en-GB" baseline="30000">
              <a:effectLst/>
              <a:ea typeface="Calibri" panose="020F0502020204030204" pitchFamily="34" charset="0"/>
            </a:endParaRPr>
          </a:p>
          <a:p>
            <a:pPr algn="just">
              <a:tabLst>
                <a:tab pos="450215" algn="l"/>
              </a:tabLst>
            </a:pPr>
            <a:endParaRPr lang="en-GB" baseline="30000">
              <a:ea typeface="Calibri" panose="020F0502020204030204" pitchFamily="34" charset="0"/>
            </a:endParaRPr>
          </a:p>
          <a:p>
            <a:pPr algn="l"/>
            <a:r>
              <a:rPr lang="en-IE" sz="2200" b="1">
                <a:solidFill>
                  <a:schemeClr val="bg1"/>
                </a:solidFill>
                <a:cs typeface="Poppins SemiBold" pitchFamily="2" charset="77"/>
              </a:rPr>
              <a:t>1.3.2 Ireland</a:t>
            </a:r>
            <a:endParaRPr lang="en-LB" sz="2200" b="1">
              <a:solidFill>
                <a:schemeClr val="bg1"/>
              </a:solidFill>
              <a:cs typeface="Poppins SemiBold" pitchFamily="2" charset="77"/>
            </a:endParaRPr>
          </a:p>
          <a:p>
            <a:r>
              <a:rPr lang="en-IE">
                <a:effectLst/>
                <a:ea typeface="Calibri" panose="020F0502020204030204" pitchFamily="34" charset="0"/>
              </a:rPr>
              <a:t> </a:t>
            </a:r>
            <a:endParaRPr lang="en-LB">
              <a:effectLst/>
              <a:ea typeface="Calibri" panose="020F0502020204030204" pitchFamily="34" charset="0"/>
            </a:endParaRPr>
          </a:p>
          <a:p>
            <a:pPr algn="just"/>
            <a:r>
              <a:rPr lang="en-IE">
                <a:effectLst/>
                <a:ea typeface="Calibri" panose="020F0502020204030204" pitchFamily="34" charset="0"/>
              </a:rPr>
              <a:t>The Construction Industry Federation research paper in 2018 </a:t>
            </a:r>
            <a:r>
              <a:rPr lang="en-IE" i="1">
                <a:solidFill>
                  <a:schemeClr val="bg1"/>
                </a:solidFill>
                <a:effectLst/>
                <a:ea typeface="Calibri" panose="020F0502020204030204" pitchFamily="34" charset="0"/>
              </a:rPr>
              <a:t>“</a:t>
            </a:r>
            <a:r>
              <a:rPr lang="en-IE" b="1" i="1">
                <a:solidFill>
                  <a:schemeClr val="bg1"/>
                </a:solidFill>
                <a:effectLst/>
                <a:ea typeface="Calibri" panose="020F0502020204030204" pitchFamily="34" charset="0"/>
              </a:rPr>
              <a:t>Women in the Construction Industry”</a:t>
            </a:r>
            <a:r>
              <a:rPr lang="en-IE" i="1">
                <a:solidFill>
                  <a:schemeClr val="bg1"/>
                </a:solidFill>
                <a:effectLst/>
                <a:ea typeface="Calibri" panose="020F0502020204030204" pitchFamily="34" charset="0"/>
              </a:rPr>
              <a:t> </a:t>
            </a:r>
            <a:r>
              <a:rPr lang="en-IE">
                <a:effectLst/>
                <a:ea typeface="Calibri" panose="020F0502020204030204" pitchFamily="34" charset="0"/>
              </a:rPr>
              <a:t>conducted by Accuracy Marketing Research addresses the need to employ more women for a sustainable and competitive construction sector. </a:t>
            </a:r>
            <a:r>
              <a:rPr lang="en-IE" baseline="30000">
                <a:effectLst/>
                <a:ea typeface="Calibri" panose="020F0502020204030204" pitchFamily="34" charset="0"/>
              </a:rPr>
              <a:t>12</a:t>
            </a:r>
            <a:endParaRPr lang="en-LB" baseline="30000">
              <a:effectLst/>
              <a:ea typeface="Calibri" panose="020F0502020204030204" pitchFamily="34" charset="0"/>
            </a:endParaRPr>
          </a:p>
          <a:p>
            <a:pPr algn="just"/>
            <a:r>
              <a:rPr lang="en-IE">
                <a:effectLst/>
                <a:ea typeface="Calibri" panose="020F0502020204030204" pitchFamily="34" charset="0"/>
              </a:rPr>
              <a:t> </a:t>
            </a:r>
            <a:endParaRPr lang="en-LB">
              <a:effectLst/>
              <a:ea typeface="Calibri" panose="020F0502020204030204" pitchFamily="34" charset="0"/>
            </a:endParaRPr>
          </a:p>
          <a:p>
            <a:pPr algn="just"/>
            <a:r>
              <a:rPr lang="en-IE">
                <a:effectLst/>
                <a:ea typeface="Calibri" panose="020F0502020204030204" pitchFamily="34" charset="0"/>
              </a:rPr>
              <a:t>Construction Industry Federation (CIF) has found that on average approximately only 1 out of 10 construction workers are female. The survey found that on construction sites 99% of workers are male, whilst offsite, 54%, are male and 46% are female. Of those women working in constructions roles considerer “offsite” the majority work in administration, finance, HR, and marketing.</a:t>
            </a:r>
            <a:endParaRPr lang="en-LB">
              <a:effectLst/>
              <a:ea typeface="Calibri" panose="020F0502020204030204" pitchFamily="34" charset="0"/>
            </a:endParaRPr>
          </a:p>
          <a:p>
            <a:pPr algn="just"/>
            <a:r>
              <a:rPr lang="en-IE">
                <a:effectLst/>
                <a:ea typeface="Calibri" panose="020F0502020204030204" pitchFamily="34" charset="0"/>
              </a:rPr>
              <a:t> </a:t>
            </a:r>
            <a:endParaRPr lang="en-LB">
              <a:effectLst/>
              <a:ea typeface="Calibri" panose="020F0502020204030204" pitchFamily="34" charset="0"/>
            </a:endParaRPr>
          </a:p>
          <a:p>
            <a:pPr algn="just"/>
            <a:r>
              <a:rPr lang="en-IE">
                <a:effectLst/>
                <a:ea typeface="Calibri" panose="020F0502020204030204" pitchFamily="34" charset="0"/>
              </a:rPr>
              <a:t>As the CIF’s research has highlighted, addressing the gender imbalance within Construction has a prominent role to play in addressing potential skills shortages in the coming years. It’s increasingly apparent that if we are to deliver the 35.000 needed to resolve the housing crisis and the 116€ billion entering the industry at all levels.</a:t>
            </a:r>
            <a:endParaRPr lang="en-LB">
              <a:effectLst/>
              <a:ea typeface="Calibri" panose="020F0502020204030204" pitchFamily="34" charset="0"/>
            </a:endParaRPr>
          </a:p>
          <a:p>
            <a:pPr algn="just"/>
            <a:r>
              <a:rPr lang="en-IE">
                <a:effectLst/>
                <a:ea typeface="Calibri" panose="020F0502020204030204" pitchFamily="34" charset="0"/>
              </a:rPr>
              <a:t> </a:t>
            </a:r>
            <a:endParaRPr lang="en-LB">
              <a:effectLst/>
              <a:ea typeface="Calibri" panose="020F0502020204030204" pitchFamily="34" charset="0"/>
            </a:endParaRPr>
          </a:p>
          <a:p>
            <a:pPr algn="just"/>
            <a:r>
              <a:rPr lang="en-IE">
                <a:effectLst/>
                <a:ea typeface="Calibri" panose="020F0502020204030204" pitchFamily="34" charset="0"/>
              </a:rPr>
              <a:t>Construction business will need to enhance their managerial, financial, operations, marketing, technological and human resources to deliver modern construction. If women feel that this industry is not for them, we will never meet the ambition of Government strategies. Careers in construction have become more family-friendly, more technology driven, safer, less physically demanding and increasingly global in recent years. So, there are major opportunities in the industry.</a:t>
            </a:r>
          </a:p>
          <a:p>
            <a:pPr algn="just">
              <a:tabLst>
                <a:tab pos="450215" algn="l"/>
              </a:tabLst>
            </a:pPr>
            <a:endParaRPr lang="en-US" baseline="30000" dirty="0"/>
          </a:p>
        </p:txBody>
      </p:sp>
      <p:sp>
        <p:nvSpPr>
          <p:cNvPr id="8" name="Text Placeholder 7">
            <a:extLst>
              <a:ext uri="{FF2B5EF4-FFF2-40B4-BE49-F238E27FC236}">
                <a16:creationId xmlns:a16="http://schemas.microsoft.com/office/drawing/2014/main" id="{73FD2B13-DDE7-E64C-8E70-5D089500AF3C}"/>
              </a:ext>
            </a:extLst>
          </p:cNvPr>
          <p:cNvSpPr>
            <a:spLocks noGrp="1"/>
          </p:cNvSpPr>
          <p:nvPr>
            <p:ph type="body" sz="quarter" idx="42"/>
          </p:nvPr>
        </p:nvSpPr>
        <p:spPr>
          <a:xfrm>
            <a:off x="1015999" y="552979"/>
            <a:ext cx="6118555" cy="486253"/>
          </a:xfrm>
          <a:prstGeom prst="rect">
            <a:avLst/>
          </a:prstGeom>
        </p:spPr>
        <p:txBody>
          <a:bodyPr/>
          <a:lstStyle/>
          <a:p>
            <a:pPr>
              <a:spcBef>
                <a:spcPts val="200"/>
              </a:spcBef>
            </a:pPr>
            <a:r>
              <a:rPr lang="en-IE"/>
              <a:t>1.3.1 Poland</a:t>
            </a:r>
            <a:endParaRPr lang="en-LB"/>
          </a:p>
          <a:p>
            <a:endParaRPr lang="en-US" dirty="0"/>
          </a:p>
        </p:txBody>
      </p:sp>
      <p:sp>
        <p:nvSpPr>
          <p:cNvPr id="5" name="Text Placeholder 5">
            <a:extLst>
              <a:ext uri="{FF2B5EF4-FFF2-40B4-BE49-F238E27FC236}">
                <a16:creationId xmlns:a16="http://schemas.microsoft.com/office/drawing/2014/main" id="{808EE024-CCBC-2113-F608-EF598AAA4896}"/>
              </a:ext>
            </a:extLst>
          </p:cNvPr>
          <p:cNvSpPr txBox="1">
            <a:spLocks/>
          </p:cNvSpPr>
          <p:nvPr/>
        </p:nvSpPr>
        <p:spPr>
          <a:xfrm>
            <a:off x="539750" y="9975056"/>
            <a:ext cx="6590752" cy="6459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latin typeface="Calibri" panose="020F0502020204030204" pitchFamily="34" charset="0"/>
                <a:ea typeface="Calibri" panose="020F0502020204030204" pitchFamily="34" charset="0"/>
                <a:cs typeface="Times New Roman" panose="02020603050405020304" pitchFamily="18" charset="0"/>
              </a:rPr>
              <a:t>9 </a:t>
            </a:r>
            <a:r>
              <a:rPr lang="en-IE" sz="900">
                <a:effectLst/>
                <a:latin typeface="Calibri" panose="020F0502020204030204" pitchFamily="34" charset="0"/>
                <a:ea typeface="Calibri" panose="020F0502020204030204" pitchFamily="34" charset="0"/>
                <a:cs typeface="Times New Roman" panose="02020603050405020304" pitchFamily="18" charset="0"/>
              </a:rPr>
              <a:t>Chamber of Civil Engineers, Poland (2021)</a:t>
            </a:r>
          </a:p>
          <a:p>
            <a:r>
              <a:rPr lang="en-IE" sz="900" baseline="30000">
                <a:effectLst/>
                <a:latin typeface="Calibri" panose="020F0502020204030204" pitchFamily="34" charset="0"/>
                <a:ea typeface="Calibri" panose="020F0502020204030204" pitchFamily="34" charset="0"/>
                <a:cs typeface="Times New Roman" panose="02020603050405020304" pitchFamily="18" charset="0"/>
              </a:rPr>
              <a:t>10 </a:t>
            </a:r>
            <a:r>
              <a:rPr lang="en-IE" sz="900">
                <a:effectLst/>
                <a:latin typeface="Calibri" panose="020F0502020204030204" pitchFamily="34" charset="0"/>
                <a:ea typeface="Calibri" panose="020F0502020204030204" pitchFamily="34" charset="0"/>
                <a:cs typeface="Times New Roman" panose="02020603050405020304" pitchFamily="18" charset="0"/>
              </a:rPr>
              <a:t>Eurostat, 2021</a:t>
            </a:r>
            <a:endParaRPr lang="en-LB" sz="900">
              <a:effectLst/>
              <a:latin typeface="Calibri" panose="020F0502020204030204" pitchFamily="34" charset="0"/>
              <a:ea typeface="Calibri" panose="020F0502020204030204" pitchFamily="34" charset="0"/>
              <a:cs typeface="Times New Roman" panose="02020603050405020304" pitchFamily="18" charset="0"/>
            </a:endParaRPr>
          </a:p>
          <a:p>
            <a:r>
              <a:rPr lang="en-IE" sz="900" baseline="30000">
                <a:effectLst/>
                <a:latin typeface="Calibri" panose="020F0502020204030204" pitchFamily="34" charset="0"/>
                <a:ea typeface="Calibri" panose="020F0502020204030204" pitchFamily="34" charset="0"/>
                <a:cs typeface="Times New Roman" panose="02020603050405020304" pitchFamily="18" charset="0"/>
              </a:rPr>
              <a:t>11</a:t>
            </a:r>
            <a:r>
              <a:rPr lang="en-IE" sz="900">
                <a:effectLst/>
                <a:latin typeface="Calibri" panose="020F0502020204030204" pitchFamily="34" charset="0"/>
                <a:ea typeface="Calibri" panose="020F0502020204030204" pitchFamily="34" charset="0"/>
                <a:cs typeface="Times New Roman" panose="02020603050405020304" pitchFamily="18" charset="0"/>
              </a:rPr>
              <a:t> Gazeta Finansowa, Pearl of Polish Business Report, October 2021</a:t>
            </a:r>
          </a:p>
          <a:p>
            <a:r>
              <a:rPr lang="en-US" sz="900" baseline="30000">
                <a:effectLst/>
                <a:latin typeface="Calibri" panose="020F0502020204030204" pitchFamily="34" charset="0"/>
                <a:ea typeface="Calibri" panose="020F0502020204030204" pitchFamily="34" charset="0"/>
                <a:cs typeface="Times New Roman" panose="02020603050405020304" pitchFamily="18" charset="0"/>
              </a:rPr>
              <a:t>12</a:t>
            </a:r>
            <a:r>
              <a:rPr lang="en-US" sz="900">
                <a:effectLst/>
                <a:latin typeface="Calibri" panose="020F0502020204030204" pitchFamily="34" charset="0"/>
                <a:ea typeface="Calibri" panose="020F0502020204030204" pitchFamily="34" charset="0"/>
                <a:cs typeface="Times New Roman" panose="02020603050405020304" pitchFamily="18" charset="0"/>
              </a:rPr>
              <a:t> Women in the Construction Industry. (2018) Accuracy Marketing &amp; Construction Industry Federation, Ireland.</a:t>
            </a:r>
          </a:p>
          <a:p>
            <a:endParaRPr lang="en-LB" sz="9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4664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21</a:t>
            </a:fld>
            <a:endParaRPr lang="en-US" dirty="0"/>
          </a:p>
        </p:txBody>
      </p:sp>
      <p:sp>
        <p:nvSpPr>
          <p:cNvPr id="7" name="Text Placeholder 6">
            <a:extLst>
              <a:ext uri="{FF2B5EF4-FFF2-40B4-BE49-F238E27FC236}">
                <a16:creationId xmlns:a16="http://schemas.microsoft.com/office/drawing/2014/main" id="{0706B2E8-8EB4-8B4F-9852-B8C61CEADE01}"/>
              </a:ext>
            </a:extLst>
          </p:cNvPr>
          <p:cNvSpPr>
            <a:spLocks noGrp="1"/>
          </p:cNvSpPr>
          <p:nvPr>
            <p:ph type="body" sz="quarter" idx="32"/>
          </p:nvPr>
        </p:nvSpPr>
        <p:spPr>
          <a:xfrm>
            <a:off x="560487" y="5247252"/>
            <a:ext cx="6526988" cy="393894"/>
          </a:xfrm>
          <a:prstGeom prst="rect">
            <a:avLst/>
          </a:prstGeom>
        </p:spPr>
        <p:txBody>
          <a:bodyPr numCol="1"/>
          <a:lstStyle/>
          <a:p>
            <a:r>
              <a:rPr lang="en-US" dirty="0"/>
              <a:t>We have a lot of work to do, whilst 70% of companies recognize that the industry needs more women, a low percentage have structures in place to achieve this.  The CIF survey showed 85% of respondents believed that female role models are important, in speaking to both young women in industry and to young girls considering their career options. Yet only 4% of companies were engaged in actively facilitating this.</a:t>
            </a:r>
          </a:p>
          <a:p>
            <a:r>
              <a:rPr lang="en-US" dirty="0"/>
              <a:t> </a:t>
            </a:r>
          </a:p>
          <a:p>
            <a:r>
              <a:rPr lang="en-US" dirty="0"/>
              <a:t>To sum up, in Ireland the construction sector continues to be male dominated with the average percentage breakdown of men to women estimated at 89% and 11% respectively. In the other hand, men continue to occupy the more senior roles withing the industry and account for 99% of on-site positions (ibid).</a:t>
            </a:r>
          </a:p>
          <a:p>
            <a:r>
              <a:rPr lang="en-US" dirty="0"/>
              <a:t> </a:t>
            </a:r>
          </a:p>
          <a:p>
            <a:pPr algn="justLow"/>
            <a:r>
              <a:rPr lang="en-US" dirty="0"/>
              <a:t>In Ireland, the lack of gender balance is a recognised issue in the industry with 72% acknowledging a shortage of women in the sector and 65% agreeing that the industry is missing out by failing to attract female graduate. And the low number of women within the industry is viewed to be a product of gender stereotyping, a view that pervades all levels of society including primary and second level education.  There is a broad agreement that there is a need for an improved gender balance within the sector (ibid).</a:t>
            </a:r>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B4B87261-C15B-5ED1-66BA-5154AC52615E}"/>
              </a:ext>
            </a:extLst>
          </p:cNvPr>
          <p:cNvSpPr>
            <a:spLocks noGrp="1"/>
          </p:cNvSpPr>
          <p:nvPr>
            <p:ph type="body" sz="quarter" idx="42"/>
          </p:nvPr>
        </p:nvSpPr>
        <p:spPr>
          <a:xfrm>
            <a:off x="1015999" y="7893579"/>
            <a:ext cx="6118555" cy="486253"/>
          </a:xfrm>
          <a:prstGeom prst="rect">
            <a:avLst/>
          </a:prstGeom>
        </p:spPr>
        <p:txBody>
          <a:bodyPr/>
          <a:lstStyle/>
          <a:p>
            <a:pPr>
              <a:spcBef>
                <a:spcPts val="200"/>
              </a:spcBef>
            </a:pPr>
            <a:r>
              <a:rPr lang="en-IE"/>
              <a:t>1.3.3 Spain</a:t>
            </a:r>
          </a:p>
          <a:p>
            <a:endParaRPr lang="en-US" dirty="0"/>
          </a:p>
        </p:txBody>
      </p:sp>
      <p:sp>
        <p:nvSpPr>
          <p:cNvPr id="4" name="Text Placeholder 6">
            <a:extLst>
              <a:ext uri="{FF2B5EF4-FFF2-40B4-BE49-F238E27FC236}">
                <a16:creationId xmlns:a16="http://schemas.microsoft.com/office/drawing/2014/main" id="{17D3F4FE-F74E-B66B-21B9-0BB2D99D557F}"/>
              </a:ext>
            </a:extLst>
          </p:cNvPr>
          <p:cNvSpPr txBox="1">
            <a:spLocks/>
          </p:cNvSpPr>
          <p:nvPr/>
        </p:nvSpPr>
        <p:spPr>
          <a:xfrm>
            <a:off x="560487" y="8498452"/>
            <a:ext cx="6526988" cy="39389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r>
              <a:rPr lang="en-IE">
                <a:effectLst/>
                <a:ea typeface="Calibri" panose="020F0502020204030204" pitchFamily="34" charset="0"/>
              </a:rPr>
              <a:t>Women in the Spanish construction sector have always had a low presence, not exceeding 10% representation.  </a:t>
            </a:r>
          </a:p>
          <a:p>
            <a:pPr algn="just"/>
            <a:endParaRPr lang="en-LB">
              <a:effectLst/>
              <a:ea typeface="Calibri" panose="020F0502020204030204" pitchFamily="34" charset="0"/>
            </a:endParaRPr>
          </a:p>
          <a:p>
            <a:pPr algn="just">
              <a:tabLst>
                <a:tab pos="450215" algn="l"/>
              </a:tabLst>
            </a:pPr>
            <a:r>
              <a:rPr lang="en-GB">
                <a:effectLst/>
                <a:ea typeface="Calibri" panose="020F0502020204030204" pitchFamily="34" charset="0"/>
              </a:rPr>
              <a:t>Even so, according to the last report of the Spanish Construction Industry Observatory,</a:t>
            </a:r>
            <a:r>
              <a:rPr lang="en-GB" baseline="30000">
                <a:effectLst/>
                <a:ea typeface="Calibri" panose="020F0502020204030204" pitchFamily="34" charset="0"/>
              </a:rPr>
              <a:t>13</a:t>
            </a:r>
            <a:r>
              <a:rPr lang="en-GB">
                <a:effectLst/>
                <a:ea typeface="Calibri" panose="020F0502020204030204" pitchFamily="34" charset="0"/>
              </a:rPr>
              <a:t> the number of women</a:t>
            </a:r>
            <a:r>
              <a:rPr lang="en-LB">
                <a:ea typeface="Calibri" panose="020F0502020204030204" pitchFamily="34" charset="0"/>
              </a:rPr>
              <a:t> </a:t>
            </a:r>
            <a:r>
              <a:rPr lang="en-GB">
                <a:effectLst/>
                <a:ea typeface="Calibri" panose="020F0502020204030204" pitchFamily="34" charset="0"/>
              </a:rPr>
              <a:t>affiliated to Social Security working in the construction sector was 147,337, which represented an increase of</a:t>
            </a:r>
            <a:r>
              <a:rPr lang="en-LB">
                <a:ea typeface="Calibri" panose="020F0502020204030204" pitchFamily="34" charset="0"/>
              </a:rPr>
              <a:t> </a:t>
            </a:r>
            <a:r>
              <a:rPr lang="en-GB">
                <a:effectLst/>
                <a:ea typeface="Calibri" panose="020F0502020204030204" pitchFamily="34" charset="0"/>
              </a:rPr>
              <a:t>more than 7,000 women compared to the previous year. The highest percentage weight of women workers in</a:t>
            </a:r>
            <a:r>
              <a:rPr lang="en-LB">
                <a:ea typeface="Calibri" panose="020F0502020204030204" pitchFamily="34" charset="0"/>
              </a:rPr>
              <a:t> </a:t>
            </a:r>
            <a:r>
              <a:rPr lang="en-GB">
                <a:effectLst/>
                <a:ea typeface="Calibri" panose="020F0502020204030204" pitchFamily="34" charset="0"/>
              </a:rPr>
              <a:t>the industry since 2016 was therefore reached, with 11.1% with respect to the total number of affiliated</a:t>
            </a:r>
            <a:r>
              <a:rPr lang="en-LB">
                <a:ea typeface="Calibri" panose="020F0502020204030204" pitchFamily="34" charset="0"/>
              </a:rPr>
              <a:t> </a:t>
            </a:r>
            <a:r>
              <a:rPr lang="en-GB">
                <a:effectLst/>
                <a:ea typeface="Calibri" panose="020F0502020204030204" pitchFamily="34" charset="0"/>
              </a:rPr>
              <a:t>persons (ibid).</a:t>
            </a:r>
            <a:endParaRPr lang="en-LB">
              <a:effectLst/>
              <a:ea typeface="Calibri" panose="020F0502020204030204" pitchFamily="34" charset="0"/>
            </a:endParaRPr>
          </a:p>
        </p:txBody>
      </p:sp>
      <p:sp>
        <p:nvSpPr>
          <p:cNvPr id="5" name="Text Placeholder 5">
            <a:extLst>
              <a:ext uri="{FF2B5EF4-FFF2-40B4-BE49-F238E27FC236}">
                <a16:creationId xmlns:a16="http://schemas.microsoft.com/office/drawing/2014/main" id="{F5A8DD63-04CB-D589-AA36-76624065275C}"/>
              </a:ext>
            </a:extLst>
          </p:cNvPr>
          <p:cNvSpPr txBox="1">
            <a:spLocks/>
          </p:cNvSpPr>
          <p:nvPr/>
        </p:nvSpPr>
        <p:spPr>
          <a:xfrm>
            <a:off x="539750" y="10134598"/>
            <a:ext cx="6590752" cy="55721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ru-RU" sz="900" baseline="30000">
                <a:effectLst/>
                <a:ea typeface="Calibri" panose="020F0502020204030204" pitchFamily="34" charset="0"/>
              </a:rPr>
              <a:t>13</a:t>
            </a:r>
            <a:r>
              <a:rPr lang="en-IE" sz="900" baseline="30000">
                <a:effectLst/>
                <a:ea typeface="Calibri" panose="020F0502020204030204" pitchFamily="34" charset="0"/>
              </a:rPr>
              <a:t> </a:t>
            </a:r>
            <a:r>
              <a:rPr lang="en-GB" sz="900">
                <a:effectLst/>
                <a:latin typeface="Calibri" panose="020F0502020204030204" pitchFamily="34" charset="0"/>
                <a:ea typeface="Calibri" panose="020F0502020204030204" pitchFamily="34" charset="0"/>
                <a:cs typeface="Times New Roman" panose="02020603050405020304" pitchFamily="18" charset="0"/>
              </a:rPr>
              <a:t>Spanish Construction Industry Observatory (2023): </a:t>
            </a:r>
            <a:r>
              <a:rPr lang="en-GB" sz="900" i="1">
                <a:effectLst/>
                <a:latin typeface="Calibri" panose="020F0502020204030204" pitchFamily="34" charset="0"/>
                <a:ea typeface="Calibri" panose="020F0502020204030204" pitchFamily="34" charset="0"/>
                <a:cs typeface="Times New Roman" panose="02020603050405020304" pitchFamily="18" charset="0"/>
              </a:rPr>
              <a:t>“Women in Construction”</a:t>
            </a:r>
            <a:r>
              <a:rPr lang="ru-RU" sz="900" i="1">
                <a:effectLst/>
                <a:latin typeface="Calibri" panose="020F0502020204030204" pitchFamily="34" charset="0"/>
                <a:ea typeface="Calibri" panose="020F0502020204030204" pitchFamily="34" charset="0"/>
                <a:cs typeface="Times New Roman" panose="02020603050405020304" pitchFamily="18" charset="0"/>
              </a:rPr>
              <a:t> </a:t>
            </a:r>
            <a:r>
              <a:rPr lang="en-GB" sz="900" i="1">
                <a:effectLst/>
                <a:latin typeface="Calibri" panose="020F0502020204030204" pitchFamily="34" charset="0"/>
                <a:ea typeface="Calibri" panose="020F0502020204030204" pitchFamily="34" charset="0"/>
                <a:cs typeface="Times New Roman" panose="02020603050405020304" pitchFamily="18" charset="0"/>
              </a:rPr>
              <a:t>2022”</a:t>
            </a:r>
            <a:r>
              <a:rPr lang="ru-RU" sz="900" i="1">
                <a:effectLst/>
                <a:latin typeface="Calibri" panose="020F0502020204030204" pitchFamily="34" charset="0"/>
                <a:ea typeface="Calibri" panose="020F0502020204030204" pitchFamily="34" charset="0"/>
                <a:cs typeface="Times New Roman" panose="02020603050405020304" pitchFamily="18" charset="0"/>
              </a:rPr>
              <a:t> </a:t>
            </a:r>
            <a:r>
              <a:rPr lang="en-GB"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GB"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a:effectLst/>
                <a:latin typeface="Calibri" panose="020F0502020204030204" pitchFamily="34" charset="0"/>
                <a:ea typeface="Calibri" panose="020F0502020204030204" pitchFamily="34" charset="0"/>
                <a:cs typeface="Times New Roman" panose="02020603050405020304" pitchFamily="18" charset="0"/>
              </a:rPr>
              <a:t>Consulted in May 2023</a:t>
            </a:r>
            <a:endParaRPr lang="en-LB" sz="900">
              <a:effectLst/>
              <a:latin typeface="Calibri" panose="020F0502020204030204" pitchFamily="34" charset="0"/>
              <a:ea typeface="Calibri" panose="020F0502020204030204" pitchFamily="34" charset="0"/>
              <a:cs typeface="Times New Roman" panose="02020603050405020304" pitchFamily="18" charset="0"/>
            </a:endParaRPr>
          </a:p>
          <a:p>
            <a:endParaRPr lang="en-LB" sz="900" b="1">
              <a:effectLst/>
              <a:ea typeface="Calibri" panose="020F0502020204030204" pitchFamily="34" charset="0"/>
            </a:endParaRPr>
          </a:p>
        </p:txBody>
      </p:sp>
    </p:spTree>
    <p:extLst>
      <p:ext uri="{BB962C8B-B14F-4D97-AF65-F5344CB8AC3E}">
        <p14:creationId xmlns:p14="http://schemas.microsoft.com/office/powerpoint/2010/main" val="3751257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30CEFB-0CC4-A78D-AEDD-4BB7722F0D6D}"/>
              </a:ext>
            </a:extLst>
          </p:cNvPr>
          <p:cNvSpPr/>
          <p:nvPr/>
        </p:nvSpPr>
        <p:spPr>
          <a:xfrm flipV="1">
            <a:off x="-1" y="390596"/>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031763"/>
            <a:ext cx="6526988" cy="1548423"/>
          </a:xfrm>
          <a:prstGeom prst="rect">
            <a:avLst/>
          </a:prstGeom>
        </p:spPr>
        <p:txBody>
          <a:bodyPr/>
          <a:lstStyle/>
          <a:p>
            <a:r>
              <a:rPr lang="en-GB">
                <a:effectLst/>
                <a:ea typeface="Calibri" panose="020F0502020204030204" pitchFamily="34" charset="0"/>
              </a:rPr>
              <a:t>The Spanish data, in comparison with other years, are positive, with the proportion of women having increased to 11.1%;</a:t>
            </a:r>
            <a:r>
              <a:rPr lang="en-GB" baseline="30000">
                <a:effectLst/>
                <a:ea typeface="Calibri" panose="020F0502020204030204" pitchFamily="34" charset="0"/>
              </a:rPr>
              <a:t>14</a:t>
            </a:r>
            <a:r>
              <a:rPr lang="en-GB">
                <a:effectLst/>
                <a:ea typeface="Calibri" panose="020F0502020204030204" pitchFamily="34" charset="0"/>
              </a:rPr>
              <a:t> however, many women are concentrated in administrative positions and in professions that require higher education. There is a difficulty in incorporating women into jobs on the construction site. Moreover, Spanish construction does not have any visible female referents.  Due to the above, most women work in large or medium-sized companies, where there are more administrative jobs, since it is usually more difficult for women to join SMEs and micro small companies.  On the other hand, there is an absence of women trainers, which hinders the work of inclusion and integration of women in the sector, intensifying the perception of being an entirely male sector (ibid).</a:t>
            </a:r>
            <a:endParaRPr lang="en-LB">
              <a:effectLst/>
              <a:ea typeface="Calibri" panose="020F0502020204030204" pitchFamily="34" charset="0"/>
            </a:endParaRPr>
          </a:p>
        </p:txBody>
      </p:sp>
      <p:sp>
        <p:nvSpPr>
          <p:cNvPr id="2" name="Text Placeholder 5">
            <a:extLst>
              <a:ext uri="{FF2B5EF4-FFF2-40B4-BE49-F238E27FC236}">
                <a16:creationId xmlns:a16="http://schemas.microsoft.com/office/drawing/2014/main" id="{923EFCAC-4A4C-95F4-4F2B-30C7240305D0}"/>
              </a:ext>
            </a:extLst>
          </p:cNvPr>
          <p:cNvSpPr txBox="1">
            <a:spLocks/>
          </p:cNvSpPr>
          <p:nvPr/>
        </p:nvSpPr>
        <p:spPr>
          <a:xfrm>
            <a:off x="539750" y="9712570"/>
            <a:ext cx="6590752" cy="87032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ru-RU" sz="900" baseline="30000">
                <a:effectLst/>
                <a:ea typeface="Calibri" panose="020F0502020204030204" pitchFamily="34" charset="0"/>
              </a:rPr>
              <a:t>1</a:t>
            </a:r>
            <a:r>
              <a:rPr lang="en-US" sz="900" baseline="30000">
                <a:effectLst/>
                <a:ea typeface="Calibri" panose="020F0502020204030204" pitchFamily="34" charset="0"/>
              </a:rPr>
              <a:t>4</a:t>
            </a:r>
            <a:r>
              <a:rPr lang="en-IE" sz="900" baseline="30000">
                <a:effectLst/>
                <a:ea typeface="Calibri" panose="020F0502020204030204" pitchFamily="34" charset="0"/>
              </a:rPr>
              <a:t> </a:t>
            </a:r>
            <a:r>
              <a:rPr lang="en-IE" sz="900">
                <a:effectLst/>
                <a:latin typeface="Calibri" panose="020F0502020204030204" pitchFamily="34" charset="0"/>
                <a:ea typeface="Calibri" panose="020F0502020204030204" pitchFamily="34" charset="0"/>
                <a:cs typeface="Times New Roman" panose="02020603050405020304" pitchFamily="18" charset="0"/>
              </a:rPr>
              <a:t>Spanish Construction Observatory (2023): “Women in Construction 2022”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a:effectLst/>
                <a:latin typeface="Calibri" panose="020F0502020204030204" pitchFamily="34" charset="0"/>
                <a:ea typeface="Calibri" panose="020F0502020204030204" pitchFamily="34" charset="0"/>
                <a:cs typeface="Times New Roman" panose="02020603050405020304" pitchFamily="18" charset="0"/>
              </a:rPr>
              <a:t>pag 12, Consulted in May 2023</a:t>
            </a:r>
          </a:p>
          <a:p>
            <a:pPr algn="l"/>
            <a:r>
              <a:rPr lang="en-IE" sz="900" u="sng" baseline="30000">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15</a:t>
            </a:r>
            <a:r>
              <a:rPr lang="en-IE" sz="900" u="sng" baseline="30000">
                <a:solidFill>
                  <a:srgbClr val="6B9F25"/>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IE" sz="900" b="1" u="sng">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https://www.sueddeutsche.de/geld/berufswahl-frau-am-bau-1.5033545</a:t>
            </a:r>
            <a:r>
              <a:rPr lang="en-LB" sz="900" b="1">
                <a:solidFill>
                  <a:srgbClr val="7CD0E4"/>
                </a:solidFill>
                <a:effectLst/>
              </a:rPr>
              <a:t> </a:t>
            </a:r>
            <a:endPar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u="sng" baseline="30000">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16</a:t>
            </a:r>
            <a:r>
              <a:rPr lang="en-IE" sz="900" b="1" u="sng" baseline="30000">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IE" sz="900" b="1" u="sng">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http://bauhandwerkerinnen.de/geschichte/geschichte.htm</a:t>
            </a:r>
            <a:endParaRPr lang="en-IE" sz="900" b="1" u="sng">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en-IE" sz="900" baseline="30000">
                <a:effectLst/>
                <a:latin typeface="Calibri" panose="020F0502020204030204" pitchFamily="34" charset="0"/>
                <a:ea typeface="Calibri" panose="020F0502020204030204" pitchFamily="34" charset="0"/>
                <a:cs typeface="Times New Roman" panose="02020603050405020304" pitchFamily="18" charset="0"/>
              </a:rPr>
              <a:t>17 </a:t>
            </a:r>
            <a:r>
              <a:rPr lang="en-IE" sz="900">
                <a:effectLst/>
                <a:latin typeface="Calibri" panose="020F0502020204030204" pitchFamily="34" charset="0"/>
                <a:ea typeface="Calibri" panose="020F0502020204030204" pitchFamily="34" charset="0"/>
                <a:cs typeface="Times New Roman" panose="02020603050405020304" pitchFamily="18" charset="0"/>
              </a:rPr>
              <a:t>(Federal Employment Agency, 2023) </a:t>
            </a:r>
            <a:endParaRPr lang="en-LB"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sz="900">
              <a:effectLst/>
              <a:latin typeface="Calibri" panose="020F0502020204030204" pitchFamily="34" charset="0"/>
              <a:ea typeface="Calibri" panose="020F0502020204030204" pitchFamily="34" charset="0"/>
              <a:cs typeface="Times New Roman" panose="02020603050405020304" pitchFamily="18" charset="0"/>
            </a:endParaRPr>
          </a:p>
          <a:p>
            <a:endParaRPr lang="en-LB" sz="900" b="1">
              <a:effectLst/>
              <a:ea typeface="Calibri" panose="020F0502020204030204" pitchFamily="34" charset="0"/>
            </a:endParaRPr>
          </a:p>
        </p:txBody>
      </p:sp>
      <p:sp>
        <p:nvSpPr>
          <p:cNvPr id="9" name="Text Placeholder 9">
            <a:extLst>
              <a:ext uri="{FF2B5EF4-FFF2-40B4-BE49-F238E27FC236}">
                <a16:creationId xmlns:a16="http://schemas.microsoft.com/office/drawing/2014/main" id="{E7108921-3C07-8CEF-C722-ED71FD3B57AD}"/>
              </a:ext>
            </a:extLst>
          </p:cNvPr>
          <p:cNvSpPr txBox="1">
            <a:spLocks/>
          </p:cNvSpPr>
          <p:nvPr/>
        </p:nvSpPr>
        <p:spPr>
          <a:xfrm>
            <a:off x="561740" y="585177"/>
            <a:ext cx="6526988" cy="2228361"/>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a typeface="Calibri" panose="020F0502020204030204" pitchFamily="34" charset="0"/>
              </a:rPr>
              <a:t>Regarding the sector in general, a growth of 3.5% of workers has been detected compared to 2021, where in the case of women it rose by 5.5%. In addition, women in the sector work more frequently with permanent and full-time contracts in Spain, highlighting that 7 out of 10 workers are employed by others and the rest are self-employed. If we compare these data, the number of self-employed women in Spain working in the construction sector is almost twice as high as in other sectors, 26.7% compared to 13.8% (ibid).</a:t>
            </a:r>
            <a:endParaRPr lang="en-LB">
              <a:ea typeface="Calibri" panose="020F0502020204030204" pitchFamily="34" charset="0"/>
            </a:endParaRPr>
          </a:p>
          <a:p>
            <a:r>
              <a:rPr lang="en-GB">
                <a:ea typeface="Calibri" panose="020F0502020204030204" pitchFamily="34" charset="0"/>
              </a:rPr>
              <a:t> </a:t>
            </a:r>
            <a:endParaRPr lang="en-LB">
              <a:ea typeface="Calibri" panose="020F0502020204030204" pitchFamily="34" charset="0"/>
            </a:endParaRPr>
          </a:p>
          <a:p>
            <a:r>
              <a:rPr lang="en-GB">
                <a:ea typeface="Calibri" panose="020F0502020204030204" pitchFamily="34" charset="0"/>
              </a:rPr>
              <a:t>It should also be noted that the activities most developed by women in the sector are activities related to specialised construction, where half of the Spanish women working in the sector are found, 51.2%, and building construction, where 44.7% of the women are found. Women in activities related to civil engineering account for 4.1% (ibid).</a:t>
            </a:r>
          </a:p>
          <a:p>
            <a:endParaRPr lang="en-GB">
              <a:ea typeface="Calibri" panose="020F0502020204030204" pitchFamily="34" charset="0"/>
            </a:endParaRPr>
          </a:p>
          <a:p>
            <a:r>
              <a:rPr lang="en-GB">
                <a:effectLst/>
                <a:ea typeface="Calibri" panose="020F0502020204030204" pitchFamily="34" charset="0"/>
              </a:rPr>
              <a:t>On the other hand, the percentage of women with higher education is the highest in the construction sector with 62.3% compared to 53% in the Spanish sector, and 9 out of 10 women working in the sector are of Spanish nationality.  We can conclude by indicating that the construction sector continues to be a very male-dominated sector in Spain, which is nevertheless becoming aware of the situation and is taking inclusive and integrating measures (ibid). </a:t>
            </a:r>
            <a:endParaRPr lang="en-LB">
              <a:effectLst/>
              <a:ea typeface="Calibri" panose="020F0502020204030204" pitchFamily="34" charset="0"/>
            </a:endParaRPr>
          </a:p>
          <a:p>
            <a:endParaRPr lang="en-LB">
              <a:ea typeface="Calibri" panose="020F0502020204030204" pitchFamily="34" charset="0"/>
            </a:endParaRPr>
          </a:p>
        </p:txBody>
      </p:sp>
      <p:sp>
        <p:nvSpPr>
          <p:cNvPr id="15" name="Text Placeholder 7">
            <a:extLst>
              <a:ext uri="{FF2B5EF4-FFF2-40B4-BE49-F238E27FC236}">
                <a16:creationId xmlns:a16="http://schemas.microsoft.com/office/drawing/2014/main" id="{B4B87261-C15B-5ED1-66BA-5154AC52615E}"/>
              </a:ext>
            </a:extLst>
          </p:cNvPr>
          <p:cNvSpPr>
            <a:spLocks noGrp="1"/>
          </p:cNvSpPr>
          <p:nvPr/>
        </p:nvSpPr>
        <p:spPr>
          <a:xfrm>
            <a:off x="948316" y="5725748"/>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1.3.4 Germany</a:t>
            </a:r>
          </a:p>
          <a:p>
            <a:endParaRPr lang="en-US" dirty="0"/>
          </a:p>
        </p:txBody>
      </p:sp>
      <p:sp>
        <p:nvSpPr>
          <p:cNvPr id="16" name="Text Placeholder 6">
            <a:extLst>
              <a:ext uri="{FF2B5EF4-FFF2-40B4-BE49-F238E27FC236}">
                <a16:creationId xmlns:a16="http://schemas.microsoft.com/office/drawing/2014/main" id="{17D3F4FE-F74E-B66B-21B9-0BB2D99D557F}"/>
              </a:ext>
            </a:extLst>
          </p:cNvPr>
          <p:cNvSpPr txBox="1">
            <a:spLocks/>
          </p:cNvSpPr>
          <p:nvPr/>
        </p:nvSpPr>
        <p:spPr>
          <a:xfrm>
            <a:off x="492804" y="6330620"/>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tabLst>
                <a:tab pos="450215" algn="l"/>
              </a:tabLst>
            </a:pPr>
            <a:r>
              <a:rPr lang="en-I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Historically in Germany, women were also increasingly and systematically excluded from construction in the Western zones, in contrast to the East.  In Germany women have only been allowed to work in construction for 26 years. It has a lot to do with history too.  Until 1994, the 120-year-old employment band for women in the main construction trade was still in effect in the old federal states.</a:t>
            </a:r>
            <a:r>
              <a:rPr lang="en-IE" sz="11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15</a:t>
            </a:r>
            <a:r>
              <a:rPr lang="en-I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The work on the construction sites is too heavy and too dirty. Only in the GDR was women allowed to operate cranes and other construction machinery. An East German reality that was countered by cloches and prejudices in the West after reunification. </a:t>
            </a:r>
            <a:r>
              <a:rPr lang="en-IE" sz="11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16</a:t>
            </a:r>
          </a:p>
          <a:p>
            <a:pPr algn="just">
              <a:tabLst>
                <a:tab pos="450215" algn="l"/>
              </a:tabLst>
            </a:pPr>
            <a:endParaRPr lang="en-IE" sz="11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tabLst>
                <a:tab pos="450215" algn="l"/>
              </a:tabLst>
            </a:pPr>
            <a:r>
              <a:rPr lang="en-I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While it was less than 10% in 2010, the number of women in the German construction industry has now grown to around 15%.</a:t>
            </a:r>
            <a:r>
              <a:rPr lang="en-IE" sz="1100"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r>
              <a:rPr lang="en-I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In other western countries, too the proportion of women in construction is moving at a similar level. Although their number is increasing slowly, albeit steadily, in individual departments, the employment rate of female workers can differ greatly from one another. According to the Federal Statistical Office, 2023, women are most often to be found on the construction site in the fields of architecture, civil engineering, painting, or in surveying and cartography.  Here they sometimes make up more than a quarter of the existing workforce. The tendency for construction professions with higher qualifications is still positive, as a look at universities and technical colleges shows. In architecture, more than half of the graduates across Germany are female. Around a third of the students in civil engineering are female.  The situation is different in the skilled trades. In areas such as civil engineering, carpentry or flooring, the proportion of female employees fluctuates at a mere 1% - 3% (ibid).</a:t>
            </a:r>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78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23</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2057400"/>
            <a:ext cx="3195638" cy="1909690"/>
          </a:xfrm>
          <a:prstGeom prst="rect">
            <a:avLst/>
          </a:prstGeom>
        </p:spPr>
        <p:txBody>
          <a:bodyPr/>
          <a:lstStyle/>
          <a:p>
            <a:pPr algn="just"/>
            <a:r>
              <a:rPr lang="en-IE">
                <a:effectLst/>
                <a:ea typeface="Calibri" panose="020F0502020204030204" pitchFamily="34" charset="0"/>
              </a:rPr>
              <a:t>According to the latest available data from Statistics Denmark’s </a:t>
            </a:r>
            <a:r>
              <a:rPr lang="en-IE">
                <a:solidFill>
                  <a:schemeClr val="bg1"/>
                </a:solidFill>
                <a:effectLst/>
                <a:ea typeface="Calibri" panose="020F0502020204030204" pitchFamily="34" charset="0"/>
              </a:rPr>
              <a:t>"</a:t>
            </a:r>
            <a:r>
              <a:rPr lang="en-IE" b="1" i="1">
                <a:solidFill>
                  <a:schemeClr val="bg1"/>
                </a:solidFill>
                <a:effectLst/>
                <a:ea typeface="Calibri" panose="020F0502020204030204" pitchFamily="34" charset="0"/>
              </a:rPr>
              <a:t>Employment by industry, occupation, sex and region"</a:t>
            </a:r>
            <a:r>
              <a:rPr lang="en-IE">
                <a:solidFill>
                  <a:schemeClr val="bg1"/>
                </a:solidFill>
                <a:effectLst/>
                <a:ea typeface="Calibri" panose="020F0502020204030204" pitchFamily="34" charset="0"/>
              </a:rPr>
              <a:t> </a:t>
            </a:r>
            <a:r>
              <a:rPr lang="en-IE">
                <a:effectLst/>
                <a:ea typeface="Calibri" panose="020F0502020204030204" pitchFamily="34" charset="0"/>
              </a:rPr>
              <a:t>report for 2020, women made up 17.3% of the workforce in the construction industry in Denmark. This corresponds to a total of 19,400 women out of a total workforce of 111,800. It's worth noting that this figure has been gradually increasing over the past decade, but there is still a significant gender imbalance in the industry.</a:t>
            </a:r>
            <a:r>
              <a:rPr lang="en-IE" baseline="30000">
                <a:effectLst/>
                <a:ea typeface="Calibri" panose="020F0502020204030204" pitchFamily="34" charset="0"/>
              </a:rPr>
              <a:t>19</a:t>
            </a:r>
            <a:endParaRPr lang="en-LB" baseline="30000">
              <a:effectLst/>
              <a:ea typeface="Calibri" panose="020F0502020204030204" pitchFamily="34" charset="0"/>
            </a:endParaRPr>
          </a:p>
          <a:p>
            <a:pPr algn="just"/>
            <a:r>
              <a:rPr lang="en-IE">
                <a:effectLst/>
                <a:ea typeface="Calibri" panose="020F0502020204030204" pitchFamily="34" charset="0"/>
              </a:rPr>
              <a:t> </a:t>
            </a:r>
            <a:endParaRPr lang="en-LB">
              <a:effectLst/>
              <a:ea typeface="Calibri" panose="020F0502020204030204" pitchFamily="34" charset="0"/>
            </a:endParaRPr>
          </a:p>
          <a:p>
            <a:pPr algn="just"/>
            <a:r>
              <a:rPr lang="en-IE">
                <a:effectLst/>
                <a:ea typeface="Calibri" panose="020F0502020204030204" pitchFamily="34" charset="0"/>
              </a:rPr>
              <a:t>Like many countries, Denmark has historically been a male-dominated industry with a low number of women working in construction. However, over the past decade, there has been a growing awareness of the need to address gender inequality in the sector and to promote greater diversity and inclusion. The construction industry in Denmark faces several challenges when it comes to attracting and retaining women. These include a perception of the industry as male-dominated and not particularly welcoming to women, a lack of female role models, and concerns around safety on construction sites. </a:t>
            </a:r>
            <a:endParaRPr lang="en-LB">
              <a:effectLst/>
              <a:ea typeface="Calibri" panose="020F0502020204030204" pitchFamily="34" charset="0"/>
            </a:endParaRPr>
          </a:p>
          <a:p>
            <a:pPr algn="just"/>
            <a:r>
              <a:rPr lang="en-IE">
                <a:effectLst/>
                <a:ea typeface="Calibri" panose="020F0502020204030204" pitchFamily="34" charset="0"/>
              </a:rPr>
              <a:t> </a:t>
            </a:r>
            <a:endParaRPr lang="en-LB">
              <a:effectLst/>
              <a:ea typeface="Calibri" panose="020F0502020204030204" pitchFamily="34" charset="0"/>
            </a:endParaRPr>
          </a:p>
          <a:p>
            <a:pPr algn="just"/>
            <a:r>
              <a:rPr lang="en-IE">
                <a:effectLst/>
                <a:ea typeface="Calibri" panose="020F0502020204030204" pitchFamily="34" charset="0"/>
              </a:rPr>
              <a:t>Additionally, the physical demands of many construction jobs may be seen as less attractive to women, although this perception is changing as new technologies and methods of working are introduced. To address these challenges, some initiatives have been introduced in Denmark to encourage more women to enter the construction industry. These include targeted recruitment campaigns, the provision of training and education programmes for women, and efforts to promote the industry as a viable career option for women. There are also ongoing efforts to improve working conditions and safety on construction sites to make them more welcoming to all workers, regardless of gender. Despite these efforts, there is still a long way to go in terms of achieving gender balance in the Danish construction industry. However, there is growing recognition of the benefits of a more diverse and inclusive workforce, and a commitment to continuing to promote greater gender equality in the sector (ibid).</a:t>
            </a:r>
            <a:endParaRPr lang="en-LB">
              <a:effectLst/>
              <a:ea typeface="Calibri" panose="020F0502020204030204" pitchFamily="34" charset="0"/>
            </a:endParaRPr>
          </a:p>
        </p:txBody>
      </p:sp>
      <p:sp>
        <p:nvSpPr>
          <p:cNvPr id="8" name="Text Placeholder 7">
            <a:extLst>
              <a:ext uri="{FF2B5EF4-FFF2-40B4-BE49-F238E27FC236}">
                <a16:creationId xmlns:a16="http://schemas.microsoft.com/office/drawing/2014/main" id="{9B8EE149-95F3-F346-91FE-FE3B2A4777B4}"/>
              </a:ext>
            </a:extLst>
          </p:cNvPr>
          <p:cNvSpPr>
            <a:spLocks noGrp="1"/>
          </p:cNvSpPr>
          <p:nvPr>
            <p:ph type="body" sz="quarter" idx="42"/>
          </p:nvPr>
        </p:nvSpPr>
        <p:spPr>
          <a:xfrm>
            <a:off x="1003299" y="574143"/>
            <a:ext cx="6438901" cy="1051458"/>
          </a:xfrm>
          <a:prstGeom prst="rect">
            <a:avLst/>
          </a:prstGeom>
        </p:spPr>
        <p:txBody>
          <a:bodyPr/>
          <a:lstStyle/>
          <a:p>
            <a:pPr>
              <a:spcBef>
                <a:spcPts val="200"/>
              </a:spcBef>
            </a:pPr>
            <a:r>
              <a:rPr lang="en-IE"/>
              <a:t>1.3.5 Denmark</a:t>
            </a:r>
            <a:endParaRPr lang="en-LB"/>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14800" y="1777998"/>
            <a:ext cx="3444875" cy="7937501"/>
          </a:xfrm>
        </p:spPr>
      </p:pic>
      <p:sp>
        <p:nvSpPr>
          <p:cNvPr id="2" name="Freeform 1">
            <a:extLst>
              <a:ext uri="{FF2B5EF4-FFF2-40B4-BE49-F238E27FC236}">
                <a16:creationId xmlns:a16="http://schemas.microsoft.com/office/drawing/2014/main" id="{75E1E489-54EF-1562-FA3A-DAA2C30B3B9A}"/>
              </a:ext>
            </a:extLst>
          </p:cNvPr>
          <p:cNvSpPr/>
          <p:nvPr/>
        </p:nvSpPr>
        <p:spPr>
          <a:xfrm>
            <a:off x="4114800" y="1777997"/>
            <a:ext cx="3444875" cy="793750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59"/>
            <a:ext cx="6590752" cy="6163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19 </a:t>
            </a:r>
            <a:r>
              <a:rPr lang="en-IE" sz="900">
                <a:effectLst/>
                <a:ea typeface="Calibri" panose="020F0502020204030204" pitchFamily="34" charset="0"/>
              </a:rPr>
              <a:t>Statistics Denmark, 2020. Employment by industry, occupation, sex, and region Report 2020 </a:t>
            </a:r>
            <a:endParaRPr lang="en-LB" sz="900" b="1">
              <a:solidFill>
                <a:srgbClr val="7CD0E4"/>
              </a:solidFill>
              <a:effectLst/>
              <a:ea typeface="Calibri" panose="020F0502020204030204" pitchFamily="34" charset="0"/>
            </a:endParaRPr>
          </a:p>
        </p:txBody>
      </p:sp>
    </p:spTree>
    <p:extLst>
      <p:ext uri="{BB962C8B-B14F-4D97-AF65-F5344CB8AC3E}">
        <p14:creationId xmlns:p14="http://schemas.microsoft.com/office/powerpoint/2010/main" val="172546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2966265" cy="2130367"/>
          </a:xfrm>
        </p:spPr>
        <p:txBody>
          <a:bodyPr/>
          <a:lstStyle/>
          <a:p>
            <a:r>
              <a:rPr lang="en-US" dirty="0"/>
              <a:t>Women in the industry can lay a solid foundation for those interested in pursuing a career in construction. </a:t>
            </a:r>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24</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p:pic>
      <p:sp>
        <p:nvSpPr>
          <p:cNvPr id="2" name="Freeform 1">
            <a:extLst>
              <a:ext uri="{FF2B5EF4-FFF2-40B4-BE49-F238E27FC236}">
                <a16:creationId xmlns:a16="http://schemas.microsoft.com/office/drawing/2014/main" id="{E7B3D0F0-7116-EC7A-FBAC-D1A3BEEB764A}"/>
              </a:ext>
            </a:extLst>
          </p:cNvPr>
          <p:cNvSpPr/>
          <p:nvPr/>
        </p:nvSpPr>
        <p:spPr>
          <a:xfrm>
            <a:off x="-70864" y="3585602"/>
            <a:ext cx="6505378"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raphic 383">
            <a:extLst>
              <a:ext uri="{FF2B5EF4-FFF2-40B4-BE49-F238E27FC236}">
                <a16:creationId xmlns:a16="http://schemas.microsoft.com/office/drawing/2014/main" id="{26D1958F-7EFB-1747-558A-618AEC743FD1}"/>
              </a:ext>
            </a:extLst>
          </p:cNvPr>
          <p:cNvSpPr/>
          <p:nvPr/>
        </p:nvSpPr>
        <p:spPr>
          <a:xfrm>
            <a:off x="3499349" y="569366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5023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02</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r>
              <a:rPr lang="en-US" dirty="0"/>
              <a:t>Knowledge about equality &amp; inclusion challenges for women in construction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25</a:t>
            </a:fld>
            <a:endParaRPr lang="en-US" dirty="0"/>
          </a:p>
        </p:txBody>
      </p:sp>
    </p:spTree>
    <p:extLst>
      <p:ext uri="{BB962C8B-B14F-4D97-AF65-F5344CB8AC3E}">
        <p14:creationId xmlns:p14="http://schemas.microsoft.com/office/powerpoint/2010/main" val="1856197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770407"/>
            <a:ext cx="6924675" cy="330803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26</a:t>
            </a:fld>
            <a:endParaRPr lang="en-US" dirty="0"/>
          </a:p>
        </p:txBody>
      </p:sp>
      <p:sp>
        <p:nvSpPr>
          <p:cNvPr id="5" name="Rectangle 4">
            <a:extLst>
              <a:ext uri="{FF2B5EF4-FFF2-40B4-BE49-F238E27FC236}">
                <a16:creationId xmlns:a16="http://schemas.microsoft.com/office/drawing/2014/main" id="{6642D111-CA45-D6F3-4673-F0FD9D4B256C}"/>
              </a:ext>
            </a:extLst>
          </p:cNvPr>
          <p:cNvSpPr/>
          <p:nvPr/>
        </p:nvSpPr>
        <p:spPr>
          <a:xfrm flipV="1">
            <a:off x="635000" y="562435"/>
            <a:ext cx="6924675" cy="272446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827904"/>
            <a:ext cx="6071476" cy="2854410"/>
          </a:xfrm>
          <a:prstGeom prst="rect">
            <a:avLst/>
          </a:prstGeom>
        </p:spPr>
        <p:txBody>
          <a:bodyPr/>
          <a:lstStyle/>
          <a:p>
            <a:r>
              <a:rPr lang="en-GB">
                <a:effectLst/>
                <a:ea typeface="Calibri" panose="020F0502020204030204" pitchFamily="34" charset="0"/>
              </a:rPr>
              <a:t>To gain first-hand knowledge of the barriers and the situation of women working in the construction sector, we have conducted a series of interviews with both women experts with a relevant role in the sector, as well as women experts in policy and project development with a gender perspective.</a:t>
            </a:r>
          </a:p>
          <a:p>
            <a:r>
              <a:rPr lang="en-GB">
                <a:effectLst/>
                <a:ea typeface="Calibri" panose="020F0502020204030204" pitchFamily="34" charset="0"/>
              </a:rPr>
              <a:t> </a:t>
            </a:r>
          </a:p>
          <a:p>
            <a:r>
              <a:rPr lang="en-GB">
                <a:effectLst/>
                <a:ea typeface="Calibri" panose="020F0502020204030204" pitchFamily="34" charset="0"/>
              </a:rPr>
              <a:t>From this series of interviews, we have extracted reflections that we have used for the development of this Toolkit as well as inspirational material that we hope will help to encourage young women who want to enter the sector, as well as to support women who are already in the sector and want to improve their position and visibility in it.</a:t>
            </a:r>
            <a:endParaRPr lang="ru-RU">
              <a:effectLst/>
              <a:ea typeface="Calibri" panose="020F0502020204030204" pitchFamily="34" charset="0"/>
            </a:endParaRPr>
          </a:p>
          <a:p>
            <a:r>
              <a:rPr lang="en-GB">
                <a:effectLst/>
                <a:ea typeface="Calibri" panose="020F0502020204030204" pitchFamily="34" charset="0"/>
              </a:rPr>
              <a:t>We also seek to bring the experience and perspective of these women closer through the publication of the interviews or extracts from them, which will allow us to offer a reflection for all those who view these materials.</a:t>
            </a:r>
          </a:p>
          <a:p>
            <a:r>
              <a:rPr lang="en-GB">
                <a:effectLst/>
                <a:ea typeface="Calibri" panose="020F0502020204030204" pitchFamily="34" charset="0"/>
              </a:rPr>
              <a:t> </a:t>
            </a:r>
          </a:p>
          <a:p>
            <a:r>
              <a:rPr lang="en-GB">
                <a:effectLst/>
                <a:ea typeface="Calibri" panose="020F0502020204030204" pitchFamily="34" charset="0"/>
              </a:rPr>
              <a:t>Finally, this information has been analysed and included in the development of materials such as the Action Gender Plan linked to the objectives of the FEMCON project as well as the analysis of the current and real situation of women in construction.</a:t>
            </a:r>
          </a:p>
          <a:p>
            <a:endParaRPr lang="en-US" dirty="0"/>
          </a:p>
          <a:p>
            <a:endParaRPr lang="en-US" dirty="0"/>
          </a:p>
        </p:txBody>
      </p:sp>
      <p:sp>
        <p:nvSpPr>
          <p:cNvPr id="9" name="Text Placeholder 7">
            <a:extLst>
              <a:ext uri="{FF2B5EF4-FFF2-40B4-BE49-F238E27FC236}">
                <a16:creationId xmlns:a16="http://schemas.microsoft.com/office/drawing/2014/main" id="{3531A630-0606-8756-10B1-836A3C149956}"/>
              </a:ext>
            </a:extLst>
          </p:cNvPr>
          <p:cNvSpPr>
            <a:spLocks noGrp="1"/>
          </p:cNvSpPr>
          <p:nvPr>
            <p:ph type="body" sz="quarter" idx="42"/>
          </p:nvPr>
        </p:nvSpPr>
        <p:spPr>
          <a:xfrm>
            <a:off x="1003299" y="3811623"/>
            <a:ext cx="6071476" cy="1051458"/>
          </a:xfrm>
          <a:prstGeom prst="rect">
            <a:avLst/>
          </a:prstGeom>
        </p:spPr>
        <p:txBody>
          <a:bodyPr/>
          <a:lstStyle/>
          <a:p>
            <a:pPr>
              <a:spcBef>
                <a:spcPts val="200"/>
              </a:spcBef>
            </a:pPr>
            <a:r>
              <a:rPr lang="ru-RU">
                <a:solidFill>
                  <a:schemeClr val="bg1"/>
                </a:solidFill>
              </a:rPr>
              <a:t>2.</a:t>
            </a:r>
            <a:r>
              <a:rPr lang="en-US">
                <a:solidFill>
                  <a:schemeClr val="bg1"/>
                </a:solidFill>
              </a:rPr>
              <a:t>1</a:t>
            </a:r>
            <a:r>
              <a:rPr lang="en-IE">
                <a:solidFill>
                  <a:schemeClr val="bg1"/>
                </a:solidFill>
              </a:rPr>
              <a:t> Main Barriers &amp; Challenges for Women in Construction </a:t>
            </a:r>
            <a:endParaRPr lang="en-LB">
              <a:solidFill>
                <a:schemeClr val="bg1"/>
              </a:solidFill>
            </a:endParaRPr>
          </a:p>
        </p:txBody>
      </p:sp>
      <p:sp>
        <p:nvSpPr>
          <p:cNvPr id="10" name="Text Placeholder 6">
            <a:extLst>
              <a:ext uri="{FF2B5EF4-FFF2-40B4-BE49-F238E27FC236}">
                <a16:creationId xmlns:a16="http://schemas.microsoft.com/office/drawing/2014/main" id="{6A2BEB2E-9F70-6C25-74EB-EB57E87BBF95}"/>
              </a:ext>
            </a:extLst>
          </p:cNvPr>
          <p:cNvSpPr txBox="1">
            <a:spLocks/>
          </p:cNvSpPr>
          <p:nvPr/>
        </p:nvSpPr>
        <p:spPr>
          <a:xfrm>
            <a:off x="1015999" y="4769708"/>
            <a:ext cx="6071476" cy="485620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a typeface="Calibri" panose="020F0502020204030204" pitchFamily="34" charset="0"/>
              </a:rPr>
              <a:t>Construction has long been a male dominated sector synonymous with macho behaviour and masculinity, associated with strength and resilience, adaptability to the elements and outdoor work. This public perception coupled with a reluctance of school’s teachers and career guidance teachers to recommend it as a career choice negatively influence girls’ choices away from the construction industry.</a:t>
            </a:r>
          </a:p>
          <a:p>
            <a:r>
              <a:rPr lang="en-GB">
                <a:ea typeface="Calibri" panose="020F0502020204030204" pitchFamily="34" charset="0"/>
              </a:rPr>
              <a:t> </a:t>
            </a:r>
          </a:p>
          <a:p>
            <a:r>
              <a:rPr lang="en-GB">
                <a:ea typeface="Calibri" panose="020F0502020204030204" pitchFamily="34" charset="0"/>
              </a:rPr>
              <a:t>There is a plethora of barriers for girls and women entering the industry ranging from social, economic, educational, and exclusionary industry practices.  Retention issues are diverse and include lack of flexibility, stifled career paths, toxic culture, and overt sexism.  Our interviews with female Construction professionals identify key barriers that are affecting young women’s entry point into the industry.  Retention of women in the industry is another issue that points towards systemic barriers that covertly exclude women from progressing in their careers or provide flexibility to enjoy a good work life balance.</a:t>
            </a:r>
          </a:p>
          <a:p>
            <a:endParaRPr lang="en-GB">
              <a:ea typeface="Calibri" panose="020F0502020204030204" pitchFamily="34" charset="0"/>
            </a:endParaRPr>
          </a:p>
          <a:p>
            <a:r>
              <a:rPr lang="en-GB">
                <a:ea typeface="Calibri" panose="020F0502020204030204" pitchFamily="34" charset="0"/>
              </a:rPr>
              <a:t>The main barriers will be explored further below primarily extrapolated from our primary research in the form of our qualitative interviews.  This is supplemented with some secondary research and insights from key industry reports looking specifically at challenges facing women in the construction industry.</a:t>
            </a:r>
          </a:p>
          <a:p>
            <a:endParaRPr lang="en-US" dirty="0"/>
          </a:p>
          <a:p>
            <a:endParaRPr lang="en-US" dirty="0"/>
          </a:p>
        </p:txBody>
      </p:sp>
      <p:pic>
        <p:nvPicPr>
          <p:cNvPr id="17" name="Picture 16">
            <a:extLst>
              <a:ext uri="{FF2B5EF4-FFF2-40B4-BE49-F238E27FC236}">
                <a16:creationId xmlns:a16="http://schemas.microsoft.com/office/drawing/2014/main" id="{A8332C0A-52C4-2F6E-67E8-AC69745137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38368" y="6016816"/>
            <a:ext cx="3321307" cy="3127183"/>
          </a:xfrm>
          <a:prstGeom prst="rect">
            <a:avLst/>
          </a:prstGeom>
        </p:spPr>
      </p:pic>
      <p:sp>
        <p:nvSpPr>
          <p:cNvPr id="18" name="Freeform 17">
            <a:extLst>
              <a:ext uri="{FF2B5EF4-FFF2-40B4-BE49-F238E27FC236}">
                <a16:creationId xmlns:a16="http://schemas.microsoft.com/office/drawing/2014/main" id="{5F026416-432B-79EA-1F82-66EC2AEFA59F}"/>
              </a:ext>
            </a:extLst>
          </p:cNvPr>
          <p:cNvSpPr/>
          <p:nvPr/>
        </p:nvSpPr>
        <p:spPr>
          <a:xfrm>
            <a:off x="4238368" y="6035383"/>
            <a:ext cx="3321307" cy="3108616"/>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1058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27F59DE-CE12-12B3-4167-2978F544707D}"/>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3" cstate="screen">
            <a:extLst>
              <a:ext uri="{28A0092B-C50C-407E-A947-70E740481C1C}">
                <a14:useLocalDpi xmlns:a14="http://schemas.microsoft.com/office/drawing/2010/main"/>
              </a:ext>
            </a:extLst>
          </a:blip>
          <a:srcRect/>
          <a:stretch/>
        </p:blipFill>
        <p:spPr>
          <a:xfrm rot="10800000" flipH="1" flipV="1">
            <a:off x="3692174" y="6458433"/>
            <a:ext cx="3233336" cy="2829706"/>
          </a:xfrm>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3"/>
            <a:ext cx="2696198" cy="1933701"/>
          </a:xfrm>
          <a:prstGeom prst="rect">
            <a:avLst/>
          </a:prstGeom>
        </p:spPr>
        <p:txBody>
          <a:bodyPr/>
          <a:lstStyle/>
          <a:p>
            <a:r>
              <a:rPr lang="en-US" dirty="0"/>
              <a:t>2.1.1 Lack of visible role models and mentors </a:t>
            </a:r>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n-IE" sz="1100">
                <a:cs typeface="Calibri" panose="020F0502020204030204" pitchFamily="34" charset="0"/>
              </a:rPr>
              <a:t>This emerged as a recurring theme throughout the interview process. </a:t>
            </a:r>
            <a:endParaRPr lang="en-LB" sz="110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6919784"/>
            <a:ext cx="2639820" cy="1890733"/>
          </a:xfrm>
          <a:prstGeom prst="rect">
            <a:avLst/>
          </a:prstGeom>
        </p:spPr>
        <p:txBody>
          <a:bodyPr/>
          <a:lstStyle/>
          <a:p>
            <a:pPr algn="just">
              <a:tabLst>
                <a:tab pos="450215" algn="l"/>
              </a:tabLst>
            </a:pPr>
            <a:r>
              <a:rPr lang="en-IE">
                <a:effectLst/>
                <a:ea typeface="Calibri" panose="020F0502020204030204" pitchFamily="34" charset="0"/>
              </a:rPr>
              <a:t>Due to the lack of visibility of women working in the sector, there is a lack of female role models for young women to see. This can be detrimental in young women choosing construction as a career choice and might discourage those already in the industry to advance in their chosen fields.</a:t>
            </a:r>
            <a:endParaRPr lang="en-LB">
              <a:effectLst/>
              <a:ea typeface="Calibri" panose="020F0502020204030204" pitchFamily="34" charset="0"/>
            </a:endParaRPr>
          </a:p>
          <a:p>
            <a:pPr algn="just">
              <a:tabLst>
                <a:tab pos="450215" algn="l"/>
              </a:tabLst>
            </a:pPr>
            <a:r>
              <a:rPr lang="en-IE">
                <a:effectLst/>
                <a:ea typeface="Calibri" panose="020F0502020204030204" pitchFamily="34" charset="0"/>
              </a:rPr>
              <a:t> </a:t>
            </a:r>
            <a:endParaRPr lang="en-LB">
              <a:effectLst/>
              <a:ea typeface="Calibri" panose="020F0502020204030204" pitchFamily="34" charset="0"/>
            </a:endParaRPr>
          </a:p>
          <a:p>
            <a:pPr algn="just">
              <a:tabLst>
                <a:tab pos="450215" algn="l"/>
              </a:tabLst>
            </a:pPr>
            <a:r>
              <a:rPr lang="en-IE">
                <a:effectLst/>
                <a:ea typeface="Calibri" panose="020F0502020204030204" pitchFamily="34" charset="0"/>
              </a:rPr>
              <a:t> The Irish Construction Representative body CIF report in 2018 stated that.</a:t>
            </a:r>
            <a:endParaRPr lang="en-LB">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27</a:t>
            </a:fld>
            <a:endParaRPr lang="en-US" dirty="0"/>
          </a:p>
        </p:txBody>
      </p:sp>
      <p:sp>
        <p:nvSpPr>
          <p:cNvPr id="3" name="Rectangle 2">
            <a:extLst>
              <a:ext uri="{FF2B5EF4-FFF2-40B4-BE49-F238E27FC236}">
                <a16:creationId xmlns:a16="http://schemas.microsoft.com/office/drawing/2014/main" id="{82ECC89A-8818-3B60-897D-3757EEC6355C}"/>
              </a:ext>
            </a:extLst>
          </p:cNvPr>
          <p:cNvSpPr/>
          <p:nvPr/>
        </p:nvSpPr>
        <p:spPr>
          <a:xfrm>
            <a:off x="515709" y="3293886"/>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EF81AA-9DE5-FDF7-0CC1-2BE94B897AEE}"/>
              </a:ext>
            </a:extLst>
          </p:cNvPr>
          <p:cNvSpPr/>
          <p:nvPr/>
        </p:nvSpPr>
        <p:spPr>
          <a:xfrm>
            <a:off x="3692172" y="6450297"/>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551336"/>
            <a:ext cx="3286605" cy="2798178"/>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There is a notable difference in the level of seniority of women working in the sector with companies estimating that only 10% of senior management and 3% of CEO’s are women”.</a:t>
            </a:r>
            <a:r>
              <a:rPr lang="en-LB"/>
              <a:t> </a:t>
            </a:r>
            <a:r>
              <a:rPr lang="en-US" baseline="30000" dirty="0"/>
              <a:t>20</a:t>
            </a:r>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3" name="Text Placeholder 5">
            <a:extLst>
              <a:ext uri="{FF2B5EF4-FFF2-40B4-BE49-F238E27FC236}">
                <a16:creationId xmlns:a16="http://schemas.microsoft.com/office/drawing/2014/main" id="{7E42CC86-3B00-E441-1519-D8DD40C675D8}"/>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20 </a:t>
            </a:r>
            <a:r>
              <a:rPr lang="en-IE" sz="900">
                <a:effectLst/>
                <a:latin typeface="Calibri" panose="020F0502020204030204" pitchFamily="34" charset="0"/>
                <a:ea typeface="Calibri" panose="020F0502020204030204" pitchFamily="34" charset="0"/>
                <a:cs typeface="Times New Roman" panose="02020603050405020304" pitchFamily="18" charset="0"/>
              </a:rPr>
              <a:t>Women in the Construction Industry. (2018) Accuracy Marketing &amp; Construction Industry Federation, Ireland.</a:t>
            </a:r>
            <a:endParaRPr lang="en-LB" sz="900">
              <a:effectLst/>
              <a:latin typeface="Calibri" panose="020F0502020204030204" pitchFamily="34" charset="0"/>
              <a:ea typeface="Calibri" panose="020F0502020204030204" pitchFamily="34" charset="0"/>
              <a:cs typeface="Times New Roman" panose="02020603050405020304" pitchFamily="18" charset="0"/>
            </a:endParaRPr>
          </a:p>
          <a:p>
            <a:endParaRPr lang="en-LB" sz="900" b="1">
              <a:effectLst/>
              <a:ea typeface="Calibri" panose="020F0502020204030204" pitchFamily="34" charset="0"/>
            </a:endParaRPr>
          </a:p>
        </p:txBody>
      </p:sp>
      <p:sp>
        <p:nvSpPr>
          <p:cNvPr id="5" name="Text Placeholder 4">
            <a:extLst>
              <a:ext uri="{FF2B5EF4-FFF2-40B4-BE49-F238E27FC236}">
                <a16:creationId xmlns:a16="http://schemas.microsoft.com/office/drawing/2014/main" id="{E6781127-F255-65B9-2DC8-8DD45AB4A77D}"/>
              </a:ext>
            </a:extLst>
          </p:cNvPr>
          <p:cNvSpPr>
            <a:spLocks noGrp="1"/>
          </p:cNvSpPr>
          <p:nvPr/>
        </p:nvSpPr>
        <p:spPr>
          <a:xfrm>
            <a:off x="3799431" y="1388903"/>
            <a:ext cx="3431800" cy="525258"/>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If you can’t see it, you can’t be it”</a:t>
            </a:r>
            <a:r>
              <a:rPr lang="en-LB"/>
              <a:t> </a:t>
            </a:r>
            <a:endParaRPr lang="en-US" dirty="0"/>
          </a:p>
        </p:txBody>
      </p:sp>
    </p:spTree>
    <p:extLst>
      <p:ext uri="{BB962C8B-B14F-4D97-AF65-F5344CB8AC3E}">
        <p14:creationId xmlns:p14="http://schemas.microsoft.com/office/powerpoint/2010/main" val="2791635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28</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939114"/>
            <a:ext cx="3195638" cy="3027976"/>
          </a:xfrm>
          <a:prstGeom prst="rect">
            <a:avLst/>
          </a:prstGeom>
        </p:spPr>
        <p:txBody>
          <a:bodyPr/>
          <a:lstStyle/>
          <a:p>
            <a:pPr algn="just">
              <a:tabLst>
                <a:tab pos="450215" algn="l"/>
              </a:tabLst>
            </a:pPr>
            <a:r>
              <a:rPr lang="en-IE">
                <a:effectLst/>
                <a:ea typeface="Calibri" panose="020F0502020204030204" pitchFamily="34" charset="0"/>
              </a:rPr>
              <a:t>The Chadwicks Group, a leading builder’s merchant in Ireland conducted quantitative research ahead of international women’s day in March 2023.  From a sample of 350 women aged 18-24, 44% believed there is lack of female representation in the industry and 93% believed more needs to be done to promote the industry to women. </a:t>
            </a:r>
            <a:r>
              <a:rPr lang="en-IE" baseline="30000">
                <a:effectLst/>
                <a:ea typeface="Calibri" panose="020F0502020204030204" pitchFamily="34" charset="0"/>
              </a:rPr>
              <a:t>21</a:t>
            </a:r>
            <a:endParaRPr lang="en-LB" baseline="30000">
              <a:effectLst/>
              <a:ea typeface="Calibri" panose="020F0502020204030204" pitchFamily="34" charset="0"/>
            </a:endParaRPr>
          </a:p>
          <a:p>
            <a:pPr algn="just">
              <a:tabLst>
                <a:tab pos="450215" algn="l"/>
              </a:tabLst>
            </a:pPr>
            <a:r>
              <a:rPr lang="en-IE">
                <a:effectLst/>
                <a:ea typeface="Calibri" panose="020F0502020204030204" pitchFamily="34" charset="0"/>
              </a:rPr>
              <a:t> </a:t>
            </a:r>
            <a:endParaRPr lang="en-LB">
              <a:effectLst/>
              <a:ea typeface="Calibri" panose="020F0502020204030204" pitchFamily="34" charset="0"/>
            </a:endParaRPr>
          </a:p>
          <a:p>
            <a:pPr algn="just">
              <a:tabLst>
                <a:tab pos="450215" algn="l"/>
              </a:tabLst>
            </a:pPr>
            <a:r>
              <a:rPr lang="en-IE">
                <a:effectLst/>
                <a:ea typeface="Calibri" panose="020F0502020204030204" pitchFamily="34" charset="0"/>
              </a:rPr>
              <a:t>This confirms that visibility of women in senior management in construction is a serious issue.  This adds to the confirmation bias that this is an industry for men. The women in our research stressed the importance of career progression pathways that are transparent and fair, and recruitment practices that include fair and objective evaluation criteria and scoring rubrics, and that discourage social cloning- the practice of recruiting and promoting people who fit the same profile as the decision makers. Salary transparency is another meaningful step to entice women to enter and stay in the industry. See excerpts from interviews below.</a:t>
            </a:r>
            <a:r>
              <a:rPr lang="en-LB">
                <a:effectLst/>
                <a:ea typeface="Calibri" panose="020F0502020204030204" pitchFamily="34" charset="0"/>
              </a:rPr>
              <a:t> </a:t>
            </a:r>
            <a:r>
              <a:rPr lang="en-IE">
                <a:effectLst/>
                <a:ea typeface="Calibri" panose="020F0502020204030204" pitchFamily="34" charset="0"/>
              </a:rPr>
              <a:t> </a:t>
            </a:r>
            <a:endParaRPr lang="en-LB">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2" name="Freeform 1">
            <a:extLst>
              <a:ext uri="{FF2B5EF4-FFF2-40B4-BE49-F238E27FC236}">
                <a16:creationId xmlns:a16="http://schemas.microsoft.com/office/drawing/2014/main" id="{75E1E489-54EF-1562-FA3A-DAA2C30B3B9A}"/>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21 </a:t>
            </a:r>
            <a:r>
              <a:rPr lang="en-IE" sz="900">
                <a:effectLst/>
                <a:latin typeface="Calibri" panose="020F0502020204030204" pitchFamily="34" charset="0"/>
                <a:ea typeface="Calibri" panose="020F0502020204030204" pitchFamily="34" charset="0"/>
                <a:cs typeface="Times New Roman" panose="02020603050405020304" pitchFamily="18" charset="0"/>
              </a:rPr>
              <a:t>Chadwicks Group, 2023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https://chadwicksgroup.ie/lack-of-female-role-models-and-representation-is-the-key-barrier/</a:t>
            </a:r>
            <a:r>
              <a:rPr lang="en-LB" sz="900" b="1">
                <a:solidFill>
                  <a:srgbClr val="7CD0E4"/>
                </a:solidFill>
                <a:effectLst/>
              </a:rPr>
              <a:t> </a:t>
            </a:r>
            <a:endParaRPr lang="en-LB" sz="900" b="1">
              <a:solidFill>
                <a:srgbClr val="7CD0E4"/>
              </a:solidFill>
              <a:effectLst/>
              <a:ea typeface="Calibri" panose="020F0502020204030204" pitchFamily="34" charset="0"/>
            </a:endParaRPr>
          </a:p>
        </p:txBody>
      </p:sp>
      <p:sp>
        <p:nvSpPr>
          <p:cNvPr id="15" name="Rectangle 14">
            <a:extLst>
              <a:ext uri="{FF2B5EF4-FFF2-40B4-BE49-F238E27FC236}">
                <a16:creationId xmlns:a16="http://schemas.microsoft.com/office/drawing/2014/main" id="{DC3A6C3D-E4E6-F521-B46B-408C87C92654}"/>
              </a:ext>
            </a:extLst>
          </p:cNvPr>
          <p:cNvSpPr/>
          <p:nvPr/>
        </p:nvSpPr>
        <p:spPr>
          <a:xfrm>
            <a:off x="0" y="5053914"/>
            <a:ext cx="4114800" cy="2977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4674213"/>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5918835"/>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Mentoring programmes are needed to ensure there are female role models in the sector.  Women must feel they have support during their training and once they start working ”.</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918905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a:effectLst/>
                <a:latin typeface="Calibri" panose="020F0502020204030204" pitchFamily="34" charset="0"/>
                <a:ea typeface="Calibri" panose="020F0502020204030204" pitchFamily="34" charset="0"/>
                <a:cs typeface="Times New Roman" panose="02020603050405020304" pitchFamily="18" charset="0"/>
              </a:rPr>
              <a:t>Figure 3: Concha Santos, President ANCI, Spain</a:t>
            </a:r>
            <a:endParaRPr lang="en-LB" sz="9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A4919A4E-E7AA-8D92-DE39-B08222B8C9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1900" y="7516779"/>
            <a:ext cx="1917700" cy="1917700"/>
          </a:xfrm>
          <a:prstGeom prst="rect">
            <a:avLst/>
          </a:prstGeom>
        </p:spPr>
      </p:pic>
    </p:spTree>
    <p:extLst>
      <p:ext uri="{BB962C8B-B14F-4D97-AF65-F5344CB8AC3E}">
        <p14:creationId xmlns:p14="http://schemas.microsoft.com/office/powerpoint/2010/main" val="288319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952230"/>
            <a:ext cx="3801849" cy="843912"/>
          </a:xfrm>
        </p:spPr>
        <p:txBody>
          <a:bodyPr>
            <a:noAutofit/>
          </a:bodyPr>
          <a:lstStyle/>
          <a:p>
            <a:r>
              <a:rPr lang="en-IE"/>
              <a:t>“It is worth mentioning that companies are recognising this issue and putting matters right. “</a:t>
            </a:r>
            <a:r>
              <a:rPr lang="en-LB"/>
              <a:t> </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29</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4" name="Text Placeholder 51">
            <a:extLst>
              <a:ext uri="{FF2B5EF4-FFF2-40B4-BE49-F238E27FC236}">
                <a16:creationId xmlns:a16="http://schemas.microsoft.com/office/drawing/2014/main" id="{52E9E995-0647-657A-A412-7B1C35969662}"/>
              </a:ext>
            </a:extLst>
          </p:cNvPr>
          <p:cNvSpPr txBox="1">
            <a:spLocks/>
          </p:cNvSpPr>
          <p:nvPr/>
        </p:nvSpPr>
        <p:spPr>
          <a:xfrm>
            <a:off x="397769" y="4209372"/>
            <a:ext cx="4239544" cy="6248669"/>
          </a:xfrm>
          <a:prstGeom prst="rect">
            <a:avLst/>
          </a:prstGeom>
        </p:spPr>
        <p:txBody>
          <a:bodyPr anchor="ctr">
            <a:noAutofit/>
          </a:bodyPr>
          <a:lstStyle>
            <a:lvl1pPr marL="0" indent="0" algn="ctr" defTabSz="2072941" rtl="0" eaLnBrk="1" latinLnBrk="0" hangingPunct="1">
              <a:lnSpc>
                <a:spcPts val="1960"/>
              </a:lnSpc>
              <a:spcBef>
                <a:spcPts val="0"/>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00000"/>
              </a:lnSpc>
            </a:pPr>
            <a:r>
              <a:rPr lang="en-IE" sz="1300"/>
              <a:t>“I had an experience in the last two or three months that really heartened me. I'm working with a construction organisation where many bodies are coming to work together.  As the company was being formed, there was 40 members and a member’s board was being put together. It was put out to the whole membership to vote, all done very transparently and democratically.  At the very first board meeting without being prompted, one of the board members looked around and saw the board was full of white men of the same age. And it was flagged straightaway. At the very first board meeting, they discussed, what are they going to do about this…. they decided to create an additional board seat…with full voting rights and roles with responsibility for ensuring EDI across all activities of the organization. But making sure that it was at the most senior levels possible.”</a:t>
            </a:r>
          </a:p>
          <a:p>
            <a:pPr>
              <a:lnSpc>
                <a:spcPct val="100000"/>
              </a:lnSpc>
            </a:pPr>
            <a:endParaRPr lang="en-IE" sz="1300"/>
          </a:p>
          <a:p>
            <a:pPr>
              <a:lnSpc>
                <a:spcPct val="100000"/>
              </a:lnSpc>
            </a:pPr>
            <a:r>
              <a:rPr lang="en-IE" sz="1300"/>
              <a:t>“Within three months after putting, it out to the membership, they have now appointed a board member with the remit of ensuring EDI across the organization's activities. They didn't say that that had to go to a man or woman or to anybody of any age or from any ethnicity. They just wanted somebody who really had experience and a passion for it. So now there is a female on that board. But to me what really was heartening was that the board didn't need to be told. They sat down. They looked around and it was the first thing they noticed. And I'm not sure 10 years ago, they would have noticed that, so it doesn't feel like a lot of progress. But to me, I can see progress”.</a:t>
            </a:r>
          </a:p>
          <a:p>
            <a:pPr>
              <a:lnSpc>
                <a:spcPct val="100000"/>
              </a:lnSpc>
            </a:pPr>
            <a:endParaRPr lang="en-IE" sz="1300"/>
          </a:p>
        </p:txBody>
      </p:sp>
      <p:sp>
        <p:nvSpPr>
          <p:cNvPr id="5" name="Text Placeholder 6">
            <a:extLst>
              <a:ext uri="{FF2B5EF4-FFF2-40B4-BE49-F238E27FC236}">
                <a16:creationId xmlns:a16="http://schemas.microsoft.com/office/drawing/2014/main" id="{6745D157-B199-8235-3803-87830DDE23C8}"/>
              </a:ext>
            </a:extLst>
          </p:cNvPr>
          <p:cNvSpPr txBox="1">
            <a:spLocks/>
          </p:cNvSpPr>
          <p:nvPr/>
        </p:nvSpPr>
        <p:spPr>
          <a:xfrm>
            <a:off x="758813" y="3721493"/>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a:effectLst/>
                <a:latin typeface="Calibri" panose="020F0502020204030204" pitchFamily="34" charset="0"/>
                <a:ea typeface="Calibri" panose="020F0502020204030204" pitchFamily="34" charset="0"/>
                <a:cs typeface="Times New Roman" panose="02020603050405020304" pitchFamily="18" charset="0"/>
              </a:rPr>
              <a:t>Figure 4: Carol Tallon, Property District, Ireland</a:t>
            </a:r>
          </a:p>
        </p:txBody>
      </p:sp>
      <p:pic>
        <p:nvPicPr>
          <p:cNvPr id="8" name="Picture 7">
            <a:extLst>
              <a:ext uri="{FF2B5EF4-FFF2-40B4-BE49-F238E27FC236}">
                <a16:creationId xmlns:a16="http://schemas.microsoft.com/office/drawing/2014/main" id="{A2B01216-8144-6473-B029-393C68FE1196}"/>
              </a:ext>
            </a:extLst>
          </p:cNvPr>
          <p:cNvPicPr>
            <a:picLocks noChangeAspect="1"/>
          </p:cNvPicPr>
          <p:nvPr/>
        </p:nvPicPr>
        <p:blipFill>
          <a:blip r:embed="rId2"/>
          <a:srcRect/>
          <a:stretch/>
        </p:blipFill>
        <p:spPr>
          <a:xfrm>
            <a:off x="1509814" y="2014047"/>
            <a:ext cx="1891065" cy="1917700"/>
          </a:xfrm>
          <a:prstGeom prst="rect">
            <a:avLst/>
          </a:prstGeom>
        </p:spPr>
      </p:pic>
    </p:spTree>
    <p:extLst>
      <p:ext uri="{BB962C8B-B14F-4D97-AF65-F5344CB8AC3E}">
        <p14:creationId xmlns:p14="http://schemas.microsoft.com/office/powerpoint/2010/main" val="115396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8BE59-5A46-59B0-FCF7-F48C805EAF1B}"/>
              </a:ext>
            </a:extLst>
          </p:cNvPr>
          <p:cNvSpPr/>
          <p:nvPr/>
        </p:nvSpPr>
        <p:spPr>
          <a:xfrm>
            <a:off x="7205790" y="5935010"/>
            <a:ext cx="353885" cy="418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E97EB0C-6E88-32B9-5C7B-9D7C04EFE7D8}"/>
              </a:ext>
            </a:extLst>
          </p:cNvPr>
          <p:cNvSpPr/>
          <p:nvPr/>
        </p:nvSpPr>
        <p:spPr>
          <a:xfrm>
            <a:off x="0" y="983581"/>
            <a:ext cx="7559675" cy="1348802"/>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CA38140-CDA0-DDF4-DE24-908781F5ABE0}"/>
              </a:ext>
            </a:extLst>
          </p:cNvPr>
          <p:cNvSpPr/>
          <p:nvPr/>
        </p:nvSpPr>
        <p:spPr>
          <a:xfrm>
            <a:off x="4077974" y="10142357"/>
            <a:ext cx="3402875" cy="54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4" name="Text Placeholder 9">
            <a:extLst>
              <a:ext uri="{FF2B5EF4-FFF2-40B4-BE49-F238E27FC236}">
                <a16:creationId xmlns:a16="http://schemas.microsoft.com/office/drawing/2014/main" id="{65A21AFB-5888-6835-1676-C8982B4A9253}"/>
              </a:ext>
            </a:extLst>
          </p:cNvPr>
          <p:cNvSpPr>
            <a:spLocks noGrp="1"/>
          </p:cNvSpPr>
          <p:nvPr/>
        </p:nvSpPr>
        <p:spPr>
          <a:xfrm>
            <a:off x="865534" y="1391478"/>
            <a:ext cx="6364714" cy="781880"/>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rgbClr val="282828"/>
                </a:solidFill>
                <a:ea typeface="+mn-ea"/>
              </a:rPr>
              <a:t>Inclusion REACH &amp; TEACH </a:t>
            </a:r>
          </a:p>
          <a:p>
            <a:r>
              <a:rPr lang="en-US" dirty="0">
                <a:solidFill>
                  <a:srgbClr val="282828"/>
                </a:solidFill>
                <a:ea typeface="+mn-ea"/>
              </a:rPr>
              <a:t>Toolkit, Your guide to empowering women in construction</a:t>
            </a:r>
          </a:p>
          <a:p>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pic>
        <p:nvPicPr>
          <p:cNvPr id="10" name="Picture 9">
            <a:extLst>
              <a:ext uri="{FF2B5EF4-FFF2-40B4-BE49-F238E27FC236}">
                <a16:creationId xmlns:a16="http://schemas.microsoft.com/office/drawing/2014/main" id="{8516A510-9336-D763-E113-CF4876938E0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5563478" y="10097137"/>
            <a:ext cx="1593607" cy="365949"/>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CF34B64D-AE70-5920-34CF-78F1228EA02F}"/>
              </a:ext>
            </a:extLst>
          </p:cNvPr>
          <p:cNvSpPr txBox="1"/>
          <p:nvPr/>
        </p:nvSpPr>
        <p:spPr>
          <a:xfrm>
            <a:off x="597131" y="10060715"/>
            <a:ext cx="4730645" cy="461665"/>
          </a:xfrm>
          <a:prstGeom prst="rect">
            <a:avLst/>
          </a:prstGeom>
          <a:noFill/>
        </p:spPr>
        <p:txBody>
          <a:bodyPr wrap="square" rtlCol="0">
            <a:spAutoFit/>
          </a:bodyPr>
          <a:lstStyle/>
          <a:p>
            <a:r>
              <a:rPr lang="en-US" sz="800" b="0" i="0" kern="1200">
                <a:solidFill>
                  <a:schemeClr val="tx1">
                    <a:lumMod val="50000"/>
                    <a:lumOff val="50000"/>
                  </a:schemeClr>
                </a:solidFill>
                <a:effectLst/>
                <a:latin typeface="Calibri" panose="020F0502020204030204" pitchFamily="34" charset="0"/>
                <a:ea typeface="+mn-ea"/>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12" name="Text Placeholder 5">
            <a:extLst>
              <a:ext uri="{FF2B5EF4-FFF2-40B4-BE49-F238E27FC236}">
                <a16:creationId xmlns:a16="http://schemas.microsoft.com/office/drawing/2014/main" id="{A60BAAB6-D7CF-E005-2039-76F4B735BDFE}"/>
              </a:ext>
            </a:extLst>
          </p:cNvPr>
          <p:cNvSpPr>
            <a:spLocks noGrp="1"/>
          </p:cNvSpPr>
          <p:nvPr/>
        </p:nvSpPr>
        <p:spPr>
          <a:xfrm>
            <a:off x="525594" y="696363"/>
            <a:ext cx="1427783"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a:t>PROJECT</a:t>
            </a:r>
          </a:p>
        </p:txBody>
      </p:sp>
      <p:sp>
        <p:nvSpPr>
          <p:cNvPr id="15" name="Rectangle 14">
            <a:extLst>
              <a:ext uri="{FF2B5EF4-FFF2-40B4-BE49-F238E27FC236}">
                <a16:creationId xmlns:a16="http://schemas.microsoft.com/office/drawing/2014/main" id="{48A35A65-5521-FC97-D08C-411F6FD64CB5}"/>
              </a:ext>
            </a:extLst>
          </p:cNvPr>
          <p:cNvSpPr/>
          <p:nvPr/>
        </p:nvSpPr>
        <p:spPr>
          <a:xfrm>
            <a:off x="0" y="2905146"/>
            <a:ext cx="7559675" cy="977741"/>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9">
            <a:extLst>
              <a:ext uri="{FF2B5EF4-FFF2-40B4-BE49-F238E27FC236}">
                <a16:creationId xmlns:a16="http://schemas.microsoft.com/office/drawing/2014/main" id="{DF9C7DAD-F038-DF46-D6FB-A54BA7EF0C52}"/>
              </a:ext>
            </a:extLst>
          </p:cNvPr>
          <p:cNvSpPr>
            <a:spLocks noGrp="1"/>
          </p:cNvSpPr>
          <p:nvPr/>
        </p:nvSpPr>
        <p:spPr>
          <a:xfrm>
            <a:off x="865534" y="3313043"/>
            <a:ext cx="6364714" cy="363648"/>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rgbClr val="282828"/>
                </a:solidFill>
                <a:ea typeface="+mn-ea"/>
              </a:rPr>
              <a:t>June 2023</a:t>
            </a:r>
          </a:p>
          <a:p>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sp>
        <p:nvSpPr>
          <p:cNvPr id="21" name="Text Placeholder 5">
            <a:extLst>
              <a:ext uri="{FF2B5EF4-FFF2-40B4-BE49-F238E27FC236}">
                <a16:creationId xmlns:a16="http://schemas.microsoft.com/office/drawing/2014/main" id="{3F64A3ED-50DF-E597-1F86-DD9787FFDC81}"/>
              </a:ext>
            </a:extLst>
          </p:cNvPr>
          <p:cNvSpPr>
            <a:spLocks noGrp="1"/>
          </p:cNvSpPr>
          <p:nvPr/>
        </p:nvSpPr>
        <p:spPr>
          <a:xfrm>
            <a:off x="525594" y="2617928"/>
            <a:ext cx="3254244"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a:t>DOCUMENT VERSION</a:t>
            </a:r>
          </a:p>
        </p:txBody>
      </p:sp>
      <p:sp>
        <p:nvSpPr>
          <p:cNvPr id="22" name="Rectangle 21">
            <a:extLst>
              <a:ext uri="{FF2B5EF4-FFF2-40B4-BE49-F238E27FC236}">
                <a16:creationId xmlns:a16="http://schemas.microsoft.com/office/drawing/2014/main" id="{882A02C0-E2F9-028E-4733-E6862B21A58D}"/>
              </a:ext>
            </a:extLst>
          </p:cNvPr>
          <p:cNvSpPr/>
          <p:nvPr/>
        </p:nvSpPr>
        <p:spPr>
          <a:xfrm>
            <a:off x="0" y="4482155"/>
            <a:ext cx="7559675" cy="977741"/>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9">
            <a:extLst>
              <a:ext uri="{FF2B5EF4-FFF2-40B4-BE49-F238E27FC236}">
                <a16:creationId xmlns:a16="http://schemas.microsoft.com/office/drawing/2014/main" id="{7A2DDCE7-92A1-3D37-759D-36588BA1DA90}"/>
              </a:ext>
            </a:extLst>
          </p:cNvPr>
          <p:cNvSpPr>
            <a:spLocks noGrp="1"/>
          </p:cNvSpPr>
          <p:nvPr/>
        </p:nvSpPr>
        <p:spPr>
          <a:xfrm>
            <a:off x="865534" y="4890052"/>
            <a:ext cx="6364714" cy="363648"/>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b="0" i="0" kern="1200">
                <a:solidFill>
                  <a:schemeClr val="tx1"/>
                </a:solidFill>
                <a:effectLst/>
                <a:ea typeface="+mn-ea"/>
              </a:rPr>
              <a:t>KA220-VET-8BD6FFB9</a:t>
            </a:r>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sp>
        <p:nvSpPr>
          <p:cNvPr id="24" name="Text Placeholder 5">
            <a:extLst>
              <a:ext uri="{FF2B5EF4-FFF2-40B4-BE49-F238E27FC236}">
                <a16:creationId xmlns:a16="http://schemas.microsoft.com/office/drawing/2014/main" id="{914C7F5F-9EE4-10F0-9FC6-5DBEA27869D1}"/>
              </a:ext>
            </a:extLst>
          </p:cNvPr>
          <p:cNvSpPr>
            <a:spLocks noGrp="1"/>
          </p:cNvSpPr>
          <p:nvPr/>
        </p:nvSpPr>
        <p:spPr>
          <a:xfrm>
            <a:off x="525594" y="4194937"/>
            <a:ext cx="2787449"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a:t>PROJECT NUMBER</a:t>
            </a:r>
          </a:p>
        </p:txBody>
      </p:sp>
      <p:sp>
        <p:nvSpPr>
          <p:cNvPr id="25" name="Rectangle 24">
            <a:extLst>
              <a:ext uri="{FF2B5EF4-FFF2-40B4-BE49-F238E27FC236}">
                <a16:creationId xmlns:a16="http://schemas.microsoft.com/office/drawing/2014/main" id="{3F4FD5E0-1090-63DB-38A8-3E610B9BB92A}"/>
              </a:ext>
            </a:extLst>
          </p:cNvPr>
          <p:cNvSpPr/>
          <p:nvPr/>
        </p:nvSpPr>
        <p:spPr>
          <a:xfrm>
            <a:off x="0" y="6049067"/>
            <a:ext cx="7559675" cy="1348802"/>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9">
            <a:extLst>
              <a:ext uri="{FF2B5EF4-FFF2-40B4-BE49-F238E27FC236}">
                <a16:creationId xmlns:a16="http://schemas.microsoft.com/office/drawing/2014/main" id="{F618842F-4C5D-CCAD-0E9C-D92820152C79}"/>
              </a:ext>
            </a:extLst>
          </p:cNvPr>
          <p:cNvSpPr>
            <a:spLocks noGrp="1"/>
          </p:cNvSpPr>
          <p:nvPr/>
        </p:nvSpPr>
        <p:spPr>
          <a:xfrm>
            <a:off x="865534" y="6456964"/>
            <a:ext cx="6364714" cy="781880"/>
          </a:xfrm>
          <a:prstGeom prst="rect">
            <a:avLst/>
          </a:prstGeom>
        </p:spPr>
        <p:txBody>
          <a:bodyPr vert="horz" lIns="89533" tIns="44767" rIns="89533" bIns="44767"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solidFill>
                  <a:srgbClr val="282828"/>
                </a:solidFill>
                <a:ea typeface="+mn-ea"/>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r>
              <a:rPr lang="lv-LV" dirty="0">
                <a:solidFill>
                  <a:srgbClr val="282828"/>
                </a:solidFill>
              </a:rPr>
              <a:t> </a:t>
            </a:r>
            <a:endParaRPr lang="en-US" b="1" dirty="0">
              <a:solidFill>
                <a:srgbClr val="282828"/>
              </a:solidFill>
            </a:endParaRPr>
          </a:p>
        </p:txBody>
      </p:sp>
      <p:sp>
        <p:nvSpPr>
          <p:cNvPr id="28" name="Text Placeholder 5">
            <a:extLst>
              <a:ext uri="{FF2B5EF4-FFF2-40B4-BE49-F238E27FC236}">
                <a16:creationId xmlns:a16="http://schemas.microsoft.com/office/drawing/2014/main" id="{A6DC3B7F-9BAF-86CE-36A0-96B90AA078A6}"/>
              </a:ext>
            </a:extLst>
          </p:cNvPr>
          <p:cNvSpPr>
            <a:spLocks noGrp="1"/>
          </p:cNvSpPr>
          <p:nvPr/>
        </p:nvSpPr>
        <p:spPr>
          <a:xfrm>
            <a:off x="525594" y="5761849"/>
            <a:ext cx="2072463"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a:t>DISCLAIMER</a:t>
            </a:r>
          </a:p>
        </p:txBody>
      </p:sp>
      <p:pic>
        <p:nvPicPr>
          <p:cNvPr id="29" name="Picture 28">
            <a:extLst>
              <a:ext uri="{FF2B5EF4-FFF2-40B4-BE49-F238E27FC236}">
                <a16:creationId xmlns:a16="http://schemas.microsoft.com/office/drawing/2014/main" id="{88781F6D-4FD4-7C72-BB80-D435FDAFA3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618" y="7916546"/>
            <a:ext cx="3594196" cy="1735456"/>
          </a:xfrm>
          <a:prstGeom prst="rect">
            <a:avLst/>
          </a:prstGeom>
        </p:spPr>
      </p:pic>
    </p:spTree>
    <p:extLst>
      <p:ext uri="{BB962C8B-B14F-4D97-AF65-F5344CB8AC3E}">
        <p14:creationId xmlns:p14="http://schemas.microsoft.com/office/powerpoint/2010/main" val="95565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n-GB">
                <a:effectLst/>
                <a:ea typeface="Calibri" panose="020F0502020204030204" pitchFamily="34" charset="0"/>
              </a:rPr>
              <a:t>“The biggest challenge in construction is the entry route as there’s no obvious career path and it’s currently complex and confusing, it’s not very clear what the right qualifications are and it’s difficult for young people and their parents and teachers to find the right information, so they’re often not aware of the opportunities and go elsewhere.” </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30</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254500"/>
            <a:ext cx="6526988" cy="4990192"/>
          </a:xfrm>
          <a:prstGeom prst="rect">
            <a:avLst/>
          </a:prstGeom>
        </p:spPr>
        <p:txBody>
          <a:bodyPr/>
          <a:lstStyle/>
          <a:p>
            <a:pPr algn="just">
              <a:tabLst>
                <a:tab pos="450215" algn="l"/>
              </a:tabLst>
            </a:pPr>
            <a:r>
              <a:rPr lang="en-IE">
                <a:effectLst/>
                <a:ea typeface="Calibri" panose="020F0502020204030204" pitchFamily="34" charset="0"/>
              </a:rPr>
              <a:t>The Construction sector’s key challenge is how to position itself.  It consists of a broad range of activities, some of a fragmented nature, making it difficult to present a coherent narrative to potential new entrants.  A large proportion of the industry is made up of micro-companies employing 10 people or fewer, with about 27.7% of all workers being self-employed.</a:t>
            </a:r>
            <a:r>
              <a:rPr lang="en-IE" baseline="30000">
                <a:effectLst/>
                <a:ea typeface="Calibri" panose="020F0502020204030204" pitchFamily="34" charset="0"/>
              </a:rPr>
              <a:t>22</a:t>
            </a:r>
            <a:r>
              <a:rPr lang="en-IE">
                <a:effectLst/>
                <a:ea typeface="Calibri" panose="020F0502020204030204" pitchFamily="34" charset="0"/>
              </a:rPr>
              <a:t> </a:t>
            </a:r>
            <a:endParaRPr lang="en-LB">
              <a:effectLst/>
              <a:ea typeface="Calibri" panose="020F0502020204030204" pitchFamily="34" charset="0"/>
            </a:endParaRPr>
          </a:p>
          <a:p>
            <a:pPr algn="just">
              <a:tabLst>
                <a:tab pos="450215" algn="l"/>
              </a:tabLst>
            </a:pPr>
            <a:r>
              <a:rPr lang="en-IE">
                <a:effectLst/>
                <a:ea typeface="Calibri" panose="020F0502020204030204" pitchFamily="34" charset="0"/>
              </a:rPr>
              <a:t> </a:t>
            </a:r>
            <a:endParaRPr lang="en-LB">
              <a:effectLst/>
              <a:ea typeface="Calibri" panose="020F0502020204030204" pitchFamily="34" charset="0"/>
            </a:endParaRPr>
          </a:p>
          <a:p>
            <a:pPr algn="just">
              <a:tabLst>
                <a:tab pos="450215" algn="l"/>
              </a:tabLst>
            </a:pPr>
            <a:r>
              <a:rPr lang="en-IE">
                <a:effectLst/>
                <a:ea typeface="Calibri" panose="020F0502020204030204" pitchFamily="34" charset="0"/>
              </a:rPr>
              <a:t>There is a wide array of roles and occupations on offer including tradespeople like electricians and plumbers, together with professionals, such as engineers and quantity surveyors, and support functions like HR, Finance, and marketing. Each with its own entry route.</a:t>
            </a:r>
          </a:p>
          <a:p>
            <a:pPr algn="just">
              <a:tabLst>
                <a:tab pos="450215" algn="l"/>
              </a:tabLst>
            </a:pPr>
            <a:endParaRPr lang="en-IE">
              <a:effectLst/>
              <a:ea typeface="Calibri" panose="020F0502020204030204" pitchFamily="34" charset="0"/>
            </a:endParaRPr>
          </a:p>
          <a:p>
            <a:pPr algn="just">
              <a:tabLst>
                <a:tab pos="450215" algn="l"/>
              </a:tabLst>
            </a:pPr>
            <a:r>
              <a:rPr lang="en-US">
                <a:effectLst/>
                <a:ea typeface="Calibri" panose="020F0502020204030204" pitchFamily="34" charset="0"/>
              </a:rPr>
              <a:t>Other barriers include the difficulties faced by young people in obtaining part-time jobs, which are helpful in giving them a taster of the sector.  This situation isn’t helped by a common practice among small employers of recruiting via word of mouth using their own networks of family and friends, narrowing the potential talent pool in the process.</a:t>
            </a:r>
          </a:p>
          <a:p>
            <a:pPr algn="just">
              <a:tabLst>
                <a:tab pos="450215" algn="l"/>
              </a:tabLst>
            </a:pPr>
            <a:endParaRPr lang="en-LB">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34295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2.1.2 Public perception</a:t>
            </a:r>
            <a:endParaRPr lang="en-LB"/>
          </a:p>
        </p:txBody>
      </p:sp>
      <p:sp>
        <p:nvSpPr>
          <p:cNvPr id="8" name="Text Placeholder 5">
            <a:extLst>
              <a:ext uri="{FF2B5EF4-FFF2-40B4-BE49-F238E27FC236}">
                <a16:creationId xmlns:a16="http://schemas.microsoft.com/office/drawing/2014/main" id="{63CC2980-4E50-895D-90D3-31CDCE59B0C5}"/>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22 </a:t>
            </a:r>
            <a:r>
              <a:rPr lang="en-IE" sz="900">
                <a:effectLst/>
                <a:latin typeface="Calibri" panose="020F0502020204030204" pitchFamily="34" charset="0"/>
                <a:ea typeface="Calibri" panose="020F0502020204030204" pitchFamily="34" charset="0"/>
                <a:cs typeface="Times New Roman" panose="02020603050405020304" pitchFamily="18" charset="0"/>
              </a:rPr>
              <a:t>European Centre for the Development of Vocational Training, Eurostat (2020)</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https://www.cedefop.europa.eu/en/tools/skills-intelligence/self-employment?year=2020&amp;country=EU#6</a:t>
            </a:r>
            <a:endParaRPr lang="en-LB"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LB" sz="900" b="1">
              <a:solidFill>
                <a:srgbClr val="7CD0E4"/>
              </a:solidFill>
              <a:effectLst/>
              <a:ea typeface="Calibri" panose="020F0502020204030204" pitchFamily="34" charset="0"/>
            </a:endParaRPr>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62311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Construction Female CEO, UK</a:t>
            </a:r>
            <a:endParaRPr lang="en-LB" sz="9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4158609"/>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“These barriers result in a public perception that construction remains “very white and male-oriented” and is “seen as old school and non-diverse.”</a:t>
            </a:r>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572412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Construction worker, London</a:t>
            </a:r>
          </a:p>
        </p:txBody>
      </p:sp>
      <p:sp>
        <p:nvSpPr>
          <p:cNvPr id="14" name="Text Placeholder 4">
            <a:extLst>
              <a:ext uri="{FF2B5EF4-FFF2-40B4-BE49-F238E27FC236}">
                <a16:creationId xmlns:a16="http://schemas.microsoft.com/office/drawing/2014/main" id="{7666EF60-3D3B-E263-FFD6-DDA46289DD57}"/>
              </a:ext>
            </a:extLst>
          </p:cNvPr>
          <p:cNvSpPr>
            <a:spLocks noGrp="1"/>
          </p:cNvSpPr>
          <p:nvPr/>
        </p:nvSpPr>
        <p:spPr>
          <a:xfrm>
            <a:off x="3799431" y="6278957"/>
            <a:ext cx="3431800" cy="306162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“The construction sector has traditionally been male-dominated, and women have had to work harder to break into the industry. There is still a stereotype that construction is a man's job, and some people believe that women do not have the strength or skills to perform well in this sector”.</a:t>
            </a:r>
          </a:p>
        </p:txBody>
      </p:sp>
      <p:sp>
        <p:nvSpPr>
          <p:cNvPr id="15" name="Text Placeholder 6">
            <a:extLst>
              <a:ext uri="{FF2B5EF4-FFF2-40B4-BE49-F238E27FC236}">
                <a16:creationId xmlns:a16="http://schemas.microsoft.com/office/drawing/2014/main" id="{5F92D571-DD62-8A32-7774-03ACC01F76FC}"/>
              </a:ext>
            </a:extLst>
          </p:cNvPr>
          <p:cNvSpPr txBox="1">
            <a:spLocks/>
          </p:cNvSpPr>
          <p:nvPr/>
        </p:nvSpPr>
        <p:spPr>
          <a:xfrm>
            <a:off x="3844403" y="922269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Sarah Hansen, Structural and Environmental Engineer, Denmark</a:t>
            </a:r>
          </a:p>
        </p:txBody>
      </p:sp>
    </p:spTree>
    <p:extLst>
      <p:ext uri="{BB962C8B-B14F-4D97-AF65-F5344CB8AC3E}">
        <p14:creationId xmlns:p14="http://schemas.microsoft.com/office/powerpoint/2010/main" val="2570650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30B4D2-DFC0-7A4E-17EE-D4982B74F20E}"/>
              </a:ext>
            </a:extLst>
          </p:cNvPr>
          <p:cNvSpPr/>
          <p:nvPr/>
        </p:nvSpPr>
        <p:spPr>
          <a:xfrm>
            <a:off x="3780692" y="3934016"/>
            <a:ext cx="3778983" cy="594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F53120A-DD9B-2AB5-7FAC-273F355707F9}"/>
              </a:ext>
            </a:extLst>
          </p:cNvPr>
          <p:cNvSpPr/>
          <p:nvPr/>
        </p:nvSpPr>
        <p:spPr>
          <a:xfrm>
            <a:off x="0" y="2210724"/>
            <a:ext cx="7559675" cy="1831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637610"/>
          </a:xfrm>
          <a:prstGeom prst="rect">
            <a:avLst/>
          </a:prstGeom>
        </p:spPr>
        <p:txBody>
          <a:bodyPr/>
          <a:lstStyle/>
          <a:p>
            <a:pPr>
              <a:spcBef>
                <a:spcPts val="200"/>
              </a:spcBef>
            </a:pPr>
            <a:r>
              <a:rPr lang="en-IE"/>
              <a:t>2.1.3 Awareness</a:t>
            </a:r>
            <a:endParaRPr lang="en-LB"/>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515708" y="1497824"/>
            <a:ext cx="3303720" cy="1083162"/>
          </a:xfrm>
          <a:prstGeom prst="rect">
            <a:avLst/>
          </a:prstGeom>
        </p:spPr>
        <p:txBody>
          <a:bodyPr/>
          <a:lstStyle/>
          <a:p>
            <a:pPr algn="just">
              <a:spcBef>
                <a:spcPts val="195"/>
              </a:spcBef>
              <a:tabLst>
                <a:tab pos="450215" algn="l"/>
              </a:tabLst>
            </a:pPr>
            <a:r>
              <a:rPr lang="en-IE" sz="1100">
                <a:cs typeface="Calibri" panose="020F0502020204030204" pitchFamily="34" charset="0"/>
              </a:rPr>
              <a:t>The research indicates that more awareness building efforts need to be made at secondary level, including visits to schools from female construction professionals, presence from Industry bodies at career fairs, and re-educating the educators about the breadth and depth of jobs available within the sector. Construction is a dynamic industry that is pivoting more towards Modern Methods, Green Energy and will require a more diverse range of actors to fill key future roles. Education and training are a well-documented theme in the research.</a:t>
            </a: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31</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512826" y="4867401"/>
            <a:ext cx="3286605" cy="1175263"/>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spcBef>
                <a:spcPts val="195"/>
              </a:spcBef>
              <a:tabLst>
                <a:tab pos="450215" algn="l"/>
              </a:tabLst>
            </a:pPr>
            <a:r>
              <a:rPr lang="en-US" dirty="0"/>
              <a:t>“</a:t>
            </a:r>
            <a:r>
              <a:rPr lang="en-IE"/>
              <a:t>It is necessary to give visibility to educational programmes and professional opportunities in construction</a:t>
            </a:r>
            <a:r>
              <a:rPr lang="en-LB"/>
              <a:t> </a:t>
            </a:r>
            <a:r>
              <a:rPr lang="en-IE"/>
              <a:t>”.</a:t>
            </a:r>
            <a:r>
              <a:rPr lang="en-LB"/>
              <a:t> </a:t>
            </a:r>
            <a:endParaRPr lang="en-US"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71418" y="935938"/>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4">
            <a:extLst>
              <a:ext uri="{FF2B5EF4-FFF2-40B4-BE49-F238E27FC236}">
                <a16:creationId xmlns:a16="http://schemas.microsoft.com/office/drawing/2014/main" id="{E6781127-F255-65B9-2DC8-8DD45AB4A77D}"/>
              </a:ext>
            </a:extLst>
          </p:cNvPr>
          <p:cNvSpPr>
            <a:spLocks noGrp="1"/>
          </p:cNvSpPr>
          <p:nvPr/>
        </p:nvSpPr>
        <p:spPr>
          <a:xfrm>
            <a:off x="3799431" y="2356060"/>
            <a:ext cx="3431800" cy="355237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Where I live, there is a secondary school for girls and another one for boys. My own daughter does not even have the option of doing any technical subjects.  And she is picking subjects for her leaving certificate, talking to career guidance counsellors, attending opening days and construction is not on the radar, engineering, project management, building technology not there ”</a:t>
            </a:r>
            <a:r>
              <a:rPr lang="en-LB"/>
              <a:t> </a:t>
            </a:r>
            <a:endParaRPr lang="en-US" dirty="0"/>
          </a:p>
        </p:txBody>
      </p:sp>
      <p:sp>
        <p:nvSpPr>
          <p:cNvPr id="15" name="Text Placeholder 6">
            <a:extLst>
              <a:ext uri="{FF2B5EF4-FFF2-40B4-BE49-F238E27FC236}">
                <a16:creationId xmlns:a16="http://schemas.microsoft.com/office/drawing/2014/main" id="{217D288A-58B2-CC0B-31D5-30A59480D916}"/>
              </a:ext>
            </a:extLst>
          </p:cNvPr>
          <p:cNvSpPr txBox="1">
            <a:spLocks/>
          </p:cNvSpPr>
          <p:nvPr/>
        </p:nvSpPr>
        <p:spPr>
          <a:xfrm>
            <a:off x="3819428" y="783535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a:cs typeface="Times New Roman" panose="02020603050405020304" pitchFamily="18" charset="0"/>
              </a:rPr>
              <a:t>Figure 5: Ger Ronayne, CEO, JJ Rhatigan &amp; Co</a:t>
            </a:r>
            <a:endParaRPr lang="en-LB" sz="900" i="1">
              <a:cs typeface="Times New Roman" panose="02020603050405020304" pitchFamily="18" charset="0"/>
            </a:endParaRPr>
          </a:p>
        </p:txBody>
      </p:sp>
      <p:pic>
        <p:nvPicPr>
          <p:cNvPr id="16" name="Picture 15">
            <a:extLst>
              <a:ext uri="{FF2B5EF4-FFF2-40B4-BE49-F238E27FC236}">
                <a16:creationId xmlns:a16="http://schemas.microsoft.com/office/drawing/2014/main" id="{AA90EB1A-2DE2-5D3D-A129-728A3B8EE5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0429" y="6106056"/>
            <a:ext cx="1891065" cy="1891065"/>
          </a:xfrm>
          <a:prstGeom prst="rect">
            <a:avLst/>
          </a:prstGeom>
        </p:spPr>
      </p:pic>
      <p:sp>
        <p:nvSpPr>
          <p:cNvPr id="26" name="Text Placeholder 6">
            <a:extLst>
              <a:ext uri="{FF2B5EF4-FFF2-40B4-BE49-F238E27FC236}">
                <a16:creationId xmlns:a16="http://schemas.microsoft.com/office/drawing/2014/main" id="{8DF331A1-990D-907E-A4B0-5B12AECEA4DA}"/>
              </a:ext>
            </a:extLst>
          </p:cNvPr>
          <p:cNvSpPr txBox="1">
            <a:spLocks/>
          </p:cNvSpPr>
          <p:nvPr/>
        </p:nvSpPr>
        <p:spPr>
          <a:xfrm>
            <a:off x="478351" y="852115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a:cs typeface="Times New Roman" panose="02020603050405020304" pitchFamily="18" charset="0"/>
              </a:rPr>
              <a:t>Figure 6: Concha Santos, President of Spanish National Association of Construction workers, Spain.</a:t>
            </a:r>
          </a:p>
        </p:txBody>
      </p:sp>
      <p:pic>
        <p:nvPicPr>
          <p:cNvPr id="27" name="Picture 26">
            <a:extLst>
              <a:ext uri="{FF2B5EF4-FFF2-40B4-BE49-F238E27FC236}">
                <a16:creationId xmlns:a16="http://schemas.microsoft.com/office/drawing/2014/main" id="{C0D06C0F-8AFA-A08F-12D3-CC1E0ACA33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29352" y="6791856"/>
            <a:ext cx="1891065" cy="1891065"/>
          </a:xfrm>
          <a:prstGeom prst="rect">
            <a:avLst/>
          </a:prstGeom>
        </p:spPr>
      </p:pic>
      <p:sp>
        <p:nvSpPr>
          <p:cNvPr id="28" name="Text Placeholder 4">
            <a:extLst>
              <a:ext uri="{FF2B5EF4-FFF2-40B4-BE49-F238E27FC236}">
                <a16:creationId xmlns:a16="http://schemas.microsoft.com/office/drawing/2014/main" id="{0E96D9F2-CDC6-700A-E649-9507FA691A4C}"/>
              </a:ext>
            </a:extLst>
          </p:cNvPr>
          <p:cNvSpPr>
            <a:spLocks noGrp="1"/>
          </p:cNvSpPr>
          <p:nvPr/>
        </p:nvSpPr>
        <p:spPr>
          <a:xfrm>
            <a:off x="3799431" y="8273282"/>
            <a:ext cx="3431800" cy="117526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A lot of people may be doing work, diversity, and inclusion work. But not talking about it, so we don't see it</a:t>
            </a:r>
            <a:r>
              <a:rPr lang="en-LB"/>
              <a:t> </a:t>
            </a:r>
            <a:r>
              <a:rPr lang="en-US" dirty="0"/>
              <a:t>.”</a:t>
            </a:r>
          </a:p>
        </p:txBody>
      </p:sp>
      <p:sp>
        <p:nvSpPr>
          <p:cNvPr id="29" name="Text Placeholder 6">
            <a:extLst>
              <a:ext uri="{FF2B5EF4-FFF2-40B4-BE49-F238E27FC236}">
                <a16:creationId xmlns:a16="http://schemas.microsoft.com/office/drawing/2014/main" id="{82819E15-5D63-660D-9988-0D61616D5E95}"/>
              </a:ext>
            </a:extLst>
          </p:cNvPr>
          <p:cNvSpPr txBox="1">
            <a:spLocks/>
          </p:cNvSpPr>
          <p:nvPr/>
        </p:nvSpPr>
        <p:spPr>
          <a:xfrm>
            <a:off x="3844403" y="9522398"/>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Maria Hegarty, Equality Strategies, Ireland</a:t>
            </a:r>
          </a:p>
        </p:txBody>
      </p:sp>
      <p:sp>
        <p:nvSpPr>
          <p:cNvPr id="31" name="Rectangle 30">
            <a:extLst>
              <a:ext uri="{FF2B5EF4-FFF2-40B4-BE49-F238E27FC236}">
                <a16:creationId xmlns:a16="http://schemas.microsoft.com/office/drawing/2014/main" id="{E30DD313-1B2A-A0D7-C3AD-84EA8CF9D1BC}"/>
              </a:ext>
            </a:extLst>
          </p:cNvPr>
          <p:cNvSpPr/>
          <p:nvPr/>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560717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4" name="Freeform 13">
            <a:extLst>
              <a:ext uri="{FF2B5EF4-FFF2-40B4-BE49-F238E27FC236}">
                <a16:creationId xmlns:a16="http://schemas.microsoft.com/office/drawing/2014/main" id="{99B5C261-5FCD-4124-2652-6393537CB0D9}"/>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77642"/>
            <a:ext cx="4188275" cy="9414171"/>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32</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985874"/>
            <a:ext cx="3418702" cy="2586284"/>
          </a:xfrm>
        </p:spPr>
        <p:txBody>
          <a:bodyPr>
            <a:normAutofit/>
          </a:bodyPr>
          <a:lstStyle/>
          <a:p>
            <a:pPr algn="l"/>
            <a:r>
              <a:rPr lang="en-GB" sz="2200" b="1">
                <a:solidFill>
                  <a:schemeClr val="bg1"/>
                </a:solidFill>
              </a:rPr>
              <a:t>2.1.4 </a:t>
            </a:r>
            <a:r>
              <a:rPr lang="en-IE" sz="2200" b="1">
                <a:solidFill>
                  <a:schemeClr val="bg1"/>
                </a:solidFill>
              </a:rPr>
              <a:t>Return to work</a:t>
            </a:r>
            <a:endParaRPr lang="en-LB" sz="2200" b="1">
              <a:solidFill>
                <a:schemeClr val="bg1"/>
              </a:solidFill>
            </a:endParaRPr>
          </a:p>
          <a:p>
            <a:pPr algn="l"/>
            <a:endParaRPr lang="en-GB" sz="2200" b="1">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515708" y="2781496"/>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195"/>
              </a:spcBef>
              <a:buNone/>
              <a:tabLst>
                <a:tab pos="450215" algn="l"/>
              </a:tabLst>
            </a:pPr>
            <a:r>
              <a:rPr lang="en-IE" sz="1100">
                <a:latin typeface="Calibri" panose="020F0502020204030204" pitchFamily="34" charset="0"/>
                <a:cs typeface="Calibri" panose="020F0502020204030204" pitchFamily="34" charset="0"/>
              </a:rPr>
              <a:t>The research indicates that a large proportion of women find it difficult to manage family responsibilities and stay within the industry.  The nature of a project-based industry requires the employment of a transient workforce, one that can move from one project location to another. This a difficult balancing act for women with dependents.</a:t>
            </a:r>
          </a:p>
          <a:p>
            <a:pPr marL="0" indent="0" algn="just">
              <a:spcBef>
                <a:spcPts val="195"/>
              </a:spcBef>
              <a:buNone/>
              <a:tabLst>
                <a:tab pos="450215" algn="l"/>
              </a:tabLst>
            </a:pPr>
            <a:r>
              <a:rPr lang="en-IE" sz="1100">
                <a:latin typeface="Calibri" panose="020F0502020204030204" pitchFamily="34" charset="0"/>
                <a:cs typeface="Calibri" panose="020F0502020204030204" pitchFamily="34" charset="0"/>
              </a:rPr>
              <a:t> </a:t>
            </a:r>
          </a:p>
          <a:p>
            <a:pPr marL="0" indent="0" algn="just">
              <a:spcBef>
                <a:spcPts val="195"/>
              </a:spcBef>
              <a:buNone/>
              <a:tabLst>
                <a:tab pos="450215" algn="l"/>
              </a:tabLst>
            </a:pPr>
            <a:r>
              <a:rPr lang="en-IE" sz="1100">
                <a:latin typeface="Calibri" panose="020F0502020204030204" pitchFamily="34" charset="0"/>
                <a:cs typeface="Calibri" panose="020F0502020204030204" pitchFamily="34" charset="0"/>
              </a:rPr>
              <a:t>Career pathways and patterns of work continue to be based on a “full-time, continuously working” model where family responsibilities receive minimal consideration. The invisibility of the family is central to the demands of the construction industry. There is little room for a family-oriented lifestyle. Construction work, and particularly site-based roles are viewed as demanding, time-consuming that impinge on work life balance and family responsibilities detrimentally. The result of this is that some women adopt career-focused lifestyles. </a:t>
            </a:r>
          </a:p>
          <a:p>
            <a:pPr marL="0" indent="0" algn="just">
              <a:spcBef>
                <a:spcPts val="195"/>
              </a:spcBef>
              <a:buNone/>
              <a:tabLst>
                <a:tab pos="450215" algn="l"/>
              </a:tabLst>
            </a:pPr>
            <a:r>
              <a:rPr lang="en-IE" sz="1100">
                <a:latin typeface="Calibri" panose="020F0502020204030204" pitchFamily="34" charset="0"/>
                <a:cs typeface="Calibri" panose="020F0502020204030204" pitchFamily="34" charset="0"/>
              </a:rPr>
              <a:t> </a:t>
            </a:r>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92622" y="6397508"/>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9" name="Text Placeholder 4">
            <a:extLst>
              <a:ext uri="{FF2B5EF4-FFF2-40B4-BE49-F238E27FC236}">
                <a16:creationId xmlns:a16="http://schemas.microsoft.com/office/drawing/2014/main" id="{7E9A379B-6CD4-188C-2E69-18B8B9763D27}"/>
              </a:ext>
            </a:extLst>
          </p:cNvPr>
          <p:cNvSpPr>
            <a:spLocks noGrp="1"/>
          </p:cNvSpPr>
          <p:nvPr/>
        </p:nvSpPr>
        <p:spPr>
          <a:xfrm>
            <a:off x="493233" y="7817976"/>
            <a:ext cx="3286605" cy="2064577"/>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I think that this type of business requires love for work and a decision to live in such a way of life, which is sometimes extremely demanding and stressful because it is connected to a market that is constantly changing directions ”.</a:t>
            </a:r>
            <a:endParaRPr lang="en-US" baseline="30000" dirty="0"/>
          </a:p>
        </p:txBody>
      </p:sp>
      <p:sp>
        <p:nvSpPr>
          <p:cNvPr id="11" name="Text Placeholder 6">
            <a:extLst>
              <a:ext uri="{FF2B5EF4-FFF2-40B4-BE49-F238E27FC236}">
                <a16:creationId xmlns:a16="http://schemas.microsoft.com/office/drawing/2014/main" id="{154E1911-0630-A7D7-74C6-0C73A77344E0}"/>
              </a:ext>
            </a:extLst>
          </p:cNvPr>
          <p:cNvSpPr txBox="1">
            <a:spLocks/>
          </p:cNvSpPr>
          <p:nvPr/>
        </p:nvSpPr>
        <p:spPr>
          <a:xfrm>
            <a:off x="445758" y="1002211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Woman construction expert from Germany</a:t>
            </a:r>
            <a:endParaRPr lang="en-LB" sz="9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1178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2" cstate="screen">
            <a:extLst>
              <a:ext uri="{28A0092B-C50C-407E-A947-70E740481C1C}">
                <a14:useLocalDpi xmlns:a14="http://schemas.microsoft.com/office/drawing/2010/main"/>
              </a:ext>
            </a:extLst>
          </a:blip>
          <a:srcRect/>
          <a:stretch/>
        </p:blipFill>
        <p:spPr>
          <a:xfrm rot="10800000" flipH="1" flipV="1">
            <a:off x="3692174" y="6458433"/>
            <a:ext cx="3233336" cy="2829706"/>
          </a:xfrm>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a:t>2.1.5 Lack of Diversity</a:t>
            </a:r>
            <a:endParaRPr lang="en-LB"/>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n-IE" sz="1100">
                <a:cs typeface="Calibri" panose="020F0502020204030204" pitchFamily="34" charset="0"/>
              </a:rPr>
              <a:t>There is a broad consensus in the research that indicates the sector is lacking diverse players including women, people of colour, neuro diverse people and those from different cultures and backgrounds.  The research points to family run businesses where even men are unable to progress on their career ladder.</a:t>
            </a: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7526215"/>
            <a:ext cx="2639820" cy="1284302"/>
          </a:xfrm>
          <a:prstGeom prst="rect">
            <a:avLst/>
          </a:prstGeom>
        </p:spPr>
        <p:txBody>
          <a:bodyPr/>
          <a:lstStyle/>
          <a:p>
            <a:pPr algn="just">
              <a:spcBef>
                <a:spcPts val="195"/>
              </a:spcBef>
              <a:tabLst>
                <a:tab pos="450215" algn="l"/>
              </a:tabLst>
            </a:pPr>
            <a:r>
              <a:rPr lang="en-IE"/>
              <a:t>Many of the respondents highlighted the value of a broad spectrum of actors in the industry, the experiences, and different perspectives they bring to the table in coming up with creative ideas and solutions.</a:t>
            </a:r>
            <a:endParaRPr lang="en-LB"/>
          </a:p>
          <a:p>
            <a:r>
              <a:rPr lang="en-IE"/>
              <a:t> </a:t>
            </a:r>
            <a:endParaRPr lang="en-LB"/>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33</a:t>
            </a:fld>
            <a:endParaRPr lang="en-US" dirty="0"/>
          </a:p>
        </p:txBody>
      </p:sp>
      <p:sp>
        <p:nvSpPr>
          <p:cNvPr id="4" name="Rectangle 3">
            <a:extLst>
              <a:ext uri="{FF2B5EF4-FFF2-40B4-BE49-F238E27FC236}">
                <a16:creationId xmlns:a16="http://schemas.microsoft.com/office/drawing/2014/main" id="{2FEF81AA-9DE5-FDF7-0CC1-2BE94B897AEE}"/>
              </a:ext>
            </a:extLst>
          </p:cNvPr>
          <p:cNvSpPr/>
          <p:nvPr/>
        </p:nvSpPr>
        <p:spPr>
          <a:xfrm>
            <a:off x="3692173" y="6458433"/>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921791"/>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The only women I've seen at decision maker level would carry the family name of the company…the reality is I've seen men feel very locked out of senior levels of contracting companies ”.</a:t>
            </a:r>
            <a:r>
              <a:rPr lang="en-LB"/>
              <a:t> </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841596" y="588104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Carol Tallon, Property District, Ireland.</a:t>
            </a:r>
          </a:p>
        </p:txBody>
      </p:sp>
      <p:pic>
        <p:nvPicPr>
          <p:cNvPr id="11" name="Picture 10">
            <a:extLst>
              <a:ext uri="{FF2B5EF4-FFF2-40B4-BE49-F238E27FC236}">
                <a16:creationId xmlns:a16="http://schemas.microsoft.com/office/drawing/2014/main" id="{BF1011A6-60FA-A3E3-BF95-A78BFC29A5DF}"/>
              </a:ext>
            </a:extLst>
          </p:cNvPr>
          <p:cNvPicPr>
            <a:picLocks noChangeAspect="1"/>
          </p:cNvPicPr>
          <p:nvPr/>
        </p:nvPicPr>
        <p:blipFill>
          <a:blip r:embed="rId3"/>
          <a:srcRect/>
          <a:stretch/>
        </p:blipFill>
        <p:spPr>
          <a:xfrm>
            <a:off x="1175705" y="3930770"/>
            <a:ext cx="1891065" cy="1917700"/>
          </a:xfrm>
          <a:prstGeom prst="rect">
            <a:avLst/>
          </a:prstGeom>
        </p:spPr>
      </p:pic>
    </p:spTree>
    <p:extLst>
      <p:ext uri="{BB962C8B-B14F-4D97-AF65-F5344CB8AC3E}">
        <p14:creationId xmlns:p14="http://schemas.microsoft.com/office/powerpoint/2010/main" val="1528449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n-GB">
                <a:effectLst/>
                <a:ea typeface="Calibri" panose="020F0502020204030204" pitchFamily="34" charset="0"/>
              </a:rPr>
              <a:t>“</a:t>
            </a:r>
            <a:r>
              <a:rPr lang="en-IE"/>
              <a:t>By having access to a broad range of people, you bring in different cultures, people from different backgrounds, ethnicities…you have a wider spectrum...if you bring other people into the room, they'll have a different form of feedback.  I think that that's a massive pool of information that we're probably not tapping into as much as we can</a:t>
            </a:r>
            <a:r>
              <a:rPr lang="en-LB"/>
              <a:t> </a:t>
            </a:r>
            <a:r>
              <a:rPr lang="en-GB"/>
              <a:t>.” </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34</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6681180"/>
            <a:ext cx="6526988" cy="705348"/>
          </a:xfrm>
          <a:prstGeom prst="rect">
            <a:avLst/>
          </a:prstGeom>
        </p:spPr>
        <p:txBody>
          <a:bodyPr numCol="1"/>
          <a:lstStyle/>
          <a:p>
            <a:pPr algn="just">
              <a:spcBef>
                <a:spcPts val="195"/>
              </a:spcBef>
              <a:tabLst>
                <a:tab pos="450215" algn="l"/>
              </a:tabLst>
            </a:pPr>
            <a:r>
              <a:rPr lang="en-IE">
                <a:effectLst/>
                <a:ea typeface="Calibri" panose="020F0502020204030204" pitchFamily="34" charset="0"/>
              </a:rPr>
              <a:t>A common theme to emerge from the research was Communication.  This included how the industry is viewed and their communication strategies to women being able to communicate their needs and expectations.  Visibility should be given and more strong communications strategy that promotes the sector to all. </a:t>
            </a:r>
            <a:endParaRPr lang="en-LB">
              <a:effectLst/>
              <a:ea typeface="Calibri" panose="020F0502020204030204" pitchFamily="34" charset="0"/>
            </a:endParaRPr>
          </a:p>
          <a:p>
            <a:pPr algn="just">
              <a:tabLst>
                <a:tab pos="450215" algn="l"/>
              </a:tabLst>
            </a:pPr>
            <a:endParaRPr lang="en-LB">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5856183"/>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2.1.6 Communication</a:t>
            </a:r>
            <a:endParaRPr lang="en-LB"/>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62311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Construction Female CEO, UK</a:t>
            </a:r>
            <a:endParaRPr lang="en-LB" sz="9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4158609"/>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The culture of the meeting changes a lot if at least one of the women participates</a:t>
            </a:r>
            <a:r>
              <a:rPr lang="en-LB"/>
              <a:t> </a:t>
            </a:r>
            <a:r>
              <a:rPr lang="en-US" dirty="0"/>
              <a:t>.”</a:t>
            </a:r>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547793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Kamila Ślęga, Eko Inwest, Poland</a:t>
            </a:r>
          </a:p>
        </p:txBody>
      </p:sp>
      <p:sp>
        <p:nvSpPr>
          <p:cNvPr id="2" name="Text Placeholder 6">
            <a:extLst>
              <a:ext uri="{FF2B5EF4-FFF2-40B4-BE49-F238E27FC236}">
                <a16:creationId xmlns:a16="http://schemas.microsoft.com/office/drawing/2014/main" id="{DEDAF9C4-477D-59FB-C44A-9FB82D1C7BF7}"/>
              </a:ext>
            </a:extLst>
          </p:cNvPr>
          <p:cNvSpPr txBox="1">
            <a:spLocks/>
          </p:cNvSpPr>
          <p:nvPr/>
        </p:nvSpPr>
        <p:spPr>
          <a:xfrm>
            <a:off x="494216" y="4898408"/>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a:effectLst/>
                <a:latin typeface="Calibri" panose="020F0502020204030204" pitchFamily="34" charset="0"/>
                <a:ea typeface="Calibri" panose="020F0502020204030204" pitchFamily="34" charset="0"/>
                <a:cs typeface="Times New Roman" panose="02020603050405020304" pitchFamily="18" charset="0"/>
              </a:rPr>
              <a:t>Figure 7:Jennifer Bradfield, Sisk, Ireland</a:t>
            </a:r>
            <a:endParaRPr lang="en-LB" sz="9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9DE4726-5272-0AF6-1AC8-9CFBD965FB1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31900" y="3299889"/>
            <a:ext cx="1917700" cy="1770184"/>
          </a:xfrm>
          <a:prstGeom prst="rect">
            <a:avLst/>
          </a:prstGeom>
        </p:spPr>
      </p:pic>
      <p:sp>
        <p:nvSpPr>
          <p:cNvPr id="17" name="Text Placeholder 9">
            <a:extLst>
              <a:ext uri="{FF2B5EF4-FFF2-40B4-BE49-F238E27FC236}">
                <a16:creationId xmlns:a16="http://schemas.microsoft.com/office/drawing/2014/main" id="{FA7ABB7E-2B2E-8365-F22F-7CE5FA9C5F91}"/>
              </a:ext>
            </a:extLst>
          </p:cNvPr>
          <p:cNvSpPr txBox="1">
            <a:spLocks/>
          </p:cNvSpPr>
          <p:nvPr/>
        </p:nvSpPr>
        <p:spPr>
          <a:xfrm>
            <a:off x="3773863" y="3867643"/>
            <a:ext cx="3261554" cy="67970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spcBef>
                <a:spcPts val="195"/>
              </a:spcBef>
              <a:tabLst>
                <a:tab pos="450215" algn="l"/>
              </a:tabLst>
            </a:pPr>
            <a:r>
              <a:rPr lang="en-IE"/>
              <a:t>Moreover, the nature and dynamic of teams change if there is diversity in the room.</a:t>
            </a:r>
            <a:endParaRPr lang="en-LB"/>
          </a:p>
        </p:txBody>
      </p:sp>
      <p:sp>
        <p:nvSpPr>
          <p:cNvPr id="18" name="Text Placeholder 4">
            <a:extLst>
              <a:ext uri="{FF2B5EF4-FFF2-40B4-BE49-F238E27FC236}">
                <a16:creationId xmlns:a16="http://schemas.microsoft.com/office/drawing/2014/main" id="{A2B93A11-0151-582F-3744-664E60687CDF}"/>
              </a:ext>
            </a:extLst>
          </p:cNvPr>
          <p:cNvSpPr>
            <a:spLocks noGrp="1"/>
          </p:cNvSpPr>
          <p:nvPr/>
        </p:nvSpPr>
        <p:spPr>
          <a:xfrm>
            <a:off x="458354" y="8097563"/>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Women who want to work in the sector must be aware that it is a growing sector. There is a need for growth in construction work.  Construction has one of the highest growth and stability forecasts and the sector has changed. These are no longer jobs related to ‘full day working days</a:t>
            </a:r>
            <a:r>
              <a:rPr lang="en-US" dirty="0"/>
              <a:t>.”</a:t>
            </a:r>
          </a:p>
        </p:txBody>
      </p:sp>
      <p:sp>
        <p:nvSpPr>
          <p:cNvPr id="19" name="Text Placeholder 6">
            <a:extLst>
              <a:ext uri="{FF2B5EF4-FFF2-40B4-BE49-F238E27FC236}">
                <a16:creationId xmlns:a16="http://schemas.microsoft.com/office/drawing/2014/main" id="{84852C57-BC1A-5FEF-9B2F-D468FF3F53FA}"/>
              </a:ext>
            </a:extLst>
          </p:cNvPr>
          <p:cNvSpPr txBox="1">
            <a:spLocks/>
          </p:cNvSpPr>
          <p:nvPr/>
        </p:nvSpPr>
        <p:spPr>
          <a:xfrm>
            <a:off x="3958385" y="952316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a:effectLst/>
                <a:latin typeface="Calibri" panose="020F0502020204030204" pitchFamily="34" charset="0"/>
                <a:ea typeface="Calibri" panose="020F0502020204030204" pitchFamily="34" charset="0"/>
                <a:cs typeface="Times New Roman" panose="02020603050405020304" pitchFamily="18" charset="0"/>
              </a:rPr>
              <a:t>Figure 8: Carolina Roca, Asprima, Spain</a:t>
            </a:r>
            <a:endParaRPr lang="en-LB" sz="9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0FEE9606-B7E7-31C4-C0E6-770DFCD84F83}"/>
              </a:ext>
            </a:extLst>
          </p:cNvPr>
          <p:cNvPicPr>
            <a:picLocks noChangeAspect="1"/>
          </p:cNvPicPr>
          <p:nvPr/>
        </p:nvPicPr>
        <p:blipFill>
          <a:blip r:embed="rId3"/>
          <a:srcRect/>
          <a:stretch/>
        </p:blipFill>
        <p:spPr>
          <a:xfrm>
            <a:off x="4683269" y="7773807"/>
            <a:ext cx="2059066" cy="1903338"/>
          </a:xfrm>
          <a:prstGeom prst="rect">
            <a:avLst/>
          </a:prstGeom>
        </p:spPr>
      </p:pic>
    </p:spTree>
    <p:extLst>
      <p:ext uri="{BB962C8B-B14F-4D97-AF65-F5344CB8AC3E}">
        <p14:creationId xmlns:p14="http://schemas.microsoft.com/office/powerpoint/2010/main" val="322989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9">
            <a:extLst>
              <a:ext uri="{FF2B5EF4-FFF2-40B4-BE49-F238E27FC236}">
                <a16:creationId xmlns:a16="http://schemas.microsoft.com/office/drawing/2014/main" id="{073BE8D4-32EE-A4FD-6F9E-BDBE1525B5CF}"/>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25757" y="472750"/>
            <a:ext cx="3433917" cy="2977978"/>
          </a:xfrm>
        </p:spPr>
      </p:pic>
      <p:pic>
        <p:nvPicPr>
          <p:cNvPr id="11" name="Picture 10">
            <a:extLst>
              <a:ext uri="{FF2B5EF4-FFF2-40B4-BE49-F238E27FC236}">
                <a16:creationId xmlns:a16="http://schemas.microsoft.com/office/drawing/2014/main" id="{10E6B752-45E2-6B6B-6E30-20AA75400DD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57877" y="3744916"/>
            <a:ext cx="1917700" cy="1770184"/>
          </a:xfrm>
          <a:prstGeom prst="rect">
            <a:avLst/>
          </a:prstGeom>
        </p:spPr>
      </p:pic>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35</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939114"/>
            <a:ext cx="3195638" cy="3027976"/>
          </a:xfrm>
          <a:prstGeom prst="rect">
            <a:avLst/>
          </a:prstGeom>
        </p:spPr>
        <p:txBody>
          <a:bodyPr/>
          <a:lstStyle/>
          <a:p>
            <a:r>
              <a:rPr lang="en-IE">
                <a:effectLst/>
                <a:latin typeface="Calibri" panose="020F0502020204030204" pitchFamily="34" charset="0"/>
                <a:ea typeface="Calibri" panose="020F0502020204030204" pitchFamily="34" charset="0"/>
                <a:cs typeface="Times New Roman" panose="02020603050405020304" pitchFamily="18" charset="0"/>
              </a:rPr>
              <a:t>Shauna Coyne, a Chief Operating Officer of a Steel Manufacturing Company in Ireland gave this advice.</a:t>
            </a:r>
            <a:endParaRPr lang="en-LB">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C3A6C3D-E4E6-F521-B46B-408C87C92654}"/>
              </a:ext>
            </a:extLst>
          </p:cNvPr>
          <p:cNvSpPr/>
          <p:nvPr/>
        </p:nvSpPr>
        <p:spPr>
          <a:xfrm>
            <a:off x="0" y="2398639"/>
            <a:ext cx="3938954" cy="2977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2018938"/>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3263560"/>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Develop good communication skills and stay up to date with industry trends and news</a:t>
            </a:r>
            <a:r>
              <a:rPr lang="en-LB"/>
              <a:t> </a:t>
            </a:r>
            <a:r>
              <a:rPr lang="en-IE"/>
              <a:t>”.</a:t>
            </a:r>
            <a:endParaRPr lang="en-US"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760644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a:effectLst/>
                <a:latin typeface="Calibri" panose="020F0502020204030204" pitchFamily="34" charset="0"/>
                <a:ea typeface="Calibri" panose="020F0502020204030204" pitchFamily="34" charset="0"/>
                <a:cs typeface="Times New Roman" panose="02020603050405020304" pitchFamily="18" charset="0"/>
              </a:rPr>
              <a:t>Figure 9: Shauna Coyne, COO,Skyclad Ltd, Ireland</a:t>
            </a:r>
          </a:p>
        </p:txBody>
      </p:sp>
      <p:pic>
        <p:nvPicPr>
          <p:cNvPr id="22" name="Picture 21">
            <a:extLst>
              <a:ext uri="{FF2B5EF4-FFF2-40B4-BE49-F238E27FC236}">
                <a16:creationId xmlns:a16="http://schemas.microsoft.com/office/drawing/2014/main" id="{A4919A4E-E7AA-8D92-DE39-B08222B8C92F}"/>
              </a:ext>
            </a:extLst>
          </p:cNvPr>
          <p:cNvPicPr>
            <a:picLocks noChangeAspect="1"/>
          </p:cNvPicPr>
          <p:nvPr/>
        </p:nvPicPr>
        <p:blipFill>
          <a:blip r:embed="rId4"/>
          <a:srcRect/>
          <a:stretch/>
        </p:blipFill>
        <p:spPr>
          <a:xfrm>
            <a:off x="1266895" y="5986919"/>
            <a:ext cx="1847710" cy="1917700"/>
          </a:xfrm>
          <a:prstGeom prst="rect">
            <a:avLst/>
          </a:prstGeom>
        </p:spPr>
      </p:pic>
      <p:sp>
        <p:nvSpPr>
          <p:cNvPr id="4" name="Text Placeholder 6">
            <a:extLst>
              <a:ext uri="{FF2B5EF4-FFF2-40B4-BE49-F238E27FC236}">
                <a16:creationId xmlns:a16="http://schemas.microsoft.com/office/drawing/2014/main" id="{DEA1556F-9BEF-BB69-674C-CC6361986D25}"/>
              </a:ext>
            </a:extLst>
          </p:cNvPr>
          <p:cNvSpPr txBox="1">
            <a:spLocks/>
          </p:cNvSpPr>
          <p:nvPr/>
        </p:nvSpPr>
        <p:spPr>
          <a:xfrm>
            <a:off x="531446" y="8259197"/>
            <a:ext cx="3195638" cy="2794491"/>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a:ea typeface="Calibri" panose="020F0502020204030204" pitchFamily="34" charset="0"/>
                <a:cs typeface="Times New Roman" panose="02020603050405020304" pitchFamily="18" charset="0"/>
              </a:rPr>
              <a:t>Another aspect of communication explored was relaying messages that are understandable.  Ensuring spoken word conventions are relatable and understood.  Breaking down barriers of language and culture by working with diverse groups and giving exposure to new ways of working and learning. </a:t>
            </a:r>
          </a:p>
        </p:txBody>
      </p:sp>
      <p:sp>
        <p:nvSpPr>
          <p:cNvPr id="8" name="Text Placeholder 4">
            <a:extLst>
              <a:ext uri="{FF2B5EF4-FFF2-40B4-BE49-F238E27FC236}">
                <a16:creationId xmlns:a16="http://schemas.microsoft.com/office/drawing/2014/main" id="{631302C4-5334-4665-E58F-D493B6F55D2A}"/>
              </a:ext>
            </a:extLst>
          </p:cNvPr>
          <p:cNvSpPr>
            <a:spLocks noGrp="1"/>
          </p:cNvSpPr>
          <p:nvPr/>
        </p:nvSpPr>
        <p:spPr>
          <a:xfrm>
            <a:off x="4332882" y="6932051"/>
            <a:ext cx="2940585" cy="117526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It's showing people. It's teaching people to share more of it and educating people to … show more of this, you have it within your business. If you share more of it, then more people will see it and it creates that flow, sometimes even for something they might fear doing. They're scared to and potentially get a rough in the knuckles if they don't do it the right way </a:t>
            </a:r>
            <a:r>
              <a:rPr lang="en-US" dirty="0"/>
              <a:t>.”</a:t>
            </a:r>
          </a:p>
        </p:txBody>
      </p:sp>
      <p:sp>
        <p:nvSpPr>
          <p:cNvPr id="10" name="Text Placeholder 6">
            <a:extLst>
              <a:ext uri="{FF2B5EF4-FFF2-40B4-BE49-F238E27FC236}">
                <a16:creationId xmlns:a16="http://schemas.microsoft.com/office/drawing/2014/main" id="{6C4A2A8E-7406-9073-5E29-0A0B6A8B276D}"/>
              </a:ext>
            </a:extLst>
          </p:cNvPr>
          <p:cNvSpPr txBox="1">
            <a:spLocks/>
          </p:cNvSpPr>
          <p:nvPr/>
        </p:nvSpPr>
        <p:spPr>
          <a:xfrm>
            <a:off x="4115241" y="955277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rgbClr val="EF8D5B"/>
                </a:solidFill>
                <a:cs typeface="Times New Roman" panose="02020603050405020304" pitchFamily="18" charset="0"/>
              </a:rPr>
              <a:t>Jennifer Bradfield, Sisk, Ireland</a:t>
            </a:r>
            <a:endParaRPr lang="en-LB" sz="900" b="1" i="1">
              <a:solidFill>
                <a:srgbClr val="EF8D5B"/>
              </a:solidFill>
              <a:cs typeface="Times New Roman" panose="02020603050405020304" pitchFamily="18" charset="0"/>
            </a:endParaRPr>
          </a:p>
        </p:txBody>
      </p:sp>
    </p:spTree>
    <p:extLst>
      <p:ext uri="{BB962C8B-B14F-4D97-AF65-F5344CB8AC3E}">
        <p14:creationId xmlns:p14="http://schemas.microsoft.com/office/powerpoint/2010/main" val="1465296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36</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1796766"/>
            <a:ext cx="3195638" cy="2170323"/>
          </a:xfrm>
          <a:prstGeom prst="rect">
            <a:avLst/>
          </a:prstGeom>
        </p:spPr>
        <p:txBody>
          <a:bodyPr/>
          <a:lstStyle/>
          <a:p>
            <a:pPr algn="just">
              <a:spcBef>
                <a:spcPts val="195"/>
              </a:spcBef>
              <a:tabLst>
                <a:tab pos="450215" algn="l"/>
              </a:tabLst>
            </a:pPr>
            <a:r>
              <a:rPr lang="en-IE">
                <a:effectLst/>
                <a:ea typeface="Calibri" panose="020F0502020204030204" pitchFamily="34" charset="0"/>
              </a:rPr>
              <a:t>The construction industry is male dominated.  As such, little attention has been given to new approaches that encourage participation from other groups including women.  A culture is created with a male perspective in mind including construction apparel, toilet facilities, health and safety, language, and signage e.g., men at work road signs and even today, there are still large construction companies that end in “&amp; Sons”.  </a:t>
            </a:r>
            <a:endParaRPr lang="en-LB">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034005"/>
            <a:ext cx="4114800" cy="486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654305"/>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5918835"/>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We're seeing a slight increase in the number of women in construction, to my mind are still in the same place, they're still in the offices and they're still referred to as the girls in the office. Unfortunately, I don't think a month has gone by, in the last 10 years when I haven't had to correct somebody for saying the girls in the office. It is it is ubiquitous ”.</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846808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rgbClr val="EF8D5B"/>
                </a:solidFill>
                <a:cs typeface="Times New Roman" panose="02020603050405020304" pitchFamily="18" charset="0"/>
              </a:rPr>
              <a:t>Carol Tallon, CEO Property District</a:t>
            </a:r>
            <a:endParaRPr lang="en-LB" sz="900" b="1" i="1">
              <a:solidFill>
                <a:srgbClr val="EF8D5B"/>
              </a:solidFill>
              <a:cs typeface="Times New Roman" panose="02020603050405020304" pitchFamily="18" charset="0"/>
            </a:endParaRPr>
          </a:p>
        </p:txBody>
      </p:sp>
      <p:sp>
        <p:nvSpPr>
          <p:cNvPr id="4" name="Text Placeholder 6">
            <a:extLst>
              <a:ext uri="{FF2B5EF4-FFF2-40B4-BE49-F238E27FC236}">
                <a16:creationId xmlns:a16="http://schemas.microsoft.com/office/drawing/2014/main" id="{C1002FDA-8D10-B118-623A-BDF05F7E7595}"/>
              </a:ext>
            </a:extLst>
          </p:cNvPr>
          <p:cNvSpPr txBox="1">
            <a:spLocks/>
          </p:cNvSpPr>
          <p:nvPr/>
        </p:nvSpPr>
        <p:spPr>
          <a:xfrm>
            <a:off x="293556" y="985874"/>
            <a:ext cx="3418702" cy="516882"/>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2200" b="1">
                <a:solidFill>
                  <a:schemeClr val="bg1"/>
                </a:solidFill>
                <a:latin typeface="Calibri" panose="020F0502020204030204" pitchFamily="34" charset="0"/>
                <a:cs typeface="Calibri" panose="020F0502020204030204" pitchFamily="34" charset="0"/>
              </a:rPr>
              <a:t> 2.1.7 Industry culture</a:t>
            </a:r>
          </a:p>
          <a:p>
            <a:pPr marL="0" indent="0">
              <a:buNone/>
            </a:pPr>
            <a:endParaRPr lang="en-GB" sz="2200" b="1">
              <a:solidFill>
                <a:schemeClr val="bg1"/>
              </a:solidFill>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3663602-3C7F-5169-379E-4099517F32DD}"/>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9933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5" name="Freeform 14">
            <a:extLst>
              <a:ext uri="{FF2B5EF4-FFF2-40B4-BE49-F238E27FC236}">
                <a16:creationId xmlns:a16="http://schemas.microsoft.com/office/drawing/2014/main" id="{FB575CC1-7F8B-48E5-6863-4BE5CBD01E06}"/>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64920"/>
            <a:ext cx="4188275" cy="942689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37</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77619" y="5973763"/>
            <a:ext cx="3910656" cy="2586284"/>
          </a:xfrm>
        </p:spPr>
        <p:txBody>
          <a:bodyPr>
            <a:normAutofit/>
          </a:bodyPr>
          <a:lstStyle/>
          <a:p>
            <a:pPr algn="l"/>
            <a:r>
              <a:rPr lang="en-GB" sz="2200" b="1">
                <a:solidFill>
                  <a:schemeClr val="bg1"/>
                </a:solidFill>
              </a:rPr>
              <a:t>2.1.8 Systemic and structural issues</a:t>
            </a:r>
          </a:p>
          <a:p>
            <a:pPr algn="l"/>
            <a:endParaRPr lang="en-GB" sz="2200" b="1">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499771" y="7769385"/>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tabLst>
                <a:tab pos="450215" algn="l"/>
              </a:tabLst>
            </a:pPr>
            <a:r>
              <a:rPr lang="en-I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construction industry suffers from archaic stereotypes including misogyny, macho culture, and sexist behaviour. These assumptions must be challenged at every stage including at home, at schools and career guidance teachers.  Evidence indicates that girls are less likely than their male counterparts to select subjects in STEM and Construction studies. </a:t>
            </a:r>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tabLst>
                <a:tab pos="450215" algn="l"/>
              </a:tabLst>
            </a:pPr>
            <a:r>
              <a:rPr lang="en-I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tabLst>
                <a:tab pos="450215" algn="l"/>
              </a:tabLst>
            </a:pPr>
            <a:r>
              <a:rPr lang="en-IE"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The research indicates that there are continuing issues with being taken seriously and women having to prove themselves more than their male equivalents.</a:t>
            </a:r>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32622" y="847592"/>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2" name="Text Placeholder 4">
            <a:extLst>
              <a:ext uri="{FF2B5EF4-FFF2-40B4-BE49-F238E27FC236}">
                <a16:creationId xmlns:a16="http://schemas.microsoft.com/office/drawing/2014/main" id="{9851AFF3-C6C0-A6BB-4283-216284F0D453}"/>
              </a:ext>
            </a:extLst>
          </p:cNvPr>
          <p:cNvSpPr>
            <a:spLocks noGrp="1"/>
          </p:cNvSpPr>
          <p:nvPr/>
        </p:nvSpPr>
        <p:spPr>
          <a:xfrm>
            <a:off x="493233" y="3146916"/>
            <a:ext cx="3286605" cy="2064577"/>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Each time something is mono-dimensional when we only see one perspective, we are missing out… Excess criticism create resistance, so the solution is multidisciplinary. And it's not just about wide national and international campaigns. It's important to have conversations with our friends, family, and communities  ”.</a:t>
            </a:r>
            <a:endParaRPr lang="en-US" baseline="30000" dirty="0"/>
          </a:p>
        </p:txBody>
      </p:sp>
      <p:sp>
        <p:nvSpPr>
          <p:cNvPr id="13" name="Text Placeholder 6">
            <a:extLst>
              <a:ext uri="{FF2B5EF4-FFF2-40B4-BE49-F238E27FC236}">
                <a16:creationId xmlns:a16="http://schemas.microsoft.com/office/drawing/2014/main" id="{178EECDD-96ED-C0C0-7B14-2CD17EBE7E6B}"/>
              </a:ext>
            </a:extLst>
          </p:cNvPr>
          <p:cNvSpPr txBox="1">
            <a:spLocks/>
          </p:cNvSpPr>
          <p:nvPr/>
        </p:nvSpPr>
        <p:spPr>
          <a:xfrm>
            <a:off x="445758" y="579301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2000"/>
              </a:lnSpc>
            </a:pPr>
            <a:r>
              <a:rPr lang="en-IE" sz="900" b="1" i="1">
                <a:solidFill>
                  <a:schemeClr val="bg1"/>
                </a:solidFill>
                <a:cs typeface="Times New Roman" panose="02020603050405020304" pitchFamily="18" charset="0"/>
              </a:rPr>
              <a:t>Sanja Ivandic, Outside Media, Germany</a:t>
            </a:r>
            <a:endParaRPr lang="en-LB" sz="900" b="1" i="1">
              <a:solidFill>
                <a:schemeClr val="bg1"/>
              </a:solidFill>
              <a:cs typeface="Times New Roman" panose="02020603050405020304" pitchFamily="18" charset="0"/>
            </a:endParaRPr>
          </a:p>
        </p:txBody>
      </p:sp>
    </p:spTree>
    <p:extLst>
      <p:ext uri="{BB962C8B-B14F-4D97-AF65-F5344CB8AC3E}">
        <p14:creationId xmlns:p14="http://schemas.microsoft.com/office/powerpoint/2010/main" val="279627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38</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2539999"/>
            <a:ext cx="2763838" cy="440267"/>
          </a:xfrm>
          <a:prstGeom prst="rect">
            <a:avLst/>
          </a:prstGeom>
        </p:spPr>
        <p:txBody>
          <a:bodyPr numCol="1"/>
          <a:lstStyle/>
          <a:p>
            <a:r>
              <a:rPr lang="en-US" sz="1800" b="1" dirty="0">
                <a:solidFill>
                  <a:schemeClr val="bg1"/>
                </a:solidFill>
              </a:rPr>
              <a:t>Gender Stereotypes</a:t>
            </a:r>
            <a:endParaRPr lang="en-US" b="1" dirty="0"/>
          </a:p>
          <a:p>
            <a:endParaRPr lang="en-US" b="1" dirty="0"/>
          </a:p>
        </p:txBody>
      </p:sp>
      <p:sp>
        <p:nvSpPr>
          <p:cNvPr id="5" name="Text Placeholder 4">
            <a:extLst>
              <a:ext uri="{FF2B5EF4-FFF2-40B4-BE49-F238E27FC236}">
                <a16:creationId xmlns:a16="http://schemas.microsoft.com/office/drawing/2014/main" id="{FD400125-AD89-B094-5E23-A244DBCB5B20}"/>
              </a:ext>
            </a:extLst>
          </p:cNvPr>
          <p:cNvSpPr>
            <a:spLocks noGrp="1"/>
          </p:cNvSpPr>
          <p:nvPr/>
        </p:nvSpPr>
        <p:spPr>
          <a:xfrm>
            <a:off x="3919912" y="3600059"/>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I have heard from other female colleagues in the field that they have faced some barriers such as gender stereotypes, which makes it difficult for them to be taken seriously in certain situations ”.</a:t>
            </a:r>
            <a:r>
              <a:rPr lang="en-LB"/>
              <a:t> </a:t>
            </a:r>
            <a:endParaRPr lang="en-US" baseline="30000" dirty="0"/>
          </a:p>
        </p:txBody>
      </p:sp>
      <p:grpSp>
        <p:nvGrpSpPr>
          <p:cNvPr id="9" name="Group 8">
            <a:extLst>
              <a:ext uri="{FF2B5EF4-FFF2-40B4-BE49-F238E27FC236}">
                <a16:creationId xmlns:a16="http://schemas.microsoft.com/office/drawing/2014/main" id="{6E130579-78A0-5C6A-FBFF-F0C3FA5E7AD0}"/>
              </a:ext>
            </a:extLst>
          </p:cNvPr>
          <p:cNvGrpSpPr/>
          <p:nvPr/>
        </p:nvGrpSpPr>
        <p:grpSpPr>
          <a:xfrm>
            <a:off x="4707377" y="1888992"/>
            <a:ext cx="1487826" cy="1083162"/>
            <a:chOff x="3400450" y="986392"/>
            <a:chExt cx="1487826" cy="1083162"/>
          </a:xfrm>
        </p:grpSpPr>
        <p:sp>
          <p:nvSpPr>
            <p:cNvPr id="10" name="Freeform 9">
              <a:extLst>
                <a:ext uri="{FF2B5EF4-FFF2-40B4-BE49-F238E27FC236}">
                  <a16:creationId xmlns:a16="http://schemas.microsoft.com/office/drawing/2014/main" id="{B544647A-B226-297E-9028-8F7CEA06D04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1" name="Freeform 10">
              <a:extLst>
                <a:ext uri="{FF2B5EF4-FFF2-40B4-BE49-F238E27FC236}">
                  <a16:creationId xmlns:a16="http://schemas.microsoft.com/office/drawing/2014/main" id="{D9821338-15FF-FF4D-8EB6-DCF8348B1C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7" name="Text Placeholder 6">
            <a:extLst>
              <a:ext uri="{FF2B5EF4-FFF2-40B4-BE49-F238E27FC236}">
                <a16:creationId xmlns:a16="http://schemas.microsoft.com/office/drawing/2014/main" id="{CB13E9AB-BBED-F207-A98E-8BBE3F498899}"/>
              </a:ext>
            </a:extLst>
          </p:cNvPr>
          <p:cNvSpPr txBox="1">
            <a:spLocks/>
          </p:cNvSpPr>
          <p:nvPr/>
        </p:nvSpPr>
        <p:spPr>
          <a:xfrm>
            <a:off x="3841596" y="555931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chemeClr val="bg1"/>
                </a:solidFill>
                <a:cs typeface="Times New Roman" panose="02020603050405020304" pitchFamily="18" charset="0"/>
              </a:rPr>
              <a:t>Anne Pendersen, Civil Engineer, Denmark</a:t>
            </a:r>
            <a:endParaRPr lang="en-LB" sz="900" b="1" i="1">
              <a:solidFill>
                <a:schemeClr val="bg1"/>
              </a:solidFill>
              <a:cs typeface="Times New Roman" panose="02020603050405020304" pitchFamily="18" charset="0"/>
            </a:endParaRPr>
          </a:p>
        </p:txBody>
      </p:sp>
      <p:sp>
        <p:nvSpPr>
          <p:cNvPr id="18" name="Text Placeholder 4">
            <a:extLst>
              <a:ext uri="{FF2B5EF4-FFF2-40B4-BE49-F238E27FC236}">
                <a16:creationId xmlns:a16="http://schemas.microsoft.com/office/drawing/2014/main" id="{E75EF3E7-CB58-8A66-A69E-C2F8CC512641}"/>
              </a:ext>
            </a:extLst>
          </p:cNvPr>
          <p:cNvSpPr>
            <a:spLocks noGrp="1"/>
          </p:cNvSpPr>
          <p:nvPr/>
        </p:nvSpPr>
        <p:spPr>
          <a:xfrm>
            <a:off x="3904414" y="6668722"/>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The construction sector is still predominantly male-dominated, and as a woman, I occasionally face challenges related to gender stereotypes and bias. For instance, there have been times when clients or colleagues have doubted my competence, simply because I am a woman in a traditionally male field. I've had to prove my skills and expertise to gain their trust and respect ”.</a:t>
            </a:r>
            <a:r>
              <a:rPr lang="en-LB"/>
              <a:t> </a:t>
            </a:r>
            <a:endParaRPr lang="en-US" baseline="30000" dirty="0"/>
          </a:p>
        </p:txBody>
      </p:sp>
      <p:sp>
        <p:nvSpPr>
          <p:cNvPr id="19" name="Text Placeholder 6">
            <a:extLst>
              <a:ext uri="{FF2B5EF4-FFF2-40B4-BE49-F238E27FC236}">
                <a16:creationId xmlns:a16="http://schemas.microsoft.com/office/drawing/2014/main" id="{9F3733EE-FF47-5D94-A91F-E6F4B2A96D32}"/>
              </a:ext>
            </a:extLst>
          </p:cNvPr>
          <p:cNvSpPr txBox="1">
            <a:spLocks/>
          </p:cNvSpPr>
          <p:nvPr/>
        </p:nvSpPr>
        <p:spPr>
          <a:xfrm>
            <a:off x="3826098" y="929440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chemeClr val="bg1"/>
                </a:solidFill>
                <a:cs typeface="Times New Roman" panose="02020603050405020304" pitchFamily="18" charset="0"/>
              </a:rPr>
              <a:t>Klara Larsen, Quantity Surveyor, Denmark</a:t>
            </a:r>
          </a:p>
        </p:txBody>
      </p:sp>
      <p:sp>
        <p:nvSpPr>
          <p:cNvPr id="20" name="Text Placeholder 4">
            <a:extLst>
              <a:ext uri="{FF2B5EF4-FFF2-40B4-BE49-F238E27FC236}">
                <a16:creationId xmlns:a16="http://schemas.microsoft.com/office/drawing/2014/main" id="{A7135115-FD1F-3786-1CC0-305FD5444AF8}"/>
              </a:ext>
            </a:extLst>
          </p:cNvPr>
          <p:cNvSpPr>
            <a:spLocks noGrp="1"/>
          </p:cNvSpPr>
          <p:nvPr/>
        </p:nvSpPr>
        <p:spPr>
          <a:xfrm>
            <a:off x="618772" y="3615555"/>
            <a:ext cx="3286605" cy="5528443"/>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The industry has to believe that it's worth it. As long as it's imposed, following some fad, it won't work. It has to be a belief, for it to go into the DNA of the company or the industry, that it makes sense. That it benefits both the company and the employees. So that everyone feels that it's done because it's the right thing to do, not because it's the right thing to do because we're getting paid for it. The industry can only take advantage from bringing together different sensibilities and competencies because, once women become a critical mass in the organization, they will be able to open themselves up to action ”.</a:t>
            </a:r>
            <a:r>
              <a:rPr lang="en-LB"/>
              <a:t> </a:t>
            </a:r>
            <a:endParaRPr lang="en-US" baseline="30000" dirty="0"/>
          </a:p>
        </p:txBody>
      </p:sp>
      <p:sp>
        <p:nvSpPr>
          <p:cNvPr id="21" name="Text Placeholder 6">
            <a:extLst>
              <a:ext uri="{FF2B5EF4-FFF2-40B4-BE49-F238E27FC236}">
                <a16:creationId xmlns:a16="http://schemas.microsoft.com/office/drawing/2014/main" id="{636CC064-93FF-3AE8-9C8D-57F6290A5B5E}"/>
              </a:ext>
            </a:extLst>
          </p:cNvPr>
          <p:cNvSpPr txBox="1">
            <a:spLocks/>
          </p:cNvSpPr>
          <p:nvPr/>
        </p:nvSpPr>
        <p:spPr>
          <a:xfrm>
            <a:off x="602448" y="9294400"/>
            <a:ext cx="3379456"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chemeClr val="bg1"/>
                </a:solidFill>
                <a:cs typeface="Times New Roman" panose="02020603050405020304" pitchFamily="18" charset="0"/>
              </a:rPr>
              <a:t>Małgorzata Kopka- Piątek, Director of the European and Migration Policy Program at the Institute of Public Affairs, Poland</a:t>
            </a:r>
          </a:p>
        </p:txBody>
      </p:sp>
    </p:spTree>
    <p:extLst>
      <p:ext uri="{BB962C8B-B14F-4D97-AF65-F5344CB8AC3E}">
        <p14:creationId xmlns:p14="http://schemas.microsoft.com/office/powerpoint/2010/main" val="3087883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8416D38-D354-3CB8-6248-2ED0EE263246}"/>
              </a:ext>
            </a:extLst>
          </p:cNvPr>
          <p:cNvSpPr/>
          <p:nvPr/>
        </p:nvSpPr>
        <p:spPr>
          <a:xfrm>
            <a:off x="0" y="2590800"/>
            <a:ext cx="7559675" cy="116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a:xfrm>
            <a:off x="662170" y="1402340"/>
            <a:ext cx="6403112" cy="868724"/>
          </a:xfrm>
        </p:spPr>
        <p:txBody>
          <a:bodyPr anchor="t">
            <a:normAutofit/>
          </a:bodyPr>
          <a:lstStyle/>
          <a:p>
            <a:pPr algn="just">
              <a:spcBef>
                <a:spcPts val="195"/>
              </a:spcBef>
              <a:tabLst>
                <a:tab pos="450215" algn="l"/>
              </a:tabLst>
            </a:pPr>
            <a:r>
              <a:rPr lang="en-IE" sz="1100">
                <a:effectLst/>
                <a:ea typeface="Calibri" panose="020F0502020204030204" pitchFamily="34" charset="0"/>
              </a:rPr>
              <a:t>There is a major problem of a lack of general knowledge and information about the industry, the career opportunities and the qualifications required.    Teachers and parents appear to have a limited understanding of what is available. This directly influences girls career choices.</a:t>
            </a:r>
            <a:endParaRPr lang="en-LB" sz="1100">
              <a:effectLst/>
              <a:ea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39</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3759200"/>
            <a:ext cx="6526988" cy="4990192"/>
          </a:xfrm>
          <a:prstGeom prst="rect">
            <a:avLst/>
          </a:prstGeom>
        </p:spPr>
        <p:txBody>
          <a:bodyPr/>
          <a:lstStyle/>
          <a:p>
            <a:pPr algn="just">
              <a:spcBef>
                <a:spcPts val="195"/>
              </a:spcBef>
              <a:tabLst>
                <a:tab pos="450215" algn="l"/>
              </a:tabLst>
            </a:pPr>
            <a:r>
              <a:rPr lang="en-IE">
                <a:effectLst/>
                <a:ea typeface="Calibri" panose="020F0502020204030204" pitchFamily="34" charset="0"/>
              </a:rPr>
              <a:t>The Construction Industry needs to look at their policies and procedures from a gender lens. Some serious questions to consider are: </a:t>
            </a:r>
          </a:p>
          <a:p>
            <a:pPr algn="just">
              <a:spcBef>
                <a:spcPts val="195"/>
              </a:spcBef>
              <a:tabLst>
                <a:tab pos="450215" algn="l"/>
              </a:tabLst>
            </a:pPr>
            <a:endParaRPr lang="en-LB">
              <a:effectLst/>
              <a:ea typeface="Calibri" panose="020F0502020204030204" pitchFamily="34" charset="0"/>
            </a:endParaRPr>
          </a:p>
          <a:p>
            <a:pPr marL="171450" indent="-171450" algn="just">
              <a:spcBef>
                <a:spcPts val="195"/>
              </a:spcBef>
              <a:buClr>
                <a:srgbClr val="EF8D5B"/>
              </a:buClr>
              <a:buFont typeface="Arial" panose="020B0604020202020204" pitchFamily="34" charset="0"/>
              <a:buChar char="•"/>
              <a:tabLst>
                <a:tab pos="450215" algn="l"/>
              </a:tabLst>
            </a:pPr>
            <a:r>
              <a:rPr lang="en-IE">
                <a:effectLst/>
                <a:ea typeface="Calibri" panose="020F0502020204030204" pitchFamily="34" charset="0"/>
              </a:rPr>
              <a:t>Is the language used in job descriptions, job specifications and advertisements exclusionary?</a:t>
            </a:r>
            <a:endParaRPr lang="en-LB">
              <a:effectLst/>
              <a:ea typeface="Calibri" panose="020F0502020204030204" pitchFamily="34" charset="0"/>
            </a:endParaRPr>
          </a:p>
          <a:p>
            <a:pPr marL="171450" indent="-171450" algn="just">
              <a:spcBef>
                <a:spcPts val="195"/>
              </a:spcBef>
              <a:buClr>
                <a:srgbClr val="EF8D5B"/>
              </a:buClr>
              <a:buFont typeface="Arial" panose="020B0604020202020204" pitchFamily="34" charset="0"/>
              <a:buChar char="•"/>
              <a:tabLst>
                <a:tab pos="450215" algn="l"/>
              </a:tabLst>
            </a:pPr>
            <a:r>
              <a:rPr lang="en-IE">
                <a:effectLst/>
                <a:ea typeface="Calibri" panose="020F0502020204030204" pitchFamily="34" charset="0"/>
              </a:rPr>
              <a:t>Do we offer bathroom facilities to both women and men?</a:t>
            </a:r>
            <a:endParaRPr lang="en-LB">
              <a:effectLst/>
              <a:ea typeface="Calibri" panose="020F0502020204030204" pitchFamily="34" charset="0"/>
            </a:endParaRPr>
          </a:p>
          <a:p>
            <a:pPr marL="171450" indent="-171450" algn="just">
              <a:spcBef>
                <a:spcPts val="195"/>
              </a:spcBef>
              <a:buClr>
                <a:srgbClr val="EF8D5B"/>
              </a:buClr>
              <a:buFont typeface="Arial" panose="020B0604020202020204" pitchFamily="34" charset="0"/>
              <a:buChar char="•"/>
              <a:tabLst>
                <a:tab pos="450215" algn="l"/>
              </a:tabLst>
            </a:pPr>
            <a:r>
              <a:rPr lang="en-IE">
                <a:effectLst/>
                <a:ea typeface="Calibri" panose="020F0502020204030204" pitchFamily="34" charset="0"/>
              </a:rPr>
              <a:t>Do we provide a safe work environment free from bullying, harassment, and overt discrimination?</a:t>
            </a:r>
            <a:endParaRPr lang="en-LB">
              <a:effectLst/>
              <a:ea typeface="Calibri" panose="020F0502020204030204" pitchFamily="34" charset="0"/>
            </a:endParaRPr>
          </a:p>
          <a:p>
            <a:pPr marL="171450" indent="-171450" algn="just">
              <a:spcBef>
                <a:spcPts val="195"/>
              </a:spcBef>
              <a:buClr>
                <a:srgbClr val="EF8D5B"/>
              </a:buClr>
              <a:buFont typeface="Arial" panose="020B0604020202020204" pitchFamily="34" charset="0"/>
              <a:buChar char="•"/>
              <a:tabLst>
                <a:tab pos="450215" algn="l"/>
              </a:tabLst>
            </a:pPr>
            <a:r>
              <a:rPr lang="en-IE">
                <a:effectLst/>
                <a:ea typeface="Calibri" panose="020F0502020204030204" pitchFamily="34" charset="0"/>
              </a:rPr>
              <a:t>Do we offer flexible working conditions to allow a healthy work life balance?</a:t>
            </a:r>
            <a:endParaRPr lang="en-LB">
              <a:effectLst/>
              <a:ea typeface="Calibri" panose="020F0502020204030204" pitchFamily="34" charset="0"/>
            </a:endParaRPr>
          </a:p>
          <a:p>
            <a:pPr marL="171450" indent="-171450" algn="just">
              <a:spcBef>
                <a:spcPts val="195"/>
              </a:spcBef>
              <a:buClr>
                <a:srgbClr val="EF8D5B"/>
              </a:buClr>
              <a:buFont typeface="Arial" panose="020B0604020202020204" pitchFamily="34" charset="0"/>
              <a:buChar char="•"/>
              <a:tabLst>
                <a:tab pos="450215" algn="l"/>
              </a:tabLst>
            </a:pPr>
            <a:r>
              <a:rPr lang="en-IE">
                <a:effectLst/>
                <a:ea typeface="Calibri" panose="020F0502020204030204" pitchFamily="34" charset="0"/>
              </a:rPr>
              <a:t>Do we have mentors in place?</a:t>
            </a:r>
            <a:endParaRPr lang="en-LB">
              <a:effectLst/>
              <a:ea typeface="Calibri" panose="020F0502020204030204" pitchFamily="34" charset="0"/>
            </a:endParaRPr>
          </a:p>
          <a:p>
            <a:pPr marL="171450" indent="-171450" algn="just">
              <a:spcBef>
                <a:spcPts val="195"/>
              </a:spcBef>
              <a:buClr>
                <a:srgbClr val="EF8D5B"/>
              </a:buClr>
              <a:buFont typeface="Arial" panose="020B0604020202020204" pitchFamily="34" charset="0"/>
              <a:buChar char="•"/>
              <a:tabLst>
                <a:tab pos="450215" algn="l"/>
              </a:tabLst>
            </a:pPr>
            <a:r>
              <a:rPr lang="en-IE">
                <a:effectLst/>
                <a:ea typeface="Calibri" panose="020F0502020204030204" pitchFamily="34" charset="0"/>
              </a:rPr>
              <a:t>Do we have senior management team buy in to ensure women can work to their full potential at work?</a:t>
            </a:r>
            <a:endParaRPr lang="en-LB">
              <a:effectLst/>
              <a:ea typeface="Calibri" panose="020F0502020204030204" pitchFamily="34" charset="0"/>
            </a:endParaRPr>
          </a:p>
          <a:p>
            <a:pPr algn="just">
              <a:tabLst>
                <a:tab pos="450215" algn="l"/>
              </a:tabLst>
            </a:pPr>
            <a:endParaRPr lang="en-LB">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0383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29342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2.1.9 Policies </a:t>
            </a:r>
            <a:endParaRPr lang="en-LB"/>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4202567"/>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“There needs to be a systematic review at all entry points into the industry and prior to the entry point, what are the influencing factors for women to consider construction .”</a:t>
            </a:r>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5861863"/>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Sarah Jane Pisciotti, Sisk, Ireland</a:t>
            </a:r>
          </a:p>
        </p:txBody>
      </p:sp>
      <p:sp>
        <p:nvSpPr>
          <p:cNvPr id="2" name="Text Placeholder 6">
            <a:extLst>
              <a:ext uri="{FF2B5EF4-FFF2-40B4-BE49-F238E27FC236}">
                <a16:creationId xmlns:a16="http://schemas.microsoft.com/office/drawing/2014/main" id="{74611ED0-4195-28B2-E78A-A66128FE1F37}"/>
              </a:ext>
            </a:extLst>
          </p:cNvPr>
          <p:cNvSpPr txBox="1">
            <a:spLocks/>
          </p:cNvSpPr>
          <p:nvPr/>
        </p:nvSpPr>
        <p:spPr>
          <a:xfrm>
            <a:off x="1015999" y="866182"/>
            <a:ext cx="2763838" cy="44026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800" b="1">
                <a:solidFill>
                  <a:schemeClr val="bg1"/>
                </a:solidFill>
              </a:rPr>
              <a:t>Career barriers</a:t>
            </a:r>
            <a:endParaRPr lang="en-LB" sz="1800" b="1">
              <a:solidFill>
                <a:schemeClr val="bg1"/>
              </a:solidFill>
            </a:endParaRPr>
          </a:p>
          <a:p>
            <a:endParaRPr lang="en-US" b="1" dirty="0"/>
          </a:p>
        </p:txBody>
      </p:sp>
      <p:sp>
        <p:nvSpPr>
          <p:cNvPr id="16" name="Text Placeholder 9">
            <a:extLst>
              <a:ext uri="{FF2B5EF4-FFF2-40B4-BE49-F238E27FC236}">
                <a16:creationId xmlns:a16="http://schemas.microsoft.com/office/drawing/2014/main" id="{753848D7-5F43-5750-AD92-92F27717AA7D}"/>
              </a:ext>
            </a:extLst>
          </p:cNvPr>
          <p:cNvSpPr txBox="1">
            <a:spLocks/>
          </p:cNvSpPr>
          <p:nvPr/>
        </p:nvSpPr>
        <p:spPr>
          <a:xfrm>
            <a:off x="521361" y="7594600"/>
            <a:ext cx="6526988" cy="247508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n-IE">
                <a:ea typeface="Calibri" panose="020F0502020204030204" pitchFamily="34" charset="0"/>
              </a:rPr>
              <a:t>The pace of change in the Construction sector is well documented.  With new jobs such as BIM Managers, BIM Coordinators and BIM Technicians, 3D Construction technicians, and Chief People officers, Chief Technology officers, the landscape is very different to 10 years ago.   Yet, the skills gap in the construction industry is of great concern.</a:t>
            </a:r>
          </a:p>
          <a:p>
            <a:pPr>
              <a:spcBef>
                <a:spcPts val="195"/>
              </a:spcBef>
              <a:tabLst>
                <a:tab pos="450215" algn="l"/>
              </a:tabLst>
            </a:pPr>
            <a:endParaRPr lang="en-IE">
              <a:ea typeface="Calibri" panose="020F0502020204030204" pitchFamily="34" charset="0"/>
            </a:endParaRPr>
          </a:p>
          <a:p>
            <a:pPr>
              <a:spcBef>
                <a:spcPts val="195"/>
              </a:spcBef>
              <a:tabLst>
                <a:tab pos="450215" algn="l"/>
              </a:tabLst>
            </a:pPr>
            <a:r>
              <a:rPr lang="en-IE">
                <a:ea typeface="Calibri" panose="020F0502020204030204" pitchFamily="34" charset="0"/>
              </a:rPr>
              <a:t>If the construction industry is to continue to innovate and become more efficient it needs to become more diverse. </a:t>
            </a:r>
          </a:p>
          <a:p>
            <a:pPr>
              <a:spcBef>
                <a:spcPts val="195"/>
              </a:spcBef>
              <a:tabLst>
                <a:tab pos="450215" algn="l"/>
              </a:tabLst>
            </a:pPr>
            <a:endParaRPr lang="en-IE">
              <a:ea typeface="Calibri" panose="020F0502020204030204" pitchFamily="34" charset="0"/>
            </a:endParaRPr>
          </a:p>
          <a:p>
            <a:pPr>
              <a:spcBef>
                <a:spcPts val="195"/>
              </a:spcBef>
              <a:tabLst>
                <a:tab pos="450215" algn="l"/>
              </a:tabLst>
            </a:pPr>
            <a:r>
              <a:rPr lang="en-IE">
                <a:ea typeface="Calibri" panose="020F0502020204030204" pitchFamily="34" charset="0"/>
              </a:rPr>
              <a:t>According to the McKinsey report, Why Diversity Matters, gender-diverse companies are 14% more likely to perform better than non-diverse companies and ethnically diverse companies are 35% more likely to perform better. How do we encourage future recruits to follow a path into this area of the industry? </a:t>
            </a:r>
            <a:r>
              <a:rPr lang="en-IE" baseline="30000">
                <a:ea typeface="Calibri" panose="020F0502020204030204" pitchFamily="34" charset="0"/>
              </a:rPr>
              <a:t>23</a:t>
            </a:r>
          </a:p>
          <a:p>
            <a:pPr>
              <a:spcBef>
                <a:spcPts val="195"/>
              </a:spcBef>
              <a:tabLst>
                <a:tab pos="450215" algn="l"/>
              </a:tabLst>
            </a:pPr>
            <a:endParaRPr lang="en-IE" baseline="30000">
              <a:ea typeface="Calibri" panose="020F0502020204030204" pitchFamily="34" charset="0"/>
            </a:endParaRPr>
          </a:p>
          <a:p>
            <a:pPr>
              <a:spcBef>
                <a:spcPts val="195"/>
              </a:spcBef>
              <a:tabLst>
                <a:tab pos="450215" algn="l"/>
              </a:tabLst>
            </a:pPr>
            <a:r>
              <a:rPr lang="en-IE">
                <a:ea typeface="Calibri" panose="020F0502020204030204" pitchFamily="34" charset="0"/>
              </a:rPr>
              <a:t>There are now more diverse, rewarding, and challenging opportunities that are not gender-specific and will hopefully dispel the perception that construction is a male-dominated industry. For the industry to attract women and encourage diversity, a lot of attention needs to be paid to the ever-expanding list of new job roles on offer.</a:t>
            </a:r>
          </a:p>
          <a:p>
            <a:pPr>
              <a:spcBef>
                <a:spcPts val="195"/>
              </a:spcBef>
              <a:tabLst>
                <a:tab pos="450215" algn="l"/>
              </a:tabLst>
            </a:pPr>
            <a:endParaRPr lang="en-IE" baseline="30000">
              <a:ea typeface="Calibri" panose="020F0502020204030204" pitchFamily="34" charset="0"/>
            </a:endParaRPr>
          </a:p>
        </p:txBody>
      </p:sp>
      <p:sp>
        <p:nvSpPr>
          <p:cNvPr id="17" name="Text Placeholder 7">
            <a:extLst>
              <a:ext uri="{FF2B5EF4-FFF2-40B4-BE49-F238E27FC236}">
                <a16:creationId xmlns:a16="http://schemas.microsoft.com/office/drawing/2014/main" id="{A013EF20-B5D2-DEBC-877C-F5EB752BE7AF}"/>
              </a:ext>
            </a:extLst>
          </p:cNvPr>
          <p:cNvSpPr>
            <a:spLocks noGrp="1"/>
          </p:cNvSpPr>
          <p:nvPr/>
        </p:nvSpPr>
        <p:spPr>
          <a:xfrm>
            <a:off x="765237" y="6913538"/>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2.2 Drivers of change</a:t>
            </a:r>
          </a:p>
        </p:txBody>
      </p:sp>
      <p:sp>
        <p:nvSpPr>
          <p:cNvPr id="19" name="Text Placeholder 5">
            <a:extLst>
              <a:ext uri="{FF2B5EF4-FFF2-40B4-BE49-F238E27FC236}">
                <a16:creationId xmlns:a16="http://schemas.microsoft.com/office/drawing/2014/main" id="{2ACF0FDA-7AB8-1BCB-01ED-291E50CB0AEF}"/>
              </a:ext>
            </a:extLst>
          </p:cNvPr>
          <p:cNvSpPr txBox="1">
            <a:spLocks/>
          </p:cNvSpPr>
          <p:nvPr/>
        </p:nvSpPr>
        <p:spPr>
          <a:xfrm>
            <a:off x="539750" y="10297919"/>
            <a:ext cx="6590752"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23 </a:t>
            </a:r>
            <a:r>
              <a:rPr lang="en-IE" sz="900">
                <a:effectLst/>
                <a:latin typeface="Calibri" panose="020F0502020204030204" pitchFamily="34" charset="0"/>
                <a:ea typeface="Calibri" panose="020F0502020204030204" pitchFamily="34" charset="0"/>
                <a:cs typeface="Times New Roman" panose="02020603050405020304" pitchFamily="18" charset="0"/>
              </a:rPr>
              <a:t>Why Diversity Matters. (2015) McKinsey &amp; Company </a:t>
            </a:r>
            <a:endParaRPr lang="en-LB" sz="900" b="1">
              <a:solidFill>
                <a:srgbClr val="7CD0E4"/>
              </a:solidFill>
              <a:effectLst/>
              <a:ea typeface="Calibri" panose="020F0502020204030204" pitchFamily="34" charset="0"/>
            </a:endParaRPr>
          </a:p>
        </p:txBody>
      </p:sp>
    </p:spTree>
    <p:extLst>
      <p:ext uri="{BB962C8B-B14F-4D97-AF65-F5344CB8AC3E}">
        <p14:creationId xmlns:p14="http://schemas.microsoft.com/office/powerpoint/2010/main" val="2327862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C5EB4F42-3F47-F3FD-CD9E-BD3DDE2DD1B9}"/>
              </a:ext>
            </a:extLst>
          </p:cNvPr>
          <p:cNvSpPr>
            <a:spLocks noGrp="1"/>
          </p:cNvSpPr>
          <p:nvPr>
            <p:ph type="body" sz="quarter" idx="49"/>
          </p:nvPr>
        </p:nvSpPr>
        <p:spPr/>
        <p:txBody>
          <a:bodyPr/>
          <a:lstStyle/>
          <a:p>
            <a:r>
              <a:rPr lang="en-US" dirty="0"/>
              <a:t>Inclusion Reach &amp; Teach Toolkit</a:t>
            </a:r>
          </a:p>
        </p:txBody>
      </p:sp>
      <p:sp>
        <p:nvSpPr>
          <p:cNvPr id="24" name="Text Placeholder 23">
            <a:extLst>
              <a:ext uri="{FF2B5EF4-FFF2-40B4-BE49-F238E27FC236}">
                <a16:creationId xmlns:a16="http://schemas.microsoft.com/office/drawing/2014/main" id="{0785767F-C316-C6F9-007C-DC2AC73B79FD}"/>
              </a:ext>
            </a:extLst>
          </p:cNvPr>
          <p:cNvSpPr>
            <a:spLocks noGrp="1"/>
          </p:cNvSpPr>
          <p:nvPr>
            <p:ph type="body" sz="quarter" idx="14"/>
          </p:nvPr>
        </p:nvSpPr>
        <p:spPr>
          <a:xfrm>
            <a:off x="2830132" y="2890779"/>
            <a:ext cx="3544003" cy="349200"/>
          </a:xfrm>
        </p:spPr>
        <p:txBody>
          <a:bodyPr/>
          <a:lstStyle/>
          <a:p>
            <a:r>
              <a:rPr lang="en-US" dirty="0"/>
              <a:t>Acknowledgements</a:t>
            </a:r>
          </a:p>
        </p:txBody>
      </p:sp>
      <p:sp>
        <p:nvSpPr>
          <p:cNvPr id="27" name="Text Placeholder 26">
            <a:extLst>
              <a:ext uri="{FF2B5EF4-FFF2-40B4-BE49-F238E27FC236}">
                <a16:creationId xmlns:a16="http://schemas.microsoft.com/office/drawing/2014/main" id="{8E233D8A-AEE9-0C1E-D3FE-613255CED02A}"/>
              </a:ext>
            </a:extLst>
          </p:cNvPr>
          <p:cNvSpPr>
            <a:spLocks noGrp="1"/>
          </p:cNvSpPr>
          <p:nvPr>
            <p:ph type="body" sz="quarter" idx="19"/>
          </p:nvPr>
        </p:nvSpPr>
        <p:spPr>
          <a:xfrm>
            <a:off x="2830132" y="3218918"/>
            <a:ext cx="3544003" cy="348400"/>
          </a:xfrm>
        </p:spPr>
        <p:txBody>
          <a:bodyPr/>
          <a:lstStyle/>
          <a:p>
            <a:r>
              <a:rPr lang="en-US" dirty="0"/>
              <a:t>Abbreviations</a:t>
            </a:r>
          </a:p>
        </p:txBody>
      </p:sp>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3571590"/>
            <a:ext cx="648000" cy="348400"/>
          </a:xfrm>
        </p:spPr>
        <p:txBody>
          <a:bodyPr/>
          <a:lstStyle/>
          <a:p>
            <a:r>
              <a:rPr lang="en-US" dirty="0"/>
              <a:t>01</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30132" y="3570969"/>
            <a:ext cx="4064938" cy="2273157"/>
          </a:xfrm>
        </p:spPr>
        <p:txBody>
          <a:bodyPr anchor="t"/>
          <a:lstStyle/>
          <a:p>
            <a:pPr>
              <a:lnSpc>
                <a:spcPts val="1480"/>
              </a:lnSpc>
              <a:spcBef>
                <a:spcPts val="0"/>
              </a:spcBef>
            </a:pPr>
            <a:r>
              <a:rPr lang="en-US" dirty="0"/>
              <a:t>Knowledge on the make up of the construction industry </a:t>
            </a:r>
          </a:p>
          <a:p>
            <a:pPr>
              <a:spcBef>
                <a:spcPts val="0"/>
              </a:spcBef>
            </a:pPr>
            <a:r>
              <a:rPr lang="en-US" sz="1100" b="1" dirty="0"/>
              <a:t>1.1.         Construction Industry in Europe</a:t>
            </a:r>
          </a:p>
          <a:p>
            <a:pPr>
              <a:spcBef>
                <a:spcPts val="0"/>
              </a:spcBef>
            </a:pPr>
            <a:r>
              <a:rPr lang="en-US" sz="1100" dirty="0"/>
              <a:t>1.1.1       Construction companies in the EU</a:t>
            </a:r>
          </a:p>
          <a:p>
            <a:pPr>
              <a:spcBef>
                <a:spcPts val="0"/>
              </a:spcBef>
            </a:pPr>
            <a:r>
              <a:rPr lang="en-US" sz="1100" dirty="0"/>
              <a:t>1.1.2       Employees in Construction companies in EU</a:t>
            </a:r>
          </a:p>
          <a:p>
            <a:pPr>
              <a:spcBef>
                <a:spcPts val="0"/>
              </a:spcBef>
            </a:pPr>
            <a:r>
              <a:rPr lang="en-US" sz="1100" dirty="0"/>
              <a:t>1.1.3       Investment in housing</a:t>
            </a:r>
          </a:p>
          <a:p>
            <a:pPr marL="2001838" indent="-2001838">
              <a:spcBef>
                <a:spcPts val="0"/>
              </a:spcBef>
            </a:pPr>
            <a:r>
              <a:rPr lang="en-US" sz="1100" b="1" dirty="0"/>
              <a:t>1.2.         Women in construction</a:t>
            </a:r>
          </a:p>
          <a:p>
            <a:pPr>
              <a:spcBef>
                <a:spcPts val="0"/>
              </a:spcBef>
            </a:pPr>
            <a:r>
              <a:rPr lang="en-US" sz="1100" b="1" dirty="0"/>
              <a:t>1.3</a:t>
            </a:r>
            <a:r>
              <a:rPr lang="en-US" sz="1100" dirty="0"/>
              <a:t>.         </a:t>
            </a:r>
            <a:r>
              <a:rPr lang="en-US" sz="1100" b="1" dirty="0"/>
              <a:t>The different situation of women in the EU</a:t>
            </a:r>
          </a:p>
          <a:p>
            <a:pPr>
              <a:spcBef>
                <a:spcPts val="0"/>
              </a:spcBef>
            </a:pPr>
            <a:r>
              <a:rPr lang="en-US" sz="1100" dirty="0"/>
              <a:t>1.3.1       Poland</a:t>
            </a:r>
          </a:p>
          <a:p>
            <a:pPr>
              <a:spcBef>
                <a:spcPts val="0"/>
              </a:spcBef>
            </a:pPr>
            <a:r>
              <a:rPr lang="en-US" sz="1100" dirty="0"/>
              <a:t>1.3.2       Ireland</a:t>
            </a:r>
          </a:p>
          <a:p>
            <a:pPr>
              <a:spcBef>
                <a:spcPts val="0"/>
              </a:spcBef>
            </a:pPr>
            <a:r>
              <a:rPr lang="en-US" sz="1100" dirty="0"/>
              <a:t>1.3.3       Spain</a:t>
            </a:r>
          </a:p>
          <a:p>
            <a:pPr>
              <a:spcBef>
                <a:spcPts val="0"/>
              </a:spcBef>
            </a:pPr>
            <a:r>
              <a:rPr lang="en-US" sz="1100" dirty="0"/>
              <a:t>1.3.4       Germany</a:t>
            </a:r>
          </a:p>
          <a:p>
            <a:pPr>
              <a:spcBef>
                <a:spcPts val="0"/>
              </a:spcBef>
            </a:pPr>
            <a:r>
              <a:rPr lang="en-US" sz="1100" dirty="0"/>
              <a:t>1.3.5       Denmark</a:t>
            </a:r>
          </a:p>
          <a:p>
            <a:pPr>
              <a:spcBef>
                <a:spcPts val="0"/>
              </a:spcBef>
            </a:pPr>
            <a:endParaRPr lang="en-US" sz="1100" b="1"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35" name="Text Placeholder 34">
            <a:extLst>
              <a:ext uri="{FF2B5EF4-FFF2-40B4-BE49-F238E27FC236}">
                <a16:creationId xmlns:a16="http://schemas.microsoft.com/office/drawing/2014/main" id="{CF4BC37B-9EB3-3EA4-610A-9C8803CBA503}"/>
              </a:ext>
            </a:extLst>
          </p:cNvPr>
          <p:cNvSpPr>
            <a:spLocks noGrp="1"/>
          </p:cNvSpPr>
          <p:nvPr>
            <p:ph type="body" sz="quarter" idx="53"/>
          </p:nvPr>
        </p:nvSpPr>
        <p:spPr>
          <a:xfrm>
            <a:off x="2056806" y="5945418"/>
            <a:ext cx="648000" cy="348400"/>
          </a:xfrm>
        </p:spPr>
        <p:txBody>
          <a:bodyPr/>
          <a:lstStyle/>
          <a:p>
            <a:r>
              <a:rPr lang="en-US" dirty="0"/>
              <a:t>02</a:t>
            </a:r>
          </a:p>
        </p:txBody>
      </p:sp>
      <p:sp>
        <p:nvSpPr>
          <p:cNvPr id="36" name="Text Placeholder 35">
            <a:extLst>
              <a:ext uri="{FF2B5EF4-FFF2-40B4-BE49-F238E27FC236}">
                <a16:creationId xmlns:a16="http://schemas.microsoft.com/office/drawing/2014/main" id="{A6806558-7CC8-E9DE-FC19-2D9F1C2593C1}"/>
              </a:ext>
            </a:extLst>
          </p:cNvPr>
          <p:cNvSpPr>
            <a:spLocks noGrp="1"/>
          </p:cNvSpPr>
          <p:nvPr>
            <p:ph type="body" sz="quarter" idx="54"/>
          </p:nvPr>
        </p:nvSpPr>
        <p:spPr>
          <a:xfrm>
            <a:off x="2839773" y="5970132"/>
            <a:ext cx="4055298" cy="3354738"/>
          </a:xfrm>
        </p:spPr>
        <p:txBody>
          <a:bodyPr anchor="t"/>
          <a:lstStyle/>
          <a:p>
            <a:pPr>
              <a:lnSpc>
                <a:spcPts val="1480"/>
              </a:lnSpc>
              <a:spcBef>
                <a:spcPts val="0"/>
              </a:spcBef>
            </a:pPr>
            <a:r>
              <a:rPr lang="en-US" dirty="0"/>
              <a:t>Knowledge about equality &amp; inclusion challenges </a:t>
            </a:r>
          </a:p>
          <a:p>
            <a:pPr>
              <a:lnSpc>
                <a:spcPts val="1480"/>
              </a:lnSpc>
              <a:spcBef>
                <a:spcPts val="0"/>
              </a:spcBef>
            </a:pPr>
            <a:r>
              <a:rPr lang="en-US" dirty="0"/>
              <a:t>for women in construction</a:t>
            </a:r>
          </a:p>
          <a:p>
            <a:pPr>
              <a:spcBef>
                <a:spcPts val="0"/>
              </a:spcBef>
            </a:pPr>
            <a:r>
              <a:rPr lang="en-US" sz="1100" b="1" dirty="0"/>
              <a:t>2.1          Main Barriers &amp; Challenges for Women in Construction</a:t>
            </a:r>
          </a:p>
          <a:p>
            <a:pPr>
              <a:spcBef>
                <a:spcPts val="0"/>
              </a:spcBef>
            </a:pPr>
            <a:r>
              <a:rPr lang="en-US" sz="1100" dirty="0"/>
              <a:t>2.1.1       Lack of visible role models and mentors</a:t>
            </a:r>
          </a:p>
          <a:p>
            <a:pPr>
              <a:spcBef>
                <a:spcPts val="0"/>
              </a:spcBef>
            </a:pPr>
            <a:r>
              <a:rPr lang="en-US" sz="1100" dirty="0"/>
              <a:t>2.1.2       Public perception</a:t>
            </a:r>
          </a:p>
          <a:p>
            <a:pPr>
              <a:spcBef>
                <a:spcPts val="0"/>
              </a:spcBef>
            </a:pPr>
            <a:r>
              <a:rPr lang="en-US" sz="1100" dirty="0"/>
              <a:t>2.1.3       Awareness</a:t>
            </a:r>
          </a:p>
          <a:p>
            <a:pPr>
              <a:spcBef>
                <a:spcPts val="0"/>
              </a:spcBef>
            </a:pPr>
            <a:r>
              <a:rPr lang="en-US" sz="1100" dirty="0"/>
              <a:t>2.1.4       Return to work</a:t>
            </a:r>
          </a:p>
          <a:p>
            <a:pPr>
              <a:spcBef>
                <a:spcPts val="0"/>
              </a:spcBef>
            </a:pPr>
            <a:r>
              <a:rPr lang="en-US" sz="1100" dirty="0"/>
              <a:t>2.1.5       Lack of Diversity</a:t>
            </a:r>
          </a:p>
          <a:p>
            <a:pPr>
              <a:spcBef>
                <a:spcPts val="0"/>
              </a:spcBef>
            </a:pPr>
            <a:r>
              <a:rPr lang="en-US" sz="1100" dirty="0"/>
              <a:t>2.1.6       Communication</a:t>
            </a:r>
          </a:p>
          <a:p>
            <a:pPr>
              <a:spcBef>
                <a:spcPts val="0"/>
              </a:spcBef>
            </a:pPr>
            <a:r>
              <a:rPr lang="en-US" sz="1100" dirty="0"/>
              <a:t>2.1.7       Industry culture</a:t>
            </a:r>
          </a:p>
          <a:p>
            <a:pPr>
              <a:spcBef>
                <a:spcPts val="0"/>
              </a:spcBef>
            </a:pPr>
            <a:r>
              <a:rPr lang="en-US" sz="1100" dirty="0"/>
              <a:t>2.1.8       Systemic and structural issues</a:t>
            </a:r>
          </a:p>
          <a:p>
            <a:pPr>
              <a:spcBef>
                <a:spcPts val="0"/>
              </a:spcBef>
            </a:pPr>
            <a:r>
              <a:rPr lang="en-US" sz="1100" dirty="0"/>
              <a:t>2.1.9       Policies</a:t>
            </a:r>
          </a:p>
          <a:p>
            <a:pPr>
              <a:spcBef>
                <a:spcPts val="0"/>
              </a:spcBef>
            </a:pPr>
            <a:r>
              <a:rPr lang="en-US" sz="1100" b="1" dirty="0"/>
              <a:t>2.2          Drivers of change</a:t>
            </a:r>
          </a:p>
          <a:p>
            <a:pPr>
              <a:spcBef>
                <a:spcPts val="0"/>
              </a:spcBef>
            </a:pPr>
            <a:r>
              <a:rPr lang="en-US" sz="1100" dirty="0"/>
              <a:t>2.2.1       Education and training</a:t>
            </a:r>
          </a:p>
          <a:p>
            <a:pPr>
              <a:spcBef>
                <a:spcPts val="0"/>
              </a:spcBef>
            </a:pPr>
            <a:r>
              <a:rPr lang="en-US" sz="1100" dirty="0"/>
              <a:t>2.2.2       Investment in and people and culture</a:t>
            </a:r>
          </a:p>
          <a:p>
            <a:pPr>
              <a:spcBef>
                <a:spcPts val="0"/>
              </a:spcBef>
            </a:pPr>
            <a:r>
              <a:rPr lang="en-US" sz="1100" dirty="0"/>
              <a:t>2.2.3       Digitalisation and new technologies</a:t>
            </a:r>
          </a:p>
          <a:p>
            <a:pPr>
              <a:spcBef>
                <a:spcPts val="0"/>
              </a:spcBef>
            </a:pPr>
            <a:r>
              <a:rPr lang="en-US" sz="1100" dirty="0"/>
              <a:t>2.2.4       Green transitions</a:t>
            </a:r>
          </a:p>
          <a:p>
            <a:pPr>
              <a:spcBef>
                <a:spcPts val="0"/>
              </a:spcBef>
            </a:pPr>
            <a:r>
              <a:rPr lang="en-US" sz="1100" dirty="0"/>
              <a:t>2.2.5       Communications and branding</a:t>
            </a:r>
          </a:p>
          <a:p>
            <a:pPr>
              <a:spcBef>
                <a:spcPts val="0"/>
              </a:spcBef>
            </a:pPr>
            <a:endParaRPr lang="en-US" sz="1100" dirty="0"/>
          </a:p>
          <a:p>
            <a:endParaRPr lang="en-US" dirty="0"/>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p:txBody>
          <a:bodyPr/>
          <a:lstStyle/>
          <a:p>
            <a:r>
              <a:rPr lang="en-US" dirty="0"/>
              <a:t>table of</a:t>
            </a:r>
          </a:p>
          <a:p>
            <a:r>
              <a:rPr lang="en-US" dirty="0"/>
              <a:t>contents</a:t>
            </a:r>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671458" y="263209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06</a:t>
            </a:r>
          </a:p>
          <a:p>
            <a:endParaRPr lang="en-US" dirty="0">
              <a:solidFill>
                <a:srgbClr val="EF8D5B"/>
              </a:solidFill>
            </a:endParaRPr>
          </a:p>
        </p:txBody>
      </p:sp>
      <p:sp>
        <p:nvSpPr>
          <p:cNvPr id="17" name="Text Placeholder 35">
            <a:hlinkClick r:id="rId2" action="ppaction://hlinksldjump"/>
            <a:extLst>
              <a:ext uri="{FF2B5EF4-FFF2-40B4-BE49-F238E27FC236}">
                <a16:creationId xmlns:a16="http://schemas.microsoft.com/office/drawing/2014/main" id="{FC1DC868-9DFC-438F-9B07-964B4D383BE8}"/>
              </a:ext>
            </a:extLst>
          </p:cNvPr>
          <p:cNvSpPr txBox="1">
            <a:spLocks/>
          </p:cNvSpPr>
          <p:nvPr/>
        </p:nvSpPr>
        <p:spPr>
          <a:xfrm>
            <a:off x="6671458" y="294351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09</a:t>
            </a:r>
          </a:p>
          <a:p>
            <a:endParaRPr lang="en-US" dirty="0">
              <a:solidFill>
                <a:srgbClr val="EF8D5B"/>
              </a:solidFill>
            </a:endParaRPr>
          </a:p>
        </p:txBody>
      </p:sp>
      <p:sp>
        <p:nvSpPr>
          <p:cNvPr id="18" name="Text Placeholder 35">
            <a:hlinkClick r:id="rId3" action="ppaction://hlinksldjump"/>
            <a:extLst>
              <a:ext uri="{FF2B5EF4-FFF2-40B4-BE49-F238E27FC236}">
                <a16:creationId xmlns:a16="http://schemas.microsoft.com/office/drawing/2014/main" id="{705E86D7-5C71-4352-E97E-8FE24C4112EB}"/>
              </a:ext>
            </a:extLst>
          </p:cNvPr>
          <p:cNvSpPr txBox="1">
            <a:spLocks/>
          </p:cNvSpPr>
          <p:nvPr/>
        </p:nvSpPr>
        <p:spPr>
          <a:xfrm>
            <a:off x="6671458" y="3254945"/>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09</a:t>
            </a:r>
          </a:p>
          <a:p>
            <a:endParaRPr lang="en-US" dirty="0">
              <a:solidFill>
                <a:srgbClr val="EF8D5B"/>
              </a:solidFill>
            </a:endParaRPr>
          </a:p>
        </p:txBody>
      </p:sp>
      <p:sp>
        <p:nvSpPr>
          <p:cNvPr id="19" name="Text Placeholder 35">
            <a:hlinkClick r:id="rId2" action="ppaction://hlinksldjump"/>
            <a:extLst>
              <a:ext uri="{FF2B5EF4-FFF2-40B4-BE49-F238E27FC236}">
                <a16:creationId xmlns:a16="http://schemas.microsoft.com/office/drawing/2014/main" id="{37A851CD-8F2E-0846-6A30-7DBC291E3411}"/>
              </a:ext>
            </a:extLst>
          </p:cNvPr>
          <p:cNvSpPr txBox="1">
            <a:spLocks/>
          </p:cNvSpPr>
          <p:nvPr/>
        </p:nvSpPr>
        <p:spPr>
          <a:xfrm>
            <a:off x="6671458" y="3566371"/>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11</a:t>
            </a:r>
          </a:p>
          <a:p>
            <a:endParaRPr lang="en-US" dirty="0">
              <a:solidFill>
                <a:srgbClr val="EF8D5B"/>
              </a:solidFill>
            </a:endParaRPr>
          </a:p>
        </p:txBody>
      </p:sp>
      <p:sp>
        <p:nvSpPr>
          <p:cNvPr id="63" name="Text Placeholder 35">
            <a:hlinkClick r:id="rId4" action="ppaction://hlinksldjump"/>
            <a:extLst>
              <a:ext uri="{FF2B5EF4-FFF2-40B4-BE49-F238E27FC236}">
                <a16:creationId xmlns:a16="http://schemas.microsoft.com/office/drawing/2014/main" id="{EAB1D5D0-5BAF-A249-882D-8900A89638EF}"/>
              </a:ext>
            </a:extLst>
          </p:cNvPr>
          <p:cNvSpPr txBox="1">
            <a:spLocks/>
          </p:cNvSpPr>
          <p:nvPr/>
        </p:nvSpPr>
        <p:spPr>
          <a:xfrm>
            <a:off x="6671458" y="389436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14</a:t>
            </a:r>
          </a:p>
          <a:p>
            <a:endParaRPr lang="en-US" dirty="0">
              <a:solidFill>
                <a:srgbClr val="EF8D5B"/>
              </a:solidFill>
            </a:endParaRPr>
          </a:p>
        </p:txBody>
      </p:sp>
      <p:sp>
        <p:nvSpPr>
          <p:cNvPr id="64" name="Text Placeholder 35">
            <a:hlinkClick r:id="rId5" action="ppaction://hlinksldjump"/>
            <a:extLst>
              <a:ext uri="{FF2B5EF4-FFF2-40B4-BE49-F238E27FC236}">
                <a16:creationId xmlns:a16="http://schemas.microsoft.com/office/drawing/2014/main" id="{FF93C192-48CC-2CCA-3731-E2C0D0840367}"/>
              </a:ext>
            </a:extLst>
          </p:cNvPr>
          <p:cNvSpPr txBox="1">
            <a:spLocks/>
          </p:cNvSpPr>
          <p:nvPr/>
        </p:nvSpPr>
        <p:spPr>
          <a:xfrm>
            <a:off x="6671458" y="458016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17</a:t>
            </a:r>
          </a:p>
          <a:p>
            <a:endParaRPr lang="en-US" dirty="0">
              <a:solidFill>
                <a:srgbClr val="EF8D5B"/>
              </a:solidFill>
            </a:endParaRPr>
          </a:p>
        </p:txBody>
      </p:sp>
      <p:sp>
        <p:nvSpPr>
          <p:cNvPr id="65" name="Text Placeholder 35">
            <a:hlinkClick r:id="rId6" action="ppaction://hlinksldjump"/>
            <a:extLst>
              <a:ext uri="{FF2B5EF4-FFF2-40B4-BE49-F238E27FC236}">
                <a16:creationId xmlns:a16="http://schemas.microsoft.com/office/drawing/2014/main" id="{76286866-597E-8A0C-2AE1-0C9044ABC784}"/>
              </a:ext>
            </a:extLst>
          </p:cNvPr>
          <p:cNvSpPr txBox="1">
            <a:spLocks/>
          </p:cNvSpPr>
          <p:nvPr/>
        </p:nvSpPr>
        <p:spPr>
          <a:xfrm>
            <a:off x="6671458" y="4788885"/>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19</a:t>
            </a:r>
          </a:p>
          <a:p>
            <a:endParaRPr lang="en-US" dirty="0">
              <a:solidFill>
                <a:srgbClr val="EF8D5B"/>
              </a:solidFill>
            </a:endParaRPr>
          </a:p>
        </p:txBody>
      </p:sp>
      <p:sp>
        <p:nvSpPr>
          <p:cNvPr id="66" name="Text Placeholder 35">
            <a:hlinkClick r:id="rId7" action="ppaction://hlinksldjump"/>
            <a:extLst>
              <a:ext uri="{FF2B5EF4-FFF2-40B4-BE49-F238E27FC236}">
                <a16:creationId xmlns:a16="http://schemas.microsoft.com/office/drawing/2014/main" id="{C117ECC9-FDA8-A463-0571-2F711FAFE466}"/>
              </a:ext>
            </a:extLst>
          </p:cNvPr>
          <p:cNvSpPr txBox="1">
            <a:spLocks/>
          </p:cNvSpPr>
          <p:nvPr/>
        </p:nvSpPr>
        <p:spPr>
          <a:xfrm>
            <a:off x="6671458" y="5981581"/>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25</a:t>
            </a:r>
          </a:p>
          <a:p>
            <a:endParaRPr lang="en-US" dirty="0">
              <a:solidFill>
                <a:srgbClr val="EF8D5B"/>
              </a:solidFill>
            </a:endParaRPr>
          </a:p>
        </p:txBody>
      </p:sp>
      <p:sp>
        <p:nvSpPr>
          <p:cNvPr id="67" name="Text Placeholder 35">
            <a:hlinkClick r:id="rId8" action="ppaction://hlinksldjump"/>
            <a:extLst>
              <a:ext uri="{FF2B5EF4-FFF2-40B4-BE49-F238E27FC236}">
                <a16:creationId xmlns:a16="http://schemas.microsoft.com/office/drawing/2014/main" id="{ACD68A2D-FE3E-715B-A397-4C2BCCB52342}"/>
              </a:ext>
            </a:extLst>
          </p:cNvPr>
          <p:cNvSpPr txBox="1">
            <a:spLocks/>
          </p:cNvSpPr>
          <p:nvPr/>
        </p:nvSpPr>
        <p:spPr>
          <a:xfrm>
            <a:off x="6671458" y="6329451"/>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ru-RU" sz="1100" dirty="0">
                <a:solidFill>
                  <a:srgbClr val="EF8D5B"/>
                </a:solidFill>
              </a:rPr>
              <a:t>26</a:t>
            </a:r>
            <a:endParaRPr lang="en-US" sz="1100" dirty="0">
              <a:solidFill>
                <a:srgbClr val="EF8D5B"/>
              </a:solidFill>
            </a:endParaRPr>
          </a:p>
          <a:p>
            <a:endParaRPr lang="en-US" dirty="0">
              <a:solidFill>
                <a:srgbClr val="EF8D5B"/>
              </a:solidFill>
            </a:endParaRPr>
          </a:p>
        </p:txBody>
      </p:sp>
      <p:sp>
        <p:nvSpPr>
          <p:cNvPr id="68" name="Text Placeholder 35">
            <a:hlinkClick r:id="rId9" action="ppaction://hlinksldjump"/>
            <a:extLst>
              <a:ext uri="{FF2B5EF4-FFF2-40B4-BE49-F238E27FC236}">
                <a16:creationId xmlns:a16="http://schemas.microsoft.com/office/drawing/2014/main" id="{B9CAA83F-8DCB-F203-DCDD-5A679A903419}"/>
              </a:ext>
            </a:extLst>
          </p:cNvPr>
          <p:cNvSpPr txBox="1">
            <a:spLocks/>
          </p:cNvSpPr>
          <p:nvPr/>
        </p:nvSpPr>
        <p:spPr>
          <a:xfrm>
            <a:off x="6671458" y="802904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39</a:t>
            </a:r>
          </a:p>
          <a:p>
            <a:endParaRPr lang="en-US" dirty="0">
              <a:solidFill>
                <a:srgbClr val="EF8D5B"/>
              </a:solidFill>
            </a:endParaRPr>
          </a:p>
        </p:txBody>
      </p:sp>
      <p:grpSp>
        <p:nvGrpSpPr>
          <p:cNvPr id="69" name="Graphic 4">
            <a:extLst>
              <a:ext uri="{FF2B5EF4-FFF2-40B4-BE49-F238E27FC236}">
                <a16:creationId xmlns:a16="http://schemas.microsoft.com/office/drawing/2014/main" id="{1F52755F-73B8-4A29-9A5E-8DD8648AE138}"/>
              </a:ext>
            </a:extLst>
          </p:cNvPr>
          <p:cNvGrpSpPr/>
          <p:nvPr/>
        </p:nvGrpSpPr>
        <p:grpSpPr>
          <a:xfrm>
            <a:off x="5355995" y="574907"/>
            <a:ext cx="800818" cy="1328451"/>
            <a:chOff x="9062559" y="918767"/>
            <a:chExt cx="774673" cy="1285080"/>
          </a:xfrm>
          <a:solidFill>
            <a:schemeClr val="tx1"/>
          </a:solidFill>
        </p:grpSpPr>
        <p:sp>
          <p:nvSpPr>
            <p:cNvPr id="70" name="Freeform 69">
              <a:extLst>
                <a:ext uri="{FF2B5EF4-FFF2-40B4-BE49-F238E27FC236}">
                  <a16:creationId xmlns:a16="http://schemas.microsoft.com/office/drawing/2014/main" id="{147657B6-969C-6CD4-F06B-C3D259BBB666}"/>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71" name="Graphic 4">
              <a:extLst>
                <a:ext uri="{FF2B5EF4-FFF2-40B4-BE49-F238E27FC236}">
                  <a16:creationId xmlns:a16="http://schemas.microsoft.com/office/drawing/2014/main" id="{A7E77354-0EAE-DD4E-7E2C-ADFB73C32D91}"/>
                </a:ext>
              </a:extLst>
            </p:cNvPr>
            <p:cNvGrpSpPr/>
            <p:nvPr/>
          </p:nvGrpSpPr>
          <p:grpSpPr>
            <a:xfrm>
              <a:off x="9122194" y="1004094"/>
              <a:ext cx="715038" cy="1199753"/>
              <a:chOff x="9122194" y="1004094"/>
              <a:chExt cx="715038" cy="1199753"/>
            </a:xfrm>
            <a:grpFill/>
          </p:grpSpPr>
          <p:sp>
            <p:nvSpPr>
              <p:cNvPr id="72" name="Freeform 71">
                <a:extLst>
                  <a:ext uri="{FF2B5EF4-FFF2-40B4-BE49-F238E27FC236}">
                    <a16:creationId xmlns:a16="http://schemas.microsoft.com/office/drawing/2014/main" id="{0B44BF0E-9AD9-428E-FD64-74EEC8555702}"/>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73" name="Freeform 72">
                <a:extLst>
                  <a:ext uri="{FF2B5EF4-FFF2-40B4-BE49-F238E27FC236}">
                    <a16:creationId xmlns:a16="http://schemas.microsoft.com/office/drawing/2014/main" id="{AF8DE413-8A94-00B3-5C78-FA1D52BD9C17}"/>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74" name="Freeform 73">
                <a:extLst>
                  <a:ext uri="{FF2B5EF4-FFF2-40B4-BE49-F238E27FC236}">
                    <a16:creationId xmlns:a16="http://schemas.microsoft.com/office/drawing/2014/main" id="{D41F7E7B-9272-620D-D66B-DBF291482BD2}"/>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75" name="Freeform 74">
                <a:extLst>
                  <a:ext uri="{FF2B5EF4-FFF2-40B4-BE49-F238E27FC236}">
                    <a16:creationId xmlns:a16="http://schemas.microsoft.com/office/drawing/2014/main" id="{4C5B531A-D0A7-D2BA-E440-731076B117CE}"/>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76" name="Freeform 75">
                <a:extLst>
                  <a:ext uri="{FF2B5EF4-FFF2-40B4-BE49-F238E27FC236}">
                    <a16:creationId xmlns:a16="http://schemas.microsoft.com/office/drawing/2014/main" id="{25C569A6-1602-4119-CC86-C21B55D0FFC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77" name="Freeform 76">
                <a:extLst>
                  <a:ext uri="{FF2B5EF4-FFF2-40B4-BE49-F238E27FC236}">
                    <a16:creationId xmlns:a16="http://schemas.microsoft.com/office/drawing/2014/main" id="{555B87D4-AE41-6CA1-4D0D-BE9B7B7DE663}"/>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78" name="Freeform 77">
                <a:extLst>
                  <a:ext uri="{FF2B5EF4-FFF2-40B4-BE49-F238E27FC236}">
                    <a16:creationId xmlns:a16="http://schemas.microsoft.com/office/drawing/2014/main" id="{15B9EE8A-471E-C646-C180-D85E754AA654}"/>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Tree>
    <p:extLst>
      <p:ext uri="{BB962C8B-B14F-4D97-AF65-F5344CB8AC3E}">
        <p14:creationId xmlns:p14="http://schemas.microsoft.com/office/powerpoint/2010/main" val="2866319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933436"/>
            <a:ext cx="6526988" cy="6446760"/>
          </a:xfrm>
        </p:spPr>
        <p:txBody>
          <a:bodyPr/>
          <a:lstStyle/>
          <a:p>
            <a:r>
              <a:rPr lang="en-IE" b="1">
                <a:solidFill>
                  <a:srgbClr val="EF8D5B"/>
                </a:solidFill>
                <a:effectLst/>
                <a:ea typeface="Calibri" panose="020F0502020204030204" pitchFamily="34" charset="0"/>
              </a:rPr>
              <a:t>Attract more female students to construction courses.</a:t>
            </a:r>
          </a:p>
          <a:p>
            <a:endParaRPr lang="en-LB">
              <a:solidFill>
                <a:srgbClr val="EF8D5B"/>
              </a:solidFill>
              <a:effectLst/>
              <a:ea typeface="Calibri" panose="020F0502020204030204" pitchFamily="34" charset="0"/>
            </a:endParaRPr>
          </a:p>
          <a:p>
            <a:pPr algn="just">
              <a:tabLst>
                <a:tab pos="450215" algn="l"/>
              </a:tabLst>
            </a:pPr>
            <a:r>
              <a:rPr lang="en-IE">
                <a:effectLst/>
                <a:ea typeface="Calibri" panose="020F0502020204030204" pitchFamily="34" charset="0"/>
              </a:rPr>
              <a:t>Research suggests that female students tend to be more interested in broader issues, compared to their male counterparts, skills such as </a:t>
            </a:r>
            <a:endParaRPr lang="en-LB">
              <a:effectLst/>
              <a:ea typeface="Calibri" panose="020F0502020204030204" pitchFamily="34" charset="0"/>
            </a:endParaRPr>
          </a:p>
          <a:p>
            <a:pPr algn="just">
              <a:tabLst>
                <a:tab pos="450215" algn="l"/>
              </a:tabLst>
            </a:pPr>
            <a:r>
              <a:rPr lang="en-IE">
                <a:effectLst/>
                <a:ea typeface="Calibri" panose="020F0502020204030204" pitchFamily="34" charset="0"/>
              </a:rPr>
              <a:t> </a:t>
            </a:r>
            <a:endParaRPr lang="en-LB">
              <a:effectLst/>
              <a:ea typeface="Calibri" panose="020F0502020204030204" pitchFamily="34" charset="0"/>
            </a:endParaRPr>
          </a:p>
          <a:p>
            <a:pPr marL="342900" lvl="0" indent="-342900" algn="just">
              <a:buClr>
                <a:srgbClr val="EF8D5B"/>
              </a:buClr>
              <a:buFont typeface="Arial" panose="020B0604020202020204" pitchFamily="34" charset="0"/>
              <a:buChar char="•"/>
              <a:tabLst>
                <a:tab pos="450215" algn="l"/>
              </a:tabLst>
            </a:pPr>
            <a:r>
              <a:rPr lang="en-IE">
                <a:effectLst/>
                <a:ea typeface="Calibri" panose="020F0502020204030204" pitchFamily="34" charset="0"/>
              </a:rPr>
              <a:t>Teamwork</a:t>
            </a:r>
            <a:endParaRPr lang="en-LB">
              <a:effectLst/>
              <a:ea typeface="Calibri" panose="020F0502020204030204" pitchFamily="34" charset="0"/>
            </a:endParaRPr>
          </a:p>
          <a:p>
            <a:pPr marL="342900" lvl="0" indent="-342900" algn="just">
              <a:buClr>
                <a:srgbClr val="EF8D5B"/>
              </a:buClr>
              <a:buFont typeface="Arial" panose="020B0604020202020204" pitchFamily="34" charset="0"/>
              <a:buChar char="•"/>
              <a:tabLst>
                <a:tab pos="450215" algn="l"/>
              </a:tabLst>
            </a:pPr>
            <a:r>
              <a:rPr lang="en-IE">
                <a:effectLst/>
                <a:ea typeface="Calibri" panose="020F0502020204030204" pitchFamily="34" charset="0"/>
              </a:rPr>
              <a:t>Inquiry</a:t>
            </a:r>
            <a:endParaRPr lang="en-LB">
              <a:effectLst/>
              <a:ea typeface="Calibri" panose="020F0502020204030204" pitchFamily="34" charset="0"/>
            </a:endParaRPr>
          </a:p>
          <a:p>
            <a:pPr marL="342900" lvl="0" indent="-342900" algn="just">
              <a:buClr>
                <a:srgbClr val="EF8D5B"/>
              </a:buClr>
              <a:buFont typeface="Arial" panose="020B0604020202020204" pitchFamily="34" charset="0"/>
              <a:buChar char="•"/>
              <a:tabLst>
                <a:tab pos="450215" algn="l"/>
              </a:tabLst>
            </a:pPr>
            <a:r>
              <a:rPr lang="en-IE">
                <a:effectLst/>
                <a:ea typeface="Calibri" panose="020F0502020204030204" pitchFamily="34" charset="0"/>
              </a:rPr>
              <a:t>Collaboration</a:t>
            </a:r>
            <a:endParaRPr lang="en-LB">
              <a:effectLst/>
              <a:ea typeface="Calibri" panose="020F0502020204030204" pitchFamily="34" charset="0"/>
            </a:endParaRPr>
          </a:p>
          <a:p>
            <a:pPr marL="342900" lvl="0" indent="-342900" algn="just">
              <a:buClr>
                <a:srgbClr val="EF8D5B"/>
              </a:buClr>
              <a:buFont typeface="Arial" panose="020B0604020202020204" pitchFamily="34" charset="0"/>
              <a:buChar char="•"/>
              <a:tabLst>
                <a:tab pos="450215" algn="l"/>
              </a:tabLst>
            </a:pPr>
            <a:r>
              <a:rPr lang="en-IE">
                <a:effectLst/>
                <a:ea typeface="Calibri" panose="020F0502020204030204" pitchFamily="34" charset="0"/>
              </a:rPr>
              <a:t>The positive impact of their work on society</a:t>
            </a:r>
          </a:p>
          <a:p>
            <a:pPr marL="342900" lvl="0" indent="-342900" algn="just">
              <a:buClr>
                <a:srgbClr val="EF8D5B"/>
              </a:buClr>
              <a:buFont typeface="Arial" panose="020B0604020202020204" pitchFamily="34" charset="0"/>
              <a:buChar char="•"/>
              <a:tabLst>
                <a:tab pos="450215" algn="l"/>
              </a:tabLst>
            </a:pPr>
            <a:endParaRPr lang="en-IE">
              <a:effectLst/>
              <a:ea typeface="Calibri" panose="020F0502020204030204" pitchFamily="34" charset="0"/>
            </a:endParaRPr>
          </a:p>
          <a:p>
            <a:pPr lvl="0" algn="just">
              <a:buClr>
                <a:srgbClr val="EF8D5B"/>
              </a:buClr>
              <a:tabLst>
                <a:tab pos="450215" algn="l"/>
              </a:tabLst>
            </a:pPr>
            <a:r>
              <a:rPr lang="en-US">
                <a:effectLst/>
                <a:ea typeface="Calibri" panose="020F0502020204030204" pitchFamily="34" charset="0"/>
              </a:rPr>
              <a:t>The best way to attract female students to STEM classes is to highlight these elements when promoting construction courses. </a:t>
            </a:r>
            <a:r>
              <a:rPr lang="en-US" baseline="30000">
                <a:effectLst/>
                <a:ea typeface="Calibri" panose="020F0502020204030204" pitchFamily="34" charset="0"/>
              </a:rPr>
              <a:t>24</a:t>
            </a:r>
          </a:p>
          <a:p>
            <a:pPr lvl="0" algn="just">
              <a:buClr>
                <a:srgbClr val="EF8D5B"/>
              </a:buClr>
              <a:tabLst>
                <a:tab pos="450215" algn="l"/>
              </a:tabLst>
            </a:pPr>
            <a:endParaRPr lang="en-US" baseline="30000">
              <a:effectLst/>
              <a:ea typeface="Calibri" panose="020F0502020204030204" pitchFamily="34" charset="0"/>
            </a:endParaRPr>
          </a:p>
          <a:p>
            <a:pPr lvl="0" algn="just">
              <a:buClr>
                <a:srgbClr val="EF8D5B"/>
              </a:buClr>
              <a:tabLst>
                <a:tab pos="450215" algn="l"/>
              </a:tabLst>
            </a:pPr>
            <a:r>
              <a:rPr lang="en-US">
                <a:effectLst/>
                <a:ea typeface="Calibri" panose="020F0502020204030204" pitchFamily="34" charset="0"/>
              </a:rPr>
              <a:t>We have all heard the slogan ’if you can’t see it, you can’t be it’, in the context of encouraging young women and girls to participate more in sport of male-dominated careers.  It is important that female role models from the sector are present at conferences, career days and exhibitions, writing articles and are visible to young women.   In doing this they are positively reinforcing the message of belonging in the industry and showcasing the career pathways for young women in the industry and demonstrating that there a career in construction is possible and, more importantly, that it is rewarding.</a:t>
            </a:r>
          </a:p>
          <a:p>
            <a:pPr lvl="0" algn="just">
              <a:buClr>
                <a:srgbClr val="EF8D5B"/>
              </a:buClr>
              <a:tabLst>
                <a:tab pos="450215" algn="l"/>
              </a:tabLst>
            </a:pPr>
            <a:endParaRPr lang="en-US">
              <a:ea typeface="Calibri" panose="020F0502020204030204" pitchFamily="34" charset="0"/>
            </a:endParaRPr>
          </a:p>
          <a:p>
            <a:r>
              <a:rPr lang="en-IE" b="1">
                <a:solidFill>
                  <a:srgbClr val="EF8D5B"/>
                </a:solidFill>
                <a:effectLst/>
                <a:ea typeface="Calibri" panose="020F0502020204030204" pitchFamily="34" charset="0"/>
              </a:rPr>
              <a:t>Re-educate the educators.</a:t>
            </a:r>
          </a:p>
          <a:p>
            <a:r>
              <a:rPr lang="en-IE" b="1">
                <a:solidFill>
                  <a:srgbClr val="EF8D5B"/>
                </a:solidFill>
                <a:effectLst/>
                <a:ea typeface="Calibri" panose="020F0502020204030204" pitchFamily="34" charset="0"/>
              </a:rPr>
              <a:t> </a:t>
            </a:r>
            <a:endParaRPr lang="en-LB">
              <a:solidFill>
                <a:srgbClr val="EF8D5B"/>
              </a:solidFill>
              <a:effectLst/>
              <a:ea typeface="Calibri" panose="020F0502020204030204" pitchFamily="34" charset="0"/>
            </a:endParaRPr>
          </a:p>
          <a:p>
            <a:pPr algn="just">
              <a:tabLst>
                <a:tab pos="450215" algn="l"/>
              </a:tabLst>
            </a:pPr>
            <a:r>
              <a:rPr lang="en-IE">
                <a:effectLst/>
                <a:ea typeface="Calibri" panose="020F0502020204030204" pitchFamily="34" charset="0"/>
              </a:rPr>
              <a:t>Career advisors should learn more about different construction careers, so they can confidently relay up to date information to their students on the possibility of enjoying a successful and fulfilling career.  Working in tandem with construction companies through school visits helps students explore construction careers.  Using Augmented Reality headsets is an innovative way to expose girls to various career options and shows them what happens on a construction site via virtual technology.</a:t>
            </a:r>
          </a:p>
          <a:p>
            <a:pPr algn="just">
              <a:tabLst>
                <a:tab pos="450215" algn="l"/>
              </a:tabLst>
            </a:pPr>
            <a:endParaRPr lang="en-IE">
              <a:ea typeface="Calibri" panose="020F0502020204030204" pitchFamily="34" charset="0"/>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endParaRPr lang="en-IE" b="1">
              <a:solidFill>
                <a:srgbClr val="EF8D5B"/>
              </a:solidFill>
            </a:endParaRPr>
          </a:p>
          <a:p>
            <a:r>
              <a:rPr lang="en-IE" b="1">
                <a:solidFill>
                  <a:srgbClr val="EF8D5B"/>
                </a:solidFill>
              </a:rPr>
              <a:t>Mentorship programmes.</a:t>
            </a:r>
          </a:p>
          <a:p>
            <a:endParaRPr lang="en-IE"/>
          </a:p>
          <a:p>
            <a:r>
              <a:rPr lang="en-US"/>
              <a:t>The importance of mentorships and role models consistently featured in the research. </a:t>
            </a:r>
          </a:p>
          <a:p>
            <a:endParaRPr lang="en-US"/>
          </a:p>
          <a:p>
            <a:r>
              <a:rPr lang="en-US"/>
              <a:t>Companies can introduce structured female mentorship programmes where new recruits are mentored in the organization and have a knowledge role model who can guide them through their career progression pathway.</a:t>
            </a:r>
          </a:p>
          <a:p>
            <a:endParaRPr lang="en-US"/>
          </a:p>
          <a:p>
            <a:r>
              <a:rPr lang="en-US"/>
              <a:t>Having a network of mentors (both male and female) who provide support and encouragement to women starting their careers to develop their skills and achieve their personal and professional goals.</a:t>
            </a:r>
          </a:p>
          <a:p>
            <a:endParaRPr lang="en-LB"/>
          </a:p>
          <a:p>
            <a:pPr algn="just">
              <a:tabLst>
                <a:tab pos="450215" algn="l"/>
              </a:tabLst>
            </a:pPr>
            <a:endParaRPr lang="en-IE">
              <a:effectLst/>
              <a:ea typeface="Calibri" panose="020F0502020204030204" pitchFamily="34" charset="0"/>
            </a:endParaRPr>
          </a:p>
          <a:p>
            <a:pPr lvl="0" algn="just">
              <a:buClr>
                <a:srgbClr val="EF8D5B"/>
              </a:buClr>
              <a:tabLst>
                <a:tab pos="450215" algn="l"/>
              </a:tabLst>
            </a:pPr>
            <a:endParaRPr lang="en-LB">
              <a:effectLst/>
              <a:ea typeface="Calibri" panose="020F0502020204030204" pitchFamily="34" charset="0"/>
            </a:endParaRPr>
          </a:p>
          <a:p>
            <a:pPr lvl="0" algn="just">
              <a:buClr>
                <a:srgbClr val="EF8D5B"/>
              </a:buClr>
              <a:tabLst>
                <a:tab pos="450215" algn="l"/>
              </a:tabLst>
            </a:pPr>
            <a:endParaRPr lang="en-LB">
              <a:ea typeface="Calibri" panose="020F0502020204030204" pitchFamily="34" charset="0"/>
            </a:endParaRPr>
          </a:p>
          <a:p>
            <a:pPr lvl="0" algn="just">
              <a:buClr>
                <a:srgbClr val="EF8D5B"/>
              </a:buClr>
              <a:tabLst>
                <a:tab pos="450215" algn="l"/>
              </a:tabLst>
            </a:pPr>
            <a:endParaRPr lang="en-LB">
              <a:effectLst/>
              <a:ea typeface="Calibri" panose="020F0502020204030204" pitchFamily="34" charset="0"/>
            </a:endParaRPr>
          </a:p>
          <a:p>
            <a:pPr lvl="0" algn="just">
              <a:buClr>
                <a:srgbClr val="EF8D5B"/>
              </a:buClr>
              <a:tabLst>
                <a:tab pos="450215" algn="l"/>
              </a:tabLst>
            </a:pPr>
            <a:endParaRPr lang="en-LB">
              <a:ea typeface="Calibri" panose="020F0502020204030204" pitchFamily="34" charset="0"/>
            </a:endParaRPr>
          </a:p>
          <a:p>
            <a:pPr lvl="0" algn="just">
              <a:buClr>
                <a:srgbClr val="EF8D5B"/>
              </a:buClr>
              <a:tabLst>
                <a:tab pos="450215" algn="l"/>
              </a:tabLst>
            </a:pPr>
            <a:endParaRPr lang="en-LB">
              <a:effectLst/>
              <a:ea typeface="Calibri" panose="020F0502020204030204" pitchFamily="34" charset="0"/>
            </a:endParaRPr>
          </a:p>
          <a:p>
            <a:pPr lvl="0" algn="just">
              <a:buClr>
                <a:srgbClr val="EF8D5B"/>
              </a:buClr>
              <a:tabLst>
                <a:tab pos="450215" algn="l"/>
              </a:tabLst>
            </a:pPr>
            <a:endParaRPr lang="en-LB">
              <a:ea typeface="Calibri" panose="020F0502020204030204" pitchFamily="34" charset="0"/>
            </a:endParaRPr>
          </a:p>
          <a:p>
            <a:pPr lvl="0" algn="just">
              <a:buClr>
                <a:srgbClr val="EF8D5B"/>
              </a:buClr>
              <a:tabLst>
                <a:tab pos="450215" algn="l"/>
              </a:tabLst>
            </a:pPr>
            <a:endParaRPr lang="en-LB">
              <a:effectLst/>
              <a:ea typeface="Calibri" panose="020F0502020204030204" pitchFamily="34" charset="0"/>
            </a:endParaRPr>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660136"/>
            <a:ext cx="6570888" cy="372689"/>
          </a:xfrm>
          <a:prstGeom prst="rect">
            <a:avLst/>
          </a:prstGeom>
        </p:spPr>
        <p:txBody>
          <a:bodyPr/>
          <a:lstStyle/>
          <a:p>
            <a:pPr>
              <a:spcBef>
                <a:spcPts val="200"/>
              </a:spcBef>
            </a:pPr>
            <a:r>
              <a:rPr lang="en-IE"/>
              <a:t>2.2.1 Education and training</a:t>
            </a:r>
            <a:endParaRPr lang="en-LB"/>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40</a:t>
            </a:fld>
            <a:endParaRPr lang="en-US" dirty="0"/>
          </a:p>
        </p:txBody>
      </p:sp>
      <p:sp>
        <p:nvSpPr>
          <p:cNvPr id="8" name="Text Placeholder 5">
            <a:extLst>
              <a:ext uri="{FF2B5EF4-FFF2-40B4-BE49-F238E27FC236}">
                <a16:creationId xmlns:a16="http://schemas.microsoft.com/office/drawing/2014/main" id="{08E874D7-D77B-6BEE-C9B6-96B259E5F34C}"/>
              </a:ext>
            </a:extLst>
          </p:cNvPr>
          <p:cNvSpPr txBox="1">
            <a:spLocks/>
          </p:cNvSpPr>
          <p:nvPr/>
        </p:nvSpPr>
        <p:spPr>
          <a:xfrm>
            <a:off x="539750" y="9800317"/>
            <a:ext cx="6516688" cy="75472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a:effectLst/>
                <a:latin typeface="Calibri" panose="020F0502020204030204" pitchFamily="34" charset="0"/>
                <a:ea typeface="Calibri" panose="020F0502020204030204" pitchFamily="34" charset="0"/>
                <a:cs typeface="Times New Roman" panose="02020603050405020304" pitchFamily="18" charset="0"/>
              </a:rPr>
              <a:t>24 </a:t>
            </a:r>
            <a:r>
              <a:rPr lang="en-IE" sz="900">
                <a:effectLst/>
                <a:latin typeface="Calibri" panose="020F0502020204030204" pitchFamily="34" charset="0"/>
                <a:ea typeface="Calibri" panose="020F0502020204030204" pitchFamily="34" charset="0"/>
                <a:cs typeface="Times New Roman" panose="02020603050405020304" pitchFamily="18" charset="0"/>
              </a:rPr>
              <a:t>Ben F. Bigelow, Anusree Saseendran &amp; Jonathan W. Elliott (2018) Attracting Students to Construction Education Programs: An Exploration of Perceptions by Gender, International Journal of Construction Education and Research, 14:3, 179-197, DOI: 10.1080/15578771.2017.1280101</a:t>
            </a:r>
            <a:r>
              <a:rPr lang="en-IE" sz="900" i="1">
                <a:effectLst/>
                <a:latin typeface="Calibri" panose="020F0502020204030204" pitchFamily="34" charset="0"/>
                <a:ea typeface="Calibri" panose="020F0502020204030204" pitchFamily="34" charset="0"/>
                <a:cs typeface="Times New Roman" panose="02020603050405020304" pitchFamily="18" charset="0"/>
              </a:rPr>
              <a:t>r</a:t>
            </a:r>
            <a:r>
              <a:rPr lang="en-LB" sz="900">
                <a:effectLst/>
              </a:rPr>
              <a:t> </a:t>
            </a:r>
            <a:endParaRPr lang="en-LB"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0CE620D8-B762-091A-B158-93CC44F59FB6}"/>
              </a:ext>
            </a:extLst>
          </p:cNvPr>
          <p:cNvGrpSpPr/>
          <p:nvPr/>
        </p:nvGrpSpPr>
        <p:grpSpPr>
          <a:xfrm>
            <a:off x="4771418" y="2556916"/>
            <a:ext cx="1487826" cy="1083162"/>
            <a:chOff x="3400450" y="986392"/>
            <a:chExt cx="1487826" cy="1083162"/>
          </a:xfrm>
        </p:grpSpPr>
        <p:sp>
          <p:nvSpPr>
            <p:cNvPr id="5" name="Freeform 4">
              <a:extLst>
                <a:ext uri="{FF2B5EF4-FFF2-40B4-BE49-F238E27FC236}">
                  <a16:creationId xmlns:a16="http://schemas.microsoft.com/office/drawing/2014/main" id="{2797BBF2-3B53-9DA2-8E3E-B0B89E51104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8FF6A697-5556-E569-CB99-791A56939E9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0" name="Text Placeholder 4">
            <a:extLst>
              <a:ext uri="{FF2B5EF4-FFF2-40B4-BE49-F238E27FC236}">
                <a16:creationId xmlns:a16="http://schemas.microsoft.com/office/drawing/2014/main" id="{32D32321-7173-EBB5-1037-F6E7FF2D8D3F}"/>
              </a:ext>
            </a:extLst>
          </p:cNvPr>
          <p:cNvSpPr>
            <a:spLocks noGrp="1"/>
          </p:cNvSpPr>
          <p:nvPr/>
        </p:nvSpPr>
        <p:spPr>
          <a:xfrm>
            <a:off x="3799431" y="3977038"/>
            <a:ext cx="3431800" cy="99749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Joint efforts of companies, unis, institutions to attract &amp; retain talent</a:t>
            </a:r>
            <a:r>
              <a:rPr lang="en-US"/>
              <a:t>”</a:t>
            </a:r>
            <a:endParaRPr lang="en-US" dirty="0"/>
          </a:p>
        </p:txBody>
      </p:sp>
      <p:sp>
        <p:nvSpPr>
          <p:cNvPr id="11" name="Text Placeholder 6">
            <a:extLst>
              <a:ext uri="{FF2B5EF4-FFF2-40B4-BE49-F238E27FC236}">
                <a16:creationId xmlns:a16="http://schemas.microsoft.com/office/drawing/2014/main" id="{B3E9F715-3B01-7B53-A743-3418E4569F5D}"/>
              </a:ext>
            </a:extLst>
          </p:cNvPr>
          <p:cNvSpPr txBox="1">
            <a:spLocks/>
          </p:cNvSpPr>
          <p:nvPr/>
        </p:nvSpPr>
        <p:spPr>
          <a:xfrm>
            <a:off x="3844403" y="489204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Ángela Baldellou, Architect and Director of the Office of the President of the Higher Council of Architect's Associations of Spain </a:t>
            </a:r>
          </a:p>
        </p:txBody>
      </p:sp>
    </p:spTree>
    <p:extLst>
      <p:ext uri="{BB962C8B-B14F-4D97-AF65-F5344CB8AC3E}">
        <p14:creationId xmlns:p14="http://schemas.microsoft.com/office/powerpoint/2010/main" val="2134632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3801849" cy="2130367"/>
          </a:xfrm>
        </p:spPr>
        <p:txBody>
          <a:bodyPr>
            <a:noAutofit/>
          </a:bodyPr>
          <a:lstStyle/>
          <a:p>
            <a:r>
              <a:rPr lang="en-IE"/>
              <a:t>“Social change happens slowly but it doesn't happen alone…the faces of the campaigns promoting work in the construction industry should be women themselves. The mentoring system works very well for women”.</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41</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952" y="7759719"/>
            <a:ext cx="6476465" cy="2397754"/>
          </a:xfrm>
        </p:spPr>
      </p:pic>
      <p:sp>
        <p:nvSpPr>
          <p:cNvPr id="2" name="Freeform 1">
            <a:extLst>
              <a:ext uri="{FF2B5EF4-FFF2-40B4-BE49-F238E27FC236}">
                <a16:creationId xmlns:a16="http://schemas.microsoft.com/office/drawing/2014/main" id="{E7B3D0F0-7116-EC7A-FBAC-D1A3BEEB764A}"/>
              </a:ext>
            </a:extLst>
          </p:cNvPr>
          <p:cNvSpPr/>
          <p:nvPr/>
        </p:nvSpPr>
        <p:spPr>
          <a:xfrm>
            <a:off x="-41953" y="7759719"/>
            <a:ext cx="6476465" cy="239859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6">
            <a:extLst>
              <a:ext uri="{FF2B5EF4-FFF2-40B4-BE49-F238E27FC236}">
                <a16:creationId xmlns:a16="http://schemas.microsoft.com/office/drawing/2014/main" id="{F291A67C-9AB7-7FB6-E934-22CB4725BC7E}"/>
              </a:ext>
            </a:extLst>
          </p:cNvPr>
          <p:cNvSpPr txBox="1">
            <a:spLocks/>
          </p:cNvSpPr>
          <p:nvPr/>
        </p:nvSpPr>
        <p:spPr>
          <a:xfrm>
            <a:off x="533084" y="3473899"/>
            <a:ext cx="37137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chemeClr val="bg1"/>
                </a:solidFill>
                <a:cs typeface="Times New Roman" panose="02020603050405020304" pitchFamily="18" charset="0"/>
              </a:rPr>
              <a:t>Małgorzata Kopka Piąte, Director of the European and Migration Policy Program at the Instyt Spraw Publicznych, Poland</a:t>
            </a:r>
            <a:endParaRPr lang="en-LB" sz="900" b="1" i="1">
              <a:solidFill>
                <a:schemeClr val="bg1"/>
              </a:solidFill>
              <a:cs typeface="Times New Roman" panose="02020603050405020304" pitchFamily="18" charset="0"/>
            </a:endParaRPr>
          </a:p>
        </p:txBody>
      </p:sp>
      <p:sp>
        <p:nvSpPr>
          <p:cNvPr id="5" name="Text Placeholder 51">
            <a:extLst>
              <a:ext uri="{FF2B5EF4-FFF2-40B4-BE49-F238E27FC236}">
                <a16:creationId xmlns:a16="http://schemas.microsoft.com/office/drawing/2014/main" id="{EBEAE6B2-2198-215C-2238-BA76759CD0FF}"/>
              </a:ext>
            </a:extLst>
          </p:cNvPr>
          <p:cNvSpPr txBox="1">
            <a:spLocks/>
          </p:cNvSpPr>
          <p:nvPr/>
        </p:nvSpPr>
        <p:spPr>
          <a:xfrm>
            <a:off x="560793" y="4089293"/>
            <a:ext cx="3801849" cy="2130367"/>
          </a:xfrm>
          <a:prstGeom prst="rect">
            <a:avLst/>
          </a:prstGeom>
        </p:spPr>
        <p:txBody>
          <a:bodyPr anchor="t">
            <a:noAutofit/>
          </a:bodyPr>
          <a:lstStyle>
            <a:lvl1pPr marL="0" indent="0" algn="ctr" defTabSz="2072941" rtl="0" eaLnBrk="1" latinLnBrk="0" hangingPunct="1">
              <a:lnSpc>
                <a:spcPts val="1960"/>
              </a:lnSpc>
              <a:spcBef>
                <a:spcPts val="0"/>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a:t>“One of the most important things that young women can do when starting out in a new career is to find mentors and allies who can provide guidance, support, and encouragement. It's also important for young women to seek out opportunities for learning and growth. By being proactive about their own learning and development, young women can build the skills, knowledge, and confidence ”.</a:t>
            </a:r>
            <a:endParaRPr lang="en-US" dirty="0"/>
          </a:p>
        </p:txBody>
      </p:sp>
      <p:sp>
        <p:nvSpPr>
          <p:cNvPr id="8" name="Text Placeholder 6">
            <a:extLst>
              <a:ext uri="{FF2B5EF4-FFF2-40B4-BE49-F238E27FC236}">
                <a16:creationId xmlns:a16="http://schemas.microsoft.com/office/drawing/2014/main" id="{0806B0FA-B5CF-90D8-7399-BA7A460AB107}"/>
              </a:ext>
            </a:extLst>
          </p:cNvPr>
          <p:cNvSpPr txBox="1">
            <a:spLocks/>
          </p:cNvSpPr>
          <p:nvPr/>
        </p:nvSpPr>
        <p:spPr>
          <a:xfrm>
            <a:off x="560793" y="7325467"/>
            <a:ext cx="37137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chemeClr val="bg1"/>
                </a:solidFill>
                <a:cs typeface="Times New Roman" panose="02020603050405020304" pitchFamily="18" charset="0"/>
              </a:rPr>
              <a:t>Hanna Larsen, Equality Expert, Denmark</a:t>
            </a:r>
            <a:endParaRPr lang="en-LB" sz="900" b="1" i="1">
              <a:solidFill>
                <a:schemeClr val="bg1"/>
              </a:solidFill>
              <a:cs typeface="Times New Roman" panose="02020603050405020304" pitchFamily="18" charset="0"/>
            </a:endParaRPr>
          </a:p>
        </p:txBody>
      </p:sp>
    </p:spTree>
    <p:extLst>
      <p:ext uri="{BB962C8B-B14F-4D97-AF65-F5344CB8AC3E}">
        <p14:creationId xmlns:p14="http://schemas.microsoft.com/office/powerpoint/2010/main" val="3461357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720574"/>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42</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p:txBody>
          <a:bodyPr/>
          <a:lstStyle/>
          <a:p>
            <a:r>
              <a:rPr lang="en-US" sz="2200" b="1" dirty="0">
                <a:solidFill>
                  <a:srgbClr val="EF8D5B"/>
                </a:solidFill>
                <a:cs typeface="Poppins SemiBold" pitchFamily="2" charset="77"/>
              </a:rPr>
              <a:t>2.2.2 Investment in and people and culture</a:t>
            </a:r>
          </a:p>
          <a:p>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4088437"/>
            <a:ext cx="2131901" cy="5055563"/>
          </a:xfrm>
        </p:spPr>
        <p:txBody>
          <a:bodyPr anchor="t">
            <a:normAutofit/>
          </a:bodyPr>
          <a:lstStyle/>
          <a:p>
            <a:r>
              <a:rPr lang="en-US" dirty="0"/>
              <a:t>Work terms and conditions</a:t>
            </a:r>
          </a:p>
          <a:p>
            <a:r>
              <a:rPr lang="en-US" dirty="0"/>
              <a:t>Transparent career pathways</a:t>
            </a:r>
          </a:p>
          <a:p>
            <a:r>
              <a:rPr lang="en-US" dirty="0"/>
              <a:t>Training and education</a:t>
            </a:r>
          </a:p>
          <a:p>
            <a:r>
              <a:rPr lang="en-US" dirty="0"/>
              <a:t>Flexible working conditions </a:t>
            </a:r>
          </a:p>
          <a:p>
            <a:r>
              <a:rPr lang="en-US" dirty="0"/>
              <a:t>Gender proofing (recruitment and work practices) ROI</a:t>
            </a:r>
          </a:p>
          <a:p>
            <a:r>
              <a:rPr lang="en-US" dirty="0"/>
              <a:t>Recruitment practices</a:t>
            </a:r>
          </a:p>
          <a:p>
            <a:r>
              <a:rPr lang="en-US" dirty="0"/>
              <a:t>Retention policies</a:t>
            </a:r>
          </a:p>
          <a:p>
            <a:r>
              <a:rPr lang="en-US" dirty="0"/>
              <a:t>Succession planning</a:t>
            </a:r>
          </a:p>
          <a:p>
            <a:r>
              <a:rPr lang="en-US" dirty="0"/>
              <a:t>Diverse role models and champions</a:t>
            </a:r>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2046614"/>
            <a:ext cx="2389093" cy="993051"/>
          </a:xfrm>
        </p:spPr>
        <p:txBody>
          <a:bodyPr/>
          <a:lstStyle/>
          <a:p>
            <a:r>
              <a:rPr lang="en-GB"/>
              <a:t>The task of attracting new talent in construction is great, even greater more women.  However, companies need to stay ahead of their competitors in attracting and retaining top talent. As such the industry must adapt and become more flexible to open the playing field to women and other minority groups. This includes: </a:t>
            </a:r>
          </a:p>
        </p:txBody>
      </p:sp>
      <p:sp>
        <p:nvSpPr>
          <p:cNvPr id="2" name="Freeform 1">
            <a:extLst>
              <a:ext uri="{FF2B5EF4-FFF2-40B4-BE49-F238E27FC236}">
                <a16:creationId xmlns:a16="http://schemas.microsoft.com/office/drawing/2014/main" id="{134CBC25-994F-F422-BF5E-888C0E7C30D5}"/>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2349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47492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52636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57779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sp>
        <p:nvSpPr>
          <p:cNvPr id="31" name="Text Placeholder 8">
            <a:extLst>
              <a:ext uri="{FF2B5EF4-FFF2-40B4-BE49-F238E27FC236}">
                <a16:creationId xmlns:a16="http://schemas.microsoft.com/office/drawing/2014/main" id="{5EFB8602-6E01-231A-1E84-625A1AFC40B7}"/>
              </a:ext>
            </a:extLst>
          </p:cNvPr>
          <p:cNvSpPr txBox="1">
            <a:spLocks/>
          </p:cNvSpPr>
          <p:nvPr/>
        </p:nvSpPr>
        <p:spPr>
          <a:xfrm>
            <a:off x="3502790" y="62923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6</a:t>
            </a:r>
          </a:p>
        </p:txBody>
      </p:sp>
      <p:sp>
        <p:nvSpPr>
          <p:cNvPr id="32" name="Text Placeholder 8">
            <a:extLst>
              <a:ext uri="{FF2B5EF4-FFF2-40B4-BE49-F238E27FC236}">
                <a16:creationId xmlns:a16="http://schemas.microsoft.com/office/drawing/2014/main" id="{7DD9FDDC-60E2-9868-DCCC-AEBF33DEDCA9}"/>
              </a:ext>
            </a:extLst>
          </p:cNvPr>
          <p:cNvSpPr txBox="1">
            <a:spLocks/>
          </p:cNvSpPr>
          <p:nvPr/>
        </p:nvSpPr>
        <p:spPr>
          <a:xfrm>
            <a:off x="3502790" y="68066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7</a:t>
            </a:r>
          </a:p>
        </p:txBody>
      </p:sp>
      <p:sp>
        <p:nvSpPr>
          <p:cNvPr id="33" name="Text Placeholder 8">
            <a:extLst>
              <a:ext uri="{FF2B5EF4-FFF2-40B4-BE49-F238E27FC236}">
                <a16:creationId xmlns:a16="http://schemas.microsoft.com/office/drawing/2014/main" id="{D5FE3B0D-29D9-D2BC-8788-32AE14A02048}"/>
              </a:ext>
            </a:extLst>
          </p:cNvPr>
          <p:cNvSpPr txBox="1">
            <a:spLocks/>
          </p:cNvSpPr>
          <p:nvPr/>
        </p:nvSpPr>
        <p:spPr>
          <a:xfrm>
            <a:off x="3502790" y="73210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8</a:t>
            </a:r>
          </a:p>
        </p:txBody>
      </p:sp>
      <p:sp>
        <p:nvSpPr>
          <p:cNvPr id="34" name="Text Placeholder 8">
            <a:extLst>
              <a:ext uri="{FF2B5EF4-FFF2-40B4-BE49-F238E27FC236}">
                <a16:creationId xmlns:a16="http://schemas.microsoft.com/office/drawing/2014/main" id="{FED407C9-4CC1-4C56-23F5-2F48A5C481CC}"/>
              </a:ext>
            </a:extLst>
          </p:cNvPr>
          <p:cNvSpPr txBox="1">
            <a:spLocks/>
          </p:cNvSpPr>
          <p:nvPr/>
        </p:nvSpPr>
        <p:spPr>
          <a:xfrm>
            <a:off x="3502790" y="7835376"/>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9</a:t>
            </a:r>
          </a:p>
        </p:txBody>
      </p:sp>
    </p:spTree>
    <p:extLst>
      <p:ext uri="{BB962C8B-B14F-4D97-AF65-F5344CB8AC3E}">
        <p14:creationId xmlns:p14="http://schemas.microsoft.com/office/powerpoint/2010/main" val="2771232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2113438"/>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43</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2481301"/>
            <a:ext cx="2131901" cy="5055563"/>
          </a:xfrm>
        </p:spPr>
        <p:txBody>
          <a:bodyPr anchor="t">
            <a:normAutofit/>
          </a:bodyPr>
          <a:lstStyle/>
          <a:p>
            <a:pPr lvl="0" algn="just" rtl="0">
              <a:tabLst>
                <a:tab pos="450215" algn="l"/>
              </a:tabLst>
            </a:pPr>
            <a:r>
              <a:rPr lang="en-IE"/>
              <a:t>Job sharing </a:t>
            </a:r>
          </a:p>
          <a:p>
            <a:pPr lvl="0" algn="just">
              <a:tabLst>
                <a:tab pos="450215" algn="l"/>
              </a:tabLst>
            </a:pPr>
            <a:r>
              <a:rPr lang="en-IE"/>
              <a:t>Show zero tolerance to bullying in the workplace.</a:t>
            </a:r>
          </a:p>
          <a:p>
            <a:pPr lvl="0" algn="just">
              <a:tabLst>
                <a:tab pos="450215" algn="l"/>
              </a:tabLst>
            </a:pPr>
            <a:r>
              <a:rPr lang="en-IE"/>
              <a:t>Make promotion processes transparent.</a:t>
            </a:r>
          </a:p>
          <a:p>
            <a:pPr lvl="0" algn="just">
              <a:tabLst>
                <a:tab pos="450215" algn="l"/>
              </a:tabLst>
            </a:pPr>
            <a:r>
              <a:rPr lang="en-IE"/>
              <a:t>Review career pathways</a:t>
            </a:r>
          </a:p>
          <a:p>
            <a:pPr lvl="0" algn="just">
              <a:tabLst>
                <a:tab pos="450215" algn="l"/>
              </a:tabLst>
            </a:pPr>
            <a:r>
              <a:rPr lang="en-IE"/>
              <a:t>Support parental leave practices for all employees</a:t>
            </a:r>
          </a:p>
          <a:p>
            <a:pPr lvl="0" algn="just">
              <a:tabLst>
                <a:tab pos="450215" algn="l"/>
              </a:tabLst>
            </a:pPr>
            <a:r>
              <a:rPr lang="en-IE"/>
              <a:t>Greater workplace flexibility.</a:t>
            </a:r>
            <a:endParaRPr lang="en-LB"/>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605738"/>
            <a:ext cx="2389093" cy="993051"/>
          </a:xfrm>
        </p:spPr>
        <p:txBody>
          <a:bodyPr/>
          <a:lstStyle/>
          <a:p>
            <a:r>
              <a:rPr lang="en-IE" sz="1100">
                <a:effectLst/>
                <a:ea typeface="Calibri" panose="020F0502020204030204" pitchFamily="34" charset="0"/>
              </a:rPr>
              <a:t>Work life balance must be addressed, and any new initiatives have the power to be transformative for the whole industry.  Our research highlights areas where companies can demonstrate a commitment to women’s progression and retention by introducing and adopting initiatives such as: </a:t>
            </a:r>
            <a:r>
              <a:rPr lang="en-GB"/>
              <a:t>: </a:t>
            </a:r>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270260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329176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388093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447009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sp>
        <p:nvSpPr>
          <p:cNvPr id="31" name="Text Placeholder 8">
            <a:extLst>
              <a:ext uri="{FF2B5EF4-FFF2-40B4-BE49-F238E27FC236}">
                <a16:creationId xmlns:a16="http://schemas.microsoft.com/office/drawing/2014/main" id="{5EFB8602-6E01-231A-1E84-625A1AFC40B7}"/>
              </a:ext>
            </a:extLst>
          </p:cNvPr>
          <p:cNvSpPr txBox="1">
            <a:spLocks/>
          </p:cNvSpPr>
          <p:nvPr/>
        </p:nvSpPr>
        <p:spPr>
          <a:xfrm>
            <a:off x="3502790" y="5059265"/>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6</a:t>
            </a:r>
          </a:p>
        </p:txBody>
      </p:sp>
      <p:sp>
        <p:nvSpPr>
          <p:cNvPr id="7" name="Text Placeholder 2">
            <a:extLst>
              <a:ext uri="{FF2B5EF4-FFF2-40B4-BE49-F238E27FC236}">
                <a16:creationId xmlns:a16="http://schemas.microsoft.com/office/drawing/2014/main" id="{53299ED2-54C6-7356-10E2-F65983DEDA60}"/>
              </a:ext>
            </a:extLst>
          </p:cNvPr>
          <p:cNvSpPr txBox="1">
            <a:spLocks/>
          </p:cNvSpPr>
          <p:nvPr/>
        </p:nvSpPr>
        <p:spPr>
          <a:xfrm>
            <a:off x="4432827" y="5925883"/>
            <a:ext cx="2389093" cy="993051"/>
          </a:xfrm>
          <a:prstGeom prst="rect">
            <a:avLst/>
          </a:prstGeom>
        </p:spPr>
        <p:txBody>
          <a:bodyPr>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IE" sz="1100" b="1">
                <a:solidFill>
                  <a:srgbClr val="EF8D5B"/>
                </a:solidFill>
                <a:ea typeface="Calibri" panose="020F0502020204030204" pitchFamily="34" charset="0"/>
              </a:rPr>
              <a:t>Advance and Retain</a:t>
            </a:r>
          </a:p>
          <a:p>
            <a:pPr>
              <a:spcBef>
                <a:spcPts val="0"/>
              </a:spcBef>
            </a:pPr>
            <a:endParaRPr lang="en-IE" sz="1100" b="1">
              <a:solidFill>
                <a:srgbClr val="EF8D5B"/>
              </a:solidFill>
              <a:ea typeface="Calibri" panose="020F0502020204030204" pitchFamily="34" charset="0"/>
            </a:endParaRPr>
          </a:p>
          <a:p>
            <a:pPr>
              <a:spcBef>
                <a:spcPts val="0"/>
              </a:spcBef>
            </a:pPr>
            <a:r>
              <a:rPr lang="en-IE" sz="1100">
                <a:ea typeface="Calibri" panose="020F0502020204030204" pitchFamily="34" charset="0"/>
              </a:rPr>
              <a:t>Disappointingly, the research shows that a high number of women leave careers in construction after only a few years. This can be for many different reasons, but mainly because of gender pay gaps, lack of opportunities and discrimination. As innovation drives change, construction is becoming less about manual labour, cold site offices and ‘muddy boots’, and more about offsite modern methods of construction and digital processes which may be more appealing to women. The construction site is becoming a safer environment where manual strength is not necessary to assemble a building.  Women can play a very important role right through the project lifecycle.</a:t>
            </a:r>
          </a:p>
        </p:txBody>
      </p:sp>
      <p:sp>
        <p:nvSpPr>
          <p:cNvPr id="8" name="Freeform 7">
            <a:extLst>
              <a:ext uri="{FF2B5EF4-FFF2-40B4-BE49-F238E27FC236}">
                <a16:creationId xmlns:a16="http://schemas.microsoft.com/office/drawing/2014/main" id="{81CF1DA2-4796-D9AF-A026-FB2034BC1508}"/>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6875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3" name="Freeform 12">
            <a:extLst>
              <a:ext uri="{FF2B5EF4-FFF2-40B4-BE49-F238E27FC236}">
                <a16:creationId xmlns:a16="http://schemas.microsoft.com/office/drawing/2014/main" id="{07FEA14D-92FF-B928-E73D-20D465B380BE}"/>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77643"/>
            <a:ext cx="4188275" cy="6494758"/>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44</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985874"/>
            <a:ext cx="3418702" cy="2586284"/>
          </a:xfrm>
        </p:spPr>
        <p:txBody>
          <a:bodyPr>
            <a:normAutofit/>
          </a:bodyPr>
          <a:lstStyle/>
          <a:p>
            <a:pPr algn="l"/>
            <a:r>
              <a:rPr lang="en-GB" sz="2200" b="1">
                <a:solidFill>
                  <a:schemeClr val="bg1"/>
                </a:solidFill>
              </a:rPr>
              <a:t>2.2.3 Digitalisation and new technologies</a:t>
            </a:r>
          </a:p>
          <a:p>
            <a:pPr algn="l"/>
            <a:endParaRPr lang="en-GB" sz="2200" b="1">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515708" y="2781496"/>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tabLst>
                <a:tab pos="450215" algn="l"/>
              </a:tabLst>
            </a:pPr>
            <a:r>
              <a:rPr lang="en-IE" sz="1100">
                <a:latin typeface="Calibri" panose="020F0502020204030204" pitchFamily="34" charset="0"/>
                <a:cs typeface="Calibri" panose="020F0502020204030204" pitchFamily="34" charset="0"/>
              </a:rPr>
              <a:t>Digitisation of the construction industry requires new skill sets, and different ways of problem-solving and ultimately opens more opportunities for women.</a:t>
            </a:r>
          </a:p>
          <a:p>
            <a:pPr marL="0" indent="0" algn="just">
              <a:spcBef>
                <a:spcPts val="0"/>
              </a:spcBef>
              <a:buNone/>
              <a:tabLst>
                <a:tab pos="450215" algn="l"/>
              </a:tabLst>
            </a:pPr>
            <a:r>
              <a:rPr lang="en-IE" sz="1100">
                <a:latin typeface="Calibri" panose="020F0502020204030204" pitchFamily="34" charset="0"/>
                <a:cs typeface="Calibri" panose="020F0502020204030204" pitchFamily="34" charset="0"/>
              </a:rPr>
              <a:t> </a:t>
            </a:r>
          </a:p>
          <a:p>
            <a:pPr marL="0" indent="0" algn="just">
              <a:spcBef>
                <a:spcPts val="0"/>
              </a:spcBef>
              <a:buNone/>
              <a:tabLst>
                <a:tab pos="450215" algn="l"/>
              </a:tabLst>
            </a:pPr>
            <a:r>
              <a:rPr lang="en-IE" sz="1100">
                <a:latin typeface="Calibri" panose="020F0502020204030204" pitchFamily="34" charset="0"/>
                <a:cs typeface="Calibri" panose="020F0502020204030204" pitchFamily="34" charset="0"/>
              </a:rPr>
              <a:t>Utilising technology unlocks more flexible working opportunities. Digitisation goes beyond enabling flexible working and introduces completely new job opportunities. Those in the construction industry will need technical expertise, digital experience, and a host of new skills they haven’t previously invested in. This presents a huge opportunity to increase gender diversity and open new progression pathways for women.</a:t>
            </a:r>
          </a:p>
          <a:p>
            <a:pPr marL="0" indent="0" algn="just">
              <a:spcBef>
                <a:spcPts val="0"/>
              </a:spcBef>
              <a:buNone/>
              <a:tabLst>
                <a:tab pos="450215" algn="l"/>
              </a:tabLst>
            </a:pPr>
            <a:r>
              <a:rPr lang="en-IE" sz="1100">
                <a:latin typeface="Calibri" panose="020F0502020204030204" pitchFamily="34" charset="0"/>
                <a:cs typeface="Calibri" panose="020F0502020204030204" pitchFamily="34" charset="0"/>
              </a:rPr>
              <a:t> </a:t>
            </a:r>
          </a:p>
          <a:p>
            <a:pPr marL="0" indent="0" algn="just">
              <a:spcBef>
                <a:spcPts val="0"/>
              </a:spcBef>
              <a:buNone/>
              <a:tabLst>
                <a:tab pos="450215" algn="l"/>
              </a:tabLst>
            </a:pPr>
            <a:r>
              <a:rPr lang="en-IE" sz="1100">
                <a:latin typeface="Calibri" panose="020F0502020204030204" pitchFamily="34" charset="0"/>
                <a:cs typeface="Calibri" panose="020F0502020204030204" pitchFamily="34" charset="0"/>
              </a:rPr>
              <a:t>Technology also encourages new forms of communication. Today, learning from different people in different locations is possible virtually. By amplifying women’s voices in construction through mentorship programs, employee communications, and social media, it raises the profile of women in the industry. This, in turn, helps educate workforces on the lived experience of women in the sector, which encourages empathy and evolves antiquated attitudes. But it also shows other women it’s possible to have an exciting, progressive role in construction, helping attract more talent.</a:t>
            </a:r>
          </a:p>
          <a:p>
            <a:pPr marL="0" indent="0" algn="just">
              <a:spcBef>
                <a:spcPts val="0"/>
              </a:spcBef>
              <a:buNone/>
              <a:tabLst>
                <a:tab pos="450215" algn="l"/>
              </a:tabLst>
            </a:pPr>
            <a:r>
              <a:rPr lang="en-IE" sz="11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27508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901929-E798-AAD4-6D10-FE7FEF738A37}"/>
              </a:ext>
            </a:extLst>
          </p:cNvPr>
          <p:cNvSpPr/>
          <p:nvPr/>
        </p:nvSpPr>
        <p:spPr>
          <a:xfrm flipV="1">
            <a:off x="-1" y="1800159"/>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a:xfrm>
            <a:off x="662170" y="1178283"/>
            <a:ext cx="6403112" cy="2314214"/>
          </a:xfrm>
        </p:spPr>
        <p:txBody>
          <a:bodyPr>
            <a:noAutofit/>
          </a:bodyPr>
          <a:lstStyle/>
          <a:p>
            <a:r>
              <a:rPr lang="en-GB">
                <a:effectLst/>
                <a:ea typeface="Calibri" panose="020F0502020204030204" pitchFamily="34" charset="0"/>
              </a:rPr>
              <a:t>“All of a sudden with digitization there are so many more roles out there now. There's so much more technological advancement that we have to consider and that we can use as part of how we deliver projects. I think the roles have vastly grown it allows for more opportunity for people and it challenges us and businesses on how they work and to think outside the box which is great”.</a:t>
            </a:r>
          </a:p>
          <a:p>
            <a:r>
              <a:rPr lang="en-GB">
                <a:effectLst/>
                <a:ea typeface="Calibri" panose="020F0502020204030204" pitchFamily="34" charset="0"/>
              </a:rPr>
              <a:t>“From studying architecture and using a pencil and a piece of paper and drawing something up. All of a sudden, it's all about BIM. It's all about four D it's all about that side of things. And the pencil and paper are no longer as important anymore... It’s completely changed the way we design, and we build, and we consider things.”</a:t>
            </a: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45</a:t>
            </a:fld>
            <a:endParaRPr lang="en-US" dirty="0"/>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4275320"/>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249724" y="446642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a:solidFill>
                  <a:schemeClr val="bg1"/>
                </a:solidFill>
                <a:cs typeface="Times New Roman" panose="02020603050405020304" pitchFamily="18" charset="0"/>
              </a:rPr>
              <a:t>Jennifer Bradfield, Sisk</a:t>
            </a:r>
            <a:endParaRPr lang="en-LB" sz="900" b="1" i="1">
              <a:solidFill>
                <a:schemeClr val="bg1"/>
              </a:solidFill>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5740668"/>
            <a:ext cx="3431800"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I believe that new technologies can change the landscape of women participation in the construction industry</a:t>
            </a:r>
            <a:r>
              <a:rPr lang="en-US" dirty="0"/>
              <a:t>.”</a:t>
            </a:r>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7001939"/>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Sławomir Rutkowski, President of the Association of Transportation &amp; Communication Engineers, Poland</a:t>
            </a:r>
          </a:p>
        </p:txBody>
      </p:sp>
      <p:sp>
        <p:nvSpPr>
          <p:cNvPr id="18" name="Text Placeholder 4">
            <a:extLst>
              <a:ext uri="{FF2B5EF4-FFF2-40B4-BE49-F238E27FC236}">
                <a16:creationId xmlns:a16="http://schemas.microsoft.com/office/drawing/2014/main" id="{A2B93A11-0151-582F-3744-664E60687CDF}"/>
              </a:ext>
            </a:extLst>
          </p:cNvPr>
          <p:cNvSpPr>
            <a:spLocks noGrp="1"/>
          </p:cNvSpPr>
          <p:nvPr/>
        </p:nvSpPr>
        <p:spPr>
          <a:xfrm>
            <a:off x="458354" y="6167162"/>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000"/>
              </a:lnSpc>
            </a:pPr>
            <a:r>
              <a:rPr lang="en-US" dirty="0"/>
              <a:t>“</a:t>
            </a:r>
            <a:r>
              <a:rPr lang="en-IE"/>
              <a:t>Digitalisation and industrialization make the industry more attractive.  These changes in the sector should be attractive to women. The introduction of new processes or energy efficiency means new jobs that do not have.</a:t>
            </a:r>
            <a:r>
              <a:rPr lang="en-LB"/>
              <a:t> </a:t>
            </a:r>
            <a:r>
              <a:rPr lang="en-IE"/>
              <a:t>to be on a construction site or in an industrial plan</a:t>
            </a:r>
            <a:r>
              <a:rPr lang="en-US" dirty="0"/>
              <a:t>.”</a:t>
            </a:r>
          </a:p>
        </p:txBody>
      </p:sp>
      <p:sp>
        <p:nvSpPr>
          <p:cNvPr id="21" name="Text Placeholder 6">
            <a:extLst>
              <a:ext uri="{FF2B5EF4-FFF2-40B4-BE49-F238E27FC236}">
                <a16:creationId xmlns:a16="http://schemas.microsoft.com/office/drawing/2014/main" id="{E9C18A8E-8E67-EFAE-2455-B657F79B4BB4}"/>
              </a:ext>
            </a:extLst>
          </p:cNvPr>
          <p:cNvSpPr txBox="1">
            <a:spLocks/>
          </p:cNvSpPr>
          <p:nvPr/>
        </p:nvSpPr>
        <p:spPr>
          <a:xfrm>
            <a:off x="539750" y="8235651"/>
            <a:ext cx="3259680"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a:solidFill>
                  <a:srgbClr val="EF8D5B"/>
                </a:solidFill>
                <a:cs typeface="Times New Roman" panose="02020603050405020304" pitchFamily="18" charset="0"/>
              </a:rPr>
              <a:t>Carolina Roca, Spain</a:t>
            </a:r>
            <a:endParaRPr lang="en-LB" sz="900" b="1" i="1">
              <a:solidFill>
                <a:srgbClr val="EF8D5B"/>
              </a:solidFill>
              <a:cs typeface="Times New Roman" panose="02020603050405020304" pitchFamily="18" charset="0"/>
            </a:endParaRPr>
          </a:p>
        </p:txBody>
      </p:sp>
      <p:grpSp>
        <p:nvGrpSpPr>
          <p:cNvPr id="23" name="Group 22">
            <a:extLst>
              <a:ext uri="{FF2B5EF4-FFF2-40B4-BE49-F238E27FC236}">
                <a16:creationId xmlns:a16="http://schemas.microsoft.com/office/drawing/2014/main" id="{AD3413CD-D1AE-084D-5EAD-737EDD616724}"/>
              </a:ext>
            </a:extLst>
          </p:cNvPr>
          <p:cNvGrpSpPr/>
          <p:nvPr/>
        </p:nvGrpSpPr>
        <p:grpSpPr>
          <a:xfrm>
            <a:off x="1345679" y="8861834"/>
            <a:ext cx="1487826" cy="1083162"/>
            <a:chOff x="3400450" y="986392"/>
            <a:chExt cx="1487826" cy="1083162"/>
          </a:xfrm>
        </p:grpSpPr>
        <p:sp>
          <p:nvSpPr>
            <p:cNvPr id="24" name="Freeform 23">
              <a:extLst>
                <a:ext uri="{FF2B5EF4-FFF2-40B4-BE49-F238E27FC236}">
                  <a16:creationId xmlns:a16="http://schemas.microsoft.com/office/drawing/2014/main" id="{2262F188-B24B-1505-A5E7-8BBE4C3A22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66F32F6-9CF5-1749-A889-2F48C165BD2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26" name="Text Placeholder 4">
            <a:extLst>
              <a:ext uri="{FF2B5EF4-FFF2-40B4-BE49-F238E27FC236}">
                <a16:creationId xmlns:a16="http://schemas.microsoft.com/office/drawing/2014/main" id="{D3D379B8-9702-8900-9C2B-4640EA7B2980}"/>
              </a:ext>
            </a:extLst>
          </p:cNvPr>
          <p:cNvSpPr>
            <a:spLocks noGrp="1"/>
          </p:cNvSpPr>
          <p:nvPr/>
        </p:nvSpPr>
        <p:spPr>
          <a:xfrm>
            <a:off x="3770402" y="7511412"/>
            <a:ext cx="3431800"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Women should not limit themselves because they think very cannot have those skills to work in the sector. Construction is no longer the traditional one we have in mind. A lot of possibilities are opening related to new renewable energies, green agendas, and technologies </a:t>
            </a:r>
            <a:r>
              <a:rPr lang="en-US" dirty="0"/>
              <a:t>.”</a:t>
            </a:r>
          </a:p>
        </p:txBody>
      </p:sp>
      <p:sp>
        <p:nvSpPr>
          <p:cNvPr id="27" name="Text Placeholder 6">
            <a:extLst>
              <a:ext uri="{FF2B5EF4-FFF2-40B4-BE49-F238E27FC236}">
                <a16:creationId xmlns:a16="http://schemas.microsoft.com/office/drawing/2014/main" id="{98577EDB-7A1B-F37E-281B-7A428E0AC865}"/>
              </a:ext>
            </a:extLst>
          </p:cNvPr>
          <p:cNvSpPr txBox="1">
            <a:spLocks/>
          </p:cNvSpPr>
          <p:nvPr/>
        </p:nvSpPr>
        <p:spPr>
          <a:xfrm>
            <a:off x="3815374" y="1010799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rgbClr val="EF8D5B"/>
                </a:solidFill>
                <a:cs typeface="Times New Roman" panose="02020603050405020304" pitchFamily="18" charset="0"/>
              </a:rPr>
              <a:t>Deirdre Bennet, CPO, JJ Rhatigan &amp; Co</a:t>
            </a:r>
            <a:endParaRPr lang="en-LB" sz="900" b="1" i="1">
              <a:solidFill>
                <a:srgbClr val="EF8D5B"/>
              </a:solidFill>
              <a:cs typeface="Times New Roman" panose="02020603050405020304" pitchFamily="18" charset="0"/>
            </a:endParaRPr>
          </a:p>
        </p:txBody>
      </p:sp>
    </p:spTree>
    <p:extLst>
      <p:ext uri="{BB962C8B-B14F-4D97-AF65-F5344CB8AC3E}">
        <p14:creationId xmlns:p14="http://schemas.microsoft.com/office/powerpoint/2010/main" val="3213340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46</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1685460"/>
            <a:ext cx="3195638" cy="1812483"/>
          </a:xfrm>
          <a:prstGeom prst="rect">
            <a:avLst/>
          </a:prstGeom>
        </p:spPr>
        <p:txBody>
          <a:bodyPr/>
          <a:lstStyle/>
          <a:p>
            <a:pPr algn="just">
              <a:tabLst>
                <a:tab pos="450215" algn="l"/>
              </a:tabLst>
            </a:pPr>
            <a:r>
              <a:rPr lang="en-IE">
                <a:effectLst/>
                <a:ea typeface="Calibri" panose="020F0502020204030204" pitchFamily="34" charset="0"/>
              </a:rPr>
              <a:t>Net zero is a buzz word, but there is an onus on countries to reduce their greenhouse gas emissions to net zero by 2050 with nearly 40% of global emissions coming from the construction industry.   Sustainable construction and engineering will ensure the industry is committed to tackling social, ethical, environmental, and economic challenges through their practice of regulation and compliance and the efficient use of resources. </a:t>
            </a: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110490"/>
            <a:ext cx="4114800" cy="5837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730789"/>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4975411"/>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Sustainability can attract more women”.</a:t>
            </a:r>
            <a:endParaRPr lang="en-US" dirty="0"/>
          </a:p>
        </p:txBody>
      </p:sp>
      <p:sp>
        <p:nvSpPr>
          <p:cNvPr id="4" name="Text Placeholder 6">
            <a:extLst>
              <a:ext uri="{FF2B5EF4-FFF2-40B4-BE49-F238E27FC236}">
                <a16:creationId xmlns:a16="http://schemas.microsoft.com/office/drawing/2014/main" id="{2FF1A1EF-139D-A2D4-2B8E-F00500A50A8F}"/>
              </a:ext>
            </a:extLst>
          </p:cNvPr>
          <p:cNvSpPr txBox="1">
            <a:spLocks/>
          </p:cNvSpPr>
          <p:nvPr/>
        </p:nvSpPr>
        <p:spPr>
          <a:xfrm>
            <a:off x="293556" y="985874"/>
            <a:ext cx="3418702" cy="538126"/>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200"/>
              </a:spcBef>
              <a:buNone/>
            </a:pPr>
            <a:r>
              <a:rPr lang="en-IE" sz="2200" b="1">
                <a:solidFill>
                  <a:schemeClr val="bg1"/>
                </a:solidFill>
                <a:latin typeface="Calibri" panose="020F0502020204030204" pitchFamily="34" charset="0"/>
                <a:cs typeface="Calibri" panose="020F0502020204030204" pitchFamily="34" charset="0"/>
              </a:rPr>
              <a:t>2.2.4 Green transitions</a:t>
            </a:r>
            <a:endParaRPr lang="en-LB" sz="2200" b="1">
              <a:solidFill>
                <a:schemeClr val="bg1"/>
              </a:solidFill>
              <a:latin typeface="Calibri" panose="020F0502020204030204" pitchFamily="34" charset="0"/>
              <a:cs typeface="Calibri" panose="020F0502020204030204" pitchFamily="34" charset="0"/>
            </a:endParaRPr>
          </a:p>
          <a:p>
            <a:pPr marL="0" indent="0">
              <a:buNone/>
            </a:pPr>
            <a:endParaRPr lang="en-GB" sz="2200" b="1">
              <a:solidFill>
                <a:schemeClr val="bg1"/>
              </a:solidFill>
            </a:endParaRPr>
          </a:p>
        </p:txBody>
      </p:sp>
      <p:sp>
        <p:nvSpPr>
          <p:cNvPr id="5" name="Text Placeholder 6">
            <a:extLst>
              <a:ext uri="{FF2B5EF4-FFF2-40B4-BE49-F238E27FC236}">
                <a16:creationId xmlns:a16="http://schemas.microsoft.com/office/drawing/2014/main" id="{2EC7F02A-C435-3728-CDA4-C5F70AF3E34A}"/>
              </a:ext>
            </a:extLst>
          </p:cNvPr>
          <p:cNvSpPr txBox="1">
            <a:spLocks/>
          </p:cNvSpPr>
          <p:nvPr/>
        </p:nvSpPr>
        <p:spPr>
          <a:xfrm>
            <a:off x="377369" y="6058507"/>
            <a:ext cx="382496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a:solidFill>
                  <a:srgbClr val="EF8D5B"/>
                </a:solidFill>
                <a:cs typeface="Times New Roman" panose="02020603050405020304" pitchFamily="18" charset="0"/>
              </a:rPr>
              <a:t>Ángela Baldellou, Architect and Director of the Office of the President of the Higher Council of Architect's Associations of Spain </a:t>
            </a:r>
          </a:p>
        </p:txBody>
      </p:sp>
      <p:sp>
        <p:nvSpPr>
          <p:cNvPr id="8" name="Text Placeholder 4">
            <a:extLst>
              <a:ext uri="{FF2B5EF4-FFF2-40B4-BE49-F238E27FC236}">
                <a16:creationId xmlns:a16="http://schemas.microsoft.com/office/drawing/2014/main" id="{432AD0B5-03C6-8DB7-4036-A6F8ED8A5B67}"/>
              </a:ext>
            </a:extLst>
          </p:cNvPr>
          <p:cNvSpPr>
            <a:spLocks noGrp="1"/>
          </p:cNvSpPr>
          <p:nvPr/>
        </p:nvSpPr>
        <p:spPr>
          <a:xfrm>
            <a:off x="493233" y="6673582"/>
            <a:ext cx="3286605" cy="1485812"/>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Buildings have to speak to the communities they sit in,” she says. “It’s not enough for us to reduce the amount of operational carbon a building generates, it’s also got to be a building that’s loved – if it fails its neighborhood and it fails its occupants, then it gets torn down and started again, and that’s a massive sustainability fail”.</a:t>
            </a:r>
            <a:endParaRPr lang="en-US" dirty="0"/>
          </a:p>
        </p:txBody>
      </p:sp>
      <p:sp>
        <p:nvSpPr>
          <p:cNvPr id="10" name="Text Placeholder 6">
            <a:extLst>
              <a:ext uri="{FF2B5EF4-FFF2-40B4-BE49-F238E27FC236}">
                <a16:creationId xmlns:a16="http://schemas.microsoft.com/office/drawing/2014/main" id="{8196010A-1371-BEDE-B6E2-75BFD640F236}"/>
              </a:ext>
            </a:extLst>
          </p:cNvPr>
          <p:cNvSpPr txBox="1">
            <a:spLocks/>
          </p:cNvSpPr>
          <p:nvPr/>
        </p:nvSpPr>
        <p:spPr>
          <a:xfrm>
            <a:off x="539750" y="10078965"/>
            <a:ext cx="32400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rgbClr val="EF8D5B"/>
                </a:solidFill>
                <a:cs typeface="Times New Roman" panose="02020603050405020304" pitchFamily="18" charset="0"/>
              </a:rPr>
              <a:t>Mel Allwood, Aruo</a:t>
            </a:r>
            <a:endParaRPr lang="en-LB" sz="900" b="1" i="1">
              <a:solidFill>
                <a:srgbClr val="EF8D5B"/>
              </a:solidFill>
              <a:cs typeface="Times New Roman" panose="02020603050405020304" pitchFamily="18" charset="0"/>
            </a:endParaRPr>
          </a:p>
        </p:txBody>
      </p:sp>
      <p:sp>
        <p:nvSpPr>
          <p:cNvPr id="11" name="Freeform 10">
            <a:extLst>
              <a:ext uri="{FF2B5EF4-FFF2-40B4-BE49-F238E27FC236}">
                <a16:creationId xmlns:a16="http://schemas.microsoft.com/office/drawing/2014/main" id="{22287429-01AA-2ECA-ADFD-D1AC5268A456}"/>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93480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5EFB66-90A6-9B80-81C1-F1BADADC6E75}"/>
              </a:ext>
            </a:extLst>
          </p:cNvPr>
          <p:cNvSpPr/>
          <p:nvPr/>
        </p:nvSpPr>
        <p:spPr>
          <a:xfrm>
            <a:off x="0" y="5009322"/>
            <a:ext cx="4143909" cy="5682491"/>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720574"/>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t="-194"/>
          <a:stretch/>
        </p:blipFill>
        <p:spPr>
          <a:xfrm>
            <a:off x="0" y="660634"/>
            <a:ext cx="3482223" cy="5689920"/>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47</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a:xfrm>
            <a:off x="4461243" y="557213"/>
            <a:ext cx="2912014" cy="326723"/>
          </a:xfrm>
        </p:spPr>
        <p:txBody>
          <a:bodyPr/>
          <a:lstStyle/>
          <a:p>
            <a:r>
              <a:rPr lang="en-US" sz="2200" b="1" dirty="0">
                <a:solidFill>
                  <a:srgbClr val="EF8D5B"/>
                </a:solidFill>
                <a:cs typeface="Poppins SemiBold" pitchFamily="2" charset="77"/>
              </a:rPr>
              <a:t>2.2.5 </a:t>
            </a:r>
            <a:r>
              <a:rPr lang="en-IE" sz="2200" b="1">
                <a:solidFill>
                  <a:srgbClr val="EF8D5B"/>
                </a:solidFill>
                <a:cs typeface="Poppins SemiBold" pitchFamily="2" charset="77"/>
              </a:rPr>
              <a:t>Communications and branding</a:t>
            </a:r>
            <a:r>
              <a:rPr lang="en-LB" sz="2200" b="1">
                <a:solidFill>
                  <a:srgbClr val="EF8D5B"/>
                </a:solidFill>
                <a:cs typeface="Poppins SemiBold" pitchFamily="2" charset="77"/>
              </a:rPr>
              <a:t> </a:t>
            </a:r>
            <a:endParaRPr lang="en-US" sz="2200" b="1" dirty="0">
              <a:solidFill>
                <a:srgbClr val="EF8D5B"/>
              </a:solidFill>
              <a:cs typeface="Poppins SemiBold" pitchFamily="2" charset="77"/>
            </a:endParaRPr>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1547813"/>
            <a:ext cx="2389093" cy="7349443"/>
          </a:xfrm>
        </p:spPr>
        <p:txBody>
          <a:bodyPr/>
          <a:lstStyle/>
          <a:p>
            <a:pPr algn="just">
              <a:spcBef>
                <a:spcPts val="195"/>
              </a:spcBef>
              <a:tabLst>
                <a:tab pos="450215" algn="l"/>
              </a:tabLst>
            </a:pPr>
            <a:r>
              <a:rPr lang="en-IE" sz="1100">
                <a:effectLst/>
                <a:ea typeface="Calibri" panose="020F0502020204030204" pitchFamily="34" charset="0"/>
              </a:rPr>
              <a:t>The research clearly indicates that there are issues with the way the industry is presented.  Stereotypes still exist and a public perception of traditional, male dominated, and heavy work need to be replaced with a new narrative.  </a:t>
            </a:r>
          </a:p>
          <a:p>
            <a:pPr algn="just">
              <a:spcBef>
                <a:spcPts val="195"/>
              </a:spcBef>
              <a:tabLst>
                <a:tab pos="450215" algn="l"/>
              </a:tabLst>
            </a:pPr>
            <a:endParaRPr lang="en-IE" sz="1100">
              <a:ea typeface="Calibri" panose="020F0502020204030204" pitchFamily="34" charset="0"/>
            </a:endParaRPr>
          </a:p>
          <a:p>
            <a:pPr algn="just">
              <a:spcBef>
                <a:spcPts val="195"/>
              </a:spcBef>
              <a:tabLst>
                <a:tab pos="450215" algn="l"/>
              </a:tabLst>
            </a:pPr>
            <a:r>
              <a:rPr lang="en-US" sz="1100" dirty="0">
                <a:effectLst/>
                <a:ea typeface="Calibri" panose="020F0502020204030204" pitchFamily="34" charset="0"/>
              </a:rPr>
              <a:t>In conclusion, it is evident that the Construction Industry and their member companies need to embrace new ways to ensure: </a:t>
            </a:r>
            <a:endParaRPr lang="en-US"/>
          </a:p>
          <a:p>
            <a:pPr algn="just">
              <a:tabLst>
                <a:tab pos="450215" algn="l"/>
              </a:tabLst>
            </a:pPr>
            <a:r>
              <a:rPr lang="en-US"/>
              <a:t>the active promotion of the industry to women.</a:t>
            </a:r>
          </a:p>
          <a:p>
            <a:pPr algn="just">
              <a:tabLst>
                <a:tab pos="450215" algn="l"/>
              </a:tabLst>
            </a:pPr>
            <a:r>
              <a:rPr lang="en-US"/>
              <a:t>inclusivity of recruitment and selection policies. </a:t>
            </a:r>
          </a:p>
          <a:p>
            <a:pPr algn="just">
              <a:tabLst>
                <a:tab pos="450215" algn="l"/>
              </a:tabLst>
            </a:pPr>
            <a:r>
              <a:rPr lang="en-US"/>
              <a:t>Awareness building of what career pathways are available for School career guidance councillors and for young women.</a:t>
            </a:r>
          </a:p>
          <a:p>
            <a:pPr algn="just">
              <a:tabLst>
                <a:tab pos="450215" algn="l"/>
              </a:tabLst>
            </a:pPr>
            <a:r>
              <a:rPr lang="en-US"/>
              <a:t>more flexible and family-friendly working practices; and </a:t>
            </a:r>
          </a:p>
          <a:p>
            <a:pPr algn="just">
              <a:tabLst>
                <a:tab pos="450215" algn="l"/>
              </a:tabLst>
            </a:pPr>
            <a:r>
              <a:rPr lang="en-US"/>
              <a:t>that bullying and harassment are stamped out.</a:t>
            </a:r>
          </a:p>
          <a:p>
            <a:pPr algn="just">
              <a:spcBef>
                <a:spcPts val="195"/>
              </a:spcBef>
              <a:tabLst>
                <a:tab pos="450215" algn="l"/>
              </a:tabLst>
            </a:pPr>
            <a:r>
              <a:rPr lang="en-US"/>
              <a:t> </a:t>
            </a:r>
          </a:p>
          <a:p>
            <a:pPr algn="just">
              <a:spcBef>
                <a:spcPts val="195"/>
              </a:spcBef>
              <a:tabLst>
                <a:tab pos="450215" algn="l"/>
              </a:tabLst>
            </a:pPr>
            <a:r>
              <a:rPr lang="en-US" sz="1100" dirty="0">
                <a:effectLst/>
                <a:ea typeface="Calibri" panose="020F0502020204030204" pitchFamily="34" charset="0"/>
              </a:rPr>
              <a:t>In doing so, the construction industry will thrive with a reputation for equality, diversity, and inclusivity.</a:t>
            </a:r>
          </a:p>
          <a:p>
            <a:pPr algn="just">
              <a:spcBef>
                <a:spcPts val="195"/>
              </a:spcBef>
              <a:tabLst>
                <a:tab pos="450215" algn="l"/>
              </a:tabLst>
            </a:pPr>
            <a:endParaRPr lang="en-LB" sz="1100" dirty="0">
              <a:effectLst/>
              <a:ea typeface="Calibri" panose="020F0502020204030204" pitchFamily="34" charset="0"/>
            </a:endParaRPr>
          </a:p>
        </p:txBody>
      </p:sp>
      <p:sp>
        <p:nvSpPr>
          <p:cNvPr id="2" name="Freeform 1">
            <a:extLst>
              <a:ext uri="{FF2B5EF4-FFF2-40B4-BE49-F238E27FC236}">
                <a16:creationId xmlns:a16="http://schemas.microsoft.com/office/drawing/2014/main" id="{134CBC25-994F-F422-BF5E-888C0E7C30D5}"/>
              </a:ext>
            </a:extLst>
          </p:cNvPr>
          <p:cNvSpPr/>
          <p:nvPr/>
        </p:nvSpPr>
        <p:spPr>
          <a:xfrm>
            <a:off x="6712" y="671653"/>
            <a:ext cx="3482223" cy="5689920"/>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449010"/>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5177446"/>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5905882"/>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6634320"/>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grpSp>
        <p:nvGrpSpPr>
          <p:cNvPr id="7" name="Group 6">
            <a:extLst>
              <a:ext uri="{FF2B5EF4-FFF2-40B4-BE49-F238E27FC236}">
                <a16:creationId xmlns:a16="http://schemas.microsoft.com/office/drawing/2014/main" id="{F40B9785-5880-2911-D9F0-D7866D1E186E}"/>
              </a:ext>
            </a:extLst>
          </p:cNvPr>
          <p:cNvGrpSpPr/>
          <p:nvPr/>
        </p:nvGrpSpPr>
        <p:grpSpPr>
          <a:xfrm>
            <a:off x="3843082" y="9018633"/>
            <a:ext cx="1487826" cy="1083162"/>
            <a:chOff x="3400450" y="986392"/>
            <a:chExt cx="1487826" cy="1083162"/>
          </a:xfrm>
        </p:grpSpPr>
        <p:sp>
          <p:nvSpPr>
            <p:cNvPr id="8" name="Freeform 7">
              <a:extLst>
                <a:ext uri="{FF2B5EF4-FFF2-40B4-BE49-F238E27FC236}">
                  <a16:creationId xmlns:a16="http://schemas.microsoft.com/office/drawing/2014/main" id="{33543D52-7517-9B51-160E-46B1808EADD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0" name="Freeform 9">
              <a:extLst>
                <a:ext uri="{FF2B5EF4-FFF2-40B4-BE49-F238E27FC236}">
                  <a16:creationId xmlns:a16="http://schemas.microsoft.com/office/drawing/2014/main" id="{8615D429-BBB4-0D1D-693E-327623442E0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1" name="Text Placeholder 4">
            <a:extLst>
              <a:ext uri="{FF2B5EF4-FFF2-40B4-BE49-F238E27FC236}">
                <a16:creationId xmlns:a16="http://schemas.microsoft.com/office/drawing/2014/main" id="{313F81A3-5A07-06B4-61BB-A37B3875EBDC}"/>
              </a:ext>
            </a:extLst>
          </p:cNvPr>
          <p:cNvSpPr>
            <a:spLocks noGrp="1"/>
          </p:cNvSpPr>
          <p:nvPr/>
        </p:nvSpPr>
        <p:spPr>
          <a:xfrm>
            <a:off x="243520" y="6698904"/>
            <a:ext cx="3431800"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Changing the image of construction is paramount to addressing the skills shortage.  The advances in technology within construction and their value must be highlighted coupled with our part to play in creating sustainable communities.  The public needs to understand the complexities of construction and their role to play in finding solutions </a:t>
            </a:r>
            <a:r>
              <a:rPr lang="en-US" dirty="0"/>
              <a:t>.”</a:t>
            </a:r>
          </a:p>
        </p:txBody>
      </p:sp>
      <p:sp>
        <p:nvSpPr>
          <p:cNvPr id="12" name="Text Placeholder 6">
            <a:extLst>
              <a:ext uri="{FF2B5EF4-FFF2-40B4-BE49-F238E27FC236}">
                <a16:creationId xmlns:a16="http://schemas.microsoft.com/office/drawing/2014/main" id="{7F64C2E9-47C9-A34A-FAA2-3565CF3279C3}"/>
              </a:ext>
            </a:extLst>
          </p:cNvPr>
          <p:cNvSpPr txBox="1">
            <a:spLocks/>
          </p:cNvSpPr>
          <p:nvPr/>
        </p:nvSpPr>
        <p:spPr>
          <a:xfrm>
            <a:off x="351876" y="9949569"/>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a:solidFill>
                  <a:schemeClr val="bg1"/>
                </a:solidFill>
                <a:cs typeface="Times New Roman" panose="02020603050405020304" pitchFamily="18" charset="0"/>
              </a:rPr>
              <a:t>Jennifer Bradfield, Sisk</a:t>
            </a:r>
            <a:endParaRPr lang="en-LB" sz="900" b="1" i="1">
              <a:solidFill>
                <a:schemeClr val="bg1"/>
              </a:solidFill>
              <a:cs typeface="Times New Roman" panose="02020603050405020304" pitchFamily="18" charset="0"/>
            </a:endParaRPr>
          </a:p>
        </p:txBody>
      </p:sp>
    </p:spTree>
    <p:extLst>
      <p:ext uri="{BB962C8B-B14F-4D97-AF65-F5344CB8AC3E}">
        <p14:creationId xmlns:p14="http://schemas.microsoft.com/office/powerpoint/2010/main" val="783326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03</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pPr>
              <a:spcBef>
                <a:spcPts val="1200"/>
              </a:spcBef>
            </a:pPr>
            <a:r>
              <a:rPr lang="hr-BA"/>
              <a:t>Knowledge on how to create an action plan </a:t>
            </a:r>
            <a:endParaRPr lang="en-LB"/>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48</a:t>
            </a:fld>
            <a:endParaRPr lang="en-US" dirty="0"/>
          </a:p>
        </p:txBody>
      </p:sp>
    </p:spTree>
    <p:extLst>
      <p:ext uri="{BB962C8B-B14F-4D97-AF65-F5344CB8AC3E}">
        <p14:creationId xmlns:p14="http://schemas.microsoft.com/office/powerpoint/2010/main" val="3436497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49</a:t>
            </a:fld>
            <a:endParaRPr lang="en-US" dirty="0"/>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B4B87261-C15B-5ED1-66BA-5154AC52615E}"/>
              </a:ext>
            </a:extLst>
          </p:cNvPr>
          <p:cNvSpPr>
            <a:spLocks noGrp="1"/>
          </p:cNvSpPr>
          <p:nvPr>
            <p:ph type="body" sz="quarter" idx="42"/>
          </p:nvPr>
        </p:nvSpPr>
        <p:spPr>
          <a:xfrm>
            <a:off x="1015999" y="5356119"/>
            <a:ext cx="6118555" cy="486253"/>
          </a:xfrm>
          <a:prstGeom prst="rect">
            <a:avLst/>
          </a:prstGeom>
        </p:spPr>
        <p:txBody>
          <a:bodyPr/>
          <a:lstStyle/>
          <a:p>
            <a:pPr>
              <a:spcBef>
                <a:spcPts val="200"/>
              </a:spcBef>
            </a:pPr>
            <a:r>
              <a:rPr lang="en-IE"/>
              <a:t>3.1 Gender Action Plan </a:t>
            </a:r>
          </a:p>
          <a:p>
            <a:endParaRPr lang="en-US" dirty="0"/>
          </a:p>
        </p:txBody>
      </p:sp>
      <p:sp>
        <p:nvSpPr>
          <p:cNvPr id="4" name="Text Placeholder 6">
            <a:extLst>
              <a:ext uri="{FF2B5EF4-FFF2-40B4-BE49-F238E27FC236}">
                <a16:creationId xmlns:a16="http://schemas.microsoft.com/office/drawing/2014/main" id="{17D3F4FE-F74E-B66B-21B9-0BB2D99D557F}"/>
              </a:ext>
            </a:extLst>
          </p:cNvPr>
          <p:cNvSpPr txBox="1">
            <a:spLocks/>
          </p:cNvSpPr>
          <p:nvPr/>
        </p:nvSpPr>
        <p:spPr>
          <a:xfrm>
            <a:off x="560487" y="5960992"/>
            <a:ext cx="6526988" cy="324015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b="1">
                <a:solidFill>
                  <a:srgbClr val="EF8D5B"/>
                </a:solidFill>
              </a:rPr>
              <a:t>What is an Action Plan?</a:t>
            </a:r>
            <a:endParaRPr lang="en-LB" b="1">
              <a:solidFill>
                <a:srgbClr val="EF8D5B"/>
              </a:solidFill>
            </a:endParaRPr>
          </a:p>
          <a:p>
            <a:r>
              <a:rPr lang="en-GB" dirty="0">
                <a:effectLst/>
                <a:ea typeface="Calibri" panose="020F0502020204030204" pitchFamily="34" charset="0"/>
              </a:rPr>
              <a:t> </a:t>
            </a:r>
            <a:endParaRPr lang="en-LB" dirty="0">
              <a:effectLst/>
              <a:ea typeface="Calibri" panose="020F0502020204030204" pitchFamily="34" charset="0"/>
            </a:endParaRPr>
          </a:p>
          <a:p>
            <a:r>
              <a:rPr lang="en-GB" dirty="0">
                <a:effectLst/>
                <a:ea typeface="Calibri" panose="020F0502020204030204" pitchFamily="34" charset="0"/>
              </a:rPr>
              <a:t>Gender Action Plans are plans where the technical aspect of what will later be put into practice to implement gender equality in different fields. This can be in a political field, in an educational field or, as in our case, in a particular field of work within the construction sector.</a:t>
            </a:r>
            <a:endParaRPr lang="en-LB" dirty="0">
              <a:effectLst/>
              <a:ea typeface="Calibri" panose="020F0502020204030204" pitchFamily="34" charset="0"/>
            </a:endParaRPr>
          </a:p>
          <a:p>
            <a:r>
              <a:rPr lang="en-GB" dirty="0">
                <a:effectLst/>
                <a:ea typeface="Calibri" panose="020F0502020204030204" pitchFamily="34" charset="0"/>
              </a:rPr>
              <a:t> </a:t>
            </a:r>
            <a:endParaRPr lang="en-LB" dirty="0">
              <a:effectLst/>
              <a:ea typeface="Calibri" panose="020F0502020204030204" pitchFamily="34" charset="0"/>
            </a:endParaRPr>
          </a:p>
          <a:p>
            <a:r>
              <a:rPr lang="en-GB" dirty="0">
                <a:effectLst/>
                <a:ea typeface="Calibri" panose="020F0502020204030204" pitchFamily="34" charset="0"/>
              </a:rPr>
              <a:t>Depending on the field in which the Action Plan is to be developed, we will have to determine different objectives, the measures to achieve these objectives, the impact of our measures and the indicators to be used to monitor and evaluate the implementation of our Action Plan.</a:t>
            </a:r>
            <a:endParaRPr lang="en-LB" dirty="0">
              <a:effectLst/>
              <a:ea typeface="Calibri" panose="020F0502020204030204" pitchFamily="34" charset="0"/>
            </a:endParaRPr>
          </a:p>
          <a:p>
            <a:r>
              <a:rPr lang="en-GB" dirty="0">
                <a:effectLst/>
                <a:ea typeface="Calibri" panose="020F0502020204030204" pitchFamily="34" charset="0"/>
              </a:rPr>
              <a:t> </a:t>
            </a:r>
            <a:endParaRPr lang="en-LB" dirty="0">
              <a:effectLst/>
              <a:ea typeface="Calibri" panose="020F0502020204030204" pitchFamily="34" charset="0"/>
            </a:endParaRPr>
          </a:p>
          <a:p>
            <a:r>
              <a:rPr lang="en-GB" dirty="0">
                <a:effectLst/>
                <a:ea typeface="Calibri" panose="020F0502020204030204" pitchFamily="34" charset="0"/>
              </a:rPr>
              <a:t>Taking these key actions in mind, The European Commission</a:t>
            </a:r>
            <a:r>
              <a:rPr lang="en-GB" baseline="30000" dirty="0">
                <a:effectLst/>
                <a:ea typeface="Calibri" panose="020F0502020204030204" pitchFamily="34" charset="0"/>
              </a:rPr>
              <a:t>25</a:t>
            </a:r>
            <a:r>
              <a:rPr lang="en-GB" dirty="0">
                <a:effectLst/>
                <a:ea typeface="Calibri" panose="020F0502020204030204" pitchFamily="34" charset="0"/>
              </a:rPr>
              <a:t> defines gender planning as </a:t>
            </a:r>
            <a:r>
              <a:rPr lang="en-GB" i="1" dirty="0">
                <a:effectLst/>
                <a:ea typeface="Calibri" panose="020F0502020204030204" pitchFamily="34" charset="0"/>
              </a:rPr>
              <a:t>"an active </a:t>
            </a:r>
          </a:p>
          <a:p>
            <a:endParaRPr lang="en-GB" i="1" dirty="0">
              <a:ea typeface="Calibri" panose="020F0502020204030204" pitchFamily="34" charset="0"/>
            </a:endParaRPr>
          </a:p>
          <a:p>
            <a:endParaRPr lang="en-GB" i="1" dirty="0">
              <a:effectLst/>
              <a:ea typeface="Calibri" panose="020F0502020204030204" pitchFamily="34" charset="0"/>
            </a:endParaRPr>
          </a:p>
          <a:p>
            <a:r>
              <a:rPr lang="en-GB" i="1" dirty="0">
                <a:effectLst/>
                <a:ea typeface="Calibri" panose="020F0502020204030204" pitchFamily="34" charset="0"/>
              </a:rPr>
              <a:t>approach to planning which takes gender as a key variable or criterion, and which seeks to incorporate an explicit gender dimension into policy or action”.</a:t>
            </a:r>
            <a:r>
              <a:rPr lang="en-GB" i="1" baseline="30000" dirty="0">
                <a:effectLst/>
                <a:ea typeface="Calibri" panose="020F0502020204030204" pitchFamily="34" charset="0"/>
              </a:rPr>
              <a:t>26</a:t>
            </a:r>
          </a:p>
          <a:p>
            <a:endParaRPr lang="en-GB" i="1" dirty="0">
              <a:ea typeface="Calibri" panose="020F0502020204030204" pitchFamily="34" charset="0"/>
            </a:endParaRPr>
          </a:p>
          <a:p>
            <a:r>
              <a:rPr lang="en-US" b="1" dirty="0">
                <a:solidFill>
                  <a:srgbClr val="EF8D5B"/>
                </a:solidFill>
              </a:rPr>
              <a:t>Why is it important?</a:t>
            </a:r>
          </a:p>
          <a:p>
            <a:r>
              <a:rPr lang="en-US" dirty="0">
                <a:effectLst/>
                <a:ea typeface="Calibri" panose="020F0502020204030204" pitchFamily="34" charset="0"/>
              </a:rPr>
              <a:t> </a:t>
            </a:r>
          </a:p>
          <a:p>
            <a:r>
              <a:rPr lang="en-US" dirty="0">
                <a:effectLst/>
                <a:ea typeface="Calibri" panose="020F0502020204030204" pitchFamily="34" charset="0"/>
              </a:rPr>
              <a:t>Introducing a gender perspective into the design of projects or programmes is beneficial for both men, and women in order to identify needs and make visible the underlying problems that affect everyone.</a:t>
            </a:r>
          </a:p>
          <a:p>
            <a:r>
              <a:rPr lang="en-US" dirty="0">
                <a:effectLst/>
                <a:ea typeface="Calibri" panose="020F0502020204030204" pitchFamily="34" charset="0"/>
              </a:rPr>
              <a:t>In addition, including a gender perspective can contribute to increasing the relevance of that project or programme by making it more transparent or to increase the people affected by the project.</a:t>
            </a:r>
          </a:p>
          <a:p>
            <a:endParaRPr lang="en-LB" baseline="30000" dirty="0">
              <a:effectLst/>
              <a:ea typeface="Calibri" panose="020F0502020204030204" pitchFamily="34" charset="0"/>
            </a:endParaRPr>
          </a:p>
        </p:txBody>
      </p:sp>
      <p:sp>
        <p:nvSpPr>
          <p:cNvPr id="5" name="Text Placeholder 5">
            <a:extLst>
              <a:ext uri="{FF2B5EF4-FFF2-40B4-BE49-F238E27FC236}">
                <a16:creationId xmlns:a16="http://schemas.microsoft.com/office/drawing/2014/main" id="{F5A8DD63-04CB-D589-AA36-76624065275C}"/>
              </a:ext>
            </a:extLst>
          </p:cNvPr>
          <p:cNvSpPr txBox="1">
            <a:spLocks/>
          </p:cNvSpPr>
          <p:nvPr/>
        </p:nvSpPr>
        <p:spPr>
          <a:xfrm>
            <a:off x="539750" y="9544050"/>
            <a:ext cx="6590752" cy="114776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a:effectLst/>
                <a:latin typeface="Calibri" panose="020F0502020204030204" pitchFamily="34" charset="0"/>
                <a:ea typeface="Calibri" panose="020F0502020204030204" pitchFamily="34" charset="0"/>
                <a:cs typeface="Times New Roman" panose="02020603050405020304" pitchFamily="18" charset="0"/>
              </a:rPr>
              <a:t>25</a:t>
            </a:r>
            <a:r>
              <a:rPr lang="en-IE" sz="900">
                <a:effectLst/>
                <a:latin typeface="Calibri" panose="020F0502020204030204" pitchFamily="34" charset="0"/>
                <a:ea typeface="Calibri" panose="020F0502020204030204" pitchFamily="34" charset="0"/>
                <a:cs typeface="Times New Roman" panose="02020603050405020304" pitchFamily="18" charset="0"/>
              </a:rPr>
              <a:t> European Institute for Gender Equality (2019): </a:t>
            </a:r>
            <a:r>
              <a:rPr lang="en-IE" sz="900" i="1">
                <a:effectLst/>
                <a:latin typeface="Calibri" panose="020F0502020204030204" pitchFamily="34" charset="0"/>
                <a:ea typeface="Calibri" panose="020F0502020204030204" pitchFamily="34" charset="0"/>
                <a:cs typeface="Times New Roman" panose="02020603050405020304" pitchFamily="18" charset="0"/>
              </a:rPr>
              <a:t>“Gender planning</a:t>
            </a:r>
            <a:r>
              <a:rPr lang="en-IE" sz="900" b="1" i="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https://eige.europa.eu/gender-mainstreaming/tools-methods/genderplanning?language_content_entity=en#:~:text=The%20European%20Commission%20defines%20gender,or%20action'%20%5B1%5D</a:t>
            </a:r>
            <a:r>
              <a:rPr lang="en-GB"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a:effectLst/>
                <a:latin typeface="Calibri" panose="020F0502020204030204" pitchFamily="34" charset="0"/>
                <a:ea typeface="Calibri" panose="020F0502020204030204" pitchFamily="34" charset="0"/>
                <a:cs typeface="Times New Roman" panose="02020603050405020304" pitchFamily="18" charset="0"/>
              </a:rPr>
              <a:t>Consulted in Aprile 2023.</a:t>
            </a:r>
            <a:endParaRPr lang="en-IE" sz="90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baseline="30000">
                <a:effectLst/>
                <a:latin typeface="Calibri" panose="020F0502020204030204" pitchFamily="34" charset="0"/>
                <a:ea typeface="Calibri" panose="020F0502020204030204" pitchFamily="34" charset="0"/>
                <a:cs typeface="Times New Roman" panose="02020603050405020304" pitchFamily="18" charset="0"/>
              </a:rPr>
              <a:t>26 </a:t>
            </a:r>
            <a:r>
              <a:rPr lang="en-IE" sz="900">
                <a:effectLst/>
                <a:latin typeface="Calibri" panose="020F0502020204030204" pitchFamily="34" charset="0"/>
                <a:ea typeface="Calibri" panose="020F0502020204030204" pitchFamily="34" charset="0"/>
                <a:cs typeface="Times New Roman" panose="02020603050405020304" pitchFamily="18" charset="0"/>
              </a:rPr>
              <a:t>European Commission, Communication from the Commission to the Council and the European Parliament— Programme of action for the mainstreaming of gender equality in Community development co-operation, COM (2001)295 final), 2001. Avail-able at: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http://www.europarl.europa.eu/sides/getDoc.do?pubRef=-//EP//TEXT+RE-PORT+A5-2002-0066+0+DOC+XML+V0//EN</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endParaRPr lang="en-LB"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sz="900" b="1">
              <a:effectLst/>
              <a:ea typeface="Calibri" panose="020F0502020204030204" pitchFamily="34" charset="0"/>
            </a:endParaRPr>
          </a:p>
        </p:txBody>
      </p:sp>
    </p:spTree>
    <p:extLst>
      <p:ext uri="{BB962C8B-B14F-4D97-AF65-F5344CB8AC3E}">
        <p14:creationId xmlns:p14="http://schemas.microsoft.com/office/powerpoint/2010/main" val="140262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2646302"/>
            <a:ext cx="648000" cy="348400"/>
          </a:xfrm>
        </p:spPr>
        <p:txBody>
          <a:bodyPr/>
          <a:lstStyle/>
          <a:p>
            <a:r>
              <a:rPr lang="en-US" dirty="0"/>
              <a:t>03</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30132" y="2645681"/>
            <a:ext cx="4064938" cy="2273157"/>
          </a:xfrm>
        </p:spPr>
        <p:txBody>
          <a:bodyPr anchor="t"/>
          <a:lstStyle/>
          <a:p>
            <a:pPr>
              <a:lnSpc>
                <a:spcPts val="1480"/>
              </a:lnSpc>
              <a:spcBef>
                <a:spcPts val="0"/>
              </a:spcBef>
            </a:pPr>
            <a:r>
              <a:rPr lang="en-US" dirty="0"/>
              <a:t>Knowledge on how to create an action plan</a:t>
            </a:r>
          </a:p>
          <a:p>
            <a:pPr>
              <a:spcBef>
                <a:spcPts val="0"/>
              </a:spcBef>
            </a:pPr>
            <a:r>
              <a:rPr lang="en-US" sz="1100" b="1" dirty="0"/>
              <a:t>3.1          Gender Action Plan</a:t>
            </a:r>
          </a:p>
          <a:p>
            <a:pPr>
              <a:spcBef>
                <a:spcPts val="0"/>
              </a:spcBef>
            </a:pPr>
            <a:r>
              <a:rPr lang="en-US" sz="1100" dirty="0"/>
              <a:t>3.1.1       How to create an Action Plan</a:t>
            </a:r>
          </a:p>
          <a:p>
            <a:pPr>
              <a:spcBef>
                <a:spcPts val="0"/>
              </a:spcBef>
            </a:pPr>
            <a:r>
              <a:rPr lang="en-US" sz="1100" dirty="0"/>
              <a:t>3.1.2       How to design the strategy and actions?</a:t>
            </a:r>
          </a:p>
          <a:p>
            <a:pPr>
              <a:spcBef>
                <a:spcPts val="0"/>
              </a:spcBef>
            </a:pPr>
            <a:r>
              <a:rPr lang="en-US" sz="1100" dirty="0"/>
              <a:t>3.1.3       Analysis and preparation</a:t>
            </a:r>
          </a:p>
          <a:p>
            <a:pPr>
              <a:spcBef>
                <a:spcPts val="0"/>
              </a:spcBef>
            </a:pPr>
            <a:r>
              <a:rPr lang="en-US" sz="1100" dirty="0"/>
              <a:t>3.1.4       Implementation and monitoring</a:t>
            </a:r>
          </a:p>
          <a:p>
            <a:pPr>
              <a:spcBef>
                <a:spcPts val="0"/>
              </a:spcBef>
            </a:pPr>
            <a:r>
              <a:rPr lang="en-US" sz="1100" dirty="0"/>
              <a:t>3.1.5       Evaluation</a:t>
            </a:r>
          </a:p>
          <a:p>
            <a:pPr>
              <a:spcBef>
                <a:spcPts val="0"/>
              </a:spcBef>
            </a:pPr>
            <a:r>
              <a:rPr lang="en-US" sz="1100" dirty="0"/>
              <a:t>3.1.6       Good Action Plan examples</a:t>
            </a:r>
          </a:p>
          <a:p>
            <a:pPr>
              <a:spcBef>
                <a:spcPts val="0"/>
              </a:spcBef>
            </a:pPr>
            <a:r>
              <a:rPr lang="en-US" sz="1100" b="1" dirty="0"/>
              <a:t>3.2          Best practice. Gender expert advice</a:t>
            </a:r>
          </a:p>
          <a:p>
            <a:pPr>
              <a:spcBef>
                <a:spcPts val="0"/>
              </a:spcBef>
            </a:pPr>
            <a:r>
              <a:rPr lang="en-US" sz="1100" dirty="0"/>
              <a:t>3.2.1       Commitment to equality policies and regulation</a:t>
            </a:r>
          </a:p>
          <a:p>
            <a:pPr>
              <a:spcBef>
                <a:spcPts val="0"/>
              </a:spcBef>
            </a:pPr>
            <a:r>
              <a:rPr lang="en-US" sz="1100" dirty="0"/>
              <a:t>3.2.2       Visibility and female referents in the sector</a:t>
            </a:r>
          </a:p>
          <a:p>
            <a:pPr>
              <a:spcBef>
                <a:spcPts val="0"/>
              </a:spcBef>
            </a:pPr>
            <a:r>
              <a:rPr lang="en-US" sz="1100" dirty="0"/>
              <a:t>3.2.3       Training and career guidance</a:t>
            </a:r>
          </a:p>
          <a:p>
            <a:pPr>
              <a:spcBef>
                <a:spcPts val="0"/>
              </a:spcBef>
            </a:pPr>
            <a:r>
              <a:rPr lang="en-US" sz="1100" dirty="0"/>
              <a:t>3.2.4       Generational change and innovation as tools for change</a:t>
            </a:r>
          </a:p>
          <a:p>
            <a:pPr>
              <a:spcBef>
                <a:spcPts val="0"/>
              </a:spcBef>
            </a:pPr>
            <a:r>
              <a:rPr lang="en-US" sz="1100" dirty="0"/>
              <a:t>3.2.5       Action Plan FemCon</a:t>
            </a:r>
          </a:p>
          <a:p>
            <a:pPr>
              <a:spcBef>
                <a:spcPts val="0"/>
              </a:spcBef>
            </a:pPr>
            <a:endParaRPr lang="en-US" sz="1100" b="1"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p:txBody>
          <a:bodyPr/>
          <a:lstStyle/>
          <a:p>
            <a:r>
              <a:rPr lang="en-US" dirty="0"/>
              <a:t>table of</a:t>
            </a:r>
          </a:p>
          <a:p>
            <a:r>
              <a:rPr lang="en-US" dirty="0"/>
              <a:t>contents</a:t>
            </a:r>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671458" y="263209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48</a:t>
            </a:r>
          </a:p>
          <a:p>
            <a:endParaRPr lang="en-US" dirty="0">
              <a:solidFill>
                <a:srgbClr val="EF8D5B"/>
              </a:solidFill>
            </a:endParaRPr>
          </a:p>
        </p:txBody>
      </p:sp>
      <p:sp>
        <p:nvSpPr>
          <p:cNvPr id="63" name="Text Placeholder 35">
            <a:hlinkClick r:id="rId3" action="ppaction://hlinksldjump"/>
            <a:extLst>
              <a:ext uri="{FF2B5EF4-FFF2-40B4-BE49-F238E27FC236}">
                <a16:creationId xmlns:a16="http://schemas.microsoft.com/office/drawing/2014/main" id="{EAB1D5D0-5BAF-A249-882D-8900A89638EF}"/>
              </a:ext>
            </a:extLst>
          </p:cNvPr>
          <p:cNvSpPr txBox="1">
            <a:spLocks/>
          </p:cNvSpPr>
          <p:nvPr/>
        </p:nvSpPr>
        <p:spPr>
          <a:xfrm>
            <a:off x="6671458" y="400322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54</a:t>
            </a:r>
          </a:p>
          <a:p>
            <a:endParaRPr lang="en-US" dirty="0">
              <a:solidFill>
                <a:srgbClr val="EF8D5B"/>
              </a:solidFill>
            </a:endParaRPr>
          </a:p>
        </p:txBody>
      </p:sp>
      <p:sp>
        <p:nvSpPr>
          <p:cNvPr id="12" name="Text Placeholder 35">
            <a:hlinkClick r:id="rId4" action="ppaction://hlinksldjump"/>
            <a:extLst>
              <a:ext uri="{FF2B5EF4-FFF2-40B4-BE49-F238E27FC236}">
                <a16:creationId xmlns:a16="http://schemas.microsoft.com/office/drawing/2014/main" id="{F69ECBB8-0E75-5436-43B6-D7CE8ECC7811}"/>
              </a:ext>
            </a:extLst>
          </p:cNvPr>
          <p:cNvSpPr txBox="1">
            <a:spLocks/>
          </p:cNvSpPr>
          <p:nvPr/>
        </p:nvSpPr>
        <p:spPr>
          <a:xfrm>
            <a:off x="6682343" y="287110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49</a:t>
            </a:r>
          </a:p>
          <a:p>
            <a:endParaRPr lang="en-US" dirty="0">
              <a:solidFill>
                <a:srgbClr val="EF8D5B"/>
              </a:solidFill>
            </a:endParaRPr>
          </a:p>
        </p:txBody>
      </p:sp>
      <p:sp>
        <p:nvSpPr>
          <p:cNvPr id="13" name="Text Placeholder 25">
            <a:extLst>
              <a:ext uri="{FF2B5EF4-FFF2-40B4-BE49-F238E27FC236}">
                <a16:creationId xmlns:a16="http://schemas.microsoft.com/office/drawing/2014/main" id="{490D35D6-C056-4E03-6E61-A90F362E9FDC}"/>
              </a:ext>
            </a:extLst>
          </p:cNvPr>
          <p:cNvSpPr txBox="1">
            <a:spLocks/>
          </p:cNvSpPr>
          <p:nvPr/>
        </p:nvSpPr>
        <p:spPr>
          <a:xfrm>
            <a:off x="2025394" y="5150016"/>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04</a:t>
            </a:r>
          </a:p>
        </p:txBody>
      </p:sp>
      <p:sp>
        <p:nvSpPr>
          <p:cNvPr id="14" name="Text Placeholder 27">
            <a:extLst>
              <a:ext uri="{FF2B5EF4-FFF2-40B4-BE49-F238E27FC236}">
                <a16:creationId xmlns:a16="http://schemas.microsoft.com/office/drawing/2014/main" id="{8F8BC8BF-7CE2-76A2-E6A8-B8B2A11B49E8}"/>
              </a:ext>
            </a:extLst>
          </p:cNvPr>
          <p:cNvSpPr txBox="1">
            <a:spLocks/>
          </p:cNvSpPr>
          <p:nvPr/>
        </p:nvSpPr>
        <p:spPr>
          <a:xfrm>
            <a:off x="2808360" y="5149396"/>
            <a:ext cx="4064938" cy="1517956"/>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Inspiration towards the positive change in the construction industry</a:t>
            </a:r>
          </a:p>
          <a:p>
            <a:pPr>
              <a:spcBef>
                <a:spcPts val="0"/>
              </a:spcBef>
            </a:pPr>
            <a:r>
              <a:rPr lang="en-US" sz="1100" b="1"/>
              <a:t>4.1           Good practices</a:t>
            </a:r>
          </a:p>
          <a:p>
            <a:pPr>
              <a:spcBef>
                <a:spcPts val="0"/>
              </a:spcBef>
            </a:pPr>
            <a:r>
              <a:rPr lang="en-US" sz="1100"/>
              <a:t>4.1.1       Commitment and action</a:t>
            </a:r>
          </a:p>
          <a:p>
            <a:pPr>
              <a:spcBef>
                <a:spcPts val="0"/>
              </a:spcBef>
            </a:pPr>
            <a:r>
              <a:rPr lang="en-US" sz="1100"/>
              <a:t>4.1.2       Transparency and communication work</a:t>
            </a:r>
          </a:p>
          <a:p>
            <a:pPr>
              <a:spcBef>
                <a:spcPts val="0"/>
              </a:spcBef>
            </a:pPr>
            <a:r>
              <a:rPr lang="en-US" sz="1100"/>
              <a:t>4.1.3       Promoting women’s work and reducing the gender gap</a:t>
            </a:r>
          </a:p>
          <a:p>
            <a:pPr>
              <a:spcBef>
                <a:spcPts val="0"/>
              </a:spcBef>
            </a:pPr>
            <a:r>
              <a:rPr lang="en-US" sz="1100" b="1"/>
              <a:t>4.2          Aspects that inspire. What's next for young women?</a:t>
            </a:r>
          </a:p>
          <a:p>
            <a:pPr>
              <a:spcBef>
                <a:spcPts val="0"/>
              </a:spcBef>
            </a:pPr>
            <a:endParaRPr lang="en-US" sz="1100"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15" name="Text Placeholder 35">
            <a:hlinkClick r:id="rId5" action="ppaction://hlinksldjump"/>
            <a:extLst>
              <a:ext uri="{FF2B5EF4-FFF2-40B4-BE49-F238E27FC236}">
                <a16:creationId xmlns:a16="http://schemas.microsoft.com/office/drawing/2014/main" id="{3292A001-73F0-5EBF-8BBF-50C3302DF44F}"/>
              </a:ext>
            </a:extLst>
          </p:cNvPr>
          <p:cNvSpPr txBox="1">
            <a:spLocks/>
          </p:cNvSpPr>
          <p:nvPr/>
        </p:nvSpPr>
        <p:spPr>
          <a:xfrm>
            <a:off x="6649686" y="513580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60</a:t>
            </a:r>
          </a:p>
          <a:p>
            <a:endParaRPr lang="en-US" dirty="0">
              <a:solidFill>
                <a:srgbClr val="EF8D5B"/>
              </a:solidFill>
            </a:endParaRPr>
          </a:p>
        </p:txBody>
      </p:sp>
      <p:sp>
        <p:nvSpPr>
          <p:cNvPr id="20" name="Text Placeholder 35">
            <a:hlinkClick r:id="rId6" action="ppaction://hlinksldjump"/>
            <a:extLst>
              <a:ext uri="{FF2B5EF4-FFF2-40B4-BE49-F238E27FC236}">
                <a16:creationId xmlns:a16="http://schemas.microsoft.com/office/drawing/2014/main" id="{2D745C54-7456-1D2C-AF74-EC8B9CE46A39}"/>
              </a:ext>
            </a:extLst>
          </p:cNvPr>
          <p:cNvSpPr txBox="1">
            <a:spLocks/>
          </p:cNvSpPr>
          <p:nvPr/>
        </p:nvSpPr>
        <p:spPr>
          <a:xfrm>
            <a:off x="6660571" y="552722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61</a:t>
            </a:r>
          </a:p>
          <a:p>
            <a:endParaRPr lang="en-US" dirty="0">
              <a:solidFill>
                <a:srgbClr val="EF8D5B"/>
              </a:solidFill>
            </a:endParaRPr>
          </a:p>
        </p:txBody>
      </p:sp>
      <p:sp>
        <p:nvSpPr>
          <p:cNvPr id="21" name="Text Placeholder 35">
            <a:hlinkClick r:id="rId7" action="ppaction://hlinksldjump"/>
            <a:extLst>
              <a:ext uri="{FF2B5EF4-FFF2-40B4-BE49-F238E27FC236}">
                <a16:creationId xmlns:a16="http://schemas.microsoft.com/office/drawing/2014/main" id="{9275DE74-574C-1239-3D24-856C140153C5}"/>
              </a:ext>
            </a:extLst>
          </p:cNvPr>
          <p:cNvSpPr txBox="1">
            <a:spLocks/>
          </p:cNvSpPr>
          <p:nvPr/>
        </p:nvSpPr>
        <p:spPr>
          <a:xfrm>
            <a:off x="6693228" y="618700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65</a:t>
            </a:r>
          </a:p>
          <a:p>
            <a:endParaRPr lang="en-US" dirty="0">
              <a:solidFill>
                <a:srgbClr val="EF8D5B"/>
              </a:solidFill>
            </a:endParaRPr>
          </a:p>
        </p:txBody>
      </p:sp>
      <p:sp>
        <p:nvSpPr>
          <p:cNvPr id="22" name="Text Placeholder 31">
            <a:extLst>
              <a:ext uri="{FF2B5EF4-FFF2-40B4-BE49-F238E27FC236}">
                <a16:creationId xmlns:a16="http://schemas.microsoft.com/office/drawing/2014/main" id="{162BDE55-EFE2-E2EB-F9CB-8F4890F817D8}"/>
              </a:ext>
            </a:extLst>
          </p:cNvPr>
          <p:cNvSpPr txBox="1">
            <a:spLocks/>
          </p:cNvSpPr>
          <p:nvPr/>
        </p:nvSpPr>
        <p:spPr>
          <a:xfrm>
            <a:off x="2830132" y="6490521"/>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a:t>Bibliography</a:t>
            </a:r>
          </a:p>
        </p:txBody>
      </p:sp>
      <p:sp>
        <p:nvSpPr>
          <p:cNvPr id="23" name="Text Placeholder 23">
            <a:extLst>
              <a:ext uri="{FF2B5EF4-FFF2-40B4-BE49-F238E27FC236}">
                <a16:creationId xmlns:a16="http://schemas.microsoft.com/office/drawing/2014/main" id="{D6AA5AB8-CDD6-02B1-1B81-9A942BDB8B49}"/>
              </a:ext>
            </a:extLst>
          </p:cNvPr>
          <p:cNvSpPr txBox="1">
            <a:spLocks/>
          </p:cNvSpPr>
          <p:nvPr/>
        </p:nvSpPr>
        <p:spPr>
          <a:xfrm>
            <a:off x="2830132" y="6805123"/>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a:t>Appendices</a:t>
            </a:r>
          </a:p>
        </p:txBody>
      </p:sp>
      <p:sp>
        <p:nvSpPr>
          <p:cNvPr id="25" name="Text Placeholder 26">
            <a:extLst>
              <a:ext uri="{FF2B5EF4-FFF2-40B4-BE49-F238E27FC236}">
                <a16:creationId xmlns:a16="http://schemas.microsoft.com/office/drawing/2014/main" id="{0992AA24-898F-66F5-2786-D386DE4FD41A}"/>
              </a:ext>
            </a:extLst>
          </p:cNvPr>
          <p:cNvSpPr txBox="1">
            <a:spLocks/>
          </p:cNvSpPr>
          <p:nvPr/>
        </p:nvSpPr>
        <p:spPr>
          <a:xfrm>
            <a:off x="2830132" y="7133262"/>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A1: Research Information Sheet</a:t>
            </a:r>
          </a:p>
        </p:txBody>
      </p:sp>
      <p:sp>
        <p:nvSpPr>
          <p:cNvPr id="29" name="Text Placeholder 35">
            <a:hlinkClick r:id="rId8" action="ppaction://hlinksldjump"/>
            <a:extLst>
              <a:ext uri="{FF2B5EF4-FFF2-40B4-BE49-F238E27FC236}">
                <a16:creationId xmlns:a16="http://schemas.microsoft.com/office/drawing/2014/main" id="{A133CD60-18D8-B10E-9CC6-AE3323F122AF}"/>
              </a:ext>
            </a:extLst>
          </p:cNvPr>
          <p:cNvSpPr txBox="1">
            <a:spLocks/>
          </p:cNvSpPr>
          <p:nvPr/>
        </p:nvSpPr>
        <p:spPr>
          <a:xfrm>
            <a:off x="6671458" y="654643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70</a:t>
            </a:r>
          </a:p>
          <a:p>
            <a:endParaRPr lang="en-US" dirty="0">
              <a:solidFill>
                <a:srgbClr val="EF8D5B"/>
              </a:solidFill>
            </a:endParaRPr>
          </a:p>
        </p:txBody>
      </p:sp>
      <p:sp>
        <p:nvSpPr>
          <p:cNvPr id="30" name="Text Placeholder 35">
            <a:hlinkClick r:id="rId9" action="ppaction://hlinksldjump"/>
            <a:extLst>
              <a:ext uri="{FF2B5EF4-FFF2-40B4-BE49-F238E27FC236}">
                <a16:creationId xmlns:a16="http://schemas.microsoft.com/office/drawing/2014/main" id="{5A3FA597-582C-6087-DDDC-061A7E53DAAF}"/>
              </a:ext>
            </a:extLst>
          </p:cNvPr>
          <p:cNvSpPr txBox="1">
            <a:spLocks/>
          </p:cNvSpPr>
          <p:nvPr/>
        </p:nvSpPr>
        <p:spPr>
          <a:xfrm>
            <a:off x="6671458" y="685786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73</a:t>
            </a:r>
          </a:p>
          <a:p>
            <a:endParaRPr lang="en-US" dirty="0">
              <a:solidFill>
                <a:srgbClr val="EF8D5B"/>
              </a:solidFill>
            </a:endParaRPr>
          </a:p>
        </p:txBody>
      </p:sp>
      <p:sp>
        <p:nvSpPr>
          <p:cNvPr id="33" name="Text Placeholder 35">
            <a:hlinkClick r:id="rId9" action="ppaction://hlinksldjump"/>
            <a:extLst>
              <a:ext uri="{FF2B5EF4-FFF2-40B4-BE49-F238E27FC236}">
                <a16:creationId xmlns:a16="http://schemas.microsoft.com/office/drawing/2014/main" id="{7C164AA5-447B-1042-36B7-81103435F658}"/>
              </a:ext>
            </a:extLst>
          </p:cNvPr>
          <p:cNvSpPr txBox="1">
            <a:spLocks/>
          </p:cNvSpPr>
          <p:nvPr/>
        </p:nvSpPr>
        <p:spPr>
          <a:xfrm>
            <a:off x="6671458" y="716928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73</a:t>
            </a:r>
          </a:p>
          <a:p>
            <a:endParaRPr lang="en-US" dirty="0">
              <a:solidFill>
                <a:srgbClr val="EF8D5B"/>
              </a:solidFill>
            </a:endParaRPr>
          </a:p>
        </p:txBody>
      </p:sp>
      <p:sp>
        <p:nvSpPr>
          <p:cNvPr id="34" name="Text Placeholder 26">
            <a:extLst>
              <a:ext uri="{FF2B5EF4-FFF2-40B4-BE49-F238E27FC236}">
                <a16:creationId xmlns:a16="http://schemas.microsoft.com/office/drawing/2014/main" id="{88502D89-58E5-3952-C5AA-4A46DC1AA301}"/>
              </a:ext>
            </a:extLst>
          </p:cNvPr>
          <p:cNvSpPr txBox="1">
            <a:spLocks/>
          </p:cNvSpPr>
          <p:nvPr/>
        </p:nvSpPr>
        <p:spPr>
          <a:xfrm>
            <a:off x="2830132" y="7448947"/>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A2: Research participant declaration </a:t>
            </a:r>
          </a:p>
        </p:txBody>
      </p:sp>
      <p:sp>
        <p:nvSpPr>
          <p:cNvPr id="38" name="Text Placeholder 35">
            <a:hlinkClick r:id="rId10" action="ppaction://hlinksldjump"/>
            <a:extLst>
              <a:ext uri="{FF2B5EF4-FFF2-40B4-BE49-F238E27FC236}">
                <a16:creationId xmlns:a16="http://schemas.microsoft.com/office/drawing/2014/main" id="{8F5AEA0A-EFE7-56DD-0C8D-2E7A41FD1ABC}"/>
              </a:ext>
            </a:extLst>
          </p:cNvPr>
          <p:cNvSpPr txBox="1">
            <a:spLocks/>
          </p:cNvSpPr>
          <p:nvPr/>
        </p:nvSpPr>
        <p:spPr>
          <a:xfrm>
            <a:off x="6671458" y="7484974"/>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74</a:t>
            </a:r>
          </a:p>
          <a:p>
            <a:endParaRPr lang="en-US" dirty="0">
              <a:solidFill>
                <a:srgbClr val="EF8D5B"/>
              </a:solidFill>
            </a:endParaRPr>
          </a:p>
        </p:txBody>
      </p:sp>
      <p:grpSp>
        <p:nvGrpSpPr>
          <p:cNvPr id="39" name="Graphic 4">
            <a:extLst>
              <a:ext uri="{FF2B5EF4-FFF2-40B4-BE49-F238E27FC236}">
                <a16:creationId xmlns:a16="http://schemas.microsoft.com/office/drawing/2014/main" id="{42238FB9-D2A1-858F-227B-E0CD0FA9F3A7}"/>
              </a:ext>
            </a:extLst>
          </p:cNvPr>
          <p:cNvGrpSpPr/>
          <p:nvPr/>
        </p:nvGrpSpPr>
        <p:grpSpPr>
          <a:xfrm>
            <a:off x="5355995" y="574907"/>
            <a:ext cx="800818" cy="1328451"/>
            <a:chOff x="9062559" y="918767"/>
            <a:chExt cx="774673" cy="1285080"/>
          </a:xfrm>
          <a:solidFill>
            <a:schemeClr val="tx1"/>
          </a:solidFill>
        </p:grpSpPr>
        <p:sp>
          <p:nvSpPr>
            <p:cNvPr id="40" name="Freeform 39">
              <a:extLst>
                <a:ext uri="{FF2B5EF4-FFF2-40B4-BE49-F238E27FC236}">
                  <a16:creationId xmlns:a16="http://schemas.microsoft.com/office/drawing/2014/main" id="{5A999E5D-4860-4E12-8F37-16B7834E4F75}"/>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41" name="Graphic 4">
              <a:extLst>
                <a:ext uri="{FF2B5EF4-FFF2-40B4-BE49-F238E27FC236}">
                  <a16:creationId xmlns:a16="http://schemas.microsoft.com/office/drawing/2014/main" id="{1A08E370-F394-4DA4-4251-E012A57FF218}"/>
                </a:ext>
              </a:extLst>
            </p:cNvPr>
            <p:cNvGrpSpPr/>
            <p:nvPr/>
          </p:nvGrpSpPr>
          <p:grpSpPr>
            <a:xfrm>
              <a:off x="9122194" y="1004094"/>
              <a:ext cx="715038" cy="1199753"/>
              <a:chOff x="9122194" y="1004094"/>
              <a:chExt cx="715038" cy="1199753"/>
            </a:xfrm>
            <a:grpFill/>
          </p:grpSpPr>
          <p:sp>
            <p:nvSpPr>
              <p:cNvPr id="42" name="Freeform 41">
                <a:extLst>
                  <a:ext uri="{FF2B5EF4-FFF2-40B4-BE49-F238E27FC236}">
                    <a16:creationId xmlns:a16="http://schemas.microsoft.com/office/drawing/2014/main" id="{C2BC132C-67B6-16C7-B510-95877E24E1A7}"/>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43" name="Freeform 42">
                <a:extLst>
                  <a:ext uri="{FF2B5EF4-FFF2-40B4-BE49-F238E27FC236}">
                    <a16:creationId xmlns:a16="http://schemas.microsoft.com/office/drawing/2014/main" id="{621F017E-22B4-D89F-0BEF-D5EF8F83D17D}"/>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44" name="Freeform 43">
                <a:extLst>
                  <a:ext uri="{FF2B5EF4-FFF2-40B4-BE49-F238E27FC236}">
                    <a16:creationId xmlns:a16="http://schemas.microsoft.com/office/drawing/2014/main" id="{BFD8543F-5395-15F7-A0AD-5F6C68E8530B}"/>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45" name="Freeform 44">
                <a:extLst>
                  <a:ext uri="{FF2B5EF4-FFF2-40B4-BE49-F238E27FC236}">
                    <a16:creationId xmlns:a16="http://schemas.microsoft.com/office/drawing/2014/main" id="{A1D0C53D-F013-0B06-63B7-C91E30BD541A}"/>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46" name="Freeform 45">
                <a:extLst>
                  <a:ext uri="{FF2B5EF4-FFF2-40B4-BE49-F238E27FC236}">
                    <a16:creationId xmlns:a16="http://schemas.microsoft.com/office/drawing/2014/main" id="{55FE7632-C469-9E46-CB1A-791C23E629A5}"/>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47" name="Freeform 46">
                <a:extLst>
                  <a:ext uri="{FF2B5EF4-FFF2-40B4-BE49-F238E27FC236}">
                    <a16:creationId xmlns:a16="http://schemas.microsoft.com/office/drawing/2014/main" id="{CFD2601D-A03D-401B-F5FE-AA43480B8679}"/>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48" name="Freeform 47">
                <a:extLst>
                  <a:ext uri="{FF2B5EF4-FFF2-40B4-BE49-F238E27FC236}">
                    <a16:creationId xmlns:a16="http://schemas.microsoft.com/office/drawing/2014/main" id="{BC985498-FDD4-51A6-4A80-687B65097703}"/>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Tree>
    <p:extLst>
      <p:ext uri="{BB962C8B-B14F-4D97-AF65-F5344CB8AC3E}">
        <p14:creationId xmlns:p14="http://schemas.microsoft.com/office/powerpoint/2010/main" val="364303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30CEFB-0CC4-A78D-AEDD-4BB7722F0D6D}"/>
              </a:ext>
            </a:extLst>
          </p:cNvPr>
          <p:cNvSpPr/>
          <p:nvPr/>
        </p:nvSpPr>
        <p:spPr>
          <a:xfrm flipV="1">
            <a:off x="-1" y="390596"/>
            <a:ext cx="7559675" cy="256775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50</a:t>
            </a:fld>
            <a:endParaRPr lang="en-US" dirty="0"/>
          </a:p>
        </p:txBody>
      </p:sp>
      <p:sp>
        <p:nvSpPr>
          <p:cNvPr id="2" name="Text Placeholder 5">
            <a:extLst>
              <a:ext uri="{FF2B5EF4-FFF2-40B4-BE49-F238E27FC236}">
                <a16:creationId xmlns:a16="http://schemas.microsoft.com/office/drawing/2014/main" id="{923EFCAC-4A4C-95F4-4F2B-30C7240305D0}"/>
              </a:ext>
            </a:extLst>
          </p:cNvPr>
          <p:cNvSpPr txBox="1">
            <a:spLocks/>
          </p:cNvSpPr>
          <p:nvPr/>
        </p:nvSpPr>
        <p:spPr>
          <a:xfrm>
            <a:off x="539750" y="9933140"/>
            <a:ext cx="3240088" cy="64975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latin typeface="Calibri" panose="020F0502020204030204" pitchFamily="34" charset="0"/>
                <a:ea typeface="Calibri" panose="020F0502020204030204" pitchFamily="34" charset="0"/>
                <a:cs typeface="Times New Roman" panose="02020603050405020304" pitchFamily="18" charset="0"/>
              </a:rPr>
              <a:t>27</a:t>
            </a:r>
            <a:r>
              <a:rPr lang="en-IE" sz="900">
                <a:effectLst/>
                <a:latin typeface="Calibri" panose="020F0502020204030204" pitchFamily="34" charset="0"/>
                <a:ea typeface="Calibri" panose="020F0502020204030204" pitchFamily="34" charset="0"/>
                <a:cs typeface="Times New Roman" panose="02020603050405020304" pitchFamily="18" charset="0"/>
              </a:rPr>
              <a:t> ILO, Strategy for Gender Mainstreaming in the Employment Sector: Summary matrix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https://www.ilo.org/wcmsp5/groups/public/---ed_emp/documents/publication/wcms_190234.pdf</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LB" sz="900" b="1">
              <a:effectLst/>
              <a:ea typeface="Calibri" panose="020F0502020204030204" pitchFamily="34" charset="0"/>
            </a:endParaRPr>
          </a:p>
        </p:txBody>
      </p:sp>
      <p:sp>
        <p:nvSpPr>
          <p:cNvPr id="9" name="Text Placeholder 9">
            <a:extLst>
              <a:ext uri="{FF2B5EF4-FFF2-40B4-BE49-F238E27FC236}">
                <a16:creationId xmlns:a16="http://schemas.microsoft.com/office/drawing/2014/main" id="{E7108921-3C07-8CEF-C722-ED71FD3B57AD}"/>
              </a:ext>
            </a:extLst>
          </p:cNvPr>
          <p:cNvSpPr txBox="1">
            <a:spLocks/>
          </p:cNvSpPr>
          <p:nvPr/>
        </p:nvSpPr>
        <p:spPr>
          <a:xfrm>
            <a:off x="561740" y="1317812"/>
            <a:ext cx="6526988" cy="1495726"/>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a typeface="Calibri" panose="020F0502020204030204" pitchFamily="34" charset="0"/>
              </a:rPr>
              <a:t>The development of an Action Plan can be developed in diverse ways but considering ideas and guidelines such as that of the European Institute for Gender Equality, we can determine that in every Action Plan there are three phases: </a:t>
            </a:r>
          </a:p>
          <a:p>
            <a:endParaRPr lang="en-GB">
              <a:ea typeface="Calibri" panose="020F0502020204030204" pitchFamily="34" charset="0"/>
            </a:endParaRPr>
          </a:p>
          <a:p>
            <a:pPr marL="228600" indent="-228600">
              <a:buClr>
                <a:schemeClr val="bg1"/>
              </a:buClr>
              <a:buFont typeface="+mj-lt"/>
              <a:buAutoNum type="arabicPeriod"/>
            </a:pPr>
            <a:r>
              <a:rPr lang="en-GB" b="1">
                <a:solidFill>
                  <a:schemeClr val="bg1"/>
                </a:solidFill>
                <a:ea typeface="Calibri" panose="020F0502020204030204" pitchFamily="34" charset="0"/>
              </a:rPr>
              <a:t>A preparation phase: </a:t>
            </a:r>
            <a:r>
              <a:rPr lang="en-GB">
                <a:ea typeface="Calibri" panose="020F0502020204030204" pitchFamily="34" charset="0"/>
              </a:rPr>
              <a:t>where an analysis phase must be carried out. </a:t>
            </a:r>
          </a:p>
          <a:p>
            <a:pPr marL="228600" indent="-228600">
              <a:buClr>
                <a:schemeClr val="bg1"/>
              </a:buClr>
              <a:buFont typeface="+mj-lt"/>
              <a:buAutoNum type="arabicPeriod"/>
            </a:pPr>
            <a:r>
              <a:rPr lang="en-GB" b="1">
                <a:solidFill>
                  <a:schemeClr val="bg1"/>
                </a:solidFill>
                <a:ea typeface="Calibri" panose="020F0502020204030204" pitchFamily="34" charset="0"/>
              </a:rPr>
              <a:t>A phase of implementation and monitoring of the plan: </a:t>
            </a:r>
            <a:r>
              <a:rPr lang="en-GB">
                <a:ea typeface="Calibri" panose="020F0502020204030204" pitchFamily="34" charset="0"/>
              </a:rPr>
              <a:t>within the area of specialisation where it will be developed and a monitoring work to detect problems and improve it.</a:t>
            </a:r>
          </a:p>
          <a:p>
            <a:pPr marL="228600" indent="-228600">
              <a:buClr>
                <a:schemeClr val="bg1"/>
              </a:buClr>
              <a:buFont typeface="+mj-lt"/>
              <a:buAutoNum type="arabicPeriod"/>
            </a:pPr>
            <a:endParaRPr lang="en-GB">
              <a:ea typeface="Calibri" panose="020F0502020204030204" pitchFamily="34" charset="0"/>
            </a:endParaRPr>
          </a:p>
          <a:p>
            <a:pPr marL="228600" indent="-228600">
              <a:buClr>
                <a:schemeClr val="bg1"/>
              </a:buClr>
              <a:buFont typeface="+mj-lt"/>
              <a:buAutoNum type="arabicPeriod"/>
            </a:pPr>
            <a:r>
              <a:rPr lang="en-GB" b="1">
                <a:solidFill>
                  <a:schemeClr val="bg1"/>
                </a:solidFill>
                <a:ea typeface="Calibri" panose="020F0502020204030204" pitchFamily="34" charset="0"/>
              </a:rPr>
              <a:t>A phase of evaluation: </a:t>
            </a:r>
            <a:r>
              <a:rPr lang="en-GB">
                <a:ea typeface="Calibri" panose="020F0502020204030204" pitchFamily="34" charset="0"/>
              </a:rPr>
              <a:t>to determine the effectiveness of the plan.</a:t>
            </a:r>
          </a:p>
        </p:txBody>
      </p:sp>
      <p:sp>
        <p:nvSpPr>
          <p:cNvPr id="15" name="Text Placeholder 7">
            <a:extLst>
              <a:ext uri="{FF2B5EF4-FFF2-40B4-BE49-F238E27FC236}">
                <a16:creationId xmlns:a16="http://schemas.microsoft.com/office/drawing/2014/main" id="{B4B87261-C15B-5ED1-66BA-5154AC52615E}"/>
              </a:ext>
            </a:extLst>
          </p:cNvPr>
          <p:cNvSpPr>
            <a:spLocks noGrp="1"/>
          </p:cNvSpPr>
          <p:nvPr/>
        </p:nvSpPr>
        <p:spPr>
          <a:xfrm>
            <a:off x="948316" y="3614564"/>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3.1.2 How to design the strategy and actions? </a:t>
            </a:r>
          </a:p>
          <a:p>
            <a:endParaRPr lang="en-US" dirty="0"/>
          </a:p>
        </p:txBody>
      </p:sp>
      <p:sp>
        <p:nvSpPr>
          <p:cNvPr id="16" name="Text Placeholder 6">
            <a:extLst>
              <a:ext uri="{FF2B5EF4-FFF2-40B4-BE49-F238E27FC236}">
                <a16:creationId xmlns:a16="http://schemas.microsoft.com/office/drawing/2014/main" id="{17D3F4FE-F74E-B66B-21B9-0BB2D99D557F}"/>
              </a:ext>
            </a:extLst>
          </p:cNvPr>
          <p:cNvSpPr txBox="1">
            <a:spLocks/>
          </p:cNvSpPr>
          <p:nvPr/>
        </p:nvSpPr>
        <p:spPr>
          <a:xfrm>
            <a:off x="492804" y="4219436"/>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If we have followed the previous steps, we will have been able to determine which strategy we are going to carry out or which people are going to be involved in the actions we must determine.</a:t>
            </a:r>
          </a:p>
          <a:p>
            <a:pPr algn="just"/>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The actions must achieve the objectives that we have determined after detecting the problems. The actions have to be developed in the time frame we have indicated and with the internal or external financial resources we have also identified in our design phase.</a:t>
            </a:r>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An example of a good strategy design and follow-up action is the </a:t>
            </a:r>
            <a:r>
              <a:rPr lang="en-GB" sz="1100" i="1">
                <a:solidFill>
                  <a:srgbClr val="000000"/>
                </a:solidFill>
                <a:effectLst/>
                <a:latin typeface="Calibri" panose="020F0502020204030204" pitchFamily="34" charset="0"/>
                <a:ea typeface="Calibri" panose="020F0502020204030204" pitchFamily="34" charset="0"/>
                <a:cs typeface="Calibri" panose="020F0502020204030204" pitchFamily="34" charset="0"/>
              </a:rPr>
              <a:t>ILO's Strategy for Gender Mainstreaming in the Employment Sector 2010 – 2015. </a:t>
            </a:r>
            <a:r>
              <a:rPr lang="en-GB" sz="1100" i="1"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27</a:t>
            </a:r>
            <a:r>
              <a:rPr lang="en-LB" sz="1100">
                <a:solidFill>
                  <a:srgbClr val="000000"/>
                </a:solidFill>
                <a:effectLst/>
                <a:latin typeface="Calibri" panose="020F0502020204030204" pitchFamily="34" charset="0"/>
                <a:cs typeface="Calibri" panose="020F0502020204030204" pitchFamily="34" charset="0"/>
              </a:rPr>
              <a:t> </a:t>
            </a:r>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7">
            <a:extLst>
              <a:ext uri="{FF2B5EF4-FFF2-40B4-BE49-F238E27FC236}">
                <a16:creationId xmlns:a16="http://schemas.microsoft.com/office/drawing/2014/main" id="{55F2D244-88C4-380D-5CEC-41959F82D3C4}"/>
              </a:ext>
            </a:extLst>
          </p:cNvPr>
          <p:cNvSpPr>
            <a:spLocks noGrp="1"/>
          </p:cNvSpPr>
          <p:nvPr/>
        </p:nvSpPr>
        <p:spPr>
          <a:xfrm>
            <a:off x="948316" y="556589"/>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solidFill>
                  <a:schemeClr val="bg1"/>
                </a:solidFill>
              </a:rPr>
              <a:t>3.1.1 How to create an Action Plan </a:t>
            </a:r>
          </a:p>
          <a:p>
            <a:endParaRPr lang="en-US" dirty="0">
              <a:solidFill>
                <a:schemeClr val="bg1"/>
              </a:solidFill>
            </a:endParaRPr>
          </a:p>
        </p:txBody>
      </p:sp>
      <p:sp>
        <p:nvSpPr>
          <p:cNvPr id="7" name="Text Placeholder 7">
            <a:extLst>
              <a:ext uri="{FF2B5EF4-FFF2-40B4-BE49-F238E27FC236}">
                <a16:creationId xmlns:a16="http://schemas.microsoft.com/office/drawing/2014/main" id="{CE67BD0A-A505-1E69-EC17-EB00391CB4EF}"/>
              </a:ext>
            </a:extLst>
          </p:cNvPr>
          <p:cNvSpPr>
            <a:spLocks noGrp="1"/>
          </p:cNvSpPr>
          <p:nvPr/>
        </p:nvSpPr>
        <p:spPr>
          <a:xfrm>
            <a:off x="973368" y="5944405"/>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3.1.3 Analysis and preparation</a:t>
            </a:r>
            <a:r>
              <a:rPr lang="en-LB"/>
              <a:t> </a:t>
            </a:r>
            <a:endParaRPr lang="en-IE"/>
          </a:p>
          <a:p>
            <a:endParaRPr lang="en-US" dirty="0"/>
          </a:p>
        </p:txBody>
      </p:sp>
      <p:sp>
        <p:nvSpPr>
          <p:cNvPr id="8" name="Text Placeholder 6">
            <a:extLst>
              <a:ext uri="{FF2B5EF4-FFF2-40B4-BE49-F238E27FC236}">
                <a16:creationId xmlns:a16="http://schemas.microsoft.com/office/drawing/2014/main" id="{4CA942F1-53D5-F507-7ED0-871164677992}"/>
              </a:ext>
            </a:extLst>
          </p:cNvPr>
          <p:cNvSpPr txBox="1">
            <a:spLocks/>
          </p:cNvSpPr>
          <p:nvPr/>
        </p:nvSpPr>
        <p:spPr>
          <a:xfrm>
            <a:off x="517856" y="6549277"/>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In this initial stage, we must detect the most relevant aspects within the area where the Action Plan is to be implemented, for example within the construction industry to determine the representation of women, classification of jobs according to age or type of work, as well as the predominant working day... Having a general idea of the field where the Action Plan is to be implemented, the initial preparation stage can be classified as follows:</a:t>
            </a:r>
          </a:p>
        </p:txBody>
      </p:sp>
      <p:sp>
        <p:nvSpPr>
          <p:cNvPr id="11" name="Text Placeholder 6">
            <a:extLst>
              <a:ext uri="{FF2B5EF4-FFF2-40B4-BE49-F238E27FC236}">
                <a16:creationId xmlns:a16="http://schemas.microsoft.com/office/drawing/2014/main" id="{48E527F1-9B31-CD07-2C37-9B6431B3C703}"/>
              </a:ext>
            </a:extLst>
          </p:cNvPr>
          <p:cNvSpPr txBox="1">
            <a:spLocks/>
          </p:cNvSpPr>
          <p:nvPr/>
        </p:nvSpPr>
        <p:spPr>
          <a:xfrm>
            <a:off x="542909" y="7701671"/>
            <a:ext cx="6526988" cy="1880740"/>
          </a:xfrm>
          <a:prstGeom prst="rect">
            <a:avLst/>
          </a:prstGeom>
        </p:spPr>
        <p:txBody>
          <a:bodyPr numCol="2"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lvl="0" algn="just" rtl="0"/>
            <a:r>
              <a:rPr lang="en-GB" sz="1100" b="1">
                <a:solidFill>
                  <a:srgbClr val="EF8D5B"/>
                </a:solidFill>
                <a:latin typeface="Calibri" panose="020F0502020204030204" pitchFamily="34" charset="0"/>
                <a:cs typeface="Calibri" panose="020F0502020204030204" pitchFamily="34" charset="0"/>
              </a:rPr>
              <a:t>Defining the problem: </a:t>
            </a: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r>
              <a:rPr lang="en-GB" sz="1100">
                <a:solidFill>
                  <a:srgbClr val="000000"/>
                </a:solidFill>
                <a:latin typeface="Calibri" panose="020F0502020204030204" pitchFamily="34" charset="0"/>
                <a:cs typeface="Calibri" panose="020F0502020204030204" pitchFamily="34" charset="0"/>
              </a:rPr>
              <a:t>After having analysed the general situation of the field where our Action Plan is going to be developed, we must analyse and define the problem from a gender perspective that women encounter. We must also try to find the causes and factors that can influence or provoke these gender differences.</a:t>
            </a: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endParaRPr lang="en-GB" sz="1100">
              <a:solidFill>
                <a:srgbClr val="000000"/>
              </a:solidFill>
              <a:latin typeface="Calibri" panose="020F0502020204030204" pitchFamily="34" charset="0"/>
              <a:cs typeface="Calibri" panose="020F0502020204030204" pitchFamily="34" charset="0"/>
            </a:endParaRPr>
          </a:p>
          <a:p>
            <a:pPr lvl="0" algn="just" rtl="0"/>
            <a:r>
              <a:rPr lang="en-US" sz="1100" b="1">
                <a:solidFill>
                  <a:srgbClr val="EF8D5B"/>
                </a:solidFill>
                <a:latin typeface="Calibri" panose="020F0502020204030204" pitchFamily="34" charset="0"/>
                <a:cs typeface="Calibri" panose="020F0502020204030204" pitchFamily="34" charset="0"/>
              </a:rPr>
              <a:t>Define the objectives: </a:t>
            </a:r>
          </a:p>
          <a:p>
            <a:pPr lvl="0" algn="just" rtl="0"/>
            <a:endParaRPr lang="en-US" sz="1100">
              <a:solidFill>
                <a:srgbClr val="000000"/>
              </a:solidFill>
              <a:latin typeface="Calibri" panose="020F0502020204030204" pitchFamily="34" charset="0"/>
              <a:cs typeface="Calibri" panose="020F0502020204030204" pitchFamily="34" charset="0"/>
            </a:endParaRPr>
          </a:p>
          <a:p>
            <a:pPr lvl="0" algn="just" rtl="0"/>
            <a:r>
              <a:rPr lang="en-US" sz="1100">
                <a:solidFill>
                  <a:srgbClr val="000000"/>
                </a:solidFill>
                <a:latin typeface="Calibri" panose="020F0502020204030204" pitchFamily="34" charset="0"/>
                <a:cs typeface="Calibri" panose="020F0502020204030204" pitchFamily="34" charset="0"/>
              </a:rPr>
              <a:t>After understanding the problems and factors that affect gender equality within the sector where the Action Plan is to be implemented, we must determine the objectives that we want to achieve through the implementation of our Plan. To determine these objectives, we must consider the </a:t>
            </a:r>
            <a:r>
              <a:rPr lang="en-US" sz="1100" b="1">
                <a:solidFill>
                  <a:srgbClr val="EF8D5B"/>
                </a:solidFill>
                <a:latin typeface="Calibri" panose="020F0502020204030204" pitchFamily="34" charset="0"/>
                <a:cs typeface="Calibri" panose="020F0502020204030204" pitchFamily="34" charset="0"/>
              </a:rPr>
              <a:t>S.M.A.R.T. </a:t>
            </a:r>
            <a:r>
              <a:rPr lang="en-US" sz="1100">
                <a:solidFill>
                  <a:srgbClr val="000000"/>
                </a:solidFill>
                <a:latin typeface="Calibri" panose="020F0502020204030204" pitchFamily="34" charset="0"/>
                <a:cs typeface="Calibri" panose="020F0502020204030204" pitchFamily="34" charset="0"/>
              </a:rPr>
              <a:t>methodology where our goals and objectives must be:</a:t>
            </a:r>
          </a:p>
          <a:p>
            <a:pPr lvl="0" algn="just" rtl="0"/>
            <a:endParaRPr lang="en-US" sz="110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a:solidFill>
                  <a:srgbClr val="EF8D5B"/>
                </a:solidFill>
                <a:latin typeface="Calibri" panose="020F0502020204030204" pitchFamily="34" charset="0"/>
                <a:cs typeface="Calibri" panose="020F0502020204030204" pitchFamily="34" charset="0"/>
              </a:rPr>
              <a:t>S:   </a:t>
            </a:r>
            <a:r>
              <a:rPr lang="en-US" sz="1100">
                <a:solidFill>
                  <a:srgbClr val="000000"/>
                </a:solidFill>
                <a:latin typeface="Calibri" panose="020F0502020204030204" pitchFamily="34" charset="0"/>
                <a:cs typeface="Calibri" panose="020F0502020204030204" pitchFamily="34" charset="0"/>
              </a:rPr>
              <a:t>specific</a:t>
            </a:r>
          </a:p>
          <a:p>
            <a:pPr marL="311150" lvl="0" indent="-311150" algn="just" rtl="0">
              <a:buFont typeface="Arial" panose="020B0604020202020204" pitchFamily="34" charset="0"/>
              <a:buChar char="•"/>
            </a:pPr>
            <a:r>
              <a:rPr lang="en-US" sz="1100" b="1">
                <a:solidFill>
                  <a:srgbClr val="EF8D5B"/>
                </a:solidFill>
                <a:latin typeface="Calibri" panose="020F0502020204030204" pitchFamily="34" charset="0"/>
                <a:cs typeface="Calibri" panose="020F0502020204030204" pitchFamily="34" charset="0"/>
              </a:rPr>
              <a:t>M: </a:t>
            </a:r>
            <a:r>
              <a:rPr lang="en-US" sz="1100">
                <a:solidFill>
                  <a:srgbClr val="000000"/>
                </a:solidFill>
                <a:latin typeface="Calibri" panose="020F0502020204030204" pitchFamily="34" charset="0"/>
                <a:cs typeface="Calibri" panose="020F0502020204030204" pitchFamily="34" charset="0"/>
              </a:rPr>
              <a:t>measurable</a:t>
            </a:r>
          </a:p>
          <a:p>
            <a:pPr marL="311150" lvl="0" indent="-311150" algn="just" rtl="0">
              <a:buFont typeface="Arial" panose="020B0604020202020204" pitchFamily="34" charset="0"/>
              <a:buChar char="•"/>
            </a:pPr>
            <a:r>
              <a:rPr lang="en-US" sz="1100" b="1">
                <a:solidFill>
                  <a:srgbClr val="EF8D5B"/>
                </a:solidFill>
                <a:latin typeface="Calibri" panose="020F0502020204030204" pitchFamily="34" charset="0"/>
                <a:cs typeface="Calibri" panose="020F0502020204030204" pitchFamily="34" charset="0"/>
              </a:rPr>
              <a:t>A:  </a:t>
            </a:r>
            <a:r>
              <a:rPr lang="en-US" sz="1100">
                <a:solidFill>
                  <a:srgbClr val="000000"/>
                </a:solidFill>
                <a:latin typeface="Calibri" panose="020F0502020204030204" pitchFamily="34" charset="0"/>
                <a:cs typeface="Calibri" panose="020F0502020204030204" pitchFamily="34" charset="0"/>
              </a:rPr>
              <a:t>achievable</a:t>
            </a:r>
          </a:p>
          <a:p>
            <a:pPr marL="311150" lvl="0" indent="-311150" algn="just" rtl="0">
              <a:buFont typeface="Arial" panose="020B0604020202020204" pitchFamily="34" charset="0"/>
              <a:buChar char="•"/>
            </a:pPr>
            <a:r>
              <a:rPr lang="en-US" sz="1100" b="1">
                <a:solidFill>
                  <a:srgbClr val="EF8D5B"/>
                </a:solidFill>
                <a:latin typeface="Calibri" panose="020F0502020204030204" pitchFamily="34" charset="0"/>
                <a:cs typeface="Calibri" panose="020F0502020204030204" pitchFamily="34" charset="0"/>
              </a:rPr>
              <a:t>R:  </a:t>
            </a:r>
            <a:r>
              <a:rPr lang="en-US" sz="1100">
                <a:solidFill>
                  <a:srgbClr val="000000"/>
                </a:solidFill>
                <a:latin typeface="Calibri" panose="020F0502020204030204" pitchFamily="34" charset="0"/>
                <a:cs typeface="Calibri" panose="020F0502020204030204" pitchFamily="34" charset="0"/>
              </a:rPr>
              <a:t>relevant</a:t>
            </a:r>
          </a:p>
          <a:p>
            <a:pPr marL="311150" lvl="0" indent="-311150" algn="just" rtl="0">
              <a:buFont typeface="Arial" panose="020B0604020202020204" pitchFamily="34" charset="0"/>
              <a:buChar char="•"/>
            </a:pPr>
            <a:r>
              <a:rPr lang="en-US" sz="1100" b="1">
                <a:solidFill>
                  <a:srgbClr val="EF8D5B"/>
                </a:solidFill>
                <a:latin typeface="Calibri" panose="020F0502020204030204" pitchFamily="34" charset="0"/>
                <a:cs typeface="Calibri" panose="020F0502020204030204" pitchFamily="34" charset="0"/>
              </a:rPr>
              <a:t>T:   </a:t>
            </a:r>
            <a:r>
              <a:rPr lang="en-US" sz="1100">
                <a:solidFill>
                  <a:srgbClr val="000000"/>
                </a:solidFill>
                <a:latin typeface="Calibri" panose="020F0502020204030204" pitchFamily="34" charset="0"/>
                <a:cs typeface="Calibri" panose="020F0502020204030204" pitchFamily="34" charset="0"/>
              </a:rPr>
              <a:t>time based</a:t>
            </a:r>
          </a:p>
          <a:p>
            <a:pPr lvl="0" algn="just" rtl="0"/>
            <a:endParaRPr lang="en-US" sz="1100">
              <a:solidFill>
                <a:srgbClr val="000000"/>
              </a:solidFill>
              <a:latin typeface="Calibri" panose="020F0502020204030204" pitchFamily="34" charset="0"/>
              <a:cs typeface="Calibri" panose="020F0502020204030204" pitchFamily="34" charset="0"/>
            </a:endParaRPr>
          </a:p>
          <a:p>
            <a:pPr lvl="0" algn="just" rtl="0"/>
            <a:endParaRPr lang="en-US" sz="1100">
              <a:solidFill>
                <a:srgbClr val="000000"/>
              </a:solidFill>
              <a:latin typeface="Calibri" panose="020F0502020204030204" pitchFamily="34" charset="0"/>
              <a:cs typeface="Calibri" panose="020F0502020204030204" pitchFamily="34" charset="0"/>
            </a:endParaRPr>
          </a:p>
          <a:p>
            <a:pPr lvl="0" algn="just" rtl="0"/>
            <a:endParaRPr lang="en-LB" sz="11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7804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325018"/>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51</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3692881"/>
            <a:ext cx="2131901" cy="5055563"/>
          </a:xfrm>
        </p:spPr>
        <p:txBody>
          <a:bodyPr anchor="t">
            <a:normAutofit fontScale="85000" lnSpcReduction="10000"/>
          </a:bodyPr>
          <a:lstStyle/>
          <a:p>
            <a:pPr lvl="0" algn="just" rtl="0">
              <a:tabLst>
                <a:tab pos="450215" algn="l"/>
              </a:tabLst>
            </a:pPr>
            <a:r>
              <a:rPr lang="en-IE" b="1">
                <a:solidFill>
                  <a:srgbClr val="EF8D5B"/>
                </a:solidFill>
              </a:rPr>
              <a:t>Determine the resources: </a:t>
            </a:r>
            <a:r>
              <a:rPr lang="en-IE"/>
              <a:t>we must determine the resources we are going to have to develop our Action Plan, considering the company's financial resources.</a:t>
            </a:r>
          </a:p>
          <a:p>
            <a:pPr lvl="0" algn="just" rtl="0">
              <a:tabLst>
                <a:tab pos="450215" algn="l"/>
              </a:tabLst>
            </a:pPr>
            <a:r>
              <a:rPr lang="en-IE" b="1">
                <a:solidFill>
                  <a:srgbClr val="EF8D5B"/>
                </a:solidFill>
              </a:rPr>
              <a:t>Those responsible in the organisation: </a:t>
            </a:r>
            <a:r>
              <a:rPr lang="en-IE"/>
              <a:t>which people or departments will oversee leading the Action Plan to comply with the actions and strategies that are determined. A hierarchical determination must be made, so that each person in charge assumes a series of responsibilities.</a:t>
            </a:r>
          </a:p>
          <a:p>
            <a:pPr lvl="0" algn="just" rtl="0">
              <a:tabLst>
                <a:tab pos="450215" algn="l"/>
              </a:tabLst>
            </a:pPr>
            <a:r>
              <a:rPr lang="en-IE" b="1">
                <a:solidFill>
                  <a:srgbClr val="EF8D5B"/>
                </a:solidFill>
              </a:rPr>
              <a:t>Determine how the Action Plan will be communicated and implemented: </a:t>
            </a:r>
            <a:r>
              <a:rPr lang="en-IE"/>
              <a:t>it is necessary to determine how the Action Plan will be communicated for the strategies to have an effect. At this point, a communication plan must be developed to determine how the Plan will be communicated internally within the company and externally.</a:t>
            </a:r>
          </a:p>
          <a:p>
            <a:pPr lvl="0" algn="just" rtl="0">
              <a:tabLst>
                <a:tab pos="450215" algn="l"/>
              </a:tabLst>
            </a:pPr>
            <a:r>
              <a:rPr lang="en-IE" b="1">
                <a:solidFill>
                  <a:srgbClr val="EF8D5B"/>
                </a:solidFill>
              </a:rPr>
              <a:t>Timeline: </a:t>
            </a:r>
            <a:r>
              <a:rPr lang="en-IE"/>
              <a:t>Before implementing the Action Plan, we must determine the period over which it will be developed and the timing of each phase of action.</a:t>
            </a:r>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605738"/>
            <a:ext cx="2389093" cy="993051"/>
          </a:xfrm>
        </p:spPr>
        <p:txBody>
          <a:bodyPr/>
          <a:lstStyle/>
          <a:p>
            <a:pPr>
              <a:spcBef>
                <a:spcPts val="0"/>
              </a:spcBef>
            </a:pPr>
            <a:r>
              <a:rPr lang="en-IE" sz="1100">
                <a:effectLst/>
                <a:ea typeface="Calibri" panose="020F0502020204030204" pitchFamily="34" charset="0"/>
              </a:rPr>
              <a:t>To have a successful Action Plan, it is important to determine a main objective and "sub-objectives" determined by this main objective that are related to the main objective. </a:t>
            </a:r>
          </a:p>
          <a:p>
            <a:pPr>
              <a:spcBef>
                <a:spcPts val="0"/>
              </a:spcBef>
            </a:pPr>
            <a:r>
              <a:rPr lang="en-IE" sz="1100">
                <a:effectLst/>
                <a:ea typeface="Calibri" panose="020F0502020204030204" pitchFamily="34" charset="0"/>
              </a:rPr>
              <a:t> </a:t>
            </a:r>
          </a:p>
          <a:p>
            <a:pPr>
              <a:spcBef>
                <a:spcPts val="0"/>
              </a:spcBef>
            </a:pPr>
            <a:r>
              <a:rPr lang="en-IE" sz="1100">
                <a:effectLst/>
                <a:ea typeface="Calibri" panose="020F0502020204030204" pitchFamily="34" charset="0"/>
              </a:rPr>
              <a:t>Keeping these ideas in mind, we must design a strategy and actions. At this point we must determine the strategy that we are going to follow to create our Action Plan and the actions or measures that we are going to consider. </a:t>
            </a:r>
          </a:p>
          <a:p>
            <a:pPr>
              <a:spcBef>
                <a:spcPts val="0"/>
              </a:spcBef>
            </a:pPr>
            <a:endParaRPr lang="en-IE" sz="1100">
              <a:effectLst/>
              <a:ea typeface="Calibri" panose="020F0502020204030204" pitchFamily="34" charset="0"/>
            </a:endParaRPr>
          </a:p>
          <a:p>
            <a:pPr>
              <a:spcBef>
                <a:spcPts val="0"/>
              </a:spcBef>
            </a:pPr>
            <a:r>
              <a:rPr lang="en-IE" sz="1100">
                <a:effectLst/>
                <a:ea typeface="Calibri" panose="020F0502020204030204" pitchFamily="34" charset="0"/>
              </a:rPr>
              <a:t>To be able to develop the actions, we must determine a strategy that has to be considered:</a:t>
            </a:r>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70666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608830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746995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2" name="Freeform 1">
            <a:extLst>
              <a:ext uri="{FF2B5EF4-FFF2-40B4-BE49-F238E27FC236}">
                <a16:creationId xmlns:a16="http://schemas.microsoft.com/office/drawing/2014/main" id="{B4A7C2AB-04EA-BF3A-0987-E022722A14E7}"/>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39003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raphic 383">
            <a:extLst>
              <a:ext uri="{FF2B5EF4-FFF2-40B4-BE49-F238E27FC236}">
                <a16:creationId xmlns:a16="http://schemas.microsoft.com/office/drawing/2014/main" id="{07C1CCBB-6287-27D4-026D-15B2602DFBF6}"/>
              </a:ext>
            </a:extLst>
          </p:cNvPr>
          <p:cNvSpPr/>
          <p:nvPr/>
        </p:nvSpPr>
        <p:spPr>
          <a:xfrm>
            <a:off x="5091055"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8954B944-2EE8-2783-1819-98B7E9A0D439}"/>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52</a:t>
            </a:fld>
            <a:endParaRPr lang="en-US" dirty="0"/>
          </a:p>
        </p:txBody>
      </p:sp>
      <p:sp>
        <p:nvSpPr>
          <p:cNvPr id="5" name="Text Placeholder 5">
            <a:extLst>
              <a:ext uri="{FF2B5EF4-FFF2-40B4-BE49-F238E27FC236}">
                <a16:creationId xmlns:a16="http://schemas.microsoft.com/office/drawing/2014/main" id="{808EE024-CCBC-2113-F608-EF598AAA4896}"/>
              </a:ext>
            </a:extLst>
          </p:cNvPr>
          <p:cNvSpPr txBox="1">
            <a:spLocks/>
          </p:cNvSpPr>
          <p:nvPr/>
        </p:nvSpPr>
        <p:spPr>
          <a:xfrm>
            <a:off x="539750" y="9975056"/>
            <a:ext cx="6590752" cy="6459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900" baseline="30000">
                <a:effectLst/>
                <a:latin typeface="Calibri" panose="020F0502020204030204" pitchFamily="34" charset="0"/>
                <a:ea typeface="Calibri" panose="020F0502020204030204" pitchFamily="34" charset="0"/>
                <a:cs typeface="Times New Roman" panose="02020603050405020304" pitchFamily="18" charset="0"/>
              </a:rPr>
              <a:t>28 </a:t>
            </a:r>
            <a:r>
              <a:rPr lang="en-GB" sz="900">
                <a:effectLst/>
                <a:latin typeface="Calibri" panose="020F0502020204030204" pitchFamily="34" charset="0"/>
                <a:ea typeface="Calibri" panose="020F0502020204030204" pitchFamily="34" charset="0"/>
                <a:cs typeface="Times New Roman" panose="02020603050405020304" pitchFamily="18" charset="0"/>
              </a:rPr>
              <a:t>Structural Tranformation to Achieve Gender Equality in Science, STAGES (2013). </a:t>
            </a:r>
          </a:p>
          <a:p>
            <a:r>
              <a:rPr lang="en-GB"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http://stages.csmcd.ro/index.php</a:t>
            </a:r>
            <a:r>
              <a:rPr lang="en-GB" sz="900">
                <a:effectLst/>
                <a:latin typeface="Calibri" panose="020F0502020204030204" pitchFamily="34" charset="0"/>
                <a:ea typeface="Calibri" panose="020F0502020204030204" pitchFamily="34" charset="0"/>
                <a:cs typeface="Times New Roman" panose="02020603050405020304" pitchFamily="18" charset="0"/>
              </a:rPr>
              <a:t>. Consulted in Aprile 2023.</a:t>
            </a:r>
            <a:r>
              <a:rPr lang="en-LB"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p>
            <a:endParaRPr lang="en-LB"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14506C2-94AD-422C-CF37-FC50163E1686}"/>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117EE058-908F-0596-F84F-DAEE94FBD1F8}"/>
              </a:ext>
            </a:extLst>
          </p:cNvPr>
          <p:cNvSpPr>
            <a:spLocks noGrp="1"/>
          </p:cNvSpPr>
          <p:nvPr>
            <p:ph type="body" sz="quarter" idx="32"/>
          </p:nvPr>
        </p:nvSpPr>
        <p:spPr>
          <a:xfrm>
            <a:off x="1015999" y="1803401"/>
            <a:ext cx="6071476" cy="3998686"/>
          </a:xfrm>
          <a:prstGeom prst="rect">
            <a:avLst/>
          </a:prstGeom>
        </p:spPr>
        <p:txBody>
          <a:bodyPr/>
          <a:lstStyle/>
          <a:p>
            <a:r>
              <a:rPr lang="en-GB">
                <a:effectLst/>
                <a:ea typeface="Calibri" panose="020F0502020204030204" pitchFamily="34" charset="0"/>
              </a:rPr>
              <a:t>Once we have done the research and design of our Action Plan, we must implement it according to the actions, the proposed timeline, as well as the strategy guide for action and other aspects such as communication.</a:t>
            </a:r>
          </a:p>
          <a:p>
            <a:endParaRPr lang="en-LB">
              <a:effectLst/>
              <a:ea typeface="Calibri" panose="020F0502020204030204" pitchFamily="34" charset="0"/>
            </a:endParaRPr>
          </a:p>
          <a:p>
            <a:r>
              <a:rPr lang="en-GB">
                <a:effectLst/>
                <a:ea typeface="Calibri" panose="020F0502020204030204" pitchFamily="34" charset="0"/>
              </a:rPr>
              <a:t>While our plan is being implemented, it is important to have an information platform or system in place. This will allow us to increase participation in our Action Plan, as well as to present the documentation or material we develop.</a:t>
            </a:r>
            <a:endParaRPr lang="en-LB">
              <a:effectLst/>
              <a:ea typeface="Calibri" panose="020F0502020204030204" pitchFamily="34" charset="0"/>
            </a:endParaRPr>
          </a:p>
          <a:p>
            <a:r>
              <a:rPr lang="en-GB">
                <a:effectLst/>
                <a:ea typeface="Calibri" panose="020F0502020204030204" pitchFamily="34" charset="0"/>
              </a:rPr>
              <a:t> </a:t>
            </a:r>
            <a:endParaRPr lang="en-LB">
              <a:effectLst/>
              <a:ea typeface="Calibri" panose="020F0502020204030204" pitchFamily="34" charset="0"/>
            </a:endParaRPr>
          </a:p>
          <a:p>
            <a:r>
              <a:rPr lang="en-GB">
                <a:effectLst/>
                <a:ea typeface="Calibri" panose="020F0502020204030204" pitchFamily="34" charset="0"/>
              </a:rPr>
              <a:t>An example of a platform we can use while implementing our Action Plan is the </a:t>
            </a:r>
            <a:r>
              <a:rPr lang="en-GB" b="1">
                <a:solidFill>
                  <a:srgbClr val="ECECEC"/>
                </a:solidFill>
                <a:effectLst/>
                <a:ea typeface="Calibri" panose="020F0502020204030204" pitchFamily="34" charset="0"/>
              </a:rPr>
              <a:t>Structural Transformation to Achieve Gender Equality in Science</a:t>
            </a:r>
            <a:r>
              <a:rPr lang="en-GB" b="1">
                <a:effectLst/>
                <a:ea typeface="Calibri" panose="020F0502020204030204" pitchFamily="34" charset="0"/>
              </a:rPr>
              <a:t> </a:t>
            </a:r>
            <a:r>
              <a:rPr lang="en-GB" baseline="30000">
                <a:effectLst/>
                <a:ea typeface="Calibri" panose="020F0502020204030204" pitchFamily="34" charset="0"/>
              </a:rPr>
              <a:t>28</a:t>
            </a:r>
            <a:r>
              <a:rPr lang="en-GB">
                <a:effectLst/>
                <a:ea typeface="Calibri" panose="020F0502020204030204" pitchFamily="34" charset="0"/>
              </a:rPr>
              <a:t> project, an Italian project funded by the European Commission to increase the participation of women in research and science careers. We can include this information about our Action Plan within our company's or organisation's own web platform.</a:t>
            </a:r>
          </a:p>
          <a:p>
            <a:endParaRPr lang="en-LB">
              <a:effectLst/>
              <a:ea typeface="Calibri" panose="020F0502020204030204" pitchFamily="34" charset="0"/>
            </a:endParaRPr>
          </a:p>
          <a:p>
            <a:r>
              <a:rPr lang="en-GB">
                <a:effectLst/>
                <a:ea typeface="Calibri" panose="020F0502020204030204" pitchFamily="34" charset="0"/>
              </a:rPr>
              <a:t>In addition, as we develop our Action Plan, we must monitor its progress. To do this, we must review whether the goals and objectives presented in the design stage are being achieved.</a:t>
            </a:r>
            <a:endParaRPr lang="en-LB">
              <a:effectLst/>
              <a:ea typeface="Calibri" panose="020F0502020204030204" pitchFamily="34" charset="0"/>
            </a:endParaRPr>
          </a:p>
          <a:p>
            <a:r>
              <a:rPr lang="en-GB">
                <a:effectLst/>
                <a:ea typeface="Calibri" panose="020F0502020204030204" pitchFamily="34" charset="0"/>
              </a:rPr>
              <a:t> </a:t>
            </a:r>
            <a:endParaRPr lang="en-LB">
              <a:effectLst/>
              <a:ea typeface="Calibri" panose="020F0502020204030204" pitchFamily="34" charset="0"/>
            </a:endParaRPr>
          </a:p>
          <a:p>
            <a:r>
              <a:rPr lang="en-GB" b="1">
                <a:solidFill>
                  <a:srgbClr val="ECECEC"/>
                </a:solidFill>
                <a:effectLst/>
                <a:ea typeface="Calibri" panose="020F0502020204030204" pitchFamily="34" charset="0"/>
              </a:rPr>
              <a:t>To this end, it is necessary to:</a:t>
            </a:r>
            <a:endParaRPr lang="en-LB" b="1">
              <a:solidFill>
                <a:srgbClr val="ECECEC"/>
              </a:solidFill>
              <a:effectLst/>
              <a:ea typeface="Calibri" panose="020F0502020204030204" pitchFamily="34" charset="0"/>
            </a:endParaRPr>
          </a:p>
          <a:p>
            <a:r>
              <a:rPr lang="en-GB">
                <a:effectLst/>
                <a:ea typeface="Calibri" panose="020F0502020204030204" pitchFamily="34" charset="0"/>
              </a:rPr>
              <a:t> </a:t>
            </a:r>
            <a:endParaRPr lang="en-LB">
              <a:effectLst/>
              <a:ea typeface="Calibri" panose="020F0502020204030204" pitchFamily="34" charset="0"/>
            </a:endParaRPr>
          </a:p>
          <a:p>
            <a:pPr marL="342900" lvl="0" indent="-342900">
              <a:buClr>
                <a:schemeClr val="bg1"/>
              </a:buClr>
              <a:buFont typeface="Arial" panose="020B0604020202020204" pitchFamily="34" charset="0"/>
              <a:buChar char="•"/>
            </a:pPr>
            <a:r>
              <a:rPr lang="en-GB">
                <a:effectLst/>
                <a:ea typeface="Calibri" panose="020F0502020204030204" pitchFamily="34" charset="0"/>
              </a:rPr>
              <a:t>Schedule a series of evaluation meetings</a:t>
            </a:r>
            <a:endParaRPr lang="en-LB">
              <a:effectLst/>
              <a:ea typeface="Calibri" panose="020F0502020204030204" pitchFamily="34" charset="0"/>
            </a:endParaRPr>
          </a:p>
          <a:p>
            <a:pPr>
              <a:buClr>
                <a:schemeClr val="bg1"/>
              </a:buClr>
            </a:pPr>
            <a:endParaRPr lang="en-LB">
              <a:effectLst/>
              <a:ea typeface="Calibri" panose="020F0502020204030204" pitchFamily="34" charset="0"/>
            </a:endParaRPr>
          </a:p>
          <a:p>
            <a:pPr marL="342900" lvl="0" indent="-342900">
              <a:buClr>
                <a:schemeClr val="bg1"/>
              </a:buClr>
              <a:buFont typeface="Arial" panose="020B0604020202020204" pitchFamily="34" charset="0"/>
              <a:buChar char="•"/>
            </a:pPr>
            <a:r>
              <a:rPr lang="en-GB">
                <a:effectLst/>
                <a:ea typeface="Calibri" panose="020F0502020204030204" pitchFamily="34" charset="0"/>
              </a:rPr>
              <a:t>Indicate the persons who will oversee this stage of monitoring and evaluation. These people should have been defined in advance. It is important that a broad representation of both men and women as a monitoring group is considered at this point. In case problems are found, they should be readjusted and included in the Action Plan, updating the TimeLine as well as the actions.</a:t>
            </a:r>
            <a:endParaRPr lang="en-LB">
              <a:effectLst/>
              <a:ea typeface="Calibri" panose="020F0502020204030204" pitchFamily="34" charset="0"/>
            </a:endParaRPr>
          </a:p>
        </p:txBody>
      </p:sp>
      <p:sp>
        <p:nvSpPr>
          <p:cNvPr id="15" name="Text Placeholder 7">
            <a:extLst>
              <a:ext uri="{FF2B5EF4-FFF2-40B4-BE49-F238E27FC236}">
                <a16:creationId xmlns:a16="http://schemas.microsoft.com/office/drawing/2014/main" id="{CEA71E51-27DF-D565-A3D1-942D150AE969}"/>
              </a:ext>
            </a:extLst>
          </p:cNvPr>
          <p:cNvSpPr>
            <a:spLocks noGrp="1"/>
          </p:cNvSpPr>
          <p:nvPr>
            <p:ph type="body" sz="quarter" idx="42"/>
          </p:nvPr>
        </p:nvSpPr>
        <p:spPr>
          <a:xfrm>
            <a:off x="1015999" y="552979"/>
            <a:ext cx="6118555" cy="486253"/>
          </a:xfrm>
          <a:prstGeom prst="rect">
            <a:avLst/>
          </a:prstGeom>
        </p:spPr>
        <p:txBody>
          <a:bodyPr/>
          <a:lstStyle/>
          <a:p>
            <a:pPr>
              <a:spcBef>
                <a:spcPts val="200"/>
              </a:spcBef>
            </a:pPr>
            <a:r>
              <a:rPr lang="en-IE"/>
              <a:t>3.1.4 Implementation and monitoring </a:t>
            </a:r>
            <a:endParaRPr lang="en-LB"/>
          </a:p>
          <a:p>
            <a:endParaRPr lang="en-US" dirty="0"/>
          </a:p>
        </p:txBody>
      </p:sp>
      <p:sp>
        <p:nvSpPr>
          <p:cNvPr id="16" name="Text Placeholder 6">
            <a:extLst>
              <a:ext uri="{FF2B5EF4-FFF2-40B4-BE49-F238E27FC236}">
                <a16:creationId xmlns:a16="http://schemas.microsoft.com/office/drawing/2014/main" id="{116E70E7-08CD-AF42-5EF1-57E420BAC982}"/>
              </a:ext>
            </a:extLst>
          </p:cNvPr>
          <p:cNvSpPr txBox="1">
            <a:spLocks/>
          </p:cNvSpPr>
          <p:nvPr/>
        </p:nvSpPr>
        <p:spPr>
          <a:xfrm>
            <a:off x="1029853" y="6555211"/>
            <a:ext cx="6071476" cy="322609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a typeface="Calibri" panose="020F0502020204030204" pitchFamily="34" charset="0"/>
              </a:rPr>
              <a:t>The evaluation stage allows you to assess the success or failure of your Action Plan, as well as any changes that need to be implemented.</a:t>
            </a:r>
          </a:p>
          <a:p>
            <a:r>
              <a:rPr lang="en-GB">
                <a:ea typeface="Calibri" panose="020F0502020204030204" pitchFamily="34" charset="0"/>
              </a:rPr>
              <a:t> </a:t>
            </a:r>
          </a:p>
          <a:p>
            <a:r>
              <a:rPr lang="en-GB">
                <a:ea typeface="Calibri" panose="020F0502020204030204" pitchFamily="34" charset="0"/>
              </a:rPr>
              <a:t>The evaluation can only be carried out if the strategies and objectives to be achieved with the Action Plan, have been well determined. To carry out this evaluation process, you should:</a:t>
            </a:r>
          </a:p>
          <a:p>
            <a:r>
              <a:rPr lang="en-GB">
                <a:ea typeface="Calibri" panose="020F0502020204030204" pitchFamily="34" charset="0"/>
              </a:rPr>
              <a:t> </a:t>
            </a:r>
          </a:p>
          <a:p>
            <a:pPr marL="171450" indent="-171450">
              <a:buClr>
                <a:schemeClr val="bg1"/>
              </a:buClr>
              <a:buFont typeface="Arial" panose="020B0604020202020204" pitchFamily="34" charset="0"/>
              <a:buChar char="•"/>
            </a:pPr>
            <a:r>
              <a:rPr lang="en-GB">
                <a:ea typeface="Calibri" panose="020F0502020204030204" pitchFamily="34" charset="0"/>
              </a:rPr>
              <a:t>Determine the evaluation group and arrange it in a hierarchical order.</a:t>
            </a:r>
          </a:p>
          <a:p>
            <a:pPr marL="171450" indent="-171450">
              <a:buClr>
                <a:schemeClr val="bg1"/>
              </a:buClr>
              <a:buFont typeface="Arial" panose="020B0604020202020204" pitchFamily="34" charset="0"/>
              <a:buChar char="•"/>
            </a:pPr>
            <a:endParaRPr lang="en-GB">
              <a:ea typeface="Calibri" panose="020F0502020204030204" pitchFamily="34" charset="0"/>
            </a:endParaRPr>
          </a:p>
          <a:p>
            <a:pPr marL="171450" indent="-171450">
              <a:buClr>
                <a:schemeClr val="bg1"/>
              </a:buClr>
              <a:buFont typeface="Arial" panose="020B0604020202020204" pitchFamily="34" charset="0"/>
              <a:buChar char="•"/>
            </a:pPr>
            <a:r>
              <a:rPr lang="en-GB">
                <a:ea typeface="Calibri" panose="020F0502020204030204" pitchFamily="34" charset="0"/>
              </a:rPr>
              <a:t>To develop regular reports: where regular reports or surveys are developed to evaluate each of the actions through the indicators we have determined.</a:t>
            </a:r>
          </a:p>
          <a:p>
            <a:r>
              <a:rPr lang="en-GB">
                <a:ea typeface="Calibri" panose="020F0502020204030204" pitchFamily="34" charset="0"/>
              </a:rPr>
              <a:t> </a:t>
            </a:r>
          </a:p>
        </p:txBody>
      </p:sp>
      <p:sp>
        <p:nvSpPr>
          <p:cNvPr id="17" name="Text Placeholder 7">
            <a:extLst>
              <a:ext uri="{FF2B5EF4-FFF2-40B4-BE49-F238E27FC236}">
                <a16:creationId xmlns:a16="http://schemas.microsoft.com/office/drawing/2014/main" id="{AB861C07-503C-C20D-1ED2-FADFD3E1D7D7}"/>
              </a:ext>
            </a:extLst>
          </p:cNvPr>
          <p:cNvSpPr txBox="1">
            <a:spLocks/>
          </p:cNvSpPr>
          <p:nvPr/>
        </p:nvSpPr>
        <p:spPr>
          <a:xfrm>
            <a:off x="1029853" y="5831561"/>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solidFill>
                  <a:schemeClr val="bg1"/>
                </a:solidFill>
              </a:rPr>
              <a:t>3.1.5 Evaluation</a:t>
            </a:r>
            <a:endParaRPr lang="en-LB">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45652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48AE67C-A111-55CB-D149-A45A90256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7078969"/>
            <a:ext cx="3380185" cy="2640503"/>
          </a:xfrm>
          <a:prstGeom prst="rect">
            <a:avLst/>
          </a:prstGeom>
        </p:spPr>
      </p:pic>
      <p:pic>
        <p:nvPicPr>
          <p:cNvPr id="37" name="Immagine 3">
            <a:extLst>
              <a:ext uri="{FF2B5EF4-FFF2-40B4-BE49-F238E27FC236}">
                <a16:creationId xmlns:a16="http://schemas.microsoft.com/office/drawing/2014/main" id="{A5098F34-505E-DE3B-3F61-59FC5DB891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6"/>
          <a:stretch/>
        </p:blipFill>
        <p:spPr>
          <a:xfrm>
            <a:off x="1661" y="7463089"/>
            <a:ext cx="2682933" cy="1833407"/>
          </a:xfrm>
          <a:prstGeom prst="rect">
            <a:avLst/>
          </a:prstGeom>
        </p:spPr>
      </p:pic>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53</a:t>
            </a:fld>
            <a:endParaRPr lang="en-US" dirty="0"/>
          </a:p>
        </p:txBody>
      </p:sp>
      <p:pic>
        <p:nvPicPr>
          <p:cNvPr id="8" name="Picture 7">
            <a:extLst>
              <a:ext uri="{FF2B5EF4-FFF2-40B4-BE49-F238E27FC236}">
                <a16:creationId xmlns:a16="http://schemas.microsoft.com/office/drawing/2014/main" id="{6BAB8118-F1CC-1A7E-4717-43B3417F16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3882" y="2167943"/>
            <a:ext cx="3382154" cy="2642042"/>
          </a:xfrm>
          <a:prstGeom prst="rect">
            <a:avLst/>
          </a:prstGeom>
        </p:spPr>
      </p:pic>
      <p:pic>
        <p:nvPicPr>
          <p:cNvPr id="9" name="Immagine 3">
            <a:extLst>
              <a:ext uri="{FF2B5EF4-FFF2-40B4-BE49-F238E27FC236}">
                <a16:creationId xmlns:a16="http://schemas.microsoft.com/office/drawing/2014/main" id="{FD873401-2DCF-E10B-CD19-7CA5DF03C0E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88454" y="2553382"/>
            <a:ext cx="2682933" cy="1833407"/>
          </a:xfrm>
          <a:prstGeom prst="rect">
            <a:avLst/>
          </a:prstGeom>
        </p:spPr>
      </p:pic>
      <p:grpSp>
        <p:nvGrpSpPr>
          <p:cNvPr id="10" name="Group 9">
            <a:extLst>
              <a:ext uri="{FF2B5EF4-FFF2-40B4-BE49-F238E27FC236}">
                <a16:creationId xmlns:a16="http://schemas.microsoft.com/office/drawing/2014/main" id="{C4148674-736A-8DC2-3106-B976F674B483}"/>
              </a:ext>
            </a:extLst>
          </p:cNvPr>
          <p:cNvGrpSpPr/>
          <p:nvPr/>
        </p:nvGrpSpPr>
        <p:grpSpPr>
          <a:xfrm>
            <a:off x="4178531" y="3216267"/>
            <a:ext cx="872187" cy="832733"/>
            <a:chOff x="3966625" y="3269513"/>
            <a:chExt cx="872187" cy="832733"/>
          </a:xfrm>
        </p:grpSpPr>
        <p:sp>
          <p:nvSpPr>
            <p:cNvPr id="11" name="Freeform 10">
              <a:extLst>
                <a:ext uri="{FF2B5EF4-FFF2-40B4-BE49-F238E27FC236}">
                  <a16:creationId xmlns:a16="http://schemas.microsoft.com/office/drawing/2014/main" id="{F86AF64E-4172-D094-FA00-315B0D8AE971}"/>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772EEC6-78BE-AEAF-2EEB-8668E214FB65}"/>
                </a:ext>
              </a:extLst>
            </p:cNvPr>
            <p:cNvSpPr/>
            <p:nvPr/>
          </p:nvSpPr>
          <p:spPr>
            <a:xfrm rot="585404">
              <a:off x="4002108" y="3453333"/>
              <a:ext cx="800540" cy="428066"/>
            </a:xfrm>
            <a:prstGeom prst="rect">
              <a:avLst/>
            </a:prstGeom>
          </p:spPr>
          <p:txBody>
            <a:bodyPr wrap="non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CLICK</a:t>
              </a:r>
            </a:p>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TO </a:t>
              </a:r>
              <a:r>
                <a:rPr lang="en-IE" sz="13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VIEW</a:t>
              </a:r>
              <a:endParaRPr lang="en-IE" sz="1300" b="1" dirty="0">
                <a:solidFill>
                  <a:schemeClr val="bg1"/>
                </a:solidFill>
                <a:latin typeface="Calibri" panose="020F0502020204030204" pitchFamily="34" charset="0"/>
                <a:cs typeface="Calibri" panose="020F0502020204030204" pitchFamily="34" charset="0"/>
              </a:endParaRPr>
            </a:p>
          </p:txBody>
        </p:sp>
      </p:grpSp>
      <p:sp>
        <p:nvSpPr>
          <p:cNvPr id="14" name="Text Placeholder 5">
            <a:extLst>
              <a:ext uri="{FF2B5EF4-FFF2-40B4-BE49-F238E27FC236}">
                <a16:creationId xmlns:a16="http://schemas.microsoft.com/office/drawing/2014/main" id="{0AA3122D-A147-233B-17EB-B34DEE13C80D}"/>
              </a:ext>
            </a:extLst>
          </p:cNvPr>
          <p:cNvSpPr txBox="1">
            <a:spLocks/>
          </p:cNvSpPr>
          <p:nvPr/>
        </p:nvSpPr>
        <p:spPr>
          <a:xfrm>
            <a:off x="477612" y="9797143"/>
            <a:ext cx="6738976" cy="91030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a:effectLst/>
                <a:ea typeface="Calibri" panose="020F0502020204030204" pitchFamily="34" charset="0"/>
              </a:rPr>
              <a:t>29 </a:t>
            </a:r>
            <a:r>
              <a:rPr lang="en-IE" sz="900">
                <a:effectLst/>
                <a:ea typeface="Calibri" panose="020F0502020204030204" pitchFamily="34" charset="0"/>
              </a:rPr>
              <a:t>Women Can Build, Erasmus+ </a:t>
            </a:r>
            <a:r>
              <a:rPr lang="en-GB" sz="900" b="1" u="sng">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https://www.womencanbuild.eu/wp-content/uploads/2021/01/IO4_Action-Plan_WCB-160x200_EN.pdf</a:t>
            </a:r>
            <a:r>
              <a:rPr lang="en-GB" sz="900" b="1">
                <a:solidFill>
                  <a:srgbClr val="7CD0E4"/>
                </a:solidFill>
                <a:effectLst/>
                <a:ea typeface="Calibri" panose="020F0502020204030204" pitchFamily="34" charset="0"/>
              </a:rPr>
              <a:t> </a:t>
            </a:r>
          </a:p>
          <a:p>
            <a:pPr algn="l"/>
            <a:r>
              <a:rPr lang="en-IE" sz="900" baseline="30000">
                <a:effectLst/>
                <a:ea typeface="Calibri" panose="020F0502020204030204" pitchFamily="34" charset="0"/>
              </a:rPr>
              <a:t>30 </a:t>
            </a:r>
            <a:r>
              <a:rPr lang="en-IE" sz="900">
                <a:effectLst/>
                <a:ea typeface="Calibri" panose="020F0502020204030204" pitchFamily="34" charset="0"/>
              </a:rPr>
              <a:t>Teagasc Gender Equality Plan </a:t>
            </a:r>
            <a:r>
              <a:rPr lang="en-GB" sz="900" b="1" u="sng">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https://www.teagasc.ie/media/website/publications/2022/Teagasc-Gender-Equality-Report-2021.pdf</a:t>
            </a:r>
            <a:r>
              <a:rPr lang="en-LB" sz="900" b="1">
                <a:solidFill>
                  <a:srgbClr val="7CD0E4"/>
                </a:solidFill>
                <a:effectLst/>
              </a:rPr>
              <a:t> </a:t>
            </a:r>
          </a:p>
          <a:p>
            <a:pPr algn="l"/>
            <a:r>
              <a:rPr lang="en-IE" sz="900" baseline="30000">
                <a:effectLst/>
                <a:ea typeface="Calibri" panose="020F0502020204030204" pitchFamily="34" charset="0"/>
              </a:rPr>
              <a:t>31 </a:t>
            </a:r>
            <a:r>
              <a:rPr lang="en-IE" sz="900">
                <a:effectLst/>
                <a:ea typeface="Calibri" panose="020F0502020204030204" pitchFamily="34" charset="0"/>
              </a:rPr>
              <a:t>Irish Higher Education Authority </a:t>
            </a:r>
            <a:r>
              <a:rPr lang="en-GB" sz="900" b="1" u="sng">
                <a:solidFill>
                  <a:srgbClr val="7CD0E4"/>
                </a:solidFill>
                <a:ea typeface="Calibri" panose="020F0502020204030204" pitchFamily="34" charset="0"/>
                <a:hlinkClick r:id="rId7">
                  <a:extLst>
                    <a:ext uri="{A12FA001-AC4F-418D-AE19-62706E023703}">
                      <ahyp:hlinkClr xmlns:ahyp="http://schemas.microsoft.com/office/drawing/2018/hyperlinkcolor" val="tx"/>
                    </a:ext>
                  </a:extLst>
                </a:hlinkClick>
              </a:rPr>
              <a:t>https://hea.ie/assets/uploads/2022/03/Report-of-the-Expert-Group-2nd-HEA-National-Review-of-Gender-Equality-in-Irish-Higher-Education-Institutions-1.pdf</a:t>
            </a:r>
            <a:endParaRPr lang="en-LB" sz="900" b="1">
              <a:solidFill>
                <a:srgbClr val="7CD0E4"/>
              </a:solidFill>
              <a:effectLst/>
              <a:ea typeface="Calibri" panose="020F0502020204030204" pitchFamily="34" charset="0"/>
            </a:endParaRPr>
          </a:p>
        </p:txBody>
      </p:sp>
      <p:pic>
        <p:nvPicPr>
          <p:cNvPr id="16" name="Picture 15">
            <a:extLst>
              <a:ext uri="{FF2B5EF4-FFF2-40B4-BE49-F238E27FC236}">
                <a16:creationId xmlns:a16="http://schemas.microsoft.com/office/drawing/2014/main" id="{F7267035-4B16-F527-3E14-12CC4FA1A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3882" y="7092640"/>
            <a:ext cx="3382154" cy="2642042"/>
          </a:xfrm>
          <a:prstGeom prst="rect">
            <a:avLst/>
          </a:prstGeom>
        </p:spPr>
      </p:pic>
      <p:pic>
        <p:nvPicPr>
          <p:cNvPr id="17" name="Immagine 3">
            <a:extLst>
              <a:ext uri="{FF2B5EF4-FFF2-40B4-BE49-F238E27FC236}">
                <a16:creationId xmlns:a16="http://schemas.microsoft.com/office/drawing/2014/main" id="{7FACD7D7-170E-16E6-1A18-6228A3F25FB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888454" y="7465553"/>
            <a:ext cx="2682933" cy="1833407"/>
          </a:xfrm>
          <a:prstGeom prst="rect">
            <a:avLst/>
          </a:prstGeom>
        </p:spPr>
      </p:pic>
      <p:grpSp>
        <p:nvGrpSpPr>
          <p:cNvPr id="18" name="Group 17">
            <a:extLst>
              <a:ext uri="{FF2B5EF4-FFF2-40B4-BE49-F238E27FC236}">
                <a16:creationId xmlns:a16="http://schemas.microsoft.com/office/drawing/2014/main" id="{4D5DF5FB-4915-A562-35EC-50F4708AAF07}"/>
              </a:ext>
            </a:extLst>
          </p:cNvPr>
          <p:cNvGrpSpPr/>
          <p:nvPr/>
        </p:nvGrpSpPr>
        <p:grpSpPr>
          <a:xfrm>
            <a:off x="4178531" y="8140964"/>
            <a:ext cx="872187" cy="832733"/>
            <a:chOff x="3966625" y="3269513"/>
            <a:chExt cx="872187" cy="832733"/>
          </a:xfrm>
        </p:grpSpPr>
        <p:sp>
          <p:nvSpPr>
            <p:cNvPr id="19" name="Freeform 18">
              <a:extLst>
                <a:ext uri="{FF2B5EF4-FFF2-40B4-BE49-F238E27FC236}">
                  <a16:creationId xmlns:a16="http://schemas.microsoft.com/office/drawing/2014/main" id="{E53DAAD6-F829-820B-FDB2-F6B372BD70FB}"/>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42B6486-0EB7-BA49-6BAB-C6BD11925105}"/>
                </a:ext>
              </a:extLst>
            </p:cNvPr>
            <p:cNvSpPr/>
            <p:nvPr/>
          </p:nvSpPr>
          <p:spPr>
            <a:xfrm rot="585404">
              <a:off x="4002108" y="3453333"/>
              <a:ext cx="800540" cy="428066"/>
            </a:xfrm>
            <a:prstGeom prst="rect">
              <a:avLst/>
            </a:prstGeom>
          </p:spPr>
          <p:txBody>
            <a:bodyPr wrap="non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CLICK</a:t>
              </a:r>
            </a:p>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TO </a:t>
              </a:r>
              <a:r>
                <a:rPr lang="en-IE" sz="1300" b="1"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VIEW</a:t>
              </a:r>
              <a:endParaRPr lang="en-IE" sz="1300" b="1" dirty="0">
                <a:solidFill>
                  <a:schemeClr val="bg1"/>
                </a:solidFill>
                <a:latin typeface="Calibri" panose="020F0502020204030204" pitchFamily="34" charset="0"/>
                <a:cs typeface="Calibri" panose="020F0502020204030204" pitchFamily="34" charset="0"/>
              </a:endParaRPr>
            </a:p>
          </p:txBody>
        </p:sp>
      </p:grpSp>
      <p:sp>
        <p:nvSpPr>
          <p:cNvPr id="24" name="Text Placeholder 1">
            <a:extLst>
              <a:ext uri="{FF2B5EF4-FFF2-40B4-BE49-F238E27FC236}">
                <a16:creationId xmlns:a16="http://schemas.microsoft.com/office/drawing/2014/main" id="{03EAB3FB-749E-6DFE-07F4-AC69955EAFED}"/>
              </a:ext>
            </a:extLst>
          </p:cNvPr>
          <p:cNvSpPr>
            <a:spLocks noGrp="1"/>
          </p:cNvSpPr>
          <p:nvPr>
            <p:ph type="body" sz="quarter" idx="32"/>
          </p:nvPr>
        </p:nvSpPr>
        <p:spPr>
          <a:xfrm>
            <a:off x="538294" y="1634835"/>
            <a:ext cx="6526988" cy="3285987"/>
          </a:xfrm>
        </p:spPr>
        <p:txBody>
          <a:bodyPr/>
          <a:lstStyle/>
          <a:p>
            <a:r>
              <a:rPr lang="en-GB"/>
              <a:t>Some good examples from which you can take ideas to design your Action Plan:</a:t>
            </a:r>
          </a:p>
          <a:p>
            <a:endParaRPr lang="en-GB"/>
          </a:p>
          <a:p>
            <a:pPr lvl="0" rtl="0"/>
            <a:r>
              <a:rPr lang="en-GB" sz="1800" b="1">
                <a:solidFill>
                  <a:srgbClr val="7CD0E4"/>
                </a:solidFill>
                <a:effectLst/>
                <a:ea typeface="Calibri" panose="020F0502020204030204" pitchFamily="34" charset="0"/>
              </a:rPr>
              <a:t>WomenCanBuild</a:t>
            </a:r>
            <a:endParaRPr lang="en-LB" sz="1800">
              <a:solidFill>
                <a:srgbClr val="7CD0E4"/>
              </a:solidFill>
              <a:effectLst/>
              <a:ea typeface="Calibri" panose="020F0502020204030204" pitchFamily="34" charset="0"/>
            </a:endParaRPr>
          </a:p>
          <a:p>
            <a:r>
              <a:rPr lang="en-GB" b="1">
                <a:effectLst/>
                <a:ea typeface="Calibri" panose="020F0502020204030204" pitchFamily="34" charset="0"/>
              </a:rPr>
              <a:t> </a:t>
            </a:r>
            <a:endParaRPr lang="en-LB">
              <a:effectLst/>
              <a:ea typeface="Calibri" panose="020F0502020204030204" pitchFamily="34" charset="0"/>
            </a:endParaRPr>
          </a:p>
          <a:p>
            <a:r>
              <a:rPr lang="en-GB">
                <a:effectLst/>
                <a:ea typeface="Calibri" panose="020F0502020204030204" pitchFamily="34" charset="0"/>
              </a:rPr>
              <a:t>Project developed by the Fundación Laboral de la Construcción in Spain, in collaboration with the </a:t>
            </a:r>
            <a:r>
              <a:rPr lang="en-GB" i="1">
                <a:effectLst/>
                <a:ea typeface="Calibri" panose="020F0502020204030204" pitchFamily="34" charset="0"/>
              </a:rPr>
              <a:t>Agencia para el Empleo de Madrid</a:t>
            </a:r>
            <a:r>
              <a:rPr lang="en-GB">
                <a:effectLst/>
                <a:ea typeface="Calibri" panose="020F0502020204030204" pitchFamily="34" charset="0"/>
              </a:rPr>
              <a:t> in Spain, the Institute for VET in Construction Sector in Italy, the ECIPA Foundation in Italy, the CENFIC professional Training Centre of the Civil Construction Industry and Public Works in Portugal and the BZP training organisation in buildings from Germany.</a:t>
            </a:r>
            <a:endParaRPr lang="en-LB">
              <a:effectLst/>
              <a:ea typeface="Calibri" panose="020F0502020204030204" pitchFamily="34" charset="0"/>
            </a:endParaRPr>
          </a:p>
          <a:p>
            <a:r>
              <a:rPr lang="en-GB">
                <a:effectLst/>
                <a:ea typeface="Calibri" panose="020F0502020204030204" pitchFamily="34" charset="0"/>
              </a:rPr>
              <a:t> </a:t>
            </a:r>
            <a:endParaRPr lang="en-LB">
              <a:effectLst/>
              <a:ea typeface="Calibri" panose="020F0502020204030204" pitchFamily="34" charset="0"/>
            </a:endParaRPr>
          </a:p>
          <a:p>
            <a:r>
              <a:rPr lang="en-GB">
                <a:effectLst/>
                <a:ea typeface="Calibri" panose="020F0502020204030204" pitchFamily="34" charset="0"/>
              </a:rPr>
              <a:t>The project aimed to improve equal opportunities for women in the construction sector. You can find the ACTION PLAN designed below. </a:t>
            </a:r>
            <a:r>
              <a:rPr lang="en-GB" baseline="30000">
                <a:effectLst/>
                <a:ea typeface="Calibri" panose="020F0502020204030204" pitchFamily="34" charset="0"/>
              </a:rPr>
              <a:t>29</a:t>
            </a:r>
            <a:r>
              <a:rPr lang="en-LB">
                <a:effectLst/>
              </a:rPr>
              <a:t> </a:t>
            </a:r>
            <a:endParaRPr lang="en-GB"/>
          </a:p>
          <a:p>
            <a:r>
              <a:rPr lang="en-GB"/>
              <a:t> </a:t>
            </a:r>
          </a:p>
          <a:p>
            <a:endParaRPr lang="en-GB"/>
          </a:p>
        </p:txBody>
      </p:sp>
      <p:sp>
        <p:nvSpPr>
          <p:cNvPr id="25" name="Text Placeholder 2">
            <a:extLst>
              <a:ext uri="{FF2B5EF4-FFF2-40B4-BE49-F238E27FC236}">
                <a16:creationId xmlns:a16="http://schemas.microsoft.com/office/drawing/2014/main" id="{92DD4455-60F3-2D6C-69A7-239079AADCE6}"/>
              </a:ext>
            </a:extLst>
          </p:cNvPr>
          <p:cNvSpPr>
            <a:spLocks noGrp="1"/>
          </p:cNvSpPr>
          <p:nvPr>
            <p:ph type="body" sz="quarter" idx="42"/>
          </p:nvPr>
        </p:nvSpPr>
        <p:spPr>
          <a:xfrm>
            <a:off x="1015998" y="920861"/>
            <a:ext cx="6096363" cy="1204857"/>
          </a:xfrm>
        </p:spPr>
        <p:txBody>
          <a:bodyPr/>
          <a:lstStyle/>
          <a:p>
            <a:r>
              <a:rPr lang="en-GB"/>
              <a:t>3.1.6 Good Action Plan examples</a:t>
            </a:r>
          </a:p>
          <a:p>
            <a:endParaRPr lang="en-GB"/>
          </a:p>
        </p:txBody>
      </p:sp>
      <p:sp>
        <p:nvSpPr>
          <p:cNvPr id="26" name="Text Placeholder 1">
            <a:extLst>
              <a:ext uri="{FF2B5EF4-FFF2-40B4-BE49-F238E27FC236}">
                <a16:creationId xmlns:a16="http://schemas.microsoft.com/office/drawing/2014/main" id="{C079E864-00A8-9B75-35FD-18DAA2AEC951}"/>
              </a:ext>
            </a:extLst>
          </p:cNvPr>
          <p:cNvSpPr txBox="1">
            <a:spLocks/>
          </p:cNvSpPr>
          <p:nvPr/>
        </p:nvSpPr>
        <p:spPr>
          <a:xfrm>
            <a:off x="3810883" y="5342665"/>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b="1">
                <a:solidFill>
                  <a:schemeClr val="bg1"/>
                </a:solidFill>
                <a:ea typeface="Calibri" panose="020F0502020204030204" pitchFamily="34" charset="0"/>
              </a:rPr>
              <a:t>HEA:Higher Education Authority</a:t>
            </a:r>
          </a:p>
          <a:p>
            <a:r>
              <a:rPr lang="en-GB" b="1">
                <a:ea typeface="Calibri" panose="020F0502020204030204" pitchFamily="34" charset="0"/>
              </a:rPr>
              <a:t> </a:t>
            </a:r>
            <a:endParaRPr lang="en-LB">
              <a:ea typeface="Calibri" panose="020F0502020204030204" pitchFamily="34" charset="0"/>
            </a:endParaRPr>
          </a:p>
          <a:p>
            <a:r>
              <a:rPr lang="en-GB">
                <a:effectLst/>
                <a:ea typeface="Calibri" panose="020F0502020204030204" pitchFamily="34" charset="0"/>
              </a:rPr>
              <a:t>The HEA is leading Ireland's development strategies within the higher education and research system to achieve a number of objectives related to a coherent system of diverse institutions with different missions. </a:t>
            </a:r>
          </a:p>
          <a:p>
            <a:r>
              <a:rPr lang="en-GB">
                <a:effectLst/>
                <a:ea typeface="Calibri" panose="020F0502020204030204" pitchFamily="34" charset="0"/>
              </a:rPr>
              <a:t>The HEA published in 2016 the first National Gender Equality Review of Irish Higher Education Institutions. Here you can find the second report published in November 2022. </a:t>
            </a:r>
            <a:r>
              <a:rPr lang="en-GB" baseline="30000">
                <a:effectLst/>
                <a:ea typeface="Calibri" panose="020F0502020204030204" pitchFamily="34" charset="0"/>
              </a:rPr>
              <a:t>31</a:t>
            </a:r>
            <a:endParaRPr lang="en-GB" baseline="30000"/>
          </a:p>
        </p:txBody>
      </p:sp>
      <p:sp>
        <p:nvSpPr>
          <p:cNvPr id="27" name="Text Placeholder 1">
            <a:extLst>
              <a:ext uri="{FF2B5EF4-FFF2-40B4-BE49-F238E27FC236}">
                <a16:creationId xmlns:a16="http://schemas.microsoft.com/office/drawing/2014/main" id="{4FB124F8-F259-9064-41C4-EAB7FC1BBF93}"/>
              </a:ext>
            </a:extLst>
          </p:cNvPr>
          <p:cNvSpPr txBox="1">
            <a:spLocks/>
          </p:cNvSpPr>
          <p:nvPr/>
        </p:nvSpPr>
        <p:spPr>
          <a:xfrm>
            <a:off x="558017" y="5357655"/>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b="1">
                <a:solidFill>
                  <a:schemeClr val="bg1"/>
                </a:solidFill>
                <a:ea typeface="Calibri" panose="020F0502020204030204" pitchFamily="34" charset="0"/>
              </a:rPr>
              <a:t>Teagasc Gender Equality Plan</a:t>
            </a:r>
          </a:p>
          <a:p>
            <a:r>
              <a:rPr lang="en-GB" b="1">
                <a:ea typeface="Calibri" panose="020F0502020204030204" pitchFamily="34" charset="0"/>
              </a:rPr>
              <a:t> </a:t>
            </a:r>
            <a:endParaRPr lang="en-LB">
              <a:ea typeface="Calibri" panose="020F0502020204030204" pitchFamily="34" charset="0"/>
            </a:endParaRPr>
          </a:p>
          <a:p>
            <a:r>
              <a:rPr lang="en-GB">
                <a:effectLst/>
                <a:ea typeface="Calibri" panose="020F0502020204030204" pitchFamily="34" charset="0"/>
              </a:rPr>
              <a:t>TEAGASC is the Agriculture and Food Development Authority – is the national body providing integrated research, advisory and training services to the agriculture and food industry and rural communities.</a:t>
            </a:r>
            <a:endParaRPr lang="en-LB">
              <a:effectLst/>
              <a:ea typeface="Calibri" panose="020F0502020204030204" pitchFamily="34" charset="0"/>
            </a:endParaRPr>
          </a:p>
          <a:p>
            <a:r>
              <a:rPr lang="en-GB">
                <a:effectLst/>
                <a:ea typeface="Calibri" panose="020F0502020204030204" pitchFamily="34" charset="0"/>
              </a:rPr>
              <a:t> </a:t>
            </a:r>
            <a:endParaRPr lang="en-LB">
              <a:effectLst/>
              <a:ea typeface="Calibri" panose="020F0502020204030204" pitchFamily="34" charset="0"/>
            </a:endParaRPr>
          </a:p>
          <a:p>
            <a:r>
              <a:rPr lang="en-GB">
                <a:effectLst/>
                <a:ea typeface="Calibri" panose="020F0502020204030204" pitchFamily="34" charset="0"/>
              </a:rPr>
              <a:t>In February 2022 they presented the gender equality plan to be developed. You can read the whole document here: </a:t>
            </a:r>
            <a:r>
              <a:rPr lang="en-GB" baseline="30000">
                <a:effectLst/>
                <a:ea typeface="Calibri" panose="020F0502020204030204" pitchFamily="34" charset="0"/>
              </a:rPr>
              <a:t>30</a:t>
            </a:r>
            <a:endParaRPr lang="en-GB" baseline="30000"/>
          </a:p>
        </p:txBody>
      </p:sp>
      <p:grpSp>
        <p:nvGrpSpPr>
          <p:cNvPr id="34" name="Group 33">
            <a:extLst>
              <a:ext uri="{FF2B5EF4-FFF2-40B4-BE49-F238E27FC236}">
                <a16:creationId xmlns:a16="http://schemas.microsoft.com/office/drawing/2014/main" id="{8AE75B58-916F-7643-F12E-36F16AF34B74}"/>
              </a:ext>
            </a:extLst>
          </p:cNvPr>
          <p:cNvGrpSpPr/>
          <p:nvPr/>
        </p:nvGrpSpPr>
        <p:grpSpPr>
          <a:xfrm>
            <a:off x="2319751" y="8200925"/>
            <a:ext cx="872187" cy="832733"/>
            <a:chOff x="3966625" y="3269513"/>
            <a:chExt cx="872187" cy="832733"/>
          </a:xfrm>
        </p:grpSpPr>
        <p:sp>
          <p:nvSpPr>
            <p:cNvPr id="35" name="Freeform 34">
              <a:extLst>
                <a:ext uri="{FF2B5EF4-FFF2-40B4-BE49-F238E27FC236}">
                  <a16:creationId xmlns:a16="http://schemas.microsoft.com/office/drawing/2014/main" id="{7B5D005D-B1DD-2912-3B22-DCCB41ACE803}"/>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B44F75D5-FE56-C842-2CE2-2BF7A54EEEEC}"/>
                </a:ext>
              </a:extLst>
            </p:cNvPr>
            <p:cNvSpPr/>
            <p:nvPr/>
          </p:nvSpPr>
          <p:spPr>
            <a:xfrm rot="585404">
              <a:off x="4002108" y="3453333"/>
              <a:ext cx="800540" cy="428066"/>
            </a:xfrm>
            <a:prstGeom prst="rect">
              <a:avLst/>
            </a:prstGeom>
          </p:spPr>
          <p:txBody>
            <a:bodyPr wrap="non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CLICK</a:t>
              </a:r>
            </a:p>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TO </a:t>
              </a:r>
              <a:r>
                <a:rPr lang="en-IE" sz="13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VIEW</a:t>
              </a:r>
              <a:endParaRPr lang="en-IE" sz="13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2730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54</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1796766"/>
            <a:ext cx="3195638" cy="2170323"/>
          </a:xfrm>
          <a:prstGeom prst="rect">
            <a:avLst/>
          </a:prstGeom>
        </p:spPr>
        <p:txBody>
          <a:bodyPr/>
          <a:lstStyle/>
          <a:p>
            <a:pPr algn="just">
              <a:spcBef>
                <a:spcPts val="195"/>
              </a:spcBef>
              <a:tabLst>
                <a:tab pos="450215" algn="l"/>
              </a:tabLst>
            </a:pPr>
            <a:r>
              <a:rPr lang="en-IE">
                <a:effectLst/>
                <a:ea typeface="Calibri" panose="020F0502020204030204" pitchFamily="34" charset="0"/>
              </a:rPr>
              <a:t>Awareness-raising policies within organisations and companies, as well as the development and implementation of egalitarian measures are essential to improve the visibility and situation of women in the construction sector; a sector which, as we have already mentioned, is predominantly male. </a:t>
            </a:r>
          </a:p>
          <a:p>
            <a:pPr algn="just">
              <a:spcBef>
                <a:spcPts val="195"/>
              </a:spcBef>
              <a:tabLst>
                <a:tab pos="450215" algn="l"/>
              </a:tabLst>
            </a:pPr>
            <a:r>
              <a:rPr lang="en-IE">
                <a:effectLst/>
                <a:ea typeface="Calibri" panose="020F0502020204030204" pitchFamily="34" charset="0"/>
              </a:rPr>
              <a:t> </a:t>
            </a:r>
          </a:p>
          <a:p>
            <a:pPr algn="just">
              <a:spcBef>
                <a:spcPts val="195"/>
              </a:spcBef>
              <a:tabLst>
                <a:tab pos="450215" algn="l"/>
              </a:tabLst>
            </a:pPr>
            <a:r>
              <a:rPr lang="en-IE">
                <a:effectLst/>
                <a:ea typeface="Calibri" panose="020F0502020204030204" pitchFamily="34" charset="0"/>
              </a:rPr>
              <a:t>Action Plans within organisations are a tool to start raising awareness and promoting the inclusion and equality of women in the sector, but there are other measures and advice to be considered.</a:t>
            </a: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104"/>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6477397"/>
            <a:ext cx="4114800" cy="4214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6097697"/>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7457705"/>
            <a:ext cx="3286605" cy="90630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There must be prior awareness so that the policies that may emerge are well received</a:t>
            </a:r>
            <a:r>
              <a:rPr lang="en-LB"/>
              <a:t> </a:t>
            </a:r>
            <a:r>
              <a:rPr lang="en-IE"/>
              <a:t>”.</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855802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rgbClr val="EF8D5B"/>
                </a:solidFill>
                <a:cs typeface="Times New Roman" panose="02020603050405020304" pitchFamily="18" charset="0"/>
              </a:rPr>
              <a:t>Alicia Sánchez. Employment and Gender Intervention Technician from Spain </a:t>
            </a:r>
            <a:endParaRPr lang="en-LB" sz="900" b="1" i="1">
              <a:solidFill>
                <a:srgbClr val="EF8D5B"/>
              </a:solidFill>
              <a:cs typeface="Times New Roman" panose="02020603050405020304" pitchFamily="18" charset="0"/>
            </a:endParaRPr>
          </a:p>
        </p:txBody>
      </p:sp>
      <p:sp>
        <p:nvSpPr>
          <p:cNvPr id="4" name="Text Placeholder 6">
            <a:extLst>
              <a:ext uri="{FF2B5EF4-FFF2-40B4-BE49-F238E27FC236}">
                <a16:creationId xmlns:a16="http://schemas.microsoft.com/office/drawing/2014/main" id="{C1002FDA-8D10-B118-623A-BDF05F7E7595}"/>
              </a:ext>
            </a:extLst>
          </p:cNvPr>
          <p:cNvSpPr txBox="1">
            <a:spLocks/>
          </p:cNvSpPr>
          <p:nvPr/>
        </p:nvSpPr>
        <p:spPr>
          <a:xfrm>
            <a:off x="293556" y="985874"/>
            <a:ext cx="3418702" cy="516882"/>
          </a:xfrm>
          <a:prstGeom prst="rect">
            <a:avLst/>
          </a:prstGeom>
        </p:spPr>
        <p:txBody>
          <a:bodyPr>
            <a:no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0"/>
              </a:spcBef>
              <a:buNone/>
            </a:pPr>
            <a:r>
              <a:rPr lang="en-GB" sz="2200" b="1">
                <a:solidFill>
                  <a:schemeClr val="bg1"/>
                </a:solidFill>
                <a:latin typeface="Calibri" panose="020F0502020204030204" pitchFamily="34" charset="0"/>
                <a:cs typeface="Calibri" panose="020F0502020204030204" pitchFamily="34" charset="0"/>
              </a:rPr>
              <a:t> 3.2 Best practice. </a:t>
            </a:r>
          </a:p>
          <a:p>
            <a:pPr marL="0" indent="0">
              <a:spcBef>
                <a:spcPts val="0"/>
              </a:spcBef>
              <a:buNone/>
            </a:pPr>
            <a:r>
              <a:rPr lang="en-GB" sz="2200" b="1">
                <a:solidFill>
                  <a:schemeClr val="bg1"/>
                </a:solidFill>
                <a:latin typeface="Calibri" panose="020F0502020204030204" pitchFamily="34" charset="0"/>
                <a:cs typeface="Calibri" panose="020F0502020204030204" pitchFamily="34" charset="0"/>
              </a:rPr>
              <a:t>Gender expert advice</a:t>
            </a:r>
          </a:p>
          <a:p>
            <a:pPr marL="0" indent="0">
              <a:spcBef>
                <a:spcPts val="0"/>
              </a:spcBef>
              <a:buNone/>
            </a:pPr>
            <a:endParaRPr lang="en-GB" sz="2200" b="1">
              <a:solidFill>
                <a:schemeClr val="bg1"/>
              </a:solidFill>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3663602-3C7F-5169-379E-4099517F32DD}"/>
              </a:ext>
            </a:extLst>
          </p:cNvPr>
          <p:cNvSpPr/>
          <p:nvPr/>
        </p:nvSpPr>
        <p:spPr>
          <a:xfrm>
            <a:off x="4127500" y="557214"/>
            <a:ext cx="3432175" cy="9158286"/>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Placeholder 6">
            <a:extLst>
              <a:ext uri="{FF2B5EF4-FFF2-40B4-BE49-F238E27FC236}">
                <a16:creationId xmlns:a16="http://schemas.microsoft.com/office/drawing/2014/main" id="{932765C8-E13C-2359-2CE5-9B82D67C6496}"/>
              </a:ext>
            </a:extLst>
          </p:cNvPr>
          <p:cNvSpPr txBox="1">
            <a:spLocks/>
          </p:cNvSpPr>
          <p:nvPr/>
        </p:nvSpPr>
        <p:spPr>
          <a:xfrm>
            <a:off x="554220" y="4794801"/>
            <a:ext cx="3195638" cy="109889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n-IE">
                <a:ea typeface="Calibri" panose="020F0502020204030204" pitchFamily="34" charset="0"/>
              </a:rPr>
              <a:t>Companies and organisations are increasingly committed to equality within the workplace, but there is still a need to encourage more commitment to development and inclusion work from a compliance, regulatory, legislative and equality perspective.</a:t>
            </a:r>
          </a:p>
        </p:txBody>
      </p:sp>
      <p:sp>
        <p:nvSpPr>
          <p:cNvPr id="11" name="Text Placeholder 6">
            <a:extLst>
              <a:ext uri="{FF2B5EF4-FFF2-40B4-BE49-F238E27FC236}">
                <a16:creationId xmlns:a16="http://schemas.microsoft.com/office/drawing/2014/main" id="{7D2EE142-5B37-A130-F3E3-A54DEDB935E8}"/>
              </a:ext>
            </a:extLst>
          </p:cNvPr>
          <p:cNvSpPr txBox="1">
            <a:spLocks/>
          </p:cNvSpPr>
          <p:nvPr/>
        </p:nvSpPr>
        <p:spPr>
          <a:xfrm>
            <a:off x="293556" y="3917112"/>
            <a:ext cx="3863924" cy="516882"/>
          </a:xfrm>
          <a:prstGeom prst="rect">
            <a:avLst/>
          </a:prstGeom>
        </p:spPr>
        <p:txBody>
          <a:bodyPr>
            <a:no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0"/>
              </a:spcBef>
              <a:buNone/>
            </a:pPr>
            <a:r>
              <a:rPr lang="en-GB" sz="2200" b="1">
                <a:solidFill>
                  <a:schemeClr val="bg1"/>
                </a:solidFill>
                <a:latin typeface="Calibri" panose="020F0502020204030204" pitchFamily="34" charset="0"/>
                <a:cs typeface="Calibri" panose="020F0502020204030204" pitchFamily="34" charset="0"/>
              </a:rPr>
              <a:t> 3.2.1 Commitment to equality policies and regulation</a:t>
            </a:r>
          </a:p>
          <a:p>
            <a:pPr marL="0" indent="0">
              <a:spcBef>
                <a:spcPts val="0"/>
              </a:spcBef>
              <a:buNone/>
            </a:pPr>
            <a:endParaRPr lang="en-GB" sz="2200" b="1">
              <a:solidFill>
                <a:schemeClr val="bg1"/>
              </a:solidFill>
              <a:latin typeface="Calibri" panose="020F0502020204030204" pitchFamily="34" charset="0"/>
              <a:cs typeface="Calibri" panose="020F0502020204030204" pitchFamily="34" charset="0"/>
            </a:endParaRPr>
          </a:p>
        </p:txBody>
      </p:sp>
      <p:sp>
        <p:nvSpPr>
          <p:cNvPr id="12" name="Text Placeholder 6">
            <a:extLst>
              <a:ext uri="{FF2B5EF4-FFF2-40B4-BE49-F238E27FC236}">
                <a16:creationId xmlns:a16="http://schemas.microsoft.com/office/drawing/2014/main" id="{73D9E090-3172-F7C2-F83E-217BCD7E6B40}"/>
              </a:ext>
            </a:extLst>
          </p:cNvPr>
          <p:cNvSpPr txBox="1">
            <a:spLocks/>
          </p:cNvSpPr>
          <p:nvPr/>
        </p:nvSpPr>
        <p:spPr>
          <a:xfrm>
            <a:off x="569210" y="9201909"/>
            <a:ext cx="3195638" cy="109889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n-IE">
                <a:ea typeface="Calibri" panose="020F0502020204030204" pitchFamily="34" charset="0"/>
              </a:rPr>
              <a:t>It is important that all these rules are not only implemented but also accepted for their correct compliance, and implementation within organisations, not solely managers, but that the information is positively reinforced to all workers through trainings and orientations.</a:t>
            </a:r>
          </a:p>
        </p:txBody>
      </p:sp>
    </p:spTree>
    <p:extLst>
      <p:ext uri="{BB962C8B-B14F-4D97-AF65-F5344CB8AC3E}">
        <p14:creationId xmlns:p14="http://schemas.microsoft.com/office/powerpoint/2010/main" val="8890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a:t>3.2.2 Visibility and female referents in the sector </a:t>
            </a:r>
            <a:endParaRPr lang="en-LB"/>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n-IE" sz="1100">
                <a:cs typeface="Calibri" panose="020F0502020204030204" pitchFamily="34" charset="0"/>
              </a:rPr>
              <a:t>Although the situation has been changing in recent years, in the EU we still find that the representation of women in the construction sector is 9%, not because there are no women in the sector, but because in many cases they are not made visible by the organisations themselves or female references in the sector are not promoted.</a:t>
            </a: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6827949"/>
            <a:ext cx="2639820" cy="1284302"/>
          </a:xfrm>
          <a:prstGeom prst="rect">
            <a:avLst/>
          </a:prstGeom>
        </p:spPr>
        <p:txBody>
          <a:bodyPr/>
          <a:lstStyle/>
          <a:p>
            <a:pPr algn="just">
              <a:spcBef>
                <a:spcPts val="195"/>
              </a:spcBef>
              <a:tabLst>
                <a:tab pos="450215" algn="l"/>
              </a:tabLst>
            </a:pPr>
            <a:r>
              <a:rPr lang="en-IE"/>
              <a:t>This lack of visibility and commitment on the part of organisations perpetuates gender roles and stereotypes that the sector itself has been destroying thanks to the re-industrialisation of the sector that has allowed many jobs traditionally related to physical strength to be performed by anyone. It is through visibility and communication that these gender roles can be broken, and the underrepresentation of women can be ended.</a:t>
            </a:r>
          </a:p>
          <a:p>
            <a:pPr algn="just">
              <a:spcBef>
                <a:spcPts val="195"/>
              </a:spcBef>
              <a:tabLst>
                <a:tab pos="450215" algn="l"/>
              </a:tabLst>
            </a:pPr>
            <a:r>
              <a:rPr lang="en-IE"/>
              <a:t> </a:t>
            </a:r>
          </a:p>
          <a:p>
            <a:r>
              <a:rPr lang="en-IE"/>
              <a:t> </a:t>
            </a:r>
            <a:endParaRPr lang="en-LB"/>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55</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791322" y="3605910"/>
            <a:ext cx="3286605" cy="124435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A lot of people may be doing work, diversity, and inclusion work. But not talking about it, so we don't see it</a:t>
            </a:r>
            <a:r>
              <a:rPr lang="en-LB"/>
              <a:t> </a:t>
            </a:r>
            <a:r>
              <a:rPr lang="en-IE"/>
              <a:t>”.</a:t>
            </a:r>
            <a:r>
              <a:rPr lang="en-LB"/>
              <a:t> </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713006" y="485026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Maria Hegarty, Equality Expert from Ireland </a:t>
            </a:r>
          </a:p>
        </p:txBody>
      </p:sp>
      <p:sp>
        <p:nvSpPr>
          <p:cNvPr id="3" name="Text Placeholder 9">
            <a:extLst>
              <a:ext uri="{FF2B5EF4-FFF2-40B4-BE49-F238E27FC236}">
                <a16:creationId xmlns:a16="http://schemas.microsoft.com/office/drawing/2014/main" id="{1532E89E-FCCF-FCD0-AB82-CB24BD525FE7}"/>
              </a:ext>
            </a:extLst>
          </p:cNvPr>
          <p:cNvSpPr txBox="1">
            <a:spLocks/>
          </p:cNvSpPr>
          <p:nvPr/>
        </p:nvSpPr>
        <p:spPr>
          <a:xfrm>
            <a:off x="524215" y="3125920"/>
            <a:ext cx="3303720" cy="1284302"/>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1800" b="0" i="0" kern="1200">
                <a:solidFill>
                  <a:srgbClr val="000000"/>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100">
                <a:cs typeface="Calibri" panose="020F0502020204030204" pitchFamily="34" charset="0"/>
              </a:rPr>
              <a:t>The lack of female role models is one of the biggest problems in the fight for equality in construction. Many of the stereotypes that exist about jobs within the sector are created by a lack of knowledge, as well as a lack of visibility of women who are already doing those jobs.</a:t>
            </a:r>
            <a:endParaRPr lang="en-LB" sz="1100">
              <a:cs typeface="Calibri" panose="020F0502020204030204" pitchFamily="34" charset="0"/>
            </a:endParaRPr>
          </a:p>
        </p:txBody>
      </p:sp>
      <p:sp>
        <p:nvSpPr>
          <p:cNvPr id="5" name="Text Placeholder 4">
            <a:extLst>
              <a:ext uri="{FF2B5EF4-FFF2-40B4-BE49-F238E27FC236}">
                <a16:creationId xmlns:a16="http://schemas.microsoft.com/office/drawing/2014/main" id="{88E53F54-9499-0027-9B11-1B50721A9647}"/>
              </a:ext>
            </a:extLst>
          </p:cNvPr>
          <p:cNvSpPr>
            <a:spLocks noGrp="1"/>
          </p:cNvSpPr>
          <p:nvPr/>
        </p:nvSpPr>
        <p:spPr>
          <a:xfrm>
            <a:off x="561570" y="4273009"/>
            <a:ext cx="3286605" cy="124435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Women are so underrepresented, especially in Ireland. For that, we need to be more open-minded in general about how women can do these jobs”.</a:t>
            </a:r>
            <a:r>
              <a:rPr lang="en-LB"/>
              <a:t> </a:t>
            </a:r>
            <a:endParaRPr lang="en-US" baseline="30000" dirty="0"/>
          </a:p>
        </p:txBody>
      </p:sp>
      <p:sp>
        <p:nvSpPr>
          <p:cNvPr id="7" name="Text Placeholder 6">
            <a:extLst>
              <a:ext uri="{FF2B5EF4-FFF2-40B4-BE49-F238E27FC236}">
                <a16:creationId xmlns:a16="http://schemas.microsoft.com/office/drawing/2014/main" id="{E93BC983-464B-210E-4535-0FFF651DFD62}"/>
              </a:ext>
            </a:extLst>
          </p:cNvPr>
          <p:cNvSpPr txBox="1">
            <a:spLocks/>
          </p:cNvSpPr>
          <p:nvPr/>
        </p:nvSpPr>
        <p:spPr>
          <a:xfrm>
            <a:off x="483254" y="6037689"/>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chemeClr val="bg1"/>
                </a:solidFill>
                <a:cs typeface="Times New Roman" panose="02020603050405020304" pitchFamily="18" charset="0"/>
              </a:rPr>
              <a:t>Lola Gonzalez Equality Expert from Ireland</a:t>
            </a:r>
            <a:r>
              <a:rPr lang="en-LB" sz="900" b="1" i="1">
                <a:solidFill>
                  <a:schemeClr val="bg1"/>
                </a:solidFill>
                <a:cs typeface="Times New Roman" panose="02020603050405020304" pitchFamily="18" charset="0"/>
              </a:rPr>
              <a:t> </a:t>
            </a:r>
            <a:endParaRPr lang="en-IE" sz="900" b="1" i="1">
              <a:solidFill>
                <a:schemeClr val="bg1"/>
              </a:solidFill>
              <a:cs typeface="Times New Roman" panose="02020603050405020304" pitchFamily="18" charset="0"/>
            </a:endParaRPr>
          </a:p>
        </p:txBody>
      </p:sp>
      <p:sp>
        <p:nvSpPr>
          <p:cNvPr id="15" name="Rectangle 14">
            <a:extLst>
              <a:ext uri="{FF2B5EF4-FFF2-40B4-BE49-F238E27FC236}">
                <a16:creationId xmlns:a16="http://schemas.microsoft.com/office/drawing/2014/main" id="{67BE3B52-A40C-2342-2698-C414A7E4A74B}"/>
              </a:ext>
            </a:extLst>
          </p:cNvPr>
          <p:cNvSpPr/>
          <p:nvPr/>
        </p:nvSpPr>
        <p:spPr>
          <a:xfrm flipV="1">
            <a:off x="3718870" y="6458431"/>
            <a:ext cx="3410996"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4">
            <a:extLst>
              <a:ext uri="{FF2B5EF4-FFF2-40B4-BE49-F238E27FC236}">
                <a16:creationId xmlns:a16="http://schemas.microsoft.com/office/drawing/2014/main" id="{6DD2898A-7B73-7B05-8262-B5837112F219}"/>
              </a:ext>
            </a:extLst>
          </p:cNvPr>
          <p:cNvSpPr>
            <a:spLocks noGrp="1"/>
          </p:cNvSpPr>
          <p:nvPr/>
        </p:nvSpPr>
        <p:spPr>
          <a:xfrm>
            <a:off x="3748458" y="7092060"/>
            <a:ext cx="3286605" cy="124435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Women are still underrepresented in many areas of the industry, particularly in trade and craft roles, and there is a persistent gender pay gap that needs to be addressed ”.</a:t>
            </a:r>
            <a:r>
              <a:rPr lang="en-LB"/>
              <a:t> </a:t>
            </a:r>
            <a:endParaRPr lang="en-US" baseline="30000" dirty="0"/>
          </a:p>
        </p:txBody>
      </p:sp>
      <p:grpSp>
        <p:nvGrpSpPr>
          <p:cNvPr id="17" name="Group 16">
            <a:extLst>
              <a:ext uri="{FF2B5EF4-FFF2-40B4-BE49-F238E27FC236}">
                <a16:creationId xmlns:a16="http://schemas.microsoft.com/office/drawing/2014/main" id="{16730D62-D9CB-0696-6E01-04946CC02F94}"/>
              </a:ext>
            </a:extLst>
          </p:cNvPr>
          <p:cNvGrpSpPr/>
          <p:nvPr/>
        </p:nvGrpSpPr>
        <p:grpSpPr>
          <a:xfrm>
            <a:off x="4664514" y="5696874"/>
            <a:ext cx="1487826" cy="1083162"/>
            <a:chOff x="3400450" y="986392"/>
            <a:chExt cx="1487826" cy="1083162"/>
          </a:xfrm>
        </p:grpSpPr>
        <p:sp>
          <p:nvSpPr>
            <p:cNvPr id="23" name="Freeform 22">
              <a:extLst>
                <a:ext uri="{FF2B5EF4-FFF2-40B4-BE49-F238E27FC236}">
                  <a16:creationId xmlns:a16="http://schemas.microsoft.com/office/drawing/2014/main" id="{8FF22AC2-D7BF-32B9-2220-4ECE4217865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4" name="Freeform 23">
              <a:extLst>
                <a:ext uri="{FF2B5EF4-FFF2-40B4-BE49-F238E27FC236}">
                  <a16:creationId xmlns:a16="http://schemas.microsoft.com/office/drawing/2014/main" id="{710E3F17-850F-C361-47FF-97478A37D50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5" name="Text Placeholder 6">
            <a:extLst>
              <a:ext uri="{FF2B5EF4-FFF2-40B4-BE49-F238E27FC236}">
                <a16:creationId xmlns:a16="http://schemas.microsoft.com/office/drawing/2014/main" id="{4A2ED328-9831-5126-938F-24879DADB2BB}"/>
              </a:ext>
            </a:extLst>
          </p:cNvPr>
          <p:cNvSpPr txBox="1">
            <a:spLocks/>
          </p:cNvSpPr>
          <p:nvPr/>
        </p:nvSpPr>
        <p:spPr>
          <a:xfrm>
            <a:off x="3713005" y="885077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Hanna Larsen. Gender and Diversity Expert from Denmark </a:t>
            </a:r>
          </a:p>
        </p:txBody>
      </p:sp>
    </p:spTree>
    <p:extLst>
      <p:ext uri="{BB962C8B-B14F-4D97-AF65-F5344CB8AC3E}">
        <p14:creationId xmlns:p14="http://schemas.microsoft.com/office/powerpoint/2010/main" val="2802418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13EDEC-5787-0343-4553-6E55FD14A2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759" y="449262"/>
            <a:ext cx="6496308" cy="6624637"/>
          </a:xfrm>
          <a:prstGeom prst="rect">
            <a:avLst/>
          </a:prstGeom>
        </p:spPr>
      </p:pic>
      <p:sp>
        <p:nvSpPr>
          <p:cNvPr id="24" name="Freeform 23">
            <a:extLst>
              <a:ext uri="{FF2B5EF4-FFF2-40B4-BE49-F238E27FC236}">
                <a16:creationId xmlns:a16="http://schemas.microsoft.com/office/drawing/2014/main" id="{48FB15DF-6733-F3BC-83A1-B1B64AF966F1}"/>
              </a:ext>
            </a:extLst>
          </p:cNvPr>
          <p:cNvSpPr/>
          <p:nvPr/>
        </p:nvSpPr>
        <p:spPr>
          <a:xfrm>
            <a:off x="442594" y="449262"/>
            <a:ext cx="6496307" cy="6624637"/>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45DBF072-EEAF-F8D9-EBBC-BA3CB33B2A99}"/>
              </a:ext>
            </a:extLst>
          </p:cNvPr>
          <p:cNvSpPr/>
          <p:nvPr/>
        </p:nvSpPr>
        <p:spPr>
          <a:xfrm>
            <a:off x="0" y="1264920"/>
            <a:ext cx="4188275" cy="942689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56</a:t>
            </a:fld>
            <a:endParaRPr lang="en-US" dirty="0"/>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32622" y="3969606"/>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2" name="Text Placeholder 4">
            <a:extLst>
              <a:ext uri="{FF2B5EF4-FFF2-40B4-BE49-F238E27FC236}">
                <a16:creationId xmlns:a16="http://schemas.microsoft.com/office/drawing/2014/main" id="{9851AFF3-C6C0-A6BB-4283-216284F0D453}"/>
              </a:ext>
            </a:extLst>
          </p:cNvPr>
          <p:cNvSpPr>
            <a:spLocks noGrp="1"/>
          </p:cNvSpPr>
          <p:nvPr/>
        </p:nvSpPr>
        <p:spPr>
          <a:xfrm>
            <a:off x="493233" y="5434742"/>
            <a:ext cx="3286605" cy="124017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It would be also good to have specialized itineraries for women in the construction sector, to accompany these women</a:t>
            </a:r>
            <a:r>
              <a:rPr lang="en-LB"/>
              <a:t> </a:t>
            </a:r>
            <a:r>
              <a:rPr lang="en-IE"/>
              <a:t>”.</a:t>
            </a:r>
            <a:endParaRPr lang="en-US" baseline="30000" dirty="0"/>
          </a:p>
        </p:txBody>
      </p:sp>
      <p:sp>
        <p:nvSpPr>
          <p:cNvPr id="13" name="Text Placeholder 6">
            <a:extLst>
              <a:ext uri="{FF2B5EF4-FFF2-40B4-BE49-F238E27FC236}">
                <a16:creationId xmlns:a16="http://schemas.microsoft.com/office/drawing/2014/main" id="{178EECDD-96ED-C0C0-7B14-2CD17EBE7E6B}"/>
              </a:ext>
            </a:extLst>
          </p:cNvPr>
          <p:cNvSpPr txBox="1">
            <a:spLocks/>
          </p:cNvSpPr>
          <p:nvPr/>
        </p:nvSpPr>
        <p:spPr>
          <a:xfrm>
            <a:off x="445758" y="670122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chemeClr val="bg1"/>
                </a:solidFill>
                <a:cs typeface="Times New Roman" panose="02020603050405020304" pitchFamily="18" charset="0"/>
              </a:rPr>
              <a:t>Mónica Nevado. Consellor and Employment Technician from Spain </a:t>
            </a:r>
            <a:endParaRPr lang="en-LB" sz="900" b="1" i="1">
              <a:solidFill>
                <a:schemeClr val="bg1"/>
              </a:solidFill>
              <a:cs typeface="Times New Roman" panose="02020603050405020304" pitchFamily="18" charset="0"/>
            </a:endParaRPr>
          </a:p>
        </p:txBody>
      </p:sp>
      <p:sp>
        <p:nvSpPr>
          <p:cNvPr id="14" name="Text Placeholder 6">
            <a:extLst>
              <a:ext uri="{FF2B5EF4-FFF2-40B4-BE49-F238E27FC236}">
                <a16:creationId xmlns:a16="http://schemas.microsoft.com/office/drawing/2014/main" id="{17CF7BF7-7438-6494-F181-FD7E8CE1AD52}"/>
              </a:ext>
            </a:extLst>
          </p:cNvPr>
          <p:cNvSpPr>
            <a:spLocks noGrp="1"/>
          </p:cNvSpPr>
          <p:nvPr>
            <p:ph type="body" sz="quarter" idx="13"/>
          </p:nvPr>
        </p:nvSpPr>
        <p:spPr>
          <a:xfrm>
            <a:off x="277619" y="1705053"/>
            <a:ext cx="3910656" cy="725631"/>
          </a:xfrm>
        </p:spPr>
        <p:txBody>
          <a:bodyPr anchor="t">
            <a:normAutofit/>
          </a:bodyPr>
          <a:lstStyle/>
          <a:p>
            <a:pPr algn="l"/>
            <a:r>
              <a:rPr lang="en-GB" sz="2200" b="1">
                <a:solidFill>
                  <a:schemeClr val="bg1"/>
                </a:solidFill>
              </a:rPr>
              <a:t>3.2.3 Training and career guidance</a:t>
            </a:r>
          </a:p>
          <a:p>
            <a:pPr algn="l"/>
            <a:endParaRPr lang="en-GB" sz="2200" b="1">
              <a:solidFill>
                <a:schemeClr val="bg1"/>
              </a:solidFill>
            </a:endParaRPr>
          </a:p>
        </p:txBody>
      </p:sp>
      <p:sp>
        <p:nvSpPr>
          <p:cNvPr id="16" name="Text Placeholder 9">
            <a:extLst>
              <a:ext uri="{FF2B5EF4-FFF2-40B4-BE49-F238E27FC236}">
                <a16:creationId xmlns:a16="http://schemas.microsoft.com/office/drawing/2014/main" id="{73913EFD-30C6-1A64-BB15-3DF7AFDF93FC}"/>
              </a:ext>
            </a:extLst>
          </p:cNvPr>
          <p:cNvSpPr txBox="1">
            <a:spLocks/>
          </p:cNvSpPr>
          <p:nvPr/>
        </p:nvSpPr>
        <p:spPr>
          <a:xfrm>
            <a:off x="499771" y="2760969"/>
            <a:ext cx="3303720" cy="88587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The lack of visibility and representation of female referents is associated with the training orientation towards young women who plan to develop their professional career in the construction sector. </a:t>
            </a:r>
            <a:endParaRPr lang="en-L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Text Placeholder 9">
            <a:extLst>
              <a:ext uri="{FF2B5EF4-FFF2-40B4-BE49-F238E27FC236}">
                <a16:creationId xmlns:a16="http://schemas.microsoft.com/office/drawing/2014/main" id="{466B8F20-AB23-6E20-76C9-55ADA1393507}"/>
              </a:ext>
            </a:extLst>
          </p:cNvPr>
          <p:cNvSpPr txBox="1">
            <a:spLocks/>
          </p:cNvSpPr>
          <p:nvPr/>
        </p:nvSpPr>
        <p:spPr>
          <a:xfrm>
            <a:off x="483729" y="7349011"/>
            <a:ext cx="3303720" cy="2967290"/>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important that both trainers and companies seek to orientate women not only to sectors that have traditionally been feminised, such as the service or health sector. This orientation should be based on the visibility and representation of women in the sector to encourage young women to enter the construction sector and then continue to be accompanied by the commitment of business policies.</a:t>
            </a:r>
          </a:p>
          <a:p>
            <a:pPr marL="0" indent="0" algn="just">
              <a:spcBef>
                <a:spcPts val="0"/>
              </a:spcBef>
              <a:buNone/>
            </a:pPr>
            <a:endPar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industry itself is taking steps in this direction, trying to break down stereotypes that construction is a male sector, but again guidance and training still play a necessary role in offering more opportunities for women who want to work in construction.</a:t>
            </a:r>
          </a:p>
          <a:p>
            <a:pPr marL="0" indent="0" algn="just">
              <a:spcBef>
                <a:spcPts val="0"/>
              </a:spcBef>
              <a:buNone/>
            </a:pPr>
            <a:endPar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4">
            <a:extLst>
              <a:ext uri="{FF2B5EF4-FFF2-40B4-BE49-F238E27FC236}">
                <a16:creationId xmlns:a16="http://schemas.microsoft.com/office/drawing/2014/main" id="{AA2F12C6-C11A-7848-5A03-40DC39F7B27E}"/>
              </a:ext>
            </a:extLst>
          </p:cNvPr>
          <p:cNvSpPr>
            <a:spLocks noGrp="1"/>
          </p:cNvSpPr>
          <p:nvPr/>
        </p:nvSpPr>
        <p:spPr>
          <a:xfrm>
            <a:off x="4319304" y="7349011"/>
            <a:ext cx="2807342" cy="124017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The industry has also been taking steps to promote gender equality, such as offering more education and training opportunities for women and creating a more inclusive work environment ”.</a:t>
            </a:r>
            <a:endParaRPr lang="en-US" baseline="30000" dirty="0"/>
          </a:p>
        </p:txBody>
      </p:sp>
      <p:sp>
        <p:nvSpPr>
          <p:cNvPr id="19" name="Text Placeholder 6">
            <a:extLst>
              <a:ext uri="{FF2B5EF4-FFF2-40B4-BE49-F238E27FC236}">
                <a16:creationId xmlns:a16="http://schemas.microsoft.com/office/drawing/2014/main" id="{23630068-7E5C-A00F-A1B2-41617A16E420}"/>
              </a:ext>
            </a:extLst>
          </p:cNvPr>
          <p:cNvSpPr txBox="1">
            <a:spLocks/>
          </p:cNvSpPr>
          <p:nvPr/>
        </p:nvSpPr>
        <p:spPr>
          <a:xfrm>
            <a:off x="4505465" y="9713861"/>
            <a:ext cx="23439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rgbClr val="EF8D5B"/>
                </a:solidFill>
                <a:cs typeface="Times New Roman" panose="02020603050405020304" pitchFamily="18" charset="0"/>
              </a:rPr>
              <a:t>Sarah Hansen. Structural engineering from Denmark</a:t>
            </a:r>
            <a:endParaRPr lang="en-LB" sz="900" b="1" i="1">
              <a:solidFill>
                <a:srgbClr val="EF8D5B"/>
              </a:solidFill>
              <a:cs typeface="Times New Roman" panose="02020603050405020304" pitchFamily="18" charset="0"/>
            </a:endParaRPr>
          </a:p>
        </p:txBody>
      </p:sp>
    </p:spTree>
    <p:extLst>
      <p:ext uri="{BB962C8B-B14F-4D97-AF65-F5344CB8AC3E}">
        <p14:creationId xmlns:p14="http://schemas.microsoft.com/office/powerpoint/2010/main" val="4269562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n-GB">
                <a:effectLst/>
                <a:ea typeface="Calibri" panose="020F0502020204030204" pitchFamily="34" charset="0"/>
              </a:rPr>
              <a:t>“</a:t>
            </a:r>
            <a:r>
              <a:rPr lang="en-IE"/>
              <a:t>Every time when something is mono-dimensional when we only see one perspective, we are missing out</a:t>
            </a:r>
            <a:r>
              <a:rPr lang="en-GB">
                <a:effectLst/>
                <a:ea typeface="Calibri" panose="020F0502020204030204" pitchFamily="34" charset="0"/>
              </a:rPr>
              <a:t>.” </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57</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790877"/>
            <a:ext cx="6526988" cy="2314214"/>
          </a:xfrm>
          <a:prstGeom prst="rect">
            <a:avLst/>
          </a:prstGeom>
        </p:spPr>
        <p:txBody>
          <a:bodyPr/>
          <a:lstStyle/>
          <a:p>
            <a:r>
              <a:rPr lang="en-GB">
                <a:effectLst/>
                <a:ea typeface="Calibri" panose="020F0502020204030204" pitchFamily="34" charset="0"/>
              </a:rPr>
              <a:t>We are also at a time when the sector is undergoing a process of change and innovation. This means that more and more and better trained workers are needed to cope with the needs of the sector.</a:t>
            </a:r>
          </a:p>
          <a:p>
            <a:endParaRPr lang="en-GB">
              <a:effectLst/>
              <a:ea typeface="Calibri" panose="020F0502020204030204" pitchFamily="34" charset="0"/>
            </a:endParaRPr>
          </a:p>
          <a:p>
            <a:r>
              <a:rPr lang="en-US">
                <a:effectLst/>
                <a:ea typeface="Calibri" panose="020F0502020204030204" pitchFamily="34" charset="0"/>
              </a:rPr>
              <a:t>Women are a key player in facing the challenges of the construction sector and this is how organisations and employers must see it, challenging the gender roles mentioned above to have more opportunities for the future. It is women who play a key role here.</a:t>
            </a:r>
          </a:p>
          <a:p>
            <a:r>
              <a:rPr lang="en-US">
                <a:effectLst/>
                <a:ea typeface="Calibri" panose="020F0502020204030204" pitchFamily="34" charset="0"/>
              </a:rPr>
              <a:t> </a:t>
            </a:r>
          </a:p>
          <a:p>
            <a:r>
              <a:rPr lang="en-US">
                <a:effectLst/>
                <a:ea typeface="Calibri" panose="020F0502020204030204" pitchFamily="34" charset="0"/>
              </a:rPr>
              <a:t>Moreover, as we have seen, the sector itself is facilitating the need to fill new jobs, both because of the large number of workers close to retirement age,</a:t>
            </a:r>
          </a:p>
          <a:p>
            <a:endParaRPr lang="en-US">
              <a:ea typeface="Calibri" panose="020F0502020204030204" pitchFamily="34" charset="0"/>
            </a:endParaRPr>
          </a:p>
          <a:p>
            <a:endParaRPr lang="en-US">
              <a:effectLst/>
              <a:ea typeface="Calibri" panose="020F0502020204030204" pitchFamily="34" charset="0"/>
            </a:endParaRPr>
          </a:p>
          <a:p>
            <a:r>
              <a:rPr lang="en-US">
                <a:effectLst/>
                <a:ea typeface="Calibri" panose="020F0502020204030204" pitchFamily="34" charset="0"/>
              </a:rPr>
              <a:t>as well as expert workers in new jobs related to technological development, circular economy... </a:t>
            </a:r>
          </a:p>
          <a:p>
            <a:r>
              <a:rPr lang="en-US">
                <a:effectLst/>
                <a:ea typeface="Calibri" panose="020F0502020204030204" pitchFamily="34" charset="0"/>
              </a:rPr>
              <a:t> </a:t>
            </a:r>
          </a:p>
          <a:p>
            <a:r>
              <a:rPr lang="en-US">
                <a:effectLst/>
                <a:ea typeface="Calibri" panose="020F0502020204030204" pitchFamily="34" charset="0"/>
              </a:rPr>
              <a:t>Social change happens slowly, but it does not happen by itself. In the construction sector, ideas have always been perpetuated that women cannot work in the sector, but we see these stereotypes changing in the new generations. </a:t>
            </a:r>
          </a:p>
          <a:p>
            <a:endParaRPr lang="en-US">
              <a:effectLst/>
              <a:ea typeface="Calibri" panose="020F0502020204030204" pitchFamily="34" charset="0"/>
            </a:endParaRPr>
          </a:p>
          <a:p>
            <a:r>
              <a:rPr lang="en-US">
                <a:effectLst/>
                <a:ea typeface="Calibri" panose="020F0502020204030204" pitchFamily="34" charset="0"/>
              </a:rPr>
              <a:t>It is young women who know that they have labour rights that must be fulfilled, that their salary must be the same as men's and that they can do the same jobs as men.</a:t>
            </a:r>
          </a:p>
          <a:p>
            <a:endParaRPr lang="en-US">
              <a:effectLst/>
              <a:ea typeface="Calibri" panose="020F0502020204030204" pitchFamily="34" charset="0"/>
            </a:endParaRPr>
          </a:p>
          <a:p>
            <a:endParaRPr lang="en-LB">
              <a:effectLst/>
              <a:ea typeface="Calibri" panose="020F0502020204030204" pitchFamily="34" charset="0"/>
            </a:endParaRPr>
          </a:p>
          <a:p>
            <a:pPr algn="just">
              <a:tabLst>
                <a:tab pos="450215" algn="l"/>
              </a:tabLst>
            </a:pPr>
            <a:endParaRPr lang="en-LB">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34295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3.2.4 Generational change and innovation as tools for change </a:t>
            </a:r>
            <a:endParaRPr lang="en-LB"/>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06431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Sanja Ivandic Equality expert from Germany. </a:t>
            </a:r>
            <a:endParaRPr lang="en-LB" sz="9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79837" y="7903232"/>
            <a:ext cx="3276600" cy="110154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“We see a generational difference in social attitudes. This is especially evident among young women. Women see that they have rights and are not afraid to reach for them either.”</a:t>
            </a:r>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779838" y="9757181"/>
            <a:ext cx="3276599"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Bef>
                <a:spcPts val="195"/>
              </a:spcBef>
              <a:tabLst>
                <a:tab pos="450215" algn="l"/>
              </a:tabLst>
            </a:pP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Małgorzata Kopka- Piątek, Director of the European and Migration Policy Program at the Institute of Public Affairs, Poland</a:t>
            </a:r>
          </a:p>
        </p:txBody>
      </p:sp>
      <p:pic>
        <p:nvPicPr>
          <p:cNvPr id="16" name="Picture 15">
            <a:extLst>
              <a:ext uri="{FF2B5EF4-FFF2-40B4-BE49-F238E27FC236}">
                <a16:creationId xmlns:a16="http://schemas.microsoft.com/office/drawing/2014/main" id="{08CCE3A2-24BE-0870-83A6-FD28C8C82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6" y="7560332"/>
            <a:ext cx="3780773" cy="3131481"/>
          </a:xfrm>
          <a:prstGeom prst="rect">
            <a:avLst/>
          </a:prstGeom>
        </p:spPr>
      </p:pic>
      <p:sp>
        <p:nvSpPr>
          <p:cNvPr id="17" name="Freeform 16">
            <a:extLst>
              <a:ext uri="{FF2B5EF4-FFF2-40B4-BE49-F238E27FC236}">
                <a16:creationId xmlns:a16="http://schemas.microsoft.com/office/drawing/2014/main" id="{A07F4F23-47FE-5DEA-33D3-D8815F211BCB}"/>
              </a:ext>
            </a:extLst>
          </p:cNvPr>
          <p:cNvSpPr/>
          <p:nvPr/>
        </p:nvSpPr>
        <p:spPr>
          <a:xfrm>
            <a:off x="-937" y="7560332"/>
            <a:ext cx="3780773" cy="313148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73736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282" b="-320"/>
          <a:stretch/>
        </p:blipFill>
        <p:spPr>
          <a:xfrm>
            <a:off x="464104" y="472749"/>
            <a:ext cx="6496308" cy="9245409"/>
          </a:xfrm>
        </p:spPr>
      </p:pic>
      <p:sp>
        <p:nvSpPr>
          <p:cNvPr id="3" name="Freeform 2">
            <a:extLst>
              <a:ext uri="{FF2B5EF4-FFF2-40B4-BE49-F238E27FC236}">
                <a16:creationId xmlns:a16="http://schemas.microsoft.com/office/drawing/2014/main" id="{5D326608-DBAD-0CF5-6217-FAC3828D4FF2}"/>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58</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2344994"/>
            <a:ext cx="3418702" cy="741413"/>
          </a:xfrm>
        </p:spPr>
        <p:txBody>
          <a:bodyPr anchor="t">
            <a:normAutofit/>
          </a:bodyPr>
          <a:lstStyle/>
          <a:p>
            <a:pPr algn="l"/>
            <a:r>
              <a:rPr lang="en-GB" sz="2200" b="1">
                <a:solidFill>
                  <a:schemeClr val="bg1"/>
                </a:solidFill>
              </a:rPr>
              <a:t>3.2.5 </a:t>
            </a:r>
            <a:r>
              <a:rPr lang="en-IE" sz="2200" b="1">
                <a:solidFill>
                  <a:schemeClr val="bg1"/>
                </a:solidFill>
              </a:rPr>
              <a:t>Action Plan FemCon</a:t>
            </a:r>
            <a:endParaRPr lang="en-LB" sz="2200" b="1">
              <a:solidFill>
                <a:schemeClr val="bg1"/>
              </a:solidFill>
            </a:endParaRPr>
          </a:p>
          <a:p>
            <a:pPr algn="l"/>
            <a:endParaRPr lang="en-GB" sz="2200" b="1">
              <a:solidFill>
                <a:schemeClr val="bg1"/>
              </a:solidFill>
            </a:endParaRPr>
          </a:p>
        </p:txBody>
      </p:sp>
      <p:sp>
        <p:nvSpPr>
          <p:cNvPr id="2" name="Text Placeholder 9">
            <a:extLst>
              <a:ext uri="{FF2B5EF4-FFF2-40B4-BE49-F238E27FC236}">
                <a16:creationId xmlns:a16="http://schemas.microsoft.com/office/drawing/2014/main" id="{2CB6D6AE-B6AC-7187-3156-884D5D92D401}"/>
              </a:ext>
            </a:extLst>
          </p:cNvPr>
          <p:cNvSpPr txBox="1">
            <a:spLocks/>
          </p:cNvSpPr>
          <p:nvPr/>
        </p:nvSpPr>
        <p:spPr>
          <a:xfrm>
            <a:off x="499771" y="2964427"/>
            <a:ext cx="3303720" cy="1242858"/>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LB" sz="1100" dirty="0">
              <a:solidFill>
                <a:srgbClr val="000000"/>
              </a:solidFill>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4956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E3F96E1-7AB3-D835-B196-06246D5BA501}"/>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20"/>
          <a:stretch/>
        </p:blipFill>
        <p:spPr>
          <a:xfrm>
            <a:off x="464104" y="472749"/>
            <a:ext cx="6496308" cy="9245409"/>
          </a:xfrm>
        </p:spPr>
      </p:pic>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59</a:t>
            </a:fld>
            <a:endParaRPr lang="en-US" dirty="0"/>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lstStyle/>
          <a:p>
            <a:r>
              <a:rPr lang="en-IE" sz="1800" kern="1200">
                <a:solidFill>
                  <a:srgbClr val="000000"/>
                </a:solidFill>
                <a:effectLst/>
                <a:latin typeface="Calibri" panose="020F0502020204030204" pitchFamily="34" charset="0"/>
                <a:ea typeface="Calibri" panose="020F0502020204030204" pitchFamily="34" charset="0"/>
              </a:rPr>
              <a:t>“A woman’s place is wherever she wants it to be, even in the cab in a 40-ton bulldozer”</a:t>
            </a:r>
            <a:r>
              <a:rPr lang="en-US" dirty="0"/>
              <a:t>. </a:t>
            </a:r>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D017F5A1-FF27-DC97-4068-8FBB8F8CA362}"/>
              </a:ext>
            </a:extLst>
          </p:cNvPr>
          <p:cNvSpPr/>
          <p:nvPr/>
        </p:nvSpPr>
        <p:spPr>
          <a:xfrm>
            <a:off x="455483" y="472748"/>
            <a:ext cx="6496308"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1778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770407"/>
            <a:ext cx="6924675" cy="330803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6</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2036618"/>
            <a:ext cx="6071476" cy="7135091"/>
          </a:xfrm>
          <a:prstGeom prst="rect">
            <a:avLst/>
          </a:prstGeom>
        </p:spPr>
        <p:txBody>
          <a:bodyPr/>
          <a:lstStyle/>
          <a:p>
            <a:r>
              <a:rPr lang="en-US" sz="1800" b="1" dirty="0">
                <a:solidFill>
                  <a:schemeClr val="bg1"/>
                </a:solidFill>
              </a:rPr>
              <a:t>Introduction &amp; Purpose</a:t>
            </a:r>
          </a:p>
          <a:p>
            <a:endParaRPr lang="en-US" dirty="0"/>
          </a:p>
          <a:p>
            <a:r>
              <a:rPr lang="en-US" dirty="0"/>
              <a:t>Equality is one of the core values to which the European Union is committed to implementing in all its policies and areas. It is the EU's own public institutions and its Member States that must take the initiative and incorporate the value of equality in their different areas.  In the case of gender equality, it is especially necessary in the labour sector where we still find a very large gap in contrast to other political and social areas. </a:t>
            </a:r>
          </a:p>
          <a:p>
            <a:r>
              <a:rPr lang="en-US" dirty="0"/>
              <a:t> </a:t>
            </a:r>
          </a:p>
          <a:p>
            <a:r>
              <a:rPr lang="en-US" dirty="0"/>
              <a:t>With this in mind, we have developed an inclusion reach &amp; teach toolkit consisting of videos, text and graphics that will enable Vocational Education Trainers referred to hereinafter as (VET) educators to connect with women's work in construction and companies in the sector to motivate them to learn more about the need for change and to take action.</a:t>
            </a:r>
          </a:p>
          <a:p>
            <a:r>
              <a:rPr lang="en-US" dirty="0"/>
              <a:t> </a:t>
            </a:r>
          </a:p>
          <a:p>
            <a:r>
              <a:rPr lang="en-US" sz="1800" b="1" dirty="0"/>
              <a:t> </a:t>
            </a:r>
            <a:r>
              <a:rPr lang="en-US" sz="1800" b="1" dirty="0">
                <a:solidFill>
                  <a:schemeClr val="bg1"/>
                </a:solidFill>
              </a:rPr>
              <a:t>Who is the Toolkit for?</a:t>
            </a:r>
          </a:p>
          <a:p>
            <a:r>
              <a:rPr lang="en-US" dirty="0"/>
              <a:t> </a:t>
            </a:r>
          </a:p>
          <a:p>
            <a:r>
              <a:rPr lang="en-US" dirty="0"/>
              <a:t>This Toolkit focuses on VET educators and companies in the European construction sector. It can also serve as a guide for organisations in the construction sector and actors who interact in one way or another in recruitment processes in the construction sector, as well as for people interested in starting equality work in their construction-related organisations.</a:t>
            </a:r>
          </a:p>
          <a:p>
            <a:r>
              <a:rPr lang="en-US" dirty="0"/>
              <a:t> </a:t>
            </a:r>
          </a:p>
          <a:p>
            <a:r>
              <a:rPr lang="en-US" dirty="0"/>
              <a:t>Targeting a wide audience, the toolkit is focused on reaching out to VET educators and construction companies to design equality policies and strategies at all levels of work. In this way, it aims to inspire and improve the current situation and improve the quality of training to women in the construction sector through attractive guides and tools.</a:t>
            </a:r>
          </a:p>
          <a:p>
            <a:r>
              <a:rPr lang="en-US" sz="1800" b="1" dirty="0">
                <a:solidFill>
                  <a:schemeClr val="bg1"/>
                </a:solidFill>
              </a:rPr>
              <a:t>I</a:t>
            </a:r>
            <a:r>
              <a:rPr lang="en-IE" sz="1800" b="1">
                <a:solidFill>
                  <a:schemeClr val="bg1"/>
                </a:solidFill>
              </a:rPr>
              <a:t>nside the Toolkit</a:t>
            </a:r>
            <a:endParaRPr lang="en-LB" sz="1800" b="1">
              <a:solidFill>
                <a:schemeClr val="bg1"/>
              </a:solidFill>
            </a:endParaRPr>
          </a:p>
          <a:p>
            <a:endParaRPr lang="en-GB">
              <a:effectLst/>
              <a:ea typeface="Calibri" panose="020F0502020204030204" pitchFamily="34" charset="0"/>
            </a:endParaRPr>
          </a:p>
          <a:p>
            <a:r>
              <a:rPr lang="en-GB">
                <a:effectLst/>
                <a:ea typeface="Calibri" panose="020F0502020204030204" pitchFamily="34" charset="0"/>
              </a:rPr>
              <a:t>The toolkit is composed of four sections, section one focuses on providing information and knowledge about women in the construction sector, as well as data from European Union countries and prospects within the sector. Section two deals with the barriers and challenges women face in the sector, having gathered information through interviews, studies, and information from women in the construction sector.  Section three provides key information on how to create a Gender Action Plan so that it can be implemented in each organisation, company or training institution, providing the necessary tools and knowledge to do so. </a:t>
            </a:r>
            <a:endParaRPr lang="en-LB">
              <a:effectLst/>
              <a:ea typeface="Calibri" panose="020F0502020204030204" pitchFamily="34" charset="0"/>
            </a:endParaRPr>
          </a:p>
          <a:p>
            <a:r>
              <a:rPr lang="en-GB">
                <a:effectLst/>
                <a:ea typeface="Calibri" panose="020F0502020204030204" pitchFamily="34" charset="0"/>
              </a:rPr>
              <a:t> </a:t>
            </a:r>
            <a:endParaRPr lang="en-LB">
              <a:effectLst/>
              <a:ea typeface="Calibri" panose="020F0502020204030204" pitchFamily="34" charset="0"/>
            </a:endParaRPr>
          </a:p>
          <a:p>
            <a:r>
              <a:rPr lang="en-GB">
                <a:effectLst/>
                <a:ea typeface="Calibri" panose="020F0502020204030204" pitchFamily="34" charset="0"/>
              </a:rPr>
              <a:t>It also presents FEMCON's Action Plan, which focuses on providing educators and companies in the construction sector with tools to improve the situation for women, as well as the necessary knowledge to act from a gender perspective. Finally, section four offers inspirational material as well as a good practice guide. All audio visual or interactive material in this last section is included on the </a:t>
            </a:r>
            <a:r>
              <a:rPr lang="en-GB" b="1" u="sng">
                <a:solidFill>
                  <a:schemeClr val="bg1"/>
                </a:solidFill>
                <a:effectLst/>
                <a:ea typeface="Calibri" panose="020F0502020204030204" pitchFamily="34" charset="0"/>
                <a:hlinkClick r:id="rId2">
                  <a:extLst>
                    <a:ext uri="{A12FA001-AC4F-418D-AE19-62706E023703}">
                      <ahyp:hlinkClr xmlns:ahyp="http://schemas.microsoft.com/office/drawing/2018/hyperlinkcolor" val="tx"/>
                    </a:ext>
                  </a:extLst>
                </a:hlinkClick>
              </a:rPr>
              <a:t>FEMCON</a:t>
            </a:r>
            <a:r>
              <a:rPr lang="en-GB">
                <a:effectLst/>
                <a:ea typeface="Calibri" panose="020F0502020204030204" pitchFamily="34" charset="0"/>
              </a:rPr>
              <a:t> website, providing an accessible way to access all the material.</a:t>
            </a:r>
            <a:endParaRPr lang="en-LB">
              <a:effectLst/>
              <a:ea typeface="Calibri" panose="020F0502020204030204" pitchFamily="34" charset="0"/>
            </a:endParaRPr>
          </a:p>
          <a:p>
            <a:endParaRPr lang="en-US" dirty="0"/>
          </a:p>
          <a:p>
            <a:endParaRPr lang="en-US" dirty="0"/>
          </a:p>
        </p:txBody>
      </p:sp>
      <p:sp>
        <p:nvSpPr>
          <p:cNvPr id="8" name="Text Placeholder 7">
            <a:extLst>
              <a:ext uri="{FF2B5EF4-FFF2-40B4-BE49-F238E27FC236}">
                <a16:creationId xmlns:a16="http://schemas.microsoft.com/office/drawing/2014/main" id="{73FD2B13-DDE7-E64C-8E70-5D089500AF3C}"/>
              </a:ext>
            </a:extLst>
          </p:cNvPr>
          <p:cNvSpPr>
            <a:spLocks noGrp="1"/>
          </p:cNvSpPr>
          <p:nvPr>
            <p:ph type="body" sz="quarter" idx="42"/>
          </p:nvPr>
        </p:nvSpPr>
        <p:spPr>
          <a:prstGeom prst="rect">
            <a:avLst/>
          </a:prstGeom>
        </p:spPr>
        <p:txBody>
          <a:bodyPr/>
          <a:lstStyle/>
          <a:p>
            <a:r>
              <a:rPr lang="en-US" dirty="0"/>
              <a:t>Inclusion Reach &amp; Teach Toolkit</a:t>
            </a:r>
          </a:p>
          <a:p>
            <a:endParaRPr lang="en-US" dirty="0"/>
          </a:p>
        </p:txBody>
      </p:sp>
      <p:pic>
        <p:nvPicPr>
          <p:cNvPr id="12" name="Picture 11">
            <a:extLst>
              <a:ext uri="{FF2B5EF4-FFF2-40B4-BE49-F238E27FC236}">
                <a16:creationId xmlns:a16="http://schemas.microsoft.com/office/drawing/2014/main" id="{4BBF1D84-2A40-33C3-9479-8F35BE68CE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3882" y="6907931"/>
            <a:ext cx="3382154" cy="2642042"/>
          </a:xfrm>
          <a:prstGeom prst="rect">
            <a:avLst/>
          </a:prstGeom>
        </p:spPr>
      </p:pic>
      <p:pic>
        <p:nvPicPr>
          <p:cNvPr id="13" name="Immagine 3">
            <a:extLst>
              <a:ext uri="{FF2B5EF4-FFF2-40B4-BE49-F238E27FC236}">
                <a16:creationId xmlns:a16="http://schemas.microsoft.com/office/drawing/2014/main" id="{6B6F25C3-BF3A-45C7-6D6D-211E220803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41"/>
          <a:stretch/>
        </p:blipFill>
        <p:spPr>
          <a:xfrm>
            <a:off x="4888454" y="7293370"/>
            <a:ext cx="2682933" cy="1833407"/>
          </a:xfrm>
          <a:prstGeom prst="rect">
            <a:avLst/>
          </a:prstGeom>
        </p:spPr>
      </p:pic>
      <p:grpSp>
        <p:nvGrpSpPr>
          <p:cNvPr id="14" name="Group 13">
            <a:extLst>
              <a:ext uri="{FF2B5EF4-FFF2-40B4-BE49-F238E27FC236}">
                <a16:creationId xmlns:a16="http://schemas.microsoft.com/office/drawing/2014/main" id="{025FD448-EF7A-5453-126C-5A2391D2D8EF}"/>
              </a:ext>
            </a:extLst>
          </p:cNvPr>
          <p:cNvGrpSpPr/>
          <p:nvPr/>
        </p:nvGrpSpPr>
        <p:grpSpPr>
          <a:xfrm>
            <a:off x="4178531" y="7525258"/>
            <a:ext cx="872187" cy="832733"/>
            <a:chOff x="3966625" y="3269513"/>
            <a:chExt cx="872187" cy="832733"/>
          </a:xfrm>
        </p:grpSpPr>
        <p:sp>
          <p:nvSpPr>
            <p:cNvPr id="15" name="Freeform 14">
              <a:extLst>
                <a:ext uri="{FF2B5EF4-FFF2-40B4-BE49-F238E27FC236}">
                  <a16:creationId xmlns:a16="http://schemas.microsoft.com/office/drawing/2014/main" id="{3C76A34A-8D73-67C4-0284-E5EA36E7455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2F771E33-4349-D5D8-381B-2E166455CAC0}"/>
                </a:ext>
              </a:extLst>
            </p:cNvPr>
            <p:cNvSpPr/>
            <p:nvPr/>
          </p:nvSpPr>
          <p:spPr>
            <a:xfrm rot="585404">
              <a:off x="4002108" y="3453333"/>
              <a:ext cx="800540" cy="428066"/>
            </a:xfrm>
            <a:prstGeom prst="rect">
              <a:avLst/>
            </a:prstGeom>
          </p:spPr>
          <p:txBody>
            <a:bodyPr wrap="non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CLICK</a:t>
              </a:r>
            </a:p>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TO </a:t>
              </a:r>
              <a:r>
                <a:rPr lang="en-IE" sz="13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VIEW</a:t>
              </a:r>
              <a:endParaRPr lang="en-IE" sz="13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49504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04</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pPr>
              <a:spcBef>
                <a:spcPts val="1200"/>
              </a:spcBef>
            </a:pPr>
            <a:r>
              <a:rPr lang="hr-BA"/>
              <a:t>Inspiration towards the positive change in the construction industry</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60</a:t>
            </a:fld>
            <a:endParaRPr lang="en-US" dirty="0"/>
          </a:p>
        </p:txBody>
      </p:sp>
    </p:spTree>
    <p:extLst>
      <p:ext uri="{BB962C8B-B14F-4D97-AF65-F5344CB8AC3E}">
        <p14:creationId xmlns:p14="http://schemas.microsoft.com/office/powerpoint/2010/main" val="2517969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noAutofit/>
          </a:bodyPr>
          <a:lstStyle/>
          <a:p>
            <a:r>
              <a:rPr lang="en-GB">
                <a:effectLst/>
                <a:ea typeface="Calibri" panose="020F0502020204030204" pitchFamily="34" charset="0"/>
              </a:rPr>
              <a:t>The construction sector has traditionally been masculinised, largely due to the relation of the sector's jobs to brute force, however the evolution of the sector has allowed many tasks to be mechanised, allowing both men and women to access and perform the same tasks.</a:t>
            </a:r>
          </a:p>
          <a:p>
            <a:r>
              <a:rPr lang="en-GB">
                <a:effectLst/>
                <a:ea typeface="Calibri" panose="020F0502020204030204" pitchFamily="34" charset="0"/>
              </a:rPr>
              <a:t>Even so, the sector still presents difficulties for women both in accessing the sector and in maintaining and developing their professional careers in it. Some of these barriers are:</a:t>
            </a: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61</a:t>
            </a:fld>
            <a:endParaRPr lang="en-US" dirty="0"/>
          </a:p>
        </p:txBody>
      </p:sp>
      <p:sp>
        <p:nvSpPr>
          <p:cNvPr id="8" name="Text Placeholder 9">
            <a:extLst>
              <a:ext uri="{FF2B5EF4-FFF2-40B4-BE49-F238E27FC236}">
                <a16:creationId xmlns:a16="http://schemas.microsoft.com/office/drawing/2014/main" id="{18811442-5F35-0677-D2BC-1FDDC86BD83A}"/>
              </a:ext>
            </a:extLst>
          </p:cNvPr>
          <p:cNvSpPr txBox="1">
            <a:spLocks/>
          </p:cNvSpPr>
          <p:nvPr/>
        </p:nvSpPr>
        <p:spPr>
          <a:xfrm>
            <a:off x="538294" y="3964970"/>
            <a:ext cx="6526988" cy="146503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ffectLst/>
                <a:ea typeface="Calibri" panose="020F0502020204030204" pitchFamily="34" charset="0"/>
              </a:rPr>
              <a:t>The objective of including good practices is to help organisations and companies to have inspirational material to implement actions and measures that promote equality and gender equity policies.</a:t>
            </a:r>
            <a:endParaRPr lang="en-LB">
              <a:effectLst/>
              <a:ea typeface="Calibri" panose="020F0502020204030204" pitchFamily="34" charset="0"/>
            </a:endParaRPr>
          </a:p>
          <a:p>
            <a:r>
              <a:rPr lang="en-GB">
                <a:effectLst/>
                <a:ea typeface="Calibri" panose="020F0502020204030204" pitchFamily="34" charset="0"/>
              </a:rPr>
              <a:t> </a:t>
            </a:r>
            <a:endParaRPr lang="en-LB">
              <a:effectLst/>
              <a:ea typeface="Calibri" panose="020F0502020204030204" pitchFamily="34" charset="0"/>
            </a:endParaRPr>
          </a:p>
          <a:p>
            <a:r>
              <a:rPr lang="en-GB">
                <a:effectLst/>
                <a:ea typeface="Calibri" panose="020F0502020204030204" pitchFamily="34" charset="0"/>
              </a:rPr>
              <a:t>The FEMCON Good practices programme responds to the need of organisations, VET educators, institutions... to have practical and accessible information for the implementation of gender strategies within the construction sector. In this way, we have included interviews, lessons learned or inspiring project initiatives to provide tools to educators and managers in the construction sector, with the intention to improve, make visible and increase the presence of women in construction.</a:t>
            </a:r>
          </a:p>
          <a:p>
            <a:endParaRPr lang="en-LB">
              <a:effectLst/>
              <a:ea typeface="Calibri" panose="020F0502020204030204" pitchFamily="34" charset="0"/>
            </a:endParaRPr>
          </a:p>
          <a:p>
            <a:endParaRPr lang="en-US">
              <a:ea typeface="Calibri" panose="020F0502020204030204" pitchFamily="34" charset="0"/>
            </a:endParaRPr>
          </a:p>
          <a:p>
            <a:endParaRPr lang="en-LB">
              <a:ea typeface="Calibri" panose="020F0502020204030204" pitchFamily="34" charset="0"/>
            </a:endParaRPr>
          </a:p>
          <a:p>
            <a:pPr>
              <a:tabLst>
                <a:tab pos="450215" algn="l"/>
              </a:tabLst>
            </a:pPr>
            <a:endParaRPr lang="en-LB">
              <a:ea typeface="Calibri" panose="020F0502020204030204" pitchFamily="34" charset="0"/>
            </a:endParaRPr>
          </a:p>
        </p:txBody>
      </p:sp>
      <p:sp>
        <p:nvSpPr>
          <p:cNvPr id="9" name="Text Placeholder 7">
            <a:extLst>
              <a:ext uri="{FF2B5EF4-FFF2-40B4-BE49-F238E27FC236}">
                <a16:creationId xmlns:a16="http://schemas.microsoft.com/office/drawing/2014/main" id="{46FEC504-2EE1-53C6-EBF7-16B48DAAE4C3}"/>
              </a:ext>
            </a:extLst>
          </p:cNvPr>
          <p:cNvSpPr>
            <a:spLocks noGrp="1"/>
          </p:cNvSpPr>
          <p:nvPr/>
        </p:nvSpPr>
        <p:spPr>
          <a:xfrm>
            <a:off x="782170" y="34295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4.1 Good practices</a:t>
            </a:r>
            <a:endParaRPr lang="en-LB"/>
          </a:p>
          <a:p>
            <a:pPr>
              <a:spcBef>
                <a:spcPts val="200"/>
              </a:spcBef>
            </a:pPr>
            <a:endParaRPr lang="en-LB"/>
          </a:p>
        </p:txBody>
      </p:sp>
      <p:sp>
        <p:nvSpPr>
          <p:cNvPr id="12" name="Text Placeholder 9">
            <a:extLst>
              <a:ext uri="{FF2B5EF4-FFF2-40B4-BE49-F238E27FC236}">
                <a16:creationId xmlns:a16="http://schemas.microsoft.com/office/drawing/2014/main" id="{C86D57AA-D83D-5352-AB0D-1C58B22415EA}"/>
              </a:ext>
            </a:extLst>
          </p:cNvPr>
          <p:cNvSpPr txBox="1">
            <a:spLocks/>
          </p:cNvSpPr>
          <p:nvPr/>
        </p:nvSpPr>
        <p:spPr>
          <a:xfrm>
            <a:off x="567791" y="8236207"/>
            <a:ext cx="6526988" cy="231421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ffectLst/>
                <a:ea typeface="Calibri" panose="020F0502020204030204" pitchFamily="34" charset="0"/>
              </a:rPr>
              <a:t>One of the actions to be taken by the leaders or managers of companies and organisations is a commitment to action. To this end, the agenda of actions and measures must be signed and implemented from the top, to ensure that they work for the promotion and representation of women within the sector.</a:t>
            </a:r>
          </a:p>
        </p:txBody>
      </p:sp>
      <p:sp>
        <p:nvSpPr>
          <p:cNvPr id="13" name="Text Placeholder 7">
            <a:extLst>
              <a:ext uri="{FF2B5EF4-FFF2-40B4-BE49-F238E27FC236}">
                <a16:creationId xmlns:a16="http://schemas.microsoft.com/office/drawing/2014/main" id="{979F6A32-4CEF-F413-2B28-A16C3C0FDA06}"/>
              </a:ext>
            </a:extLst>
          </p:cNvPr>
          <p:cNvSpPr>
            <a:spLocks noGrp="1"/>
          </p:cNvSpPr>
          <p:nvPr/>
        </p:nvSpPr>
        <p:spPr>
          <a:xfrm>
            <a:off x="811667" y="7264084"/>
            <a:ext cx="2968172"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a:t>4.1.1 Commitment and action </a:t>
            </a:r>
            <a:endParaRPr lang="en-LB"/>
          </a:p>
          <a:p>
            <a:pPr>
              <a:spcBef>
                <a:spcPts val="200"/>
              </a:spcBef>
            </a:pPr>
            <a:endParaRPr lang="en-LB"/>
          </a:p>
        </p:txBody>
      </p:sp>
      <p:grpSp>
        <p:nvGrpSpPr>
          <p:cNvPr id="14" name="Group 13">
            <a:extLst>
              <a:ext uri="{FF2B5EF4-FFF2-40B4-BE49-F238E27FC236}">
                <a16:creationId xmlns:a16="http://schemas.microsoft.com/office/drawing/2014/main" id="{E516CCCF-B420-5CD4-E004-7B32E372AC05}"/>
              </a:ext>
            </a:extLst>
          </p:cNvPr>
          <p:cNvGrpSpPr/>
          <p:nvPr/>
        </p:nvGrpSpPr>
        <p:grpSpPr>
          <a:xfrm>
            <a:off x="4771418" y="5890054"/>
            <a:ext cx="1487826" cy="1083162"/>
            <a:chOff x="3400450" y="986392"/>
            <a:chExt cx="1487826" cy="1083162"/>
          </a:xfrm>
        </p:grpSpPr>
        <p:sp>
          <p:nvSpPr>
            <p:cNvPr id="15" name="Freeform 14">
              <a:extLst>
                <a:ext uri="{FF2B5EF4-FFF2-40B4-BE49-F238E27FC236}">
                  <a16:creationId xmlns:a16="http://schemas.microsoft.com/office/drawing/2014/main" id="{F245D410-A11F-54B9-9886-E80025E021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6" name="Freeform 15">
              <a:extLst>
                <a:ext uri="{FF2B5EF4-FFF2-40B4-BE49-F238E27FC236}">
                  <a16:creationId xmlns:a16="http://schemas.microsoft.com/office/drawing/2014/main" id="{E7CA04AF-73F5-1A9F-02C6-0E2D4B3730B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7" name="Text Placeholder 4">
            <a:extLst>
              <a:ext uri="{FF2B5EF4-FFF2-40B4-BE49-F238E27FC236}">
                <a16:creationId xmlns:a16="http://schemas.microsoft.com/office/drawing/2014/main" id="{8940E051-BCA8-D3B4-786D-F3B39882406E}"/>
              </a:ext>
            </a:extLst>
          </p:cNvPr>
          <p:cNvSpPr>
            <a:spLocks noGrp="1"/>
          </p:cNvSpPr>
          <p:nvPr/>
        </p:nvSpPr>
        <p:spPr>
          <a:xfrm>
            <a:off x="3799431" y="8165582"/>
            <a:ext cx="3431800" cy="99749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Diversity of teams. Mechanisms by companies facilitate the reconciliation of roles. The importance of promoting examples of success among women and that construction jobs are not only for young female graduates.</a:t>
            </a:r>
            <a:r>
              <a:rPr lang="en-US"/>
              <a:t>”</a:t>
            </a:r>
            <a:endParaRPr lang="en-US" dirty="0"/>
          </a:p>
        </p:txBody>
      </p:sp>
      <p:sp>
        <p:nvSpPr>
          <p:cNvPr id="18" name="Text Placeholder 6">
            <a:extLst>
              <a:ext uri="{FF2B5EF4-FFF2-40B4-BE49-F238E27FC236}">
                <a16:creationId xmlns:a16="http://schemas.microsoft.com/office/drawing/2014/main" id="{E6FC2C30-6E9D-94D9-0391-4C44D9651E8F}"/>
              </a:ext>
            </a:extLst>
          </p:cNvPr>
          <p:cNvSpPr txBox="1">
            <a:spLocks/>
          </p:cNvSpPr>
          <p:nvPr/>
        </p:nvSpPr>
        <p:spPr>
          <a:xfrm>
            <a:off x="3844403" y="7310779"/>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a:effectLst/>
                <a:latin typeface="Calibri" panose="020F0502020204030204" pitchFamily="34" charset="0"/>
                <a:ea typeface="Calibri" panose="020F0502020204030204" pitchFamily="34" charset="0"/>
                <a:cs typeface="Times New Roman" panose="02020603050405020304" pitchFamily="18" charset="0"/>
              </a:rPr>
              <a:t>As </a:t>
            </a:r>
            <a:r>
              <a:rPr lang="en-IE" sz="900" b="1" i="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Małgorzata Kopka- Piątek, Director of the European and Migration Policy Program at the Institute of Public Affairs, Poland </a:t>
            </a:r>
            <a:r>
              <a:rPr lang="en-IE" sz="900">
                <a:effectLst/>
                <a:latin typeface="Calibri" panose="020F0502020204030204" pitchFamily="34" charset="0"/>
                <a:ea typeface="Calibri" panose="020F0502020204030204" pitchFamily="34" charset="0"/>
                <a:cs typeface="Times New Roman" panose="02020603050405020304" pitchFamily="18" charset="0"/>
              </a:rPr>
              <a:t>that should work to develop: </a:t>
            </a:r>
          </a:p>
        </p:txBody>
      </p:sp>
      <p:sp>
        <p:nvSpPr>
          <p:cNvPr id="20" name="Text Placeholder 9">
            <a:extLst>
              <a:ext uri="{FF2B5EF4-FFF2-40B4-BE49-F238E27FC236}">
                <a16:creationId xmlns:a16="http://schemas.microsoft.com/office/drawing/2014/main" id="{4C3631BC-3019-C7FD-7B4C-45C18866CEF2}"/>
              </a:ext>
            </a:extLst>
          </p:cNvPr>
          <p:cNvSpPr txBox="1">
            <a:spLocks/>
          </p:cNvSpPr>
          <p:nvPr/>
        </p:nvSpPr>
        <p:spPr>
          <a:xfrm>
            <a:off x="538294" y="5430004"/>
            <a:ext cx="6526988" cy="146503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800" b="1">
                <a:solidFill>
                  <a:srgbClr val="7CD0E4"/>
                </a:solidFill>
                <a:effectLst/>
                <a:ea typeface="Calibri" panose="020F0502020204030204" pitchFamily="34" charset="0"/>
              </a:rPr>
              <a:t>TIPS - How can I do better?</a:t>
            </a:r>
          </a:p>
          <a:p>
            <a:r>
              <a:rPr lang="en-US">
                <a:effectLst/>
                <a:ea typeface="Calibri" panose="020F0502020204030204" pitchFamily="34" charset="0"/>
              </a:rPr>
              <a:t> </a:t>
            </a:r>
          </a:p>
          <a:p>
            <a:r>
              <a:rPr lang="en-US">
                <a:effectLst/>
                <a:ea typeface="Calibri" panose="020F0502020204030204" pitchFamily="34" charset="0"/>
              </a:rPr>
              <a:t>The best way to improve is to start by becoming aware of the situation of women within our organisation or company. In this way, we can decide to commit ourselves to start taking actions that will bring about real change.</a:t>
            </a:r>
          </a:p>
          <a:p>
            <a:endParaRPr lang="en-LB">
              <a:effectLst/>
              <a:ea typeface="Calibri" panose="020F0502020204030204" pitchFamily="34" charset="0"/>
            </a:endParaRPr>
          </a:p>
          <a:p>
            <a:endParaRPr lang="en-US">
              <a:ea typeface="Calibri" panose="020F0502020204030204" pitchFamily="34" charset="0"/>
            </a:endParaRPr>
          </a:p>
          <a:p>
            <a:endParaRPr lang="en-LB">
              <a:ea typeface="Calibri" panose="020F0502020204030204" pitchFamily="34" charset="0"/>
            </a:endParaRPr>
          </a:p>
          <a:p>
            <a:pPr>
              <a:tabLst>
                <a:tab pos="450215" algn="l"/>
              </a:tabLst>
            </a:pPr>
            <a:endParaRPr lang="en-LB">
              <a:ea typeface="Calibri" panose="020F0502020204030204" pitchFamily="34" charset="0"/>
            </a:endParaRPr>
          </a:p>
        </p:txBody>
      </p:sp>
    </p:spTree>
    <p:extLst>
      <p:ext uri="{BB962C8B-B14F-4D97-AF65-F5344CB8AC3E}">
        <p14:creationId xmlns:p14="http://schemas.microsoft.com/office/powerpoint/2010/main" val="1528223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62</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2083666"/>
            <a:ext cx="3195638" cy="1812483"/>
          </a:xfrm>
          <a:prstGeom prst="rect">
            <a:avLst/>
          </a:prstGeom>
        </p:spPr>
        <p:txBody>
          <a:bodyPr/>
          <a:lstStyle/>
          <a:p>
            <a:r>
              <a:rPr lang="en-GB">
                <a:effectLst/>
                <a:ea typeface="Calibri" panose="020F0502020204030204" pitchFamily="34" charset="0"/>
              </a:rPr>
              <a:t>Communication, as many experts in the sector have told us, is essential for the promotion of women in the construction sector. On the one hand, communication campaigns must be carried out to make women already working in the sector visible, as well as innovation and current affairs in the construction sector, to show that it is a current sector, in the process of industrialisation.</a:t>
            </a:r>
            <a:endParaRPr lang="en-LB">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110490"/>
            <a:ext cx="4114800" cy="5837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730789"/>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4" name="Text Placeholder 6">
            <a:extLst>
              <a:ext uri="{FF2B5EF4-FFF2-40B4-BE49-F238E27FC236}">
                <a16:creationId xmlns:a16="http://schemas.microsoft.com/office/drawing/2014/main" id="{2FF1A1EF-139D-A2D4-2B8E-F00500A50A8F}"/>
              </a:ext>
            </a:extLst>
          </p:cNvPr>
          <p:cNvSpPr txBox="1">
            <a:spLocks/>
          </p:cNvSpPr>
          <p:nvPr/>
        </p:nvSpPr>
        <p:spPr>
          <a:xfrm>
            <a:off x="293556" y="985873"/>
            <a:ext cx="3418702" cy="726439"/>
          </a:xfrm>
          <a:prstGeom prst="rect">
            <a:avLst/>
          </a:prstGeom>
        </p:spPr>
        <p:txBody>
          <a:bodyPr>
            <a:normAutofit fontScale="92500" lnSpcReduction="10000"/>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200"/>
              </a:spcBef>
              <a:buNone/>
            </a:pPr>
            <a:r>
              <a:rPr lang="en-IE" sz="2400" b="1">
                <a:solidFill>
                  <a:schemeClr val="bg1"/>
                </a:solidFill>
                <a:latin typeface="Calibri" panose="020F0502020204030204" pitchFamily="34" charset="0"/>
                <a:cs typeface="Poppins SemiBold" pitchFamily="2" charset="77"/>
              </a:rPr>
              <a:t>4.1.2 Transparency and communication work</a:t>
            </a:r>
          </a:p>
          <a:p>
            <a:pPr marL="0" indent="0">
              <a:spcBef>
                <a:spcPts val="200"/>
              </a:spcBef>
              <a:buNone/>
            </a:pPr>
            <a:endParaRPr lang="en-LB" sz="2800" b="1">
              <a:solidFill>
                <a:schemeClr val="bg1"/>
              </a:solidFill>
              <a:latin typeface="Calibri" panose="020F0502020204030204" pitchFamily="34" charset="0"/>
              <a:cs typeface="Poppins SemiBold" pitchFamily="2" charset="77"/>
            </a:endParaRPr>
          </a:p>
          <a:p>
            <a:pPr marL="0" indent="0">
              <a:buNone/>
            </a:pPr>
            <a:endParaRPr lang="en-GB" sz="2200" b="1">
              <a:solidFill>
                <a:schemeClr val="bg1"/>
              </a:solidFill>
            </a:endParaRPr>
          </a:p>
        </p:txBody>
      </p:sp>
      <p:sp>
        <p:nvSpPr>
          <p:cNvPr id="5" name="Text Placeholder 6">
            <a:extLst>
              <a:ext uri="{FF2B5EF4-FFF2-40B4-BE49-F238E27FC236}">
                <a16:creationId xmlns:a16="http://schemas.microsoft.com/office/drawing/2014/main" id="{2EC7F02A-C435-3728-CDA4-C5F70AF3E34A}"/>
              </a:ext>
            </a:extLst>
          </p:cNvPr>
          <p:cNvSpPr txBox="1">
            <a:spLocks/>
          </p:cNvSpPr>
          <p:nvPr/>
        </p:nvSpPr>
        <p:spPr>
          <a:xfrm>
            <a:off x="584200" y="5114611"/>
            <a:ext cx="319563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GB" sz="900">
                <a:cs typeface="Times New Roman" panose="02020603050405020304" pitchFamily="18" charset="0"/>
              </a:rPr>
              <a:t>As </a:t>
            </a:r>
            <a:r>
              <a:rPr lang="en-GB" sz="900" b="1" i="1">
                <a:solidFill>
                  <a:srgbClr val="EF8D5B"/>
                </a:solidFill>
                <a:cs typeface="Times New Roman" panose="02020603050405020304" pitchFamily="18" charset="0"/>
              </a:rPr>
              <a:t>Sarah Jane Pisciotti, Innovation &amp; Design Director at John Sisk &amp; Son </a:t>
            </a:r>
            <a:r>
              <a:rPr lang="en-GB" sz="900">
                <a:cs typeface="Times New Roman" panose="02020603050405020304" pitchFamily="18" charset="0"/>
              </a:rPr>
              <a:t>points out, </a:t>
            </a:r>
            <a:endParaRPr lang="en-IE" sz="900">
              <a:cs typeface="Times New Roman" panose="02020603050405020304" pitchFamily="18" charset="0"/>
            </a:endParaRPr>
          </a:p>
        </p:txBody>
      </p:sp>
      <p:sp>
        <p:nvSpPr>
          <p:cNvPr id="8" name="Text Placeholder 4">
            <a:extLst>
              <a:ext uri="{FF2B5EF4-FFF2-40B4-BE49-F238E27FC236}">
                <a16:creationId xmlns:a16="http://schemas.microsoft.com/office/drawing/2014/main" id="{432AD0B5-03C6-8DB7-4036-A6F8ED8A5B67}"/>
              </a:ext>
            </a:extLst>
          </p:cNvPr>
          <p:cNvSpPr>
            <a:spLocks noGrp="1"/>
          </p:cNvSpPr>
          <p:nvPr/>
        </p:nvSpPr>
        <p:spPr>
          <a:xfrm>
            <a:off x="493233" y="5729686"/>
            <a:ext cx="3286605" cy="1485812"/>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It can be difficult for women to choose construction if they don't see positive representation in both companies and in the media. For this to become a reality it needs industry collaboration, government support and more media interest in real life stories to create the conditions that will attract a skilled workforce fit for our future needs”.</a:t>
            </a:r>
            <a:endParaRPr lang="en-US" dirty="0"/>
          </a:p>
        </p:txBody>
      </p:sp>
      <p:sp>
        <p:nvSpPr>
          <p:cNvPr id="11" name="Freeform 10">
            <a:extLst>
              <a:ext uri="{FF2B5EF4-FFF2-40B4-BE49-F238E27FC236}">
                <a16:creationId xmlns:a16="http://schemas.microsoft.com/office/drawing/2014/main" id="{22287429-01AA-2ECA-ADFD-D1AC5268A456}"/>
              </a:ext>
            </a:extLst>
          </p:cNvPr>
          <p:cNvSpPr/>
          <p:nvPr/>
        </p:nvSpPr>
        <p:spPr>
          <a:xfrm>
            <a:off x="4127500" y="535468"/>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6">
            <a:extLst>
              <a:ext uri="{FF2B5EF4-FFF2-40B4-BE49-F238E27FC236}">
                <a16:creationId xmlns:a16="http://schemas.microsoft.com/office/drawing/2014/main" id="{B6084FCD-FEDA-B36C-9345-1B858B0A39E7}"/>
              </a:ext>
            </a:extLst>
          </p:cNvPr>
          <p:cNvSpPr txBox="1">
            <a:spLocks/>
          </p:cNvSpPr>
          <p:nvPr/>
        </p:nvSpPr>
        <p:spPr>
          <a:xfrm>
            <a:off x="584200" y="9426578"/>
            <a:ext cx="3195638" cy="94712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ffectLst/>
                <a:ea typeface="Calibri" panose="020F0502020204030204" pitchFamily="34" charset="0"/>
              </a:rPr>
              <a:t>On the other hand, transparency is vital for the company or organisation to move forward. It is through transparency that the impact of the objectives is achieved.</a:t>
            </a:r>
            <a:endParaRPr lang="en-LB">
              <a:effectLst/>
              <a:ea typeface="Calibri" panose="020F0502020204030204" pitchFamily="34" charset="0"/>
            </a:endParaRPr>
          </a:p>
          <a:p>
            <a:r>
              <a:rPr lang="en-GB">
                <a:effectLst/>
                <a:ea typeface="Calibri" panose="020F0502020204030204" pitchFamily="34" charset="0"/>
              </a:rPr>
              <a:t> </a:t>
            </a:r>
            <a:endParaRPr lang="en-LB">
              <a:effectLst/>
              <a:ea typeface="Calibri" panose="020F0502020204030204" pitchFamily="34" charset="0"/>
            </a:endParaRPr>
          </a:p>
        </p:txBody>
      </p:sp>
    </p:spTree>
    <p:extLst>
      <p:ext uri="{BB962C8B-B14F-4D97-AF65-F5344CB8AC3E}">
        <p14:creationId xmlns:p14="http://schemas.microsoft.com/office/powerpoint/2010/main" val="1847103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77BA16-3150-76B6-4EC7-627403E34800}"/>
              </a:ext>
            </a:extLst>
          </p:cNvPr>
          <p:cNvSpPr/>
          <p:nvPr/>
        </p:nvSpPr>
        <p:spPr>
          <a:xfrm flipV="1">
            <a:off x="555001" y="6458431"/>
            <a:ext cx="6379199"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a:t>4.1.3 Promoting women’s work and reducing the gender gap </a:t>
            </a:r>
          </a:p>
          <a:p>
            <a:pPr>
              <a:spcBef>
                <a:spcPts val="200"/>
              </a:spcBef>
            </a:pPr>
            <a:endParaRPr lang="en-LB"/>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en-IE" sz="1100">
                <a:cs typeface="Calibri" panose="020F0502020204030204" pitchFamily="34" charset="0"/>
              </a:rPr>
              <a:t>Policies must be adopted to promote equality within the sector and these measures must start with the selection processes, where there must be an egalitarian selection process, facilitating access to interviews from the first minute and not discarding profiles because they are women. Furthermore, it is at this point that a gender perspective should be included, using inclusive language.</a:t>
            </a: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63</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4350999"/>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IE"/>
              <a:t>Achieving gender equality in the construction sector requires addressing systemic barriers such as gender stereotypes, lack of female role models and biases in recruitment and promotion processes”.</a:t>
            </a:r>
            <a:r>
              <a:rPr lang="en-LB"/>
              <a:t> </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426853"/>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841596" y="377232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GB" sz="900">
                <a:cs typeface="Times New Roman" panose="02020603050405020304" pitchFamily="18" charset="0"/>
              </a:rPr>
              <a:t>As </a:t>
            </a:r>
            <a:r>
              <a:rPr lang="en-GB" sz="900" b="1" i="1">
                <a:solidFill>
                  <a:schemeClr val="bg1"/>
                </a:solidFill>
                <a:cs typeface="Times New Roman" panose="02020603050405020304" pitchFamily="18" charset="0"/>
              </a:rPr>
              <a:t>Hanna Larsen. Equality expert:</a:t>
            </a:r>
            <a:r>
              <a:rPr lang="en-LB" sz="900" b="1" i="1">
                <a:solidFill>
                  <a:schemeClr val="bg1"/>
                </a:solidFill>
                <a:cs typeface="Times New Roman" panose="02020603050405020304" pitchFamily="18" charset="0"/>
              </a:rPr>
              <a:t> </a:t>
            </a:r>
            <a:endParaRPr lang="en-IE" sz="900" b="1" i="1">
              <a:solidFill>
                <a:schemeClr val="bg1"/>
              </a:solidFill>
              <a:cs typeface="Times New Roman" panose="02020603050405020304" pitchFamily="18" charset="0"/>
            </a:endParaRPr>
          </a:p>
        </p:txBody>
      </p:sp>
      <p:sp>
        <p:nvSpPr>
          <p:cNvPr id="5" name="Text Placeholder 12">
            <a:extLst>
              <a:ext uri="{FF2B5EF4-FFF2-40B4-BE49-F238E27FC236}">
                <a16:creationId xmlns:a16="http://schemas.microsoft.com/office/drawing/2014/main" id="{D91771BB-2BA8-AA50-42EE-D9E3C74B9D8F}"/>
              </a:ext>
            </a:extLst>
          </p:cNvPr>
          <p:cNvSpPr txBox="1">
            <a:spLocks/>
          </p:cNvSpPr>
          <p:nvPr/>
        </p:nvSpPr>
        <p:spPr>
          <a:xfrm>
            <a:off x="771346" y="3563815"/>
            <a:ext cx="2639820" cy="128430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en-IE"/>
              <a:t>If we already have women in the workforce, the visibility of women should be promoted, as well as their promotion through family reconciliation policies and measures, thus fighting against the image of "carer" that women often have, and which forces them to carry out functions more related to household chores and family care.</a:t>
            </a:r>
          </a:p>
          <a:p>
            <a:pPr>
              <a:spcBef>
                <a:spcPts val="195"/>
              </a:spcBef>
              <a:tabLst>
                <a:tab pos="450215" algn="l"/>
              </a:tabLst>
            </a:pPr>
            <a:r>
              <a:rPr lang="en-IE"/>
              <a:t> </a:t>
            </a:r>
          </a:p>
          <a:p>
            <a:pPr>
              <a:spcBef>
                <a:spcPts val="195"/>
              </a:spcBef>
              <a:tabLst>
                <a:tab pos="450215" algn="l"/>
              </a:tabLst>
            </a:pPr>
            <a:r>
              <a:rPr lang="en-IE"/>
              <a:t>And finally, to try to combat the gender gap through actions or participation in projects and initiatives that promote the inclusion of women in the construction sector.</a:t>
            </a:r>
          </a:p>
          <a:p>
            <a:r>
              <a:rPr lang="en-IE"/>
              <a:t> </a:t>
            </a:r>
            <a:endParaRPr lang="en-LB"/>
          </a:p>
        </p:txBody>
      </p:sp>
      <p:sp>
        <p:nvSpPr>
          <p:cNvPr id="16" name="Text Placeholder 6">
            <a:extLst>
              <a:ext uri="{FF2B5EF4-FFF2-40B4-BE49-F238E27FC236}">
                <a16:creationId xmlns:a16="http://schemas.microsoft.com/office/drawing/2014/main" id="{F9B5EBB4-4D82-4CC5-1CBF-BDEF6825F965}"/>
              </a:ext>
            </a:extLst>
          </p:cNvPr>
          <p:cNvSpPr txBox="1">
            <a:spLocks/>
          </p:cNvSpPr>
          <p:nvPr/>
        </p:nvSpPr>
        <p:spPr>
          <a:xfrm>
            <a:off x="2149060" y="974357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a:effectLst/>
                <a:latin typeface="Calibri" panose="020F0502020204030204" pitchFamily="34" charset="0"/>
                <a:ea typeface="Calibri" panose="020F0502020204030204" pitchFamily="34" charset="0"/>
                <a:cs typeface="Times New Roman" panose="02020603050405020304" pitchFamily="18" charset="0"/>
              </a:rPr>
              <a:t>Figure 10: Own elaboration based on information supplied by the women interviewed. </a:t>
            </a:r>
            <a:endParaRPr lang="en-LB" sz="9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DFCAC238-D643-A6FF-6822-07567A341C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7947" y="6702804"/>
            <a:ext cx="3703781" cy="2339230"/>
          </a:xfrm>
          <a:prstGeom prst="rect">
            <a:avLst/>
          </a:prstGeom>
        </p:spPr>
      </p:pic>
    </p:spTree>
    <p:extLst>
      <p:ext uri="{BB962C8B-B14F-4D97-AF65-F5344CB8AC3E}">
        <p14:creationId xmlns:p14="http://schemas.microsoft.com/office/powerpoint/2010/main" val="3571677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64</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1727201"/>
            <a:ext cx="3795844" cy="698499"/>
          </a:xfrm>
        </p:spPr>
        <p:txBody>
          <a:bodyPr anchor="t">
            <a:noAutofit/>
          </a:bodyPr>
          <a:lstStyle/>
          <a:p>
            <a:pPr algn="l"/>
            <a:r>
              <a:rPr lang="en-GB" b="1">
                <a:solidFill>
                  <a:schemeClr val="bg1"/>
                </a:solidFill>
              </a:rPr>
              <a:t>QUIZ: Are You committed to equality in the construction sector?</a:t>
            </a:r>
          </a:p>
          <a:p>
            <a:pPr algn="l"/>
            <a:endParaRPr lang="en-GB" b="1">
              <a:solidFill>
                <a:schemeClr val="bg1"/>
              </a:solidFill>
            </a:endParaRPr>
          </a:p>
        </p:txBody>
      </p:sp>
      <p:sp>
        <p:nvSpPr>
          <p:cNvPr id="2" name="Text Placeholder 9">
            <a:extLst>
              <a:ext uri="{FF2B5EF4-FFF2-40B4-BE49-F238E27FC236}">
                <a16:creationId xmlns:a16="http://schemas.microsoft.com/office/drawing/2014/main" id="{2CB6D6AE-B6AC-7187-3156-884D5D92D401}"/>
              </a:ext>
            </a:extLst>
          </p:cNvPr>
          <p:cNvSpPr txBox="1">
            <a:spLocks/>
          </p:cNvSpPr>
          <p:nvPr/>
        </p:nvSpPr>
        <p:spPr>
          <a:xfrm>
            <a:off x="499771" y="4394200"/>
            <a:ext cx="3303720" cy="486184"/>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LB"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6">
            <a:extLst>
              <a:ext uri="{FF2B5EF4-FFF2-40B4-BE49-F238E27FC236}">
                <a16:creationId xmlns:a16="http://schemas.microsoft.com/office/drawing/2014/main" id="{DDE147BA-4589-2F41-99A6-473686F433F7}"/>
              </a:ext>
            </a:extLst>
          </p:cNvPr>
          <p:cNvSpPr>
            <a:spLocks noGrp="1"/>
          </p:cNvSpPr>
          <p:nvPr/>
        </p:nvSpPr>
        <p:spPr>
          <a:xfrm>
            <a:off x="552450" y="2659610"/>
            <a:ext cx="3195638" cy="181248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effectLst/>
                <a:ea typeface="Calibri" panose="020F0502020204030204" pitchFamily="34" charset="0"/>
              </a:rPr>
              <a:t>Do you want to know if the company where you work is committed to the visibility and equality of women in your work? Do you think that your organisation is doing everything possible for equality between men and women in construction? We have developed a small questionnaire in which you can find out what level of commitment your company or organisation is at. You can access and answer the questions in the next link: </a:t>
            </a:r>
            <a:endParaRPr lang="en-LB">
              <a:effectLst/>
              <a:ea typeface="Calibri" panose="020F0502020204030204" pitchFamily="34" charset="0"/>
            </a:endParaRPr>
          </a:p>
        </p:txBody>
      </p:sp>
      <p:sp>
        <p:nvSpPr>
          <p:cNvPr id="14" name="Freeform 13">
            <a:extLst>
              <a:ext uri="{FF2B5EF4-FFF2-40B4-BE49-F238E27FC236}">
                <a16:creationId xmlns:a16="http://schemas.microsoft.com/office/drawing/2014/main" id="{1EA7DA8B-72E3-84E1-2914-08934603BD2F}"/>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a:extLst>
              <a:ext uri="{FF2B5EF4-FFF2-40B4-BE49-F238E27FC236}">
                <a16:creationId xmlns:a16="http://schemas.microsoft.com/office/drawing/2014/main" id="{5B529814-EC15-6AFC-F782-41BC39329B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5110469"/>
            <a:ext cx="3380185" cy="2640503"/>
          </a:xfrm>
          <a:prstGeom prst="rect">
            <a:avLst/>
          </a:prstGeom>
        </p:spPr>
      </p:pic>
      <p:pic>
        <p:nvPicPr>
          <p:cNvPr id="9" name="Immagine 3">
            <a:extLst>
              <a:ext uri="{FF2B5EF4-FFF2-40B4-BE49-F238E27FC236}">
                <a16:creationId xmlns:a16="http://schemas.microsoft.com/office/drawing/2014/main" id="{347A3B20-1567-2F0E-FE4D-6E2C6417A0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61" y="5494589"/>
            <a:ext cx="2682933" cy="1833407"/>
          </a:xfrm>
          <a:prstGeom prst="rect">
            <a:avLst/>
          </a:prstGeom>
        </p:spPr>
      </p:pic>
      <p:grpSp>
        <p:nvGrpSpPr>
          <p:cNvPr id="11" name="Group 10">
            <a:extLst>
              <a:ext uri="{FF2B5EF4-FFF2-40B4-BE49-F238E27FC236}">
                <a16:creationId xmlns:a16="http://schemas.microsoft.com/office/drawing/2014/main" id="{26049609-AC7D-FBD8-4935-58F02A463FC4}"/>
              </a:ext>
            </a:extLst>
          </p:cNvPr>
          <p:cNvGrpSpPr/>
          <p:nvPr/>
        </p:nvGrpSpPr>
        <p:grpSpPr>
          <a:xfrm>
            <a:off x="2319751" y="6232425"/>
            <a:ext cx="872187" cy="832733"/>
            <a:chOff x="3966625" y="3269513"/>
            <a:chExt cx="872187" cy="832733"/>
          </a:xfrm>
        </p:grpSpPr>
        <p:sp>
          <p:nvSpPr>
            <p:cNvPr id="12" name="Freeform 11">
              <a:extLst>
                <a:ext uri="{FF2B5EF4-FFF2-40B4-BE49-F238E27FC236}">
                  <a16:creationId xmlns:a16="http://schemas.microsoft.com/office/drawing/2014/main" id="{3B071D3B-AFF7-5B72-C220-1833C6662281}"/>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0B412FCB-4C07-A619-49A2-2F65A7F11C8F}"/>
                </a:ext>
              </a:extLst>
            </p:cNvPr>
            <p:cNvSpPr/>
            <p:nvPr/>
          </p:nvSpPr>
          <p:spPr>
            <a:xfrm rot="585404">
              <a:off x="4002108" y="3453333"/>
              <a:ext cx="800540" cy="428066"/>
            </a:xfrm>
            <a:prstGeom prst="rect">
              <a:avLst/>
            </a:prstGeom>
          </p:spPr>
          <p:txBody>
            <a:bodyPr wrap="non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CLICK</a:t>
              </a:r>
            </a:p>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TO VIEW</a:t>
              </a:r>
            </a:p>
          </p:txBody>
        </p:sp>
      </p:grpSp>
    </p:spTree>
    <p:extLst>
      <p:ext uri="{BB962C8B-B14F-4D97-AF65-F5344CB8AC3E}">
        <p14:creationId xmlns:p14="http://schemas.microsoft.com/office/powerpoint/2010/main" val="34812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4798261"/>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65</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p:txBody>
          <a:bodyPr/>
          <a:lstStyle/>
          <a:p>
            <a:r>
              <a:rPr lang="en-US" sz="2200" b="1" dirty="0">
                <a:solidFill>
                  <a:srgbClr val="EF8D5B"/>
                </a:solidFill>
                <a:cs typeface="Poppins SemiBold" pitchFamily="2" charset="77"/>
              </a:rPr>
              <a:t>4.2 Aspects that inspire. What's next for young women?</a:t>
            </a:r>
          </a:p>
          <a:p>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5166124"/>
            <a:ext cx="2360518" cy="3479075"/>
          </a:xfrm>
        </p:spPr>
        <p:txBody>
          <a:bodyPr anchor="t">
            <a:normAutofit/>
          </a:bodyPr>
          <a:lstStyle/>
          <a:p>
            <a:pPr>
              <a:spcBef>
                <a:spcPts val="0"/>
              </a:spcBef>
            </a:pPr>
            <a:r>
              <a:rPr lang="en-US" sz="1100" b="1" dirty="0">
                <a:solidFill>
                  <a:srgbClr val="EF8D5B"/>
                </a:solidFill>
              </a:rPr>
              <a:t>They are not alone.</a:t>
            </a:r>
          </a:p>
          <a:p>
            <a:pPr>
              <a:spcBef>
                <a:spcPts val="0"/>
              </a:spcBef>
            </a:pPr>
            <a:endParaRPr lang="en-US" sz="1100" b="1" dirty="0">
              <a:solidFill>
                <a:srgbClr val="EF8D5B"/>
              </a:solidFill>
            </a:endParaRPr>
          </a:p>
          <a:p>
            <a:pPr>
              <a:spcBef>
                <a:spcPts val="0"/>
              </a:spcBef>
            </a:pPr>
            <a:r>
              <a:rPr lang="en-US" sz="1100" dirty="0"/>
              <a:t>Although the percentage of women in Europe working in the construction sector is 9%, there are more and more women in managerial positions, such as engineers or site managers... In addition, initiatives to increase women's presence and visibility have been growing in recent years.</a:t>
            </a:r>
          </a:p>
          <a:p>
            <a:pPr>
              <a:spcBef>
                <a:spcPts val="0"/>
              </a:spcBef>
            </a:pPr>
            <a:r>
              <a:rPr lang="en-US" sz="1100" dirty="0"/>
              <a:t> </a:t>
            </a:r>
          </a:p>
          <a:p>
            <a:pPr>
              <a:spcBef>
                <a:spcPts val="0"/>
              </a:spcBef>
            </a:pPr>
            <a:r>
              <a:rPr lang="en-US" sz="1100" dirty="0"/>
              <a:t>The construction sector is still a very male-dominated sector, but this does not mean that women working in it should feel alone or isolated.</a:t>
            </a:r>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2046614"/>
            <a:ext cx="2389093" cy="993051"/>
          </a:xfrm>
        </p:spPr>
        <p:txBody>
          <a:bodyPr/>
          <a:lstStyle/>
          <a:p>
            <a:pPr>
              <a:spcBef>
                <a:spcPts val="0"/>
              </a:spcBef>
            </a:pPr>
            <a:r>
              <a:rPr lang="en-GB" sz="1100"/>
              <a:t>Construction has much to offer young women considering a career in the sector. The construction industry is an ever-changing sector. </a:t>
            </a:r>
          </a:p>
          <a:p>
            <a:pPr>
              <a:spcBef>
                <a:spcPts val="0"/>
              </a:spcBef>
            </a:pPr>
            <a:r>
              <a:rPr lang="en-GB" sz="1100"/>
              <a:t> </a:t>
            </a:r>
          </a:p>
          <a:p>
            <a:pPr>
              <a:spcBef>
                <a:spcPts val="0"/>
              </a:spcBef>
            </a:pPr>
            <a:r>
              <a:rPr lang="en-GB" sz="1100"/>
              <a:t>Europe's most influential women in the sector have offered their views, advice, and recommendations to both young women and women already working in the sector, to motivate them to continue to grow or to enter the industry.</a:t>
            </a:r>
          </a:p>
          <a:p>
            <a:pPr>
              <a:spcBef>
                <a:spcPts val="0"/>
              </a:spcBef>
            </a:pPr>
            <a:r>
              <a:rPr lang="en-GB" sz="1100"/>
              <a:t> </a:t>
            </a:r>
          </a:p>
          <a:p>
            <a:pPr>
              <a:spcBef>
                <a:spcPts val="0"/>
              </a:spcBef>
            </a:pPr>
            <a:r>
              <a:rPr lang="en-GB" sz="1100"/>
              <a:t>We have compiled some of these highlights.</a:t>
            </a:r>
          </a:p>
        </p:txBody>
      </p:sp>
      <p:sp>
        <p:nvSpPr>
          <p:cNvPr id="4" name="Freeform 3">
            <a:extLst>
              <a:ext uri="{FF2B5EF4-FFF2-40B4-BE49-F238E27FC236}">
                <a16:creationId xmlns:a16="http://schemas.microsoft.com/office/drawing/2014/main" id="{B119E4B8-D04C-E2DC-BB3C-D6C1E00ADCAE}"/>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3198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941910"/>
            <a:ext cx="641119" cy="809629"/>
          </a:xfrm>
        </p:spPr>
        <p:txBody>
          <a:bodyPr/>
          <a:lstStyle/>
          <a:p>
            <a:pPr algn="ctr"/>
            <a:r>
              <a:rPr lang="en-US" sz="3200" dirty="0"/>
              <a:t>2</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6"/>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66</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1309773"/>
            <a:ext cx="2360518" cy="3479075"/>
          </a:xfrm>
        </p:spPr>
        <p:txBody>
          <a:bodyPr anchor="t">
            <a:noAutofit/>
          </a:bodyPr>
          <a:lstStyle/>
          <a:p>
            <a:pPr>
              <a:spcBef>
                <a:spcPts val="0"/>
              </a:spcBef>
            </a:pPr>
            <a:r>
              <a:rPr lang="en-US" sz="1100" b="1" dirty="0">
                <a:solidFill>
                  <a:srgbClr val="EF8D5B"/>
                </a:solidFill>
              </a:rPr>
              <a:t>There is room and work for everyone.</a:t>
            </a:r>
          </a:p>
          <a:p>
            <a:pPr>
              <a:spcBef>
                <a:spcPts val="0"/>
              </a:spcBef>
            </a:pPr>
            <a:endParaRPr lang="en-US" sz="1100" b="1" dirty="0">
              <a:solidFill>
                <a:srgbClr val="EF8D5B"/>
              </a:solidFill>
            </a:endParaRPr>
          </a:p>
          <a:p>
            <a:pPr>
              <a:spcBef>
                <a:spcPts val="0"/>
              </a:spcBef>
            </a:pPr>
            <a:r>
              <a:rPr lang="en-US" sz="1100" dirty="0"/>
              <a:t>The construction sector is one of the fastest growing sectors, even if it has suffered the consequences of the COVID-19 crisis or the war in Ukraine.</a:t>
            </a:r>
          </a:p>
          <a:p>
            <a:pPr>
              <a:spcBef>
                <a:spcPts val="0"/>
              </a:spcBef>
            </a:pPr>
            <a:r>
              <a:rPr lang="en-US" sz="1100" dirty="0"/>
              <a:t> </a:t>
            </a:r>
          </a:p>
          <a:p>
            <a:pPr>
              <a:spcBef>
                <a:spcPts val="0"/>
              </a:spcBef>
            </a:pPr>
            <a:r>
              <a:rPr lang="en-US" sz="1100" dirty="0"/>
              <a:t>Even so, experts remind women who are thinking about a career in this sector that the construction sector is a sector in continuous expansion and that it will urgently need a workforce in the next 10 years. Therefore, there are and will be many jobs offers both in traditional trades and, above all, in professions related to digitalisation and new renewable energies.</a:t>
            </a:r>
          </a:p>
          <a:p>
            <a:pPr>
              <a:spcBef>
                <a:spcPts val="0"/>
              </a:spcBef>
            </a:pPr>
            <a:r>
              <a:rPr lang="en-US" sz="1100" dirty="0"/>
              <a:t> </a:t>
            </a:r>
          </a:p>
          <a:p>
            <a:pPr>
              <a:spcBef>
                <a:spcPts val="0"/>
              </a:spcBef>
            </a:pPr>
            <a:r>
              <a:rPr lang="en-US" sz="1100" dirty="0"/>
              <a:t>Women must seize these opportunities and know how to make the most of them, as </a:t>
            </a:r>
            <a:r>
              <a:rPr lang="en-US" sz="1100" b="1" i="1" dirty="0">
                <a:solidFill>
                  <a:srgbClr val="EF8D5B"/>
                </a:solidFill>
              </a:rPr>
              <a:t>Natalija Plascevic, Director of Mechanical Installations Company in Germany, </a:t>
            </a:r>
            <a:r>
              <a:rPr lang="en-US" sz="1100" dirty="0"/>
              <a:t>advises young women to turn the crisis and the lack of skilled labour to their advantage.</a:t>
            </a: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7679793"/>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GB"/>
              <a:t>Young women should study the demand, get trained and go for it</a:t>
            </a:r>
            <a:r>
              <a:rPr lang="en-IE"/>
              <a:t>”.</a:t>
            </a:r>
            <a:r>
              <a:rPr lang="en-LB"/>
              <a:t> </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6282962"/>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8" name="Freeform 17">
            <a:extLst>
              <a:ext uri="{FF2B5EF4-FFF2-40B4-BE49-F238E27FC236}">
                <a16:creationId xmlns:a16="http://schemas.microsoft.com/office/drawing/2014/main" id="{82D2FFC1-AC88-5520-1393-267F787D9BB8}"/>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4322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713309"/>
            <a:ext cx="641119" cy="809629"/>
          </a:xfrm>
        </p:spPr>
        <p:txBody>
          <a:bodyPr/>
          <a:lstStyle/>
          <a:p>
            <a:pPr algn="ctr"/>
            <a:r>
              <a:rPr lang="en-US" sz="3200" dirty="0"/>
              <a:t>3</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82"/>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67</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1081172"/>
            <a:ext cx="2360518" cy="3479075"/>
          </a:xfrm>
        </p:spPr>
        <p:txBody>
          <a:bodyPr anchor="t">
            <a:noAutofit/>
          </a:bodyPr>
          <a:lstStyle/>
          <a:p>
            <a:pPr>
              <a:spcBef>
                <a:spcPts val="0"/>
              </a:spcBef>
            </a:pPr>
            <a:r>
              <a:rPr lang="en-US" sz="1100" b="1" dirty="0">
                <a:solidFill>
                  <a:srgbClr val="EF8D5B"/>
                </a:solidFill>
              </a:rPr>
              <a:t>Don't set limits for yourselves.</a:t>
            </a:r>
          </a:p>
          <a:p>
            <a:pPr>
              <a:spcBef>
                <a:spcPts val="0"/>
              </a:spcBef>
            </a:pPr>
            <a:endParaRPr lang="en-US" sz="1100" b="1" dirty="0">
              <a:solidFill>
                <a:srgbClr val="EF8D5B"/>
              </a:solidFill>
            </a:endParaRPr>
          </a:p>
          <a:p>
            <a:pPr>
              <a:spcBef>
                <a:spcPts val="0"/>
              </a:spcBef>
            </a:pPr>
            <a:r>
              <a:rPr lang="en-GB" sz="1100">
                <a:effectLst/>
                <a:ea typeface="Calibri" panose="020F0502020204030204" pitchFamily="34" charset="0"/>
              </a:rPr>
              <a:t>The construction sector is a very masculinised sector and traditionally related to the work of force, but nowadays the sector is evolving as we have seen towards digitalisation or renewable energies.</a:t>
            </a:r>
            <a:endParaRPr lang="en-LB" sz="1100">
              <a:effectLst/>
              <a:ea typeface="Calibri" panose="020F0502020204030204" pitchFamily="34" charset="0"/>
            </a:endParaRPr>
          </a:p>
          <a:p>
            <a:pPr>
              <a:spcBef>
                <a:spcPts val="0"/>
              </a:spcBef>
            </a:pPr>
            <a:r>
              <a:rPr lang="en-GB" sz="1100">
                <a:effectLst/>
                <a:ea typeface="Calibri" panose="020F0502020204030204" pitchFamily="34" charset="0"/>
              </a:rPr>
              <a:t> </a:t>
            </a:r>
            <a:endParaRPr lang="en-LB" sz="1100">
              <a:effectLst/>
              <a:ea typeface="Calibri" panose="020F0502020204030204" pitchFamily="34" charset="0"/>
            </a:endParaRPr>
          </a:p>
          <a:p>
            <a:pPr>
              <a:spcBef>
                <a:spcPts val="0"/>
              </a:spcBef>
            </a:pPr>
            <a:r>
              <a:rPr lang="en-GB" sz="1100">
                <a:effectLst/>
                <a:ea typeface="Calibri" panose="020F0502020204030204" pitchFamily="34" charset="0"/>
              </a:rPr>
              <a:t>Moreover, although the presence of women is still low, we can find women in different areas of the sector, from "field" work to management positions. These are the characteristics that women in the sector highlight to encourage young women to enter the construction sector. The sector itself does not place limits on women when it comes to working in it, it is the predetermined stereotypes, as well as the traditional image of the sector that place limits on ourselves. Limits that we should not set for ourselves.</a:t>
            </a:r>
            <a:endParaRPr lang="en-LB" sz="1100">
              <a:effectLst/>
              <a:ea typeface="Calibri" panose="020F0502020204030204" pitchFamily="34" charset="0"/>
            </a:endParaRPr>
          </a:p>
          <a:p>
            <a:pPr>
              <a:spcBef>
                <a:spcPts val="0"/>
              </a:spcBef>
            </a:pPr>
            <a:r>
              <a:rPr lang="en-GB" sz="1100" i="1">
                <a:effectLst/>
                <a:ea typeface="Calibri" panose="020F0502020204030204" pitchFamily="34" charset="0"/>
              </a:rPr>
              <a:t> </a:t>
            </a:r>
            <a:endParaRPr lang="en-LB" sz="1100">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7112231"/>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GB"/>
              <a:t>When you are passionate about playing a part in construction or in transforming the industry, it's very easy to find a home here. There’s a place for everyone working in the built environment </a:t>
            </a:r>
            <a:r>
              <a:rPr lang="en-IE"/>
              <a:t>”.</a:t>
            </a:r>
            <a:r>
              <a:rPr lang="en-LB"/>
              <a:t> </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5715400"/>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 name="Text Placeholder 6">
            <a:extLst>
              <a:ext uri="{FF2B5EF4-FFF2-40B4-BE49-F238E27FC236}">
                <a16:creationId xmlns:a16="http://schemas.microsoft.com/office/drawing/2014/main" id="{39163D36-0CD9-0660-3111-409559B1E8E9}"/>
              </a:ext>
            </a:extLst>
          </p:cNvPr>
          <p:cNvSpPr txBox="1">
            <a:spLocks/>
          </p:cNvSpPr>
          <p:nvPr/>
        </p:nvSpPr>
        <p:spPr>
          <a:xfrm>
            <a:off x="4143909" y="9385342"/>
            <a:ext cx="319563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GB" sz="900" b="1" i="1">
                <a:solidFill>
                  <a:srgbClr val="EF8D5B"/>
                </a:solidFill>
                <a:cs typeface="Times New Roman" panose="02020603050405020304" pitchFamily="18" charset="0"/>
              </a:rPr>
              <a:t>Sarah Jane Pisciotti, Innovation &amp; Design Director at John Sisk &amp; Son</a:t>
            </a:r>
          </a:p>
        </p:txBody>
      </p:sp>
      <p:sp>
        <p:nvSpPr>
          <p:cNvPr id="4" name="Freeform 3">
            <a:extLst>
              <a:ext uri="{FF2B5EF4-FFF2-40B4-BE49-F238E27FC236}">
                <a16:creationId xmlns:a16="http://schemas.microsoft.com/office/drawing/2014/main" id="{622D44BA-0E4C-E5CA-3808-A6D30F56D222}"/>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69058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198955"/>
            <a:ext cx="641119" cy="809629"/>
          </a:xfrm>
        </p:spPr>
        <p:txBody>
          <a:bodyPr/>
          <a:lstStyle/>
          <a:p>
            <a:pPr algn="ctr"/>
            <a:r>
              <a:rPr lang="en-US" sz="3200" dirty="0"/>
              <a:t>4</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68</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566818"/>
            <a:ext cx="2360518" cy="3479075"/>
          </a:xfrm>
        </p:spPr>
        <p:txBody>
          <a:bodyPr anchor="t">
            <a:noAutofit/>
          </a:bodyPr>
          <a:lstStyle/>
          <a:p>
            <a:pPr>
              <a:spcBef>
                <a:spcPts val="0"/>
              </a:spcBef>
            </a:pPr>
            <a:r>
              <a:rPr lang="en-US" sz="1100" b="1" dirty="0">
                <a:solidFill>
                  <a:srgbClr val="EF8D5B"/>
                </a:solidFill>
              </a:rPr>
              <a:t>Knowledge is power </a:t>
            </a:r>
          </a:p>
          <a:p>
            <a:pPr>
              <a:spcBef>
                <a:spcPts val="0"/>
              </a:spcBef>
            </a:pPr>
            <a:endParaRPr lang="en-US" sz="1100" b="1" dirty="0">
              <a:solidFill>
                <a:srgbClr val="EF8D5B"/>
              </a:solidFill>
            </a:endParaRPr>
          </a:p>
          <a:p>
            <a:pPr>
              <a:spcBef>
                <a:spcPts val="0"/>
              </a:spcBef>
            </a:pPr>
            <a:r>
              <a:rPr lang="en-GB" sz="1100">
                <a:effectLst/>
                <a:ea typeface="Calibri" panose="020F0502020204030204" pitchFamily="34" charset="0"/>
              </a:rPr>
              <a:t>The lack of workers for the coming years goes hand in hand with the lack of trained and qualified employees. This is something that all the women have stressed to us. The importance of training for access and promotion in the construction sector.</a:t>
            </a:r>
            <a:endParaRPr lang="en-LB" sz="1100">
              <a:effectLst/>
              <a:ea typeface="Calibri" panose="020F0502020204030204" pitchFamily="34" charset="0"/>
            </a:endParaRPr>
          </a:p>
          <a:p>
            <a:pPr>
              <a:spcBef>
                <a:spcPts val="0"/>
              </a:spcBef>
            </a:pPr>
            <a:r>
              <a:rPr lang="en-GB" sz="1100">
                <a:effectLst/>
                <a:ea typeface="Calibri" panose="020F0502020204030204" pitchFamily="34" charset="0"/>
              </a:rPr>
              <a:t> </a:t>
            </a:r>
            <a:endParaRPr lang="en-LB" sz="1100">
              <a:effectLst/>
              <a:ea typeface="Calibri" panose="020F0502020204030204" pitchFamily="34" charset="0"/>
            </a:endParaRPr>
          </a:p>
          <a:p>
            <a:pPr>
              <a:spcBef>
                <a:spcPts val="0"/>
              </a:spcBef>
            </a:pPr>
            <a:r>
              <a:rPr lang="en-GB" sz="1100">
                <a:effectLst/>
                <a:ea typeface="Calibri" panose="020F0502020204030204" pitchFamily="34" charset="0"/>
              </a:rPr>
              <a:t>The lack of workers is expected at all levels of education and training. That is why </a:t>
            </a:r>
            <a:r>
              <a:rPr lang="en-GB" sz="1100" b="1" i="1">
                <a:solidFill>
                  <a:srgbClr val="EF8D5B"/>
                </a:solidFill>
                <a:effectLst/>
                <a:ea typeface="Calibri" panose="020F0502020204030204" pitchFamily="34" charset="0"/>
              </a:rPr>
              <a:t>Kamila Slega Head of the Contract Engineer Team, P.U.I. EKO-INWEST from Poland,</a:t>
            </a:r>
            <a:r>
              <a:rPr lang="en-GB" sz="1100">
                <a:effectLst/>
                <a:ea typeface="Calibri" panose="020F0502020204030204" pitchFamily="34" charset="0"/>
              </a:rPr>
              <a:t> stresses and informs the young women that</a:t>
            </a:r>
            <a:r>
              <a:rPr lang="en-GB" sz="1100" b="1" i="1">
                <a:effectLst/>
                <a:ea typeface="Calibri" panose="020F0502020204030204" pitchFamily="34" charset="0"/>
              </a:rPr>
              <a:t>: </a:t>
            </a:r>
            <a:endParaRPr lang="en-LB" sz="1100">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4997665"/>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GB"/>
              <a:t>The construction sector needs workers at all levels. Companies are looking for experienced employees</a:t>
            </a:r>
            <a:r>
              <a:rPr lang="en-IE"/>
              <a:t>”.</a:t>
            </a:r>
            <a:r>
              <a:rPr lang="en-LB"/>
              <a:t> </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3600834"/>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13">
            <a:extLst>
              <a:ext uri="{FF2B5EF4-FFF2-40B4-BE49-F238E27FC236}">
                <a16:creationId xmlns:a16="http://schemas.microsoft.com/office/drawing/2014/main" id="{9B58F462-2245-3119-DD01-9BC9DDEA1839}"/>
              </a:ext>
            </a:extLst>
          </p:cNvPr>
          <p:cNvSpPr txBox="1">
            <a:spLocks/>
          </p:cNvSpPr>
          <p:nvPr/>
        </p:nvSpPr>
        <p:spPr>
          <a:xfrm>
            <a:off x="4475689" y="6463862"/>
            <a:ext cx="2360518" cy="2017986"/>
          </a:xfrm>
          <a:prstGeom prst="rect">
            <a:avLst/>
          </a:prstGeom>
        </p:spPr>
        <p:txBody>
          <a:bodyPr anchor="t">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GB" sz="1100">
                <a:effectLst/>
                <a:ea typeface="Calibri" panose="020F0502020204030204" pitchFamily="34" charset="0"/>
              </a:rPr>
              <a:t>As an opportunity to access through their knowledge and training.</a:t>
            </a:r>
            <a:endParaRPr lang="en-LB" sz="1100">
              <a:effectLst/>
              <a:ea typeface="Calibri" panose="020F0502020204030204" pitchFamily="34" charset="0"/>
            </a:endParaRPr>
          </a:p>
          <a:p>
            <a:pPr>
              <a:spcBef>
                <a:spcPts val="0"/>
              </a:spcBef>
            </a:pPr>
            <a:r>
              <a:rPr lang="en-GB" sz="1100">
                <a:effectLst/>
                <a:ea typeface="Calibri" panose="020F0502020204030204" pitchFamily="34" charset="0"/>
              </a:rPr>
              <a:t> </a:t>
            </a:r>
            <a:endParaRPr lang="en-LB" sz="1100">
              <a:effectLst/>
              <a:ea typeface="Calibri" panose="020F0502020204030204" pitchFamily="34" charset="0"/>
            </a:endParaRPr>
          </a:p>
          <a:p>
            <a:pPr>
              <a:spcBef>
                <a:spcPts val="0"/>
              </a:spcBef>
            </a:pPr>
            <a:r>
              <a:rPr lang="en-GB" sz="1100">
                <a:effectLst/>
                <a:ea typeface="Calibri" panose="020F0502020204030204" pitchFamily="34" charset="0"/>
              </a:rPr>
              <a:t>Moreover, construction is a sector where there is room for everyone with training and it is through these skills and knowledge that young women can enter the sector</a:t>
            </a:r>
            <a:r>
              <a:rPr lang="en-GB" sz="1100" i="1">
                <a:solidFill>
                  <a:srgbClr val="EF8D5B"/>
                </a:solidFill>
                <a:effectLst/>
                <a:ea typeface="Calibri" panose="020F0502020204030204" pitchFamily="34" charset="0"/>
              </a:rPr>
              <a:t>. </a:t>
            </a:r>
            <a:r>
              <a:rPr lang="en-GB" sz="1100" b="1" i="1">
                <a:solidFill>
                  <a:srgbClr val="EF8D5B"/>
                </a:solidFill>
                <a:effectLst/>
                <a:ea typeface="Calibri" panose="020F0502020204030204" pitchFamily="34" charset="0"/>
              </a:rPr>
              <a:t>Klara Lund Structural Design and Analysis expert</a:t>
            </a:r>
            <a:r>
              <a:rPr lang="en-GB" sz="1100">
                <a:effectLst/>
                <a:ea typeface="Calibri" panose="020F0502020204030204" pitchFamily="34" charset="0"/>
              </a:rPr>
              <a:t> advice to young women interested in construction:</a:t>
            </a:r>
            <a:endParaRPr lang="en-LB" sz="1100">
              <a:effectLst/>
              <a:ea typeface="Calibri" panose="020F0502020204030204" pitchFamily="34" charset="0"/>
            </a:endParaRPr>
          </a:p>
        </p:txBody>
      </p:sp>
      <p:sp>
        <p:nvSpPr>
          <p:cNvPr id="7" name="Text Placeholder 4">
            <a:extLst>
              <a:ext uri="{FF2B5EF4-FFF2-40B4-BE49-F238E27FC236}">
                <a16:creationId xmlns:a16="http://schemas.microsoft.com/office/drawing/2014/main" id="{77A4A2EF-7D99-1446-9D64-90C9BC51D281}"/>
              </a:ext>
            </a:extLst>
          </p:cNvPr>
          <p:cNvSpPr>
            <a:spLocks noGrp="1"/>
          </p:cNvSpPr>
          <p:nvPr/>
        </p:nvSpPr>
        <p:spPr>
          <a:xfrm>
            <a:off x="4131383" y="8705369"/>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GB"/>
              <a:t>Do your research, acquire the relevant skills and be confident in yourself and your abilities</a:t>
            </a:r>
            <a:r>
              <a:rPr lang="en-IE"/>
              <a:t>”.</a:t>
            </a:r>
            <a:r>
              <a:rPr lang="en-LB"/>
              <a:t> </a:t>
            </a:r>
            <a:endParaRPr lang="en-US" baseline="30000" dirty="0"/>
          </a:p>
        </p:txBody>
      </p:sp>
      <p:sp>
        <p:nvSpPr>
          <p:cNvPr id="8" name="Freeform 7">
            <a:extLst>
              <a:ext uri="{FF2B5EF4-FFF2-40B4-BE49-F238E27FC236}">
                <a16:creationId xmlns:a16="http://schemas.microsoft.com/office/drawing/2014/main" id="{D35505D9-CE51-4581-EEB5-2811F4032269}"/>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88442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198955"/>
            <a:ext cx="641119" cy="809629"/>
          </a:xfrm>
        </p:spPr>
        <p:txBody>
          <a:bodyPr/>
          <a:lstStyle/>
          <a:p>
            <a:pPr algn="ctr"/>
            <a:r>
              <a:rPr lang="en-US" sz="3200" dirty="0"/>
              <a:t>5</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41"/>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69</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566818"/>
            <a:ext cx="2360518" cy="2720347"/>
          </a:xfrm>
        </p:spPr>
        <p:txBody>
          <a:bodyPr anchor="t">
            <a:noAutofit/>
          </a:bodyPr>
          <a:lstStyle/>
          <a:p>
            <a:pPr>
              <a:spcBef>
                <a:spcPts val="0"/>
              </a:spcBef>
            </a:pPr>
            <a:r>
              <a:rPr lang="en-US" sz="1100" b="1" dirty="0">
                <a:solidFill>
                  <a:srgbClr val="EF8D5B"/>
                </a:solidFill>
              </a:rPr>
              <a:t>Rewarding and different sector.</a:t>
            </a:r>
          </a:p>
          <a:p>
            <a:pPr>
              <a:spcBef>
                <a:spcPts val="0"/>
              </a:spcBef>
            </a:pPr>
            <a:endParaRPr lang="en-US" sz="1100" b="1" dirty="0">
              <a:solidFill>
                <a:srgbClr val="EF8D5B"/>
              </a:solidFill>
            </a:endParaRPr>
          </a:p>
          <a:p>
            <a:pPr>
              <a:spcBef>
                <a:spcPts val="0"/>
              </a:spcBef>
            </a:pPr>
            <a:r>
              <a:rPr lang="en-GB" sz="1100">
                <a:effectLst/>
                <a:ea typeface="Calibri" panose="020F0502020204030204" pitchFamily="34" charset="0"/>
              </a:rPr>
              <a:t>Another characteristic to consider is the difference and the different options that exist in construction, where every day is different. It is a sector where, in the end, buildings, homes, residences, hospitals, educational centres... are constructed, giving meaning to the work carried out and being very rewarding at the end of the day.</a:t>
            </a:r>
            <a:endParaRPr lang="en-LB" sz="1100">
              <a:effectLst/>
              <a:ea typeface="Calibri" panose="020F0502020204030204" pitchFamily="34" charset="0"/>
            </a:endParaRPr>
          </a:p>
          <a:p>
            <a:pPr>
              <a:spcBef>
                <a:spcPts val="0"/>
              </a:spcBef>
            </a:pPr>
            <a:r>
              <a:rPr lang="en-GB" sz="1100">
                <a:effectLst/>
                <a:ea typeface="Calibri" panose="020F0502020204030204" pitchFamily="34" charset="0"/>
              </a:rPr>
              <a:t> </a:t>
            </a:r>
            <a:endParaRPr lang="en-LB" sz="1100">
              <a:effectLst/>
              <a:ea typeface="Calibri" panose="020F0502020204030204" pitchFamily="34" charset="0"/>
            </a:endParaRPr>
          </a:p>
          <a:p>
            <a:pPr>
              <a:spcBef>
                <a:spcPts val="0"/>
              </a:spcBef>
            </a:pPr>
            <a:r>
              <a:rPr lang="en-GB" sz="1100" b="1" i="1">
                <a:solidFill>
                  <a:srgbClr val="EF8D5B"/>
                </a:solidFill>
                <a:effectLst/>
                <a:ea typeface="Calibri" panose="020F0502020204030204" pitchFamily="34" charset="0"/>
              </a:rPr>
              <a:t>Petra from Germany recommend the sector for young women: </a:t>
            </a:r>
            <a:endParaRPr lang="en-LB" sz="1100" i="1">
              <a:solidFill>
                <a:srgbClr val="EF8D5B"/>
              </a:solidFill>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4568172"/>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GB"/>
              <a:t>No working day is the same, everyday there are new challenges, but the feeling of satisfaction at the end of each project is priceless</a:t>
            </a:r>
            <a:r>
              <a:rPr lang="en-IE"/>
              <a:t>”.</a:t>
            </a:r>
            <a:r>
              <a:rPr lang="en-LB"/>
              <a:t> </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3337595"/>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13">
            <a:extLst>
              <a:ext uri="{FF2B5EF4-FFF2-40B4-BE49-F238E27FC236}">
                <a16:creationId xmlns:a16="http://schemas.microsoft.com/office/drawing/2014/main" id="{9B58F462-2245-3119-DD01-9BC9DDEA1839}"/>
              </a:ext>
            </a:extLst>
          </p:cNvPr>
          <p:cNvSpPr txBox="1">
            <a:spLocks/>
          </p:cNvSpPr>
          <p:nvPr/>
        </p:nvSpPr>
        <p:spPr>
          <a:xfrm>
            <a:off x="4475689" y="6172916"/>
            <a:ext cx="2360518" cy="1654902"/>
          </a:xfrm>
          <a:prstGeom prst="rect">
            <a:avLst/>
          </a:prstGeom>
        </p:spPr>
        <p:txBody>
          <a:bodyPr anchor="t">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GB" sz="1100">
                <a:effectLst/>
                <a:ea typeface="Calibri" panose="020F0502020204030204" pitchFamily="34" charset="0"/>
              </a:rPr>
              <a:t>Moreover, the sector is constantly changing and little by little the gender stereotypes and the idea that it is a sector only for men are being destroyed, as Deirdre Bennett CPO JJ Rhatigan &amp; CO from Ireland points out, encouraging young women to banish these ideas and discover a different sector:</a:t>
            </a:r>
            <a:endParaRPr lang="en-LB" sz="1100">
              <a:effectLst/>
              <a:ea typeface="Calibri" panose="020F0502020204030204" pitchFamily="34" charset="0"/>
            </a:endParaRPr>
          </a:p>
        </p:txBody>
      </p:sp>
      <p:sp>
        <p:nvSpPr>
          <p:cNvPr id="7" name="Text Placeholder 4">
            <a:extLst>
              <a:ext uri="{FF2B5EF4-FFF2-40B4-BE49-F238E27FC236}">
                <a16:creationId xmlns:a16="http://schemas.microsoft.com/office/drawing/2014/main" id="{77A4A2EF-7D99-1446-9D64-90C9BC51D281}"/>
              </a:ext>
            </a:extLst>
          </p:cNvPr>
          <p:cNvSpPr>
            <a:spLocks noGrp="1"/>
          </p:cNvSpPr>
          <p:nvPr/>
        </p:nvSpPr>
        <p:spPr>
          <a:xfrm>
            <a:off x="4131383" y="7929510"/>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en-GB"/>
              <a:t>Women should not limit themselves because they think they very cannot have those skills to work in the sector. Construction is no longer the traditional one we have in mind. A lot of possibilities are opening related to new energies </a:t>
            </a:r>
            <a:r>
              <a:rPr lang="en-IE"/>
              <a:t>”.</a:t>
            </a:r>
            <a:r>
              <a:rPr lang="en-LB"/>
              <a:t> </a:t>
            </a:r>
            <a:endParaRPr lang="en-US" baseline="30000" dirty="0"/>
          </a:p>
        </p:txBody>
      </p:sp>
      <p:sp>
        <p:nvSpPr>
          <p:cNvPr id="2" name="Freeform 1">
            <a:extLst>
              <a:ext uri="{FF2B5EF4-FFF2-40B4-BE49-F238E27FC236}">
                <a16:creationId xmlns:a16="http://schemas.microsoft.com/office/drawing/2014/main" id="{F5F82A85-408D-DFD7-7BDA-23CE4A7C4081}"/>
              </a:ext>
            </a:extLst>
          </p:cNvPr>
          <p:cNvSpPr/>
          <p:nvPr/>
        </p:nvSpPr>
        <p:spPr>
          <a:xfrm>
            <a:off x="6712" y="671654"/>
            <a:ext cx="3482223" cy="900297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4172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p:txBody>
          <a:bodyPr/>
          <a:lstStyle/>
          <a:p>
            <a:r>
              <a:rPr lang="en-US"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7</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p:txBody>
          <a:bodyPr/>
          <a:lstStyle/>
          <a:p>
            <a:r>
              <a:rPr lang="en-US" dirty="0"/>
              <a:t>Learning outcomes</a:t>
            </a:r>
          </a:p>
          <a:p>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2614613"/>
            <a:ext cx="2131901" cy="1428749"/>
          </a:xfrm>
        </p:spPr>
        <p:txBody>
          <a:bodyPr anchor="ctr">
            <a:normAutofit/>
          </a:bodyPr>
          <a:lstStyle/>
          <a:p>
            <a:r>
              <a:rPr lang="en-US" dirty="0"/>
              <a:t>A better understanding of female participation in the European construction sector.</a:t>
            </a:r>
          </a:p>
        </p:txBody>
      </p:sp>
      <p:sp>
        <p:nvSpPr>
          <p:cNvPr id="15" name="Text Placeholder 14">
            <a:extLst>
              <a:ext uri="{FF2B5EF4-FFF2-40B4-BE49-F238E27FC236}">
                <a16:creationId xmlns:a16="http://schemas.microsoft.com/office/drawing/2014/main" id="{63AB78DE-3FC0-474C-87D1-060C1732838B}"/>
              </a:ext>
            </a:extLst>
          </p:cNvPr>
          <p:cNvSpPr>
            <a:spLocks noGrp="1"/>
          </p:cNvSpPr>
          <p:nvPr>
            <p:ph type="body" sz="quarter" idx="52"/>
          </p:nvPr>
        </p:nvSpPr>
        <p:spPr/>
        <p:txBody>
          <a:bodyPr/>
          <a:lstStyle/>
          <a:p>
            <a:pPr marL="0" indent="0" algn="l" defTabSz="2072941" rtl="0" eaLnBrk="1" latinLnBrk="0" hangingPunct="1">
              <a:lnSpc>
                <a:spcPct val="130000"/>
              </a:lnSpc>
              <a:spcBef>
                <a:spcPts val="2267"/>
              </a:spcBef>
              <a:buFont typeface="Arial" panose="020B0604020202020204" pitchFamily="34" charset="0"/>
              <a:buNone/>
            </a:pPr>
            <a:r>
              <a:rPr lang="en-US" dirty="0"/>
              <a:t>2</a:t>
            </a:r>
          </a:p>
        </p:txBody>
      </p:sp>
      <p:sp>
        <p:nvSpPr>
          <p:cNvPr id="16" name="Text Placeholder 15">
            <a:extLst>
              <a:ext uri="{FF2B5EF4-FFF2-40B4-BE49-F238E27FC236}">
                <a16:creationId xmlns:a16="http://schemas.microsoft.com/office/drawing/2014/main" id="{DD668316-8204-7641-ACF8-6158FF987747}"/>
              </a:ext>
            </a:extLst>
          </p:cNvPr>
          <p:cNvSpPr>
            <a:spLocks noGrp="1"/>
          </p:cNvSpPr>
          <p:nvPr>
            <p:ph type="body" sz="quarter" idx="53"/>
          </p:nvPr>
        </p:nvSpPr>
        <p:spPr>
          <a:xfrm>
            <a:off x="4461402" y="4231874"/>
            <a:ext cx="2131901" cy="1428749"/>
          </a:xfrm>
        </p:spPr>
        <p:txBody>
          <a:bodyPr anchor="ctr"/>
          <a:lstStyle/>
          <a:p>
            <a:r>
              <a:rPr lang="en-US" dirty="0"/>
              <a:t>Insights into the barriers to entry into the sector.</a:t>
            </a:r>
          </a:p>
        </p:txBody>
      </p:sp>
      <p:sp>
        <p:nvSpPr>
          <p:cNvPr id="7" name="Text Placeholder 6">
            <a:extLst>
              <a:ext uri="{FF2B5EF4-FFF2-40B4-BE49-F238E27FC236}">
                <a16:creationId xmlns:a16="http://schemas.microsoft.com/office/drawing/2014/main" id="{0566C185-EED0-9443-940E-8B43F364A565}"/>
              </a:ext>
            </a:extLst>
          </p:cNvPr>
          <p:cNvSpPr>
            <a:spLocks noGrp="1"/>
          </p:cNvSpPr>
          <p:nvPr>
            <p:ph type="body" sz="quarter" idx="54"/>
          </p:nvPr>
        </p:nvSpPr>
        <p:spPr>
          <a:prstGeom prst="rect">
            <a:avLst/>
          </a:prstGeom>
        </p:spPr>
        <p:txBody>
          <a:bodyPr>
            <a:noAutofit/>
          </a:bodyPr>
          <a:lstStyle/>
          <a:p>
            <a:pPr marL="0" indent="0" algn="l" defTabSz="2072941" rtl="0" eaLnBrk="1" latinLnBrk="0" hangingPunct="1">
              <a:lnSpc>
                <a:spcPct val="130000"/>
              </a:lnSpc>
              <a:spcBef>
                <a:spcPts val="2267"/>
              </a:spcBef>
              <a:buFont typeface="Arial" panose="020B0604020202020204" pitchFamily="34" charset="0"/>
              <a:buNone/>
            </a:pPr>
            <a:r>
              <a:rPr lang="en-US" dirty="0"/>
              <a:t>3</a:t>
            </a:r>
          </a:p>
        </p:txBody>
      </p:sp>
      <p:sp>
        <p:nvSpPr>
          <p:cNvPr id="8" name="Text Placeholder 7">
            <a:extLst>
              <a:ext uri="{FF2B5EF4-FFF2-40B4-BE49-F238E27FC236}">
                <a16:creationId xmlns:a16="http://schemas.microsoft.com/office/drawing/2014/main" id="{1F80E2E6-4103-234A-8844-F9BEB66C62BF}"/>
              </a:ext>
            </a:extLst>
          </p:cNvPr>
          <p:cNvSpPr>
            <a:spLocks noGrp="1"/>
          </p:cNvSpPr>
          <p:nvPr>
            <p:ph type="body" sz="quarter" idx="55"/>
          </p:nvPr>
        </p:nvSpPr>
        <p:spPr>
          <a:xfrm>
            <a:off x="4461402" y="5891999"/>
            <a:ext cx="2131901" cy="1428749"/>
          </a:xfrm>
          <a:prstGeom prst="rect">
            <a:avLst/>
          </a:prstGeom>
        </p:spPr>
        <p:txBody>
          <a:bodyPr anchor="ctr"/>
          <a:lstStyle/>
          <a:p>
            <a:r>
              <a:rPr lang="en-US" dirty="0"/>
              <a:t>Increased knowledge on new ways to attract women into the industry; and</a:t>
            </a:r>
          </a:p>
        </p:txBody>
      </p:sp>
      <p:sp>
        <p:nvSpPr>
          <p:cNvPr id="11" name="Text Placeholder 10">
            <a:extLst>
              <a:ext uri="{FF2B5EF4-FFF2-40B4-BE49-F238E27FC236}">
                <a16:creationId xmlns:a16="http://schemas.microsoft.com/office/drawing/2014/main" id="{1B06D4D7-36EC-2144-AC59-1B93F6A003BA}"/>
              </a:ext>
            </a:extLst>
          </p:cNvPr>
          <p:cNvSpPr>
            <a:spLocks noGrp="1"/>
          </p:cNvSpPr>
          <p:nvPr>
            <p:ph type="body" sz="quarter" idx="56"/>
          </p:nvPr>
        </p:nvSpPr>
        <p:spPr>
          <a:prstGeom prst="rect">
            <a:avLst/>
          </a:prstGeom>
        </p:spPr>
        <p:txBody>
          <a:bodyPr>
            <a:noAutofit/>
          </a:bodyPr>
          <a:lstStyle/>
          <a:p>
            <a:pPr marL="0" indent="0" algn="l" defTabSz="2072941" rtl="0" eaLnBrk="1" latinLnBrk="0" hangingPunct="1">
              <a:lnSpc>
                <a:spcPct val="130000"/>
              </a:lnSpc>
              <a:spcBef>
                <a:spcPts val="2267"/>
              </a:spcBef>
              <a:buFont typeface="Arial" panose="020B0604020202020204" pitchFamily="34" charset="0"/>
              <a:buNone/>
            </a:pPr>
            <a:r>
              <a:rPr lang="en-US" dirty="0"/>
              <a:t>4</a:t>
            </a:r>
          </a:p>
        </p:txBody>
      </p:sp>
      <p:sp>
        <p:nvSpPr>
          <p:cNvPr id="12" name="Text Placeholder 11">
            <a:extLst>
              <a:ext uri="{FF2B5EF4-FFF2-40B4-BE49-F238E27FC236}">
                <a16:creationId xmlns:a16="http://schemas.microsoft.com/office/drawing/2014/main" id="{F8AD550E-5298-4148-862E-182D42D04007}"/>
              </a:ext>
            </a:extLst>
          </p:cNvPr>
          <p:cNvSpPr>
            <a:spLocks noGrp="1"/>
          </p:cNvSpPr>
          <p:nvPr>
            <p:ph type="body" sz="quarter" idx="57"/>
          </p:nvPr>
        </p:nvSpPr>
        <p:spPr>
          <a:xfrm>
            <a:off x="4461402" y="7523548"/>
            <a:ext cx="2131901" cy="1428749"/>
          </a:xfrm>
          <a:prstGeom prst="rect">
            <a:avLst/>
          </a:prstGeom>
        </p:spPr>
        <p:txBody>
          <a:bodyPr anchor="ctr"/>
          <a:lstStyle/>
          <a:p>
            <a:r>
              <a:rPr lang="en-US" dirty="0"/>
              <a:t>The key steps involved in creating a Gender Action plan.</a:t>
            </a:r>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1155592"/>
            <a:ext cx="2389093" cy="993051"/>
          </a:xfrm>
        </p:spPr>
        <p:txBody>
          <a:bodyPr/>
          <a:lstStyle/>
          <a:p>
            <a:r>
              <a:rPr lang="en-GB"/>
              <a:t>This toolkit aims to provide learners with an enhanced knowledge of the Construction sector in Europe and the position of women therein. In doing so, learners will gain: </a:t>
            </a:r>
          </a:p>
        </p:txBody>
      </p:sp>
      <p:sp>
        <p:nvSpPr>
          <p:cNvPr id="2" name="Freeform 1">
            <a:extLst>
              <a:ext uri="{FF2B5EF4-FFF2-40B4-BE49-F238E27FC236}">
                <a16:creationId xmlns:a16="http://schemas.microsoft.com/office/drawing/2014/main" id="{134CBC25-994F-F422-BF5E-888C0E7C30D5}"/>
              </a:ext>
            </a:extLst>
          </p:cNvPr>
          <p:cNvSpPr/>
          <p:nvPr/>
        </p:nvSpPr>
        <p:spPr>
          <a:xfrm>
            <a:off x="-10499" y="660634"/>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5600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254033"/>
            <a:ext cx="6526988" cy="9062268"/>
          </a:xfrm>
        </p:spPr>
        <p:txBody>
          <a:bodyPr/>
          <a:lstStyle/>
          <a:p>
            <a:pPr algn="l"/>
            <a:r>
              <a:rPr lang="en-IE">
                <a:effectLst/>
                <a:ea typeface="Calibri" panose="020F0502020204030204" pitchFamily="34" charset="0"/>
              </a:rPr>
              <a:t>Ben F. Bigelow, Anusree Saseendran &amp; Jonathan W. Elliott (2018) Attracting Students to Construction Education Programs: An Exploration of Perceptions by Gender, International Journal of Construction Education and Research, 14:3, 179-197, DOI: 10.1080/15578771.2017.1280101r</a:t>
            </a:r>
            <a:endParaRPr lang="en-LB">
              <a:effectLst/>
              <a:ea typeface="Calibri" panose="020F0502020204030204" pitchFamily="34" charset="0"/>
            </a:endParaRPr>
          </a:p>
          <a:p>
            <a:pPr indent="-457200" algn="l"/>
            <a:r>
              <a:rPr lang="en-GB">
                <a:effectLst/>
                <a:highlight>
                  <a:srgbClr val="FFFF00"/>
                </a:highlight>
                <a:ea typeface="Calibri" panose="020F0502020204030204" pitchFamily="34" charset="0"/>
              </a:rPr>
              <a:t> </a:t>
            </a:r>
            <a:endParaRPr lang="en-LB">
              <a:effectLst/>
              <a:ea typeface="Calibri" panose="020F0502020204030204" pitchFamily="34" charset="0"/>
            </a:endParaRPr>
          </a:p>
          <a:p>
            <a:pPr algn="l"/>
            <a:r>
              <a:rPr lang="en-GB">
                <a:effectLst/>
                <a:ea typeface="Calibri" panose="020F0502020204030204" pitchFamily="34" charset="0"/>
              </a:rPr>
              <a:t>Chadwicks Group (2023) </a:t>
            </a:r>
            <a:r>
              <a:rPr lang="en-IE" u="sng">
                <a:solidFill>
                  <a:srgbClr val="7CD0E4"/>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https://chadwicksgroup.ie/lack-of-female-role-models-and-representation-is-the-key-barrier/</a:t>
            </a:r>
            <a:endParaRPr lang="en-LB">
              <a:solidFill>
                <a:srgbClr val="7CD0E4"/>
              </a:solidFill>
              <a:effectLst/>
              <a:ea typeface="Calibri" panose="020F0502020204030204" pitchFamily="34" charset="0"/>
            </a:endParaRPr>
          </a:p>
          <a:p>
            <a:pPr indent="-457200" algn="l"/>
            <a:r>
              <a:rPr lang="en-GB">
                <a:effectLst/>
                <a:highlight>
                  <a:srgbClr val="FFFF00"/>
                </a:highlight>
                <a:ea typeface="Calibri" panose="020F0502020204030204" pitchFamily="34" charset="0"/>
              </a:rPr>
              <a:t> </a:t>
            </a:r>
            <a:endParaRPr lang="en-LB">
              <a:effectLst/>
              <a:ea typeface="Calibri" panose="020F0502020204030204" pitchFamily="34" charset="0"/>
            </a:endParaRPr>
          </a:p>
          <a:p>
            <a:pPr marL="457200" indent="-457200" algn="l"/>
            <a:r>
              <a:rPr lang="en-GB">
                <a:effectLst/>
                <a:ea typeface="Calibri" panose="020F0502020204030204" pitchFamily="34" charset="0"/>
              </a:rPr>
              <a:t>Chamber of Civil Engineers, Poland (2021) Available</a:t>
            </a:r>
          </a:p>
          <a:p>
            <a:pPr marL="457200" indent="-457200" algn="l"/>
            <a:r>
              <a:rPr lang="en-GB">
                <a:effectLst/>
                <a:ea typeface="Calibri" panose="020F0502020204030204" pitchFamily="34" charset="0"/>
              </a:rPr>
              <a:t>at: </a:t>
            </a:r>
            <a:r>
              <a:rPr lang="en-GB" u="sng">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https://www.piib.org.pl/</a:t>
            </a:r>
            <a:endParaRPr lang="en-LB">
              <a:solidFill>
                <a:srgbClr val="7CD0E4"/>
              </a:solidFill>
              <a:effectLst/>
              <a:ea typeface="Calibri" panose="020F0502020204030204" pitchFamily="34" charset="0"/>
            </a:endParaRPr>
          </a:p>
          <a:p>
            <a:pPr algn="l"/>
            <a:r>
              <a:rPr lang="en-GB">
                <a:effectLst/>
                <a:ea typeface="Calibri" panose="020F0502020204030204" pitchFamily="34" charset="0"/>
              </a:rPr>
              <a:t> </a:t>
            </a:r>
            <a:endParaRPr lang="en-LB">
              <a:effectLst/>
              <a:ea typeface="Calibri" panose="020F0502020204030204" pitchFamily="34" charset="0"/>
            </a:endParaRPr>
          </a:p>
          <a:p>
            <a:pPr marL="457200" indent="-457200" algn="l"/>
            <a:r>
              <a:rPr lang="en-GB">
                <a:effectLst/>
                <a:ea typeface="Calibri" panose="020F0502020204030204" pitchFamily="34" charset="0"/>
              </a:rPr>
              <a:t>Committee for European Construction Equipment,</a:t>
            </a:r>
          </a:p>
          <a:p>
            <a:pPr marL="457200" indent="-457200" algn="l"/>
            <a:r>
              <a:rPr lang="en-GB">
                <a:effectLst/>
                <a:ea typeface="Calibri" panose="020F0502020204030204" pitchFamily="34" charset="0"/>
              </a:rPr>
              <a:t>CECE (2023): </a:t>
            </a:r>
            <a:r>
              <a:rPr lang="en-GB" i="1">
                <a:effectLst/>
                <a:ea typeface="Calibri" panose="020F0502020204030204" pitchFamily="34" charset="0"/>
              </a:rPr>
              <a:t>Annual Economic Report</a:t>
            </a:r>
            <a:r>
              <a:rPr lang="en-GB">
                <a:effectLst/>
                <a:ea typeface="Calibri" panose="020F0502020204030204" pitchFamily="34" charset="0"/>
              </a:rPr>
              <a:t>. Accessed at:</a:t>
            </a:r>
          </a:p>
          <a:p>
            <a:pPr marL="457200" indent="-457200" algn="l"/>
            <a:r>
              <a:rPr lang="en-GB" u="sng">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https://www.cece.eu/news/cece-annual-economic</a:t>
            </a:r>
          </a:p>
          <a:p>
            <a:pPr marL="457200" indent="-457200" algn="l"/>
            <a:r>
              <a:rPr lang="en-GB" u="sng">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report-2023</a:t>
            </a:r>
            <a:r>
              <a:rPr lang="en-GB">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marL="457200" indent="-457200" algn="l"/>
            <a:r>
              <a:rPr lang="en-GB">
                <a:effectLst/>
                <a:ea typeface="Calibri" panose="020F0502020204030204" pitchFamily="34" charset="0"/>
              </a:rPr>
              <a:t> </a:t>
            </a:r>
            <a:endParaRPr lang="en-LB">
              <a:effectLst/>
              <a:ea typeface="Calibri" panose="020F0502020204030204" pitchFamily="34" charset="0"/>
            </a:endParaRPr>
          </a:p>
          <a:p>
            <a:pPr marL="457200" indent="-457200" algn="l"/>
            <a:r>
              <a:rPr lang="en-GB">
                <a:effectLst/>
                <a:ea typeface="Calibri" panose="020F0502020204030204" pitchFamily="34" charset="0"/>
              </a:rPr>
              <a:t>Construction Industry Federation Ireland. (2018)</a:t>
            </a:r>
          </a:p>
          <a:p>
            <a:pPr marL="457200" indent="-457200" algn="l"/>
            <a:r>
              <a:rPr lang="en-GB" i="1">
                <a:effectLst/>
                <a:ea typeface="Calibri" panose="020F0502020204030204" pitchFamily="34" charset="0"/>
              </a:rPr>
              <a:t>Women in the Construction Industry.</a:t>
            </a:r>
            <a:r>
              <a:rPr lang="en-GB">
                <a:effectLst/>
                <a:ea typeface="Calibri" panose="020F0502020204030204" pitchFamily="34" charset="0"/>
              </a:rPr>
              <a:t> Accuracy</a:t>
            </a:r>
          </a:p>
          <a:p>
            <a:pPr marL="457200" indent="-457200" algn="l"/>
            <a:r>
              <a:rPr lang="en-GB">
                <a:effectLst/>
                <a:ea typeface="Calibri" panose="020F0502020204030204" pitchFamily="34" charset="0"/>
              </a:rPr>
              <a:t>Marketing.</a:t>
            </a:r>
            <a:r>
              <a:rPr lang="en-LB">
                <a:ea typeface="Calibri" panose="020F0502020204030204" pitchFamily="34" charset="0"/>
              </a:rPr>
              <a:t> </a:t>
            </a:r>
            <a:r>
              <a:rPr lang="en-GB">
                <a:effectLst/>
                <a:ea typeface="Calibri" panose="020F0502020204030204" pitchFamily="34" charset="0"/>
              </a:rPr>
              <a:t>Costruzioni Italia S.P.A. (2022):</a:t>
            </a:r>
          </a:p>
          <a:p>
            <a:pPr marL="457200" indent="-457200" algn="l"/>
            <a:r>
              <a:rPr lang="en-GB" i="1">
                <a:effectLst/>
                <a:ea typeface="Calibri" panose="020F0502020204030204" pitchFamily="34" charset="0"/>
              </a:rPr>
              <a:t>Superbonus 110%</a:t>
            </a:r>
            <a:endParaRPr lang="en-LB" i="1">
              <a:ea typeface="Calibri" panose="020F0502020204030204" pitchFamily="34" charset="0"/>
            </a:endParaRPr>
          </a:p>
          <a:p>
            <a:pPr marL="457200" indent="-457200" algn="l"/>
            <a:r>
              <a:rPr lang="en-IE" u="sng">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https://www.costruzioniitalia.it/servizi/superbon</a:t>
            </a:r>
          </a:p>
          <a:p>
            <a:pPr marL="457200" indent="-457200" algn="l"/>
            <a:r>
              <a:rPr lang="en-IE" u="sng">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s10/#:~:text=''Casa%20a%20zero%20o%20zero,202</a:t>
            </a:r>
          </a:p>
          <a:p>
            <a:pPr marL="457200" indent="-457200" algn="l"/>
            <a:r>
              <a:rPr lang="en-IE" u="sng">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%20al%2031%20dicembre%202021</a:t>
            </a:r>
            <a:r>
              <a:rPr lang="en-IE">
                <a:solidFill>
                  <a:srgbClr val="7CD0E4"/>
                </a:solidFill>
                <a:effectLst/>
                <a:ea typeface="Calibri" panose="020F0502020204030204" pitchFamily="34" charset="0"/>
              </a:rPr>
              <a:t> </a:t>
            </a:r>
            <a:r>
              <a:rPr lang="en-IE">
                <a:effectLst/>
                <a:ea typeface="Calibri" panose="020F0502020204030204" pitchFamily="34" charset="0"/>
              </a:rPr>
              <a:t>Accessed in May</a:t>
            </a:r>
          </a:p>
          <a:p>
            <a:pPr marL="457200" indent="-457200" algn="l"/>
            <a:r>
              <a:rPr lang="en-IE">
                <a:effectLst/>
                <a:ea typeface="Calibri" panose="020F0502020204030204" pitchFamily="34" charset="0"/>
              </a:rPr>
              <a:t>2023</a:t>
            </a:r>
            <a:endParaRPr lang="en-LB">
              <a:effectLst/>
              <a:ea typeface="Calibri" panose="020F0502020204030204" pitchFamily="34" charset="0"/>
            </a:endParaRPr>
          </a:p>
          <a:p>
            <a:pPr indent="-457200" algn="l"/>
            <a:r>
              <a:rPr lang="en-IE">
                <a:effectLst/>
                <a:ea typeface="Calibri" panose="020F0502020204030204" pitchFamily="34" charset="0"/>
              </a:rPr>
              <a:t> </a:t>
            </a:r>
            <a:endParaRPr lang="en-LB">
              <a:effectLst/>
              <a:ea typeface="Calibri" panose="020F0502020204030204" pitchFamily="34" charset="0"/>
            </a:endParaRPr>
          </a:p>
          <a:p>
            <a:pPr algn="l"/>
            <a:r>
              <a:rPr lang="en-IE">
                <a:effectLst/>
                <a:ea typeface="Calibri" panose="020F0502020204030204" pitchFamily="34" charset="0"/>
              </a:rPr>
              <a:t>Euroconstruct (2022) - Euroconstruct report.</a:t>
            </a:r>
            <a:endParaRPr lang="en-LB">
              <a:effectLst/>
              <a:ea typeface="Calibri" panose="020F0502020204030204" pitchFamily="34" charset="0"/>
            </a:endParaRPr>
          </a:p>
          <a:p>
            <a:pPr algn="l"/>
            <a:r>
              <a:rPr lang="en-IE">
                <a:effectLst/>
                <a:ea typeface="Calibri" panose="020F0502020204030204" pitchFamily="34" charset="0"/>
              </a:rPr>
              <a:t>Available at:</a:t>
            </a:r>
            <a:r>
              <a:rPr lang="en-IE" b="1">
                <a:effectLst/>
                <a:ea typeface="Calibri" panose="020F0502020204030204" pitchFamily="34" charset="0"/>
              </a:rPr>
              <a:t> </a:t>
            </a:r>
            <a:r>
              <a:rPr lang="en-IE" u="sng">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https://itec.es/servicios/estudios-mercado/euroconstruct-sumario-ultimo-informe/</a:t>
            </a:r>
            <a:endParaRPr lang="en-LB">
              <a:solidFill>
                <a:srgbClr val="7CD0E4"/>
              </a:solidFill>
              <a:effectLst/>
              <a:ea typeface="Calibri" panose="020F0502020204030204" pitchFamily="34" charset="0"/>
            </a:endParaRPr>
          </a:p>
          <a:p>
            <a:pPr indent="-457200" algn="l"/>
            <a:r>
              <a:rPr lang="en-IE">
                <a:effectLst/>
                <a:ea typeface="Calibri" panose="020F0502020204030204" pitchFamily="34" charset="0"/>
              </a:rPr>
              <a:t>Accessed in May 2023</a:t>
            </a:r>
            <a:endParaRPr lang="en-LB">
              <a:effectLst/>
              <a:ea typeface="Calibri" panose="020F0502020204030204" pitchFamily="34" charset="0"/>
            </a:endParaRPr>
          </a:p>
          <a:p>
            <a:pPr indent="-457200" algn="l"/>
            <a:r>
              <a:rPr lang="en-IE">
                <a:effectLst/>
                <a:ea typeface="Calibri" panose="020F0502020204030204" pitchFamily="34" charset="0"/>
              </a:rPr>
              <a:t> </a:t>
            </a:r>
            <a:endParaRPr lang="en-LB">
              <a:effectLst/>
              <a:ea typeface="Calibri" panose="020F0502020204030204" pitchFamily="34" charset="0"/>
            </a:endParaRPr>
          </a:p>
          <a:p>
            <a:pPr algn="l"/>
            <a:r>
              <a:rPr lang="en-IE">
                <a:effectLst/>
                <a:ea typeface="Calibri" panose="020F0502020204030204" pitchFamily="34" charset="0"/>
              </a:rPr>
              <a:t>European Centre for the Development of Vocational Training, Eurostat (2020)</a:t>
            </a:r>
          </a:p>
          <a:p>
            <a:pPr algn="l"/>
            <a:r>
              <a:rPr lang="en-IE" u="sng">
                <a:solidFill>
                  <a:srgbClr val="7CD0E4"/>
                </a:solidFill>
                <a:effectLst/>
                <a:ea typeface="Calibri" panose="020F0502020204030204" pitchFamily="34" charset="0"/>
                <a:hlinkClick r:id="rId7">
                  <a:extLst>
                    <a:ext uri="{A12FA001-AC4F-418D-AE19-62706E023703}">
                      <ahyp:hlinkClr xmlns:ahyp="http://schemas.microsoft.com/office/drawing/2018/hyperlinkcolor" val="tx"/>
                    </a:ext>
                  </a:extLst>
                </a:hlinkClick>
              </a:rPr>
              <a:t>https://www.cedefop.europa.eu/en/tools/skillsintelligence/self-employment?year=2020&amp;country=EU#6</a:t>
            </a:r>
            <a:endParaRPr lang="en-LB">
              <a:solidFill>
                <a:srgbClr val="7CD0E4"/>
              </a:solidFill>
              <a:effectLst/>
              <a:ea typeface="Calibri" panose="020F0502020204030204" pitchFamily="34" charset="0"/>
            </a:endParaRPr>
          </a:p>
          <a:p>
            <a:pPr marL="457200" indent="-457200" algn="l"/>
            <a:r>
              <a:rPr lang="en-GB">
                <a:effectLst/>
                <a:ea typeface="Calibri" panose="020F0502020204030204" pitchFamily="34" charset="0"/>
              </a:rPr>
              <a:t> </a:t>
            </a:r>
            <a:endParaRPr lang="en-LB">
              <a:effectLst/>
              <a:ea typeface="Calibri" panose="020F0502020204030204" pitchFamily="34" charset="0"/>
            </a:endParaRPr>
          </a:p>
          <a:p>
            <a:pPr marL="457200" indent="-457200" algn="l"/>
            <a:r>
              <a:rPr lang="en-GB">
                <a:effectLst/>
                <a:ea typeface="Calibri" panose="020F0502020204030204" pitchFamily="34" charset="0"/>
              </a:rPr>
              <a:t>European Institute for Gender Equality (2019):</a:t>
            </a:r>
          </a:p>
          <a:p>
            <a:pPr marL="457200" indent="-457200" algn="l"/>
            <a:r>
              <a:rPr lang="en-GB" i="1">
                <a:effectLst/>
                <a:ea typeface="Calibri" panose="020F0502020204030204" pitchFamily="34" charset="0"/>
              </a:rPr>
              <a:t>Gender planning</a:t>
            </a:r>
            <a:r>
              <a:rPr lang="en-GB">
                <a:effectLst/>
                <a:ea typeface="Calibri" panose="020F0502020204030204" pitchFamily="34" charset="0"/>
              </a:rPr>
              <a:t>. Luxembourg. Accessed at:</a:t>
            </a:r>
          </a:p>
          <a:p>
            <a:pPr marL="457200" indent="-457200" algn="l"/>
            <a:r>
              <a:rPr lang="en-GB" u="sng">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https://eige.europa.eu/sites/default/files/mh03192</a:t>
            </a:r>
          </a:p>
          <a:p>
            <a:pPr marL="457200" indent="-457200" algn="l"/>
            <a:r>
              <a:rPr lang="en-GB" u="sng">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3enn_002_0.pdf</a:t>
            </a:r>
            <a:r>
              <a:rPr lang="en-GB">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indent="-457200" algn="l"/>
            <a:r>
              <a:rPr lang="en-IE">
                <a:effectLst/>
                <a:ea typeface="Calibri" panose="020F0502020204030204" pitchFamily="34" charset="0"/>
              </a:rPr>
              <a:t> </a:t>
            </a:r>
            <a:endParaRPr lang="en-LB">
              <a:effectLst/>
              <a:ea typeface="Calibri" panose="020F0502020204030204" pitchFamily="34" charset="0"/>
            </a:endParaRPr>
          </a:p>
          <a:p>
            <a:pPr algn="l"/>
            <a:r>
              <a:rPr lang="en-IE">
                <a:effectLst/>
                <a:ea typeface="Calibri" panose="020F0502020204030204" pitchFamily="34" charset="0"/>
              </a:rPr>
              <a:t>European Commission (2022) </a:t>
            </a:r>
            <a:r>
              <a:rPr lang="en-IE" i="1">
                <a:effectLst/>
                <a:ea typeface="Calibri" panose="020F0502020204030204" pitchFamily="34" charset="0"/>
              </a:rPr>
              <a:t>Fostering the demand for a skilled labour force in the construction industry.   </a:t>
            </a:r>
            <a:r>
              <a:rPr lang="en-IE">
                <a:effectLst/>
                <a:ea typeface="Calibri" panose="020F0502020204030204" pitchFamily="34" charset="0"/>
              </a:rPr>
              <a:t> </a:t>
            </a:r>
            <a:r>
              <a:rPr lang="en-IE" u="sng">
                <a:solidFill>
                  <a:srgbClr val="7CD0E4"/>
                </a:solidFill>
                <a:effectLst/>
                <a:ea typeface="Calibri" panose="020F0502020204030204" pitchFamily="34" charset="0"/>
                <a:hlinkClick r:id="rId9">
                  <a:extLst>
                    <a:ext uri="{A12FA001-AC4F-418D-AE19-62706E023703}">
                      <ahyp:hlinkClr xmlns:ahyp="http://schemas.microsoft.com/office/drawing/2018/hyperlinkcolor" val="tx"/>
                    </a:ext>
                  </a:extLst>
                </a:hlinkClick>
              </a:rPr>
              <a:t>https://build-up.ec.europa.eu/en/resources-and-tools/articles/overview-article-fostering-demand-skilled-labour-force-construction</a:t>
            </a:r>
            <a:r>
              <a:rPr lang="en-IE">
                <a:solidFill>
                  <a:srgbClr val="7CD0E4"/>
                </a:solidFill>
                <a:effectLst/>
                <a:ea typeface="Calibri" panose="020F0502020204030204" pitchFamily="34" charset="0"/>
              </a:rPr>
              <a:t> </a:t>
            </a:r>
            <a:r>
              <a:rPr lang="en-IE">
                <a:effectLst/>
                <a:ea typeface="Calibri" panose="020F0502020204030204" pitchFamily="34" charset="0"/>
              </a:rPr>
              <a:t>. Accessed in May 2023</a:t>
            </a:r>
            <a:endParaRPr lang="en-LB">
              <a:effectLst/>
              <a:ea typeface="Calibri" panose="020F0502020204030204" pitchFamily="34" charset="0"/>
            </a:endParaRPr>
          </a:p>
          <a:p>
            <a:pPr algn="l"/>
            <a:r>
              <a:rPr lang="en-GB">
                <a:effectLst/>
                <a:ea typeface="Calibri" panose="020F0502020204030204" pitchFamily="34" charset="0"/>
              </a:rPr>
              <a:t> </a:t>
            </a:r>
            <a:endParaRPr lang="en-LB">
              <a:effectLst/>
              <a:ea typeface="Calibri" panose="020F0502020204030204" pitchFamily="34" charset="0"/>
            </a:endParaRPr>
          </a:p>
          <a:p>
            <a:pPr algn="l"/>
            <a:r>
              <a:rPr lang="en-GB">
                <a:effectLst/>
                <a:ea typeface="Calibri" panose="020F0502020204030204" pitchFamily="34" charset="0"/>
              </a:rPr>
              <a:t>European Commission (2001) Communication</a:t>
            </a:r>
            <a:r>
              <a:rPr lang="en-GB" i="1">
                <a:effectLst/>
                <a:ea typeface="Calibri" panose="020F0502020204030204" pitchFamily="34" charset="0"/>
              </a:rPr>
              <a:t> from the Commission to the Council and the European Parliament— Programme of action for the</a:t>
            </a:r>
          </a:p>
          <a:p>
            <a:pPr algn="l"/>
            <a:endParaRPr lang="en-GB" i="1">
              <a:ea typeface="Calibri" panose="020F0502020204030204" pitchFamily="34" charset="0"/>
            </a:endParaRPr>
          </a:p>
          <a:p>
            <a:pPr algn="l"/>
            <a:endParaRPr lang="en-GB" i="1">
              <a:effectLst/>
              <a:ea typeface="Calibri" panose="020F0502020204030204" pitchFamily="34" charset="0"/>
            </a:endParaRPr>
          </a:p>
          <a:p>
            <a:pPr algn="l"/>
            <a:endParaRPr lang="en-GB" i="1">
              <a:ea typeface="Calibri" panose="020F0502020204030204" pitchFamily="34" charset="0"/>
            </a:endParaRPr>
          </a:p>
          <a:p>
            <a:pPr algn="l"/>
            <a:endParaRPr lang="en-GB" i="1">
              <a:effectLst/>
              <a:ea typeface="Calibri" panose="020F0502020204030204" pitchFamily="34" charset="0"/>
            </a:endParaRPr>
          </a:p>
          <a:p>
            <a:pPr algn="l"/>
            <a:endParaRPr lang="en-GB" i="1">
              <a:ea typeface="Calibri" panose="020F0502020204030204" pitchFamily="34" charset="0"/>
            </a:endParaRPr>
          </a:p>
          <a:p>
            <a:pPr algn="l"/>
            <a:endParaRPr lang="en-GB" i="1">
              <a:effectLst/>
              <a:ea typeface="Calibri" panose="020F0502020204030204" pitchFamily="34" charset="0"/>
            </a:endParaRPr>
          </a:p>
          <a:p>
            <a:pPr algn="l"/>
            <a:endParaRPr lang="en-GB" i="1">
              <a:ea typeface="Calibri" panose="020F0502020204030204" pitchFamily="34" charset="0"/>
            </a:endParaRPr>
          </a:p>
          <a:p>
            <a:pPr algn="l"/>
            <a:endParaRPr lang="en-GB" i="1">
              <a:effectLst/>
              <a:ea typeface="Calibri" panose="020F0502020204030204" pitchFamily="34" charset="0"/>
            </a:endParaRPr>
          </a:p>
          <a:p>
            <a:pPr algn="l"/>
            <a:endParaRPr lang="en-GB" i="1">
              <a:ea typeface="Calibri" panose="020F0502020204030204" pitchFamily="34" charset="0"/>
            </a:endParaRPr>
          </a:p>
          <a:p>
            <a:pPr algn="l"/>
            <a:endParaRPr lang="en-GB" i="1">
              <a:effectLst/>
              <a:ea typeface="Calibri" panose="020F0502020204030204" pitchFamily="34" charset="0"/>
            </a:endParaRPr>
          </a:p>
          <a:p>
            <a:pPr algn="l"/>
            <a:endParaRPr lang="en-GB" i="1">
              <a:ea typeface="Calibri" panose="020F0502020204030204" pitchFamily="34" charset="0"/>
            </a:endParaRPr>
          </a:p>
          <a:p>
            <a:pPr algn="l"/>
            <a:r>
              <a:rPr lang="en-GB" i="1">
                <a:effectLst/>
                <a:ea typeface="Calibri" panose="020F0502020204030204" pitchFamily="34" charset="0"/>
              </a:rPr>
              <a:t>mainstreaming of gender equality in Community development co-operation</a:t>
            </a:r>
            <a:r>
              <a:rPr lang="en-GB">
                <a:effectLst/>
                <a:ea typeface="Calibri" panose="020F0502020204030204" pitchFamily="34" charset="0"/>
              </a:rPr>
              <a:t>, (COM 295 final), Available at: </a:t>
            </a:r>
            <a:r>
              <a:rPr lang="en-GB" u="sng">
                <a:solidFill>
                  <a:srgbClr val="7CD0E4"/>
                </a:solidFill>
                <a:effectLst/>
                <a:ea typeface="Calibri" panose="020F0502020204030204" pitchFamily="34" charset="0"/>
                <a:hlinkClick r:id="rId10">
                  <a:extLst>
                    <a:ext uri="{A12FA001-AC4F-418D-AE19-62706E023703}">
                      <ahyp:hlinkClr xmlns:ahyp="http://schemas.microsoft.com/office/drawing/2018/hyperlinkcolor" val="tx"/>
                    </a:ext>
                  </a:extLst>
                </a:hlinkClick>
              </a:rPr>
              <a:t>http://www.europarl.europa.eu/sides/getDoc.do?pubRef=-//EP//TEXT+RE-PORT+A5-2002-0066+0+DOC+XML+V0//EN</a:t>
            </a:r>
            <a:r>
              <a:rPr lang="en-GB">
                <a:solidFill>
                  <a:srgbClr val="7CD0E4"/>
                </a:solidFill>
                <a:effectLst/>
                <a:ea typeface="Calibri" panose="020F0502020204030204" pitchFamily="34" charset="0"/>
              </a:rPr>
              <a:t> </a:t>
            </a:r>
            <a:r>
              <a:rPr lang="en-GB">
                <a:effectLst/>
                <a:ea typeface="Calibri" panose="020F0502020204030204" pitchFamily="34" charset="0"/>
              </a:rPr>
              <a:t>Accessed April 2023 </a:t>
            </a:r>
            <a:endParaRPr lang="en-LB">
              <a:effectLst/>
              <a:ea typeface="Calibri" panose="020F0502020204030204" pitchFamily="34" charset="0"/>
            </a:endParaRPr>
          </a:p>
          <a:p>
            <a:pPr algn="l"/>
            <a:r>
              <a:rPr lang="en-GB">
                <a:effectLst/>
                <a:ea typeface="Calibri" panose="020F0502020204030204" pitchFamily="34" charset="0"/>
              </a:rPr>
              <a:t>European Commission. Women Can Build (2021) Erasmus+ Available at</a:t>
            </a:r>
          </a:p>
          <a:p>
            <a:pPr algn="l"/>
            <a:r>
              <a:rPr lang="en-GB" u="sng">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https://www.womencanbuild.eu/wp-content/uploads/2021/01/IO4_Action-Plan_WCB-160x200_EN.pdf</a:t>
            </a:r>
            <a:r>
              <a:rPr lang="en-GB" u="sng">
                <a:solidFill>
                  <a:srgbClr val="7CD0E4"/>
                </a:solidFill>
                <a:effectLst/>
                <a:ea typeface="Calibri" panose="020F0502020204030204" pitchFamily="34" charset="0"/>
              </a:rPr>
              <a:t> </a:t>
            </a:r>
            <a:r>
              <a:rPr lang="en-LB" u="sng">
                <a:solidFill>
                  <a:srgbClr val="7CD0E4"/>
                </a:solidFill>
                <a:ea typeface="Calibri" panose="020F0502020204030204" pitchFamily="34" charset="0"/>
              </a:rPr>
              <a:t> </a:t>
            </a:r>
            <a:r>
              <a:rPr lang="en-GB">
                <a:effectLst/>
                <a:ea typeface="Calibri" panose="020F0502020204030204" pitchFamily="34" charset="0"/>
              </a:rPr>
              <a:t>Accessed April 2023 </a:t>
            </a:r>
          </a:p>
          <a:p>
            <a:pPr algn="l"/>
            <a:endParaRPr lang="en-GB">
              <a:ea typeface="Calibri" panose="020F0502020204030204" pitchFamily="34" charset="0"/>
            </a:endParaRPr>
          </a:p>
          <a:p>
            <a:pPr algn="l"/>
            <a:r>
              <a:rPr lang="en-IE">
                <a:effectLst/>
                <a:ea typeface="Calibri" panose="020F0502020204030204" pitchFamily="34" charset="0"/>
              </a:rPr>
              <a:t>European Institute for Gender Equality (2019): </a:t>
            </a:r>
            <a:r>
              <a:rPr lang="en-IE" i="1">
                <a:effectLst/>
                <a:ea typeface="Calibri" panose="020F0502020204030204" pitchFamily="34" charset="0"/>
              </a:rPr>
              <a:t>Gender planning</a:t>
            </a:r>
            <a:r>
              <a:rPr lang="en-IE">
                <a:effectLst/>
                <a:ea typeface="Calibri" panose="020F0502020204030204" pitchFamily="34" charset="0"/>
              </a:rPr>
              <a:t>. </a:t>
            </a:r>
            <a:r>
              <a:rPr lang="en-IE" u="sng">
                <a:solidFill>
                  <a:srgbClr val="7CD0E4"/>
                </a:solidFill>
                <a:effectLst/>
                <a:ea typeface="Calibri" panose="020F0502020204030204" pitchFamily="34" charset="0"/>
                <a:hlinkClick r:id="rId12">
                  <a:extLst>
                    <a:ext uri="{A12FA001-AC4F-418D-AE19-62706E023703}">
                      <ahyp:hlinkClr xmlns:ahyp="http://schemas.microsoft.com/office/drawing/2018/hyperlinkcolor" val="tx"/>
                    </a:ext>
                  </a:extLst>
                </a:hlinkClick>
              </a:rPr>
              <a:t>https://eige.europa.eu/gender-mainstreaming/tools-methods/gender</a:t>
            </a:r>
            <a:endParaRPr lang="en-LB">
              <a:solidFill>
                <a:srgbClr val="7CD0E4"/>
              </a:solidFill>
              <a:effectLst/>
              <a:ea typeface="Calibri" panose="020F0502020204030204" pitchFamily="34" charset="0"/>
            </a:endParaRPr>
          </a:p>
          <a:p>
            <a:pPr algn="l"/>
            <a:r>
              <a:rPr lang="en-IE" u="sng">
                <a:solidFill>
                  <a:srgbClr val="7CD0E4"/>
                </a:solidFill>
                <a:effectLst/>
                <a:ea typeface="Calibri" panose="020F0502020204030204" pitchFamily="34" charset="0"/>
                <a:hlinkClick r:id="rId12">
                  <a:extLst>
                    <a:ext uri="{A12FA001-AC4F-418D-AE19-62706E023703}">
                      <ahyp:hlinkClr xmlns:ahyp="http://schemas.microsoft.com/office/drawing/2018/hyperlinkcolor" val="tx"/>
                    </a:ext>
                  </a:extLst>
                </a:hlinkClick>
              </a:rPr>
              <a:t>planning?language_content_entity=en#:~:text=The%20European%20Commission%20defines%20gender,or%20action'%20%5B1%5D</a:t>
            </a:r>
            <a:r>
              <a:rPr lang="en-IE">
                <a:solidFill>
                  <a:srgbClr val="7CD0E4"/>
                </a:solidFill>
                <a:effectLst/>
                <a:ea typeface="Calibri" panose="020F0502020204030204" pitchFamily="34" charset="0"/>
              </a:rPr>
              <a:t>. </a:t>
            </a:r>
            <a:r>
              <a:rPr lang="en-IE">
                <a:effectLst/>
                <a:ea typeface="Calibri" panose="020F0502020204030204" pitchFamily="34" charset="0"/>
              </a:rPr>
              <a:t>Accessed in April 2023.</a:t>
            </a:r>
            <a:endParaRPr lang="en-LB">
              <a:effectLst/>
              <a:ea typeface="Calibri" panose="020F0502020204030204" pitchFamily="34" charset="0"/>
            </a:endParaRPr>
          </a:p>
          <a:p>
            <a:pPr marL="457200" indent="-457200" algn="l"/>
            <a:r>
              <a:rPr lang="en-GB">
                <a:effectLst/>
                <a:ea typeface="Calibri" panose="020F0502020204030204" pitchFamily="34" charset="0"/>
              </a:rPr>
              <a:t> </a:t>
            </a:r>
            <a:endParaRPr lang="en-LB">
              <a:effectLst/>
              <a:ea typeface="Calibri" panose="020F0502020204030204" pitchFamily="34" charset="0"/>
            </a:endParaRPr>
          </a:p>
          <a:p>
            <a:pPr algn="l"/>
            <a:r>
              <a:rPr lang="en-GB">
                <a:effectLst/>
                <a:ea typeface="Calibri" panose="020F0502020204030204" pitchFamily="34" charset="0"/>
              </a:rPr>
              <a:t>European Construction Sector Observatory, 2021</a:t>
            </a:r>
            <a:endParaRPr lang="en-LB">
              <a:effectLst/>
              <a:ea typeface="Calibri" panose="020F0502020204030204" pitchFamily="34" charset="0"/>
            </a:endParaRPr>
          </a:p>
          <a:p>
            <a:pPr algn="l"/>
            <a:r>
              <a:rPr lang="en-IE">
                <a:effectLst/>
                <a:ea typeface="Calibri" panose="020F0502020204030204" pitchFamily="34" charset="0"/>
              </a:rPr>
              <a:t>Eurostat(2021)</a:t>
            </a:r>
            <a:r>
              <a:rPr lang="en-IE" u="sng">
                <a:solidFill>
                  <a:srgbClr val="7CD0E4"/>
                </a:solidFill>
                <a:effectLst/>
                <a:ea typeface="Calibri" panose="020F0502020204030204" pitchFamily="34" charset="0"/>
                <a:hlinkClick r:id="rId13">
                  <a:extLst>
                    <a:ext uri="{A12FA001-AC4F-418D-AE19-62706E023703}">
                      <ahyp:hlinkClr xmlns:ahyp="http://schemas.microsoft.com/office/drawing/2018/hyperlinkcolor" val="tx"/>
                    </a:ext>
                  </a:extLst>
                </a:hlinkClick>
              </a:rPr>
              <a:t>https://ec.europa.eu/eurostat/cache/digpub/housing/bloc-3a.html?lang=en#:~:text=Gross%20value%20added%20of%20the,the%20period%202010%20to%202021</a:t>
            </a:r>
            <a:r>
              <a:rPr lang="en-IE">
                <a:solidFill>
                  <a:srgbClr val="7CD0E4"/>
                </a:solidFill>
                <a:effectLst/>
                <a:ea typeface="Calibri" panose="020F0502020204030204" pitchFamily="34" charset="0"/>
              </a:rPr>
              <a:t>. </a:t>
            </a:r>
            <a:r>
              <a:rPr lang="en-IE">
                <a:effectLst/>
                <a:ea typeface="Calibri" panose="020F0502020204030204" pitchFamily="34" charset="0"/>
              </a:rPr>
              <a:t>Accessed May 2023</a:t>
            </a:r>
            <a:endParaRPr lang="en-LB">
              <a:effectLst/>
              <a:ea typeface="Calibri" panose="020F0502020204030204" pitchFamily="34" charset="0"/>
            </a:endParaRPr>
          </a:p>
          <a:p>
            <a:pPr indent="-457200" algn="l"/>
            <a:r>
              <a:rPr lang="en-IE">
                <a:effectLst/>
                <a:ea typeface="Calibri" panose="020F0502020204030204" pitchFamily="34" charset="0"/>
              </a:rPr>
              <a:t> </a:t>
            </a:r>
            <a:endParaRPr lang="en-LB">
              <a:effectLst/>
              <a:ea typeface="Calibri" panose="020F0502020204030204" pitchFamily="34" charset="0"/>
            </a:endParaRPr>
          </a:p>
          <a:p>
            <a:pPr algn="l"/>
            <a:r>
              <a:rPr lang="en-IE">
                <a:effectLst/>
                <a:ea typeface="Calibri" panose="020F0502020204030204" pitchFamily="34" charset="0"/>
              </a:rPr>
              <a:t>Eurostat (2023) </a:t>
            </a:r>
            <a:r>
              <a:rPr lang="en-IE" i="1">
                <a:effectLst/>
                <a:ea typeface="Calibri" panose="020F0502020204030204" pitchFamily="34" charset="0"/>
              </a:rPr>
              <a:t>Share of women by economic activity</a:t>
            </a:r>
            <a:r>
              <a:rPr lang="en-IE">
                <a:effectLst/>
                <a:ea typeface="Calibri" panose="020F0502020204030204" pitchFamily="34" charset="0"/>
              </a:rPr>
              <a:t> (from 2008 onwards, NACE Rev.2) – 100</a:t>
            </a:r>
            <a:endParaRPr lang="en-LB">
              <a:effectLst/>
              <a:ea typeface="Calibri" panose="020F0502020204030204" pitchFamily="34" charset="0"/>
            </a:endParaRPr>
          </a:p>
          <a:p>
            <a:pPr indent="-457200" algn="l"/>
            <a:r>
              <a:rPr lang="en-IE">
                <a:effectLst/>
                <a:ea typeface="Calibri" panose="020F0502020204030204" pitchFamily="34" charset="0"/>
              </a:rPr>
              <a:t> </a:t>
            </a:r>
            <a:endParaRPr lang="en-LB">
              <a:effectLst/>
              <a:ea typeface="Calibri" panose="020F0502020204030204" pitchFamily="34" charset="0"/>
            </a:endParaRPr>
          </a:p>
          <a:p>
            <a:pPr algn="l"/>
            <a:r>
              <a:rPr lang="de-DE">
                <a:effectLst/>
                <a:ea typeface="Calibri" panose="020F0502020204030204" pitchFamily="34" charset="0"/>
              </a:rPr>
              <a:t>Federal Employment Agency/ Bundesagentur für Arbeit. </a:t>
            </a:r>
            <a:r>
              <a:rPr lang="en-IE">
                <a:effectLst/>
                <a:ea typeface="Calibri" panose="020F0502020204030204" pitchFamily="34" charset="0"/>
              </a:rPr>
              <a:t>Date unknown.  Available at </a:t>
            </a:r>
            <a:r>
              <a:rPr lang="en-IE" u="sng">
                <a:solidFill>
                  <a:srgbClr val="7CD0E4"/>
                </a:solidFill>
                <a:effectLst/>
                <a:ea typeface="Calibri" panose="020F0502020204030204" pitchFamily="34" charset="0"/>
                <a:hlinkClick r:id="rId14">
                  <a:extLst>
                    <a:ext uri="{A12FA001-AC4F-418D-AE19-62706E023703}">
                      <ahyp:hlinkClr xmlns:ahyp="http://schemas.microsoft.com/office/drawing/2018/hyperlinkcolor" val="tx"/>
                    </a:ext>
                  </a:extLst>
                </a:hlinkClick>
              </a:rPr>
              <a:t>https://www.arbeitsagentur.de/en</a:t>
            </a:r>
            <a:endParaRPr lang="en-LB">
              <a:solidFill>
                <a:srgbClr val="7CD0E4"/>
              </a:solidFill>
              <a:effectLst/>
              <a:ea typeface="Calibri" panose="020F0502020204030204" pitchFamily="34" charset="0"/>
            </a:endParaRPr>
          </a:p>
          <a:p>
            <a:pPr algn="l"/>
            <a:r>
              <a:rPr lang="en-IE">
                <a:effectLst/>
                <a:ea typeface="Calibri" panose="020F0502020204030204" pitchFamily="34" charset="0"/>
              </a:rPr>
              <a:t> </a:t>
            </a:r>
            <a:endParaRPr lang="en-LB">
              <a:effectLst/>
              <a:ea typeface="Calibri" panose="020F0502020204030204" pitchFamily="34" charset="0"/>
            </a:endParaRPr>
          </a:p>
          <a:p>
            <a:pPr marL="9525" indent="-9525" algn="l"/>
            <a:r>
              <a:rPr lang="en-GB">
                <a:effectLst/>
                <a:ea typeface="Calibri" panose="020F0502020204030204" pitchFamily="34" charset="0"/>
              </a:rPr>
              <a:t>Fundación Laboral de la Construcción (2020): </a:t>
            </a:r>
            <a:r>
              <a:rPr lang="en-GB" i="1">
                <a:effectLst/>
                <a:ea typeface="Calibri" panose="020F0502020204030204" pitchFamily="34" charset="0"/>
              </a:rPr>
              <a:t>Count on them for your company. Action Plan for companies towards an equal opportunities sector.</a:t>
            </a:r>
            <a:r>
              <a:rPr lang="en-GB">
                <a:effectLst/>
                <a:ea typeface="Calibri" panose="020F0502020204030204" pitchFamily="34" charset="0"/>
              </a:rPr>
              <a:t> Madrid, Spain. </a:t>
            </a:r>
            <a:endParaRPr lang="en-LB">
              <a:effectLst/>
              <a:ea typeface="Calibri" panose="020F0502020204030204" pitchFamily="34" charset="0"/>
            </a:endParaRPr>
          </a:p>
          <a:p>
            <a:pPr marL="9525" indent="-9525" algn="l"/>
            <a:r>
              <a:rPr lang="en-GB">
                <a:effectLst/>
                <a:ea typeface="Calibri" panose="020F0502020204030204" pitchFamily="34" charset="0"/>
              </a:rPr>
              <a:t>Accessed at: </a:t>
            </a:r>
            <a:r>
              <a:rPr lang="en-GB" u="sng">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https://www.womencanbuild.eu/wp-content/uploads/2021/01/IO4_Action-Plan_WCB-160x200_EN.pdf</a:t>
            </a:r>
            <a:r>
              <a:rPr lang="en-GB">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marL="457200" indent="-457200" algn="l"/>
            <a:r>
              <a:rPr lang="en-IE">
                <a:effectLst/>
                <a:ea typeface="Calibri" panose="020F0502020204030204" pitchFamily="34" charset="0"/>
              </a:rPr>
              <a:t> </a:t>
            </a:r>
            <a:endParaRPr lang="en-LB">
              <a:effectLst/>
              <a:ea typeface="Calibri" panose="020F0502020204030204" pitchFamily="34" charset="0"/>
            </a:endParaRPr>
          </a:p>
          <a:p>
            <a:pPr marL="9525" indent="-9525" algn="l"/>
            <a:r>
              <a:rPr lang="en-IE">
                <a:effectLst/>
                <a:ea typeface="Calibri" panose="020F0502020204030204" pitchFamily="34" charset="0"/>
              </a:rPr>
              <a:t>Gazeta Finansowa, </a:t>
            </a:r>
            <a:r>
              <a:rPr lang="en-IE" i="1">
                <a:effectLst/>
                <a:ea typeface="Calibri" panose="020F0502020204030204" pitchFamily="34" charset="0"/>
              </a:rPr>
              <a:t>Pearl of Polish Business Report</a:t>
            </a:r>
            <a:r>
              <a:rPr lang="en-IE">
                <a:effectLst/>
                <a:ea typeface="Calibri" panose="020F0502020204030204" pitchFamily="34" charset="0"/>
              </a:rPr>
              <a:t>, October 2021</a:t>
            </a:r>
            <a:endParaRPr lang="en-LB">
              <a:effectLst/>
              <a:ea typeface="Calibri" panose="020F0502020204030204" pitchFamily="34" charset="0"/>
            </a:endParaRPr>
          </a:p>
          <a:p>
            <a:pPr marL="457200" indent="-457200" algn="l"/>
            <a:r>
              <a:rPr lang="en-GB">
                <a:effectLst/>
                <a:ea typeface="Calibri" panose="020F0502020204030204" pitchFamily="34" charset="0"/>
              </a:rPr>
              <a:t> </a:t>
            </a:r>
            <a:endParaRPr lang="en-LB">
              <a:effectLst/>
              <a:ea typeface="Calibri" panose="020F0502020204030204" pitchFamily="34" charset="0"/>
            </a:endParaRPr>
          </a:p>
          <a:p>
            <a:pPr marL="9525" indent="-9525" algn="l"/>
            <a:r>
              <a:rPr lang="en-GB">
                <a:effectLst/>
                <a:ea typeface="Calibri" panose="020F0502020204030204" pitchFamily="34" charset="0"/>
              </a:rPr>
              <a:t>German Federal Statistics Office/ Statistisches Bundesamt. Date unknown.  Available at </a:t>
            </a:r>
            <a:r>
              <a:rPr lang="en-GB" u="sng">
                <a:solidFill>
                  <a:srgbClr val="7CD0E4"/>
                </a:solidFill>
                <a:effectLst/>
                <a:ea typeface="Calibri" panose="020F0502020204030204" pitchFamily="34" charset="0"/>
                <a:hlinkClick r:id="rId15">
                  <a:extLst>
                    <a:ext uri="{A12FA001-AC4F-418D-AE19-62706E023703}">
                      <ahyp:hlinkClr xmlns:ahyp="http://schemas.microsoft.com/office/drawing/2018/hyperlinkcolor" val="tx"/>
                    </a:ext>
                  </a:extLst>
                </a:hlinkClick>
              </a:rPr>
              <a:t>https://www.destatis.de/EN/Home/_node.html</a:t>
            </a:r>
            <a:endParaRPr lang="en-GB" u="sng">
              <a:solidFill>
                <a:srgbClr val="7CD0E4"/>
              </a:solidFill>
              <a:effectLst/>
              <a:ea typeface="Calibri" panose="020F0502020204030204" pitchFamily="34" charset="0"/>
            </a:endParaRPr>
          </a:p>
          <a:p>
            <a:pPr marL="9525" indent="-9525" algn="l"/>
            <a:endParaRPr lang="en-GB" u="sng">
              <a:solidFill>
                <a:srgbClr val="7CD0E4"/>
              </a:solidFill>
              <a:ea typeface="Calibri" panose="020F0502020204030204" pitchFamily="34" charset="0"/>
            </a:endParaRPr>
          </a:p>
          <a:p>
            <a:pPr marL="9525" indent="-9525" algn="l"/>
            <a:r>
              <a:rPr lang="en-IE">
                <a:effectLst/>
                <a:ea typeface="Calibri" panose="020F0502020204030204" pitchFamily="34" charset="0"/>
              </a:rPr>
              <a:t>Hatipkarasulu and Roff (2011): </a:t>
            </a:r>
            <a:r>
              <a:rPr lang="en-IE" i="1">
                <a:effectLst/>
                <a:ea typeface="Calibri" panose="020F0502020204030204" pitchFamily="34" charset="0"/>
              </a:rPr>
              <a:t>“Women in Construction: An early historical perspective”</a:t>
            </a:r>
            <a:r>
              <a:rPr lang="en-IE">
                <a:effectLst/>
                <a:ea typeface="Calibri" panose="020F0502020204030204" pitchFamily="34" charset="0"/>
              </a:rPr>
              <a:t>. The University of Texas at San Antonio. Accessed at </a:t>
            </a:r>
            <a:r>
              <a:rPr lang="en-IE" u="sng">
                <a:solidFill>
                  <a:srgbClr val="7CD0E4"/>
                </a:solidFill>
                <a:effectLst/>
                <a:ea typeface="Calibri" panose="020F0502020204030204" pitchFamily="34" charset="0"/>
                <a:hlinkClick r:id="rId16">
                  <a:extLst>
                    <a:ext uri="{A12FA001-AC4F-418D-AE19-62706E023703}">
                      <ahyp:hlinkClr xmlns:ahyp="http://schemas.microsoft.com/office/drawing/2018/hyperlinkcolor" val="tx"/>
                    </a:ext>
                  </a:extLst>
                </a:hlinkClick>
              </a:rPr>
              <a:t>http://ascpro0.ascweb.org/archives/2011/CEGT353002011.pdf</a:t>
            </a:r>
            <a:r>
              <a:rPr lang="en-IE">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marL="9525" indent="-9525" algn="l"/>
            <a:endParaRPr lang="en-LB">
              <a:solidFill>
                <a:srgbClr val="7CD0E4"/>
              </a:solidFill>
              <a:effectLst/>
              <a:ea typeface="Calibri" panose="020F0502020204030204" pitchFamily="34" charset="0"/>
            </a:endParaRPr>
          </a:p>
          <a:p>
            <a:pPr algn="l"/>
            <a:r>
              <a:rPr lang="en-GB">
                <a:effectLst/>
                <a:ea typeface="Calibri" panose="020F0502020204030204" pitchFamily="34" charset="0"/>
              </a:rPr>
              <a:t> </a:t>
            </a:r>
            <a:endParaRPr lang="en-LB">
              <a:effectLst/>
              <a:ea typeface="Calibri" panose="020F0502020204030204" pitchFamily="34" charset="0"/>
            </a:endParaRPr>
          </a:p>
          <a:p>
            <a:pPr algn="l"/>
            <a:endParaRPr lang="en-LB">
              <a:effectLst/>
              <a:ea typeface="Calibri" panose="020F0502020204030204" pitchFamily="34" charset="0"/>
            </a:endParaRPr>
          </a:p>
          <a:p>
            <a:pPr algn="l">
              <a:tabLst>
                <a:tab pos="450215" algn="l"/>
              </a:tabLst>
            </a:pPr>
            <a:endParaRPr lang="en-IE">
              <a:effectLst/>
              <a:ea typeface="Calibri" panose="020F0502020204030204" pitchFamily="34" charset="0"/>
            </a:endParaRPr>
          </a:p>
          <a:p>
            <a:pPr lvl="0" algn="l">
              <a:buClr>
                <a:srgbClr val="EF8D5B"/>
              </a:buClr>
              <a:tabLst>
                <a:tab pos="450215" algn="l"/>
              </a:tabLst>
            </a:pPr>
            <a:endParaRPr lang="en-LB">
              <a:effectLst/>
              <a:ea typeface="Calibri" panose="020F0502020204030204" pitchFamily="34" charset="0"/>
            </a:endParaRPr>
          </a:p>
          <a:p>
            <a:pPr lvl="0" algn="l">
              <a:buClr>
                <a:srgbClr val="EF8D5B"/>
              </a:buClr>
              <a:tabLst>
                <a:tab pos="450215" algn="l"/>
              </a:tabLst>
            </a:pPr>
            <a:endParaRPr lang="en-LB">
              <a:ea typeface="Calibri" panose="020F0502020204030204" pitchFamily="34" charset="0"/>
            </a:endParaRPr>
          </a:p>
          <a:p>
            <a:pPr lvl="0" algn="l">
              <a:buClr>
                <a:srgbClr val="EF8D5B"/>
              </a:buClr>
              <a:tabLst>
                <a:tab pos="450215" algn="l"/>
              </a:tabLst>
            </a:pPr>
            <a:endParaRPr lang="en-LB">
              <a:effectLst/>
              <a:ea typeface="Calibri" panose="020F0502020204030204" pitchFamily="34" charset="0"/>
            </a:endParaRPr>
          </a:p>
          <a:p>
            <a:pPr lvl="0" algn="l">
              <a:buClr>
                <a:srgbClr val="EF8D5B"/>
              </a:buClr>
              <a:tabLst>
                <a:tab pos="450215" algn="l"/>
              </a:tabLst>
            </a:pPr>
            <a:endParaRPr lang="en-LB">
              <a:ea typeface="Calibri" panose="020F0502020204030204" pitchFamily="34" charset="0"/>
            </a:endParaRPr>
          </a:p>
          <a:p>
            <a:pPr lvl="0" algn="l">
              <a:buClr>
                <a:srgbClr val="EF8D5B"/>
              </a:buClr>
              <a:tabLst>
                <a:tab pos="450215" algn="l"/>
              </a:tabLst>
            </a:pPr>
            <a:endParaRPr lang="en-LB">
              <a:effectLst/>
              <a:ea typeface="Calibri" panose="020F0502020204030204" pitchFamily="34" charset="0"/>
            </a:endParaRPr>
          </a:p>
          <a:p>
            <a:pPr lvl="0" algn="l">
              <a:buClr>
                <a:srgbClr val="EF8D5B"/>
              </a:buClr>
              <a:tabLst>
                <a:tab pos="450215" algn="l"/>
              </a:tabLst>
            </a:pPr>
            <a:endParaRPr lang="en-LB">
              <a:ea typeface="Calibri" panose="020F0502020204030204" pitchFamily="34" charset="0"/>
            </a:endParaRPr>
          </a:p>
          <a:p>
            <a:pPr lvl="0" algn="l">
              <a:buClr>
                <a:srgbClr val="EF8D5B"/>
              </a:buClr>
              <a:tabLst>
                <a:tab pos="450215" algn="l"/>
              </a:tabLst>
            </a:pPr>
            <a:endParaRPr lang="en-LB">
              <a:effectLst/>
              <a:ea typeface="Calibri" panose="020F0502020204030204" pitchFamily="34" charset="0"/>
            </a:endParaRPr>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660136"/>
            <a:ext cx="6570888" cy="372689"/>
          </a:xfrm>
          <a:prstGeom prst="rect">
            <a:avLst/>
          </a:prstGeom>
        </p:spPr>
        <p:txBody>
          <a:bodyPr/>
          <a:lstStyle/>
          <a:p>
            <a:pPr>
              <a:spcBef>
                <a:spcPts val="200"/>
              </a:spcBef>
            </a:pPr>
            <a:r>
              <a:rPr lang="en-IE"/>
              <a:t>Bibliography</a:t>
            </a:r>
            <a:endParaRPr lang="en-LB"/>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70</a:t>
            </a:fld>
            <a:endParaRPr lang="en-US" dirty="0"/>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3072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208870"/>
            <a:ext cx="6526988" cy="7966130"/>
          </a:xfrm>
        </p:spPr>
        <p:txBody>
          <a:bodyPr/>
          <a:lstStyle/>
          <a:p>
            <a:pPr algn="l"/>
            <a:r>
              <a:rPr lang="en-IE">
                <a:effectLst/>
                <a:ea typeface="Calibri" panose="020F0502020204030204" pitchFamily="34" charset="0"/>
              </a:rPr>
              <a:t>Higher Education Authority, Ireland (2022). </a:t>
            </a:r>
            <a:r>
              <a:rPr lang="en-IE" i="1">
                <a:effectLst/>
                <a:ea typeface="Calibri" panose="020F0502020204030204" pitchFamily="34" charset="0"/>
              </a:rPr>
              <a:t>Review of Gender Equality in the Irish Higher Education Institutions. </a:t>
            </a:r>
            <a:r>
              <a:rPr lang="en-IE">
                <a:effectLst/>
                <a:ea typeface="Calibri" panose="020F0502020204030204" pitchFamily="34" charset="0"/>
              </a:rPr>
              <a:t>Available at</a:t>
            </a:r>
            <a:r>
              <a:rPr lang="en-IE" i="1">
                <a:effectLst/>
                <a:ea typeface="Calibri" panose="020F0502020204030204" pitchFamily="34" charset="0"/>
              </a:rPr>
              <a:t> </a:t>
            </a:r>
            <a:r>
              <a:rPr lang="en-IE" u="sng">
                <a:solidFill>
                  <a:srgbClr val="7CD0E4"/>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https://hea.ie/assets/uploads/2022/03/Report-of-the-Expert-Group-2nd-HEA-National-Review-of-Gender-Equality-in-Irish-Higher-Education-Institutions-1.pdf</a:t>
            </a:r>
            <a:r>
              <a:rPr lang="en-IE">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algn="l"/>
            <a:r>
              <a:rPr lang="en-IE">
                <a:solidFill>
                  <a:srgbClr val="5E5F5F"/>
                </a:solidFill>
                <a:effectLst/>
                <a:ea typeface="Calibri" panose="020F0502020204030204" pitchFamily="34" charset="0"/>
              </a:rPr>
              <a:t> </a:t>
            </a:r>
            <a:endParaRPr lang="en-LB">
              <a:effectLst/>
              <a:ea typeface="Calibri" panose="020F0502020204030204" pitchFamily="34" charset="0"/>
            </a:endParaRPr>
          </a:p>
          <a:p>
            <a:pPr algn="l"/>
            <a:r>
              <a:rPr lang="en-IE">
                <a:solidFill>
                  <a:srgbClr val="000000"/>
                </a:solidFill>
                <a:effectLst/>
                <a:ea typeface="Calibri" panose="020F0502020204030204" pitchFamily="34" charset="0"/>
              </a:rPr>
              <a:t>Accessed in March 2023.</a:t>
            </a:r>
            <a:endParaRPr lang="en-LB">
              <a:effectLst/>
              <a:ea typeface="Calibri" panose="020F0502020204030204" pitchFamily="34" charset="0"/>
            </a:endParaRPr>
          </a:p>
          <a:p>
            <a:pPr algn="l"/>
            <a:r>
              <a:rPr lang="en-IE">
                <a:effectLst/>
                <a:ea typeface="Calibri" panose="020F0502020204030204" pitchFamily="34" charset="0"/>
              </a:rPr>
              <a:t> </a:t>
            </a:r>
            <a:endParaRPr lang="en-LB">
              <a:effectLst/>
              <a:ea typeface="Calibri" panose="020F0502020204030204" pitchFamily="34" charset="0"/>
            </a:endParaRPr>
          </a:p>
          <a:p>
            <a:pPr marL="9525" indent="-9525" algn="l"/>
            <a:r>
              <a:rPr lang="en-IE">
                <a:effectLst/>
                <a:ea typeface="Calibri" panose="020F0502020204030204" pitchFamily="34" charset="0"/>
              </a:rPr>
              <a:t>ILO, Strategy for Gender Mainstreaming in the Employment Sector: Summary matrix </a:t>
            </a:r>
            <a:r>
              <a:rPr lang="en-IE" u="sng">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https://www.ilo.org/wcmsp5/groups/public/---ed_emp/documents/publication/wcms_190234.pdf</a:t>
            </a:r>
            <a:endParaRPr lang="en-LB">
              <a:solidFill>
                <a:srgbClr val="7CD0E4"/>
              </a:solidFill>
              <a:effectLst/>
              <a:ea typeface="Calibri" panose="020F0502020204030204" pitchFamily="34" charset="0"/>
            </a:endParaRPr>
          </a:p>
          <a:p>
            <a:pPr indent="-457200" algn="l"/>
            <a:r>
              <a:rPr lang="en-GB">
                <a:solidFill>
                  <a:srgbClr val="5E5F5F"/>
                </a:solidFill>
                <a:effectLst/>
                <a:ea typeface="Calibri" panose="020F0502020204030204" pitchFamily="34" charset="0"/>
              </a:rPr>
              <a:t> </a:t>
            </a:r>
            <a:endParaRPr lang="en-LB">
              <a:effectLst/>
              <a:ea typeface="Calibri" panose="020F0502020204030204" pitchFamily="34" charset="0"/>
            </a:endParaRPr>
          </a:p>
          <a:p>
            <a:pPr marL="9525" indent="-9525" algn="l"/>
            <a:r>
              <a:rPr lang="en-IE">
                <a:effectLst/>
                <a:ea typeface="Calibri" panose="020F0502020204030204" pitchFamily="34" charset="0"/>
              </a:rPr>
              <a:t>International Labour Organization ILO (2020): </a:t>
            </a:r>
            <a:r>
              <a:rPr lang="en-IE" i="1">
                <a:effectLst/>
                <a:ea typeface="Calibri" panose="020F0502020204030204" pitchFamily="34" charset="0"/>
              </a:rPr>
              <a:t>Empowering women at work – Company policies and practices for gender equality</a:t>
            </a:r>
            <a:r>
              <a:rPr lang="en-IE">
                <a:effectLst/>
                <a:ea typeface="Calibri" panose="020F0502020204030204" pitchFamily="34" charset="0"/>
              </a:rPr>
              <a:t>. Pag 64. </a:t>
            </a:r>
            <a:endParaRPr lang="en-LB">
              <a:effectLst/>
              <a:ea typeface="Calibri" panose="020F0502020204030204" pitchFamily="34" charset="0"/>
            </a:endParaRPr>
          </a:p>
          <a:p>
            <a:pPr marL="9525" indent="-9525" algn="l"/>
            <a:r>
              <a:rPr lang="en-IE">
                <a:effectLst/>
                <a:ea typeface="Calibri" panose="020F0502020204030204" pitchFamily="34" charset="0"/>
              </a:rPr>
              <a:t>Available at: </a:t>
            </a:r>
            <a:r>
              <a:rPr lang="en-GB" u="sng">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https://www.ilo.org/wcmsp5/groups/public/---ed_emp/---emp_ent/---multi/documents/publication/wcms_756721.pdf</a:t>
            </a:r>
            <a:r>
              <a:rPr lang="en-GB">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indent="-457200" algn="l"/>
            <a:r>
              <a:rPr lang="en-GB">
                <a:solidFill>
                  <a:srgbClr val="5E5F5F"/>
                </a:solidFill>
                <a:effectLst/>
                <a:ea typeface="Calibri" panose="020F0502020204030204" pitchFamily="34" charset="0"/>
              </a:rPr>
              <a:t> </a:t>
            </a:r>
            <a:endParaRPr lang="en-LB">
              <a:effectLst/>
              <a:ea typeface="Calibri" panose="020F0502020204030204" pitchFamily="34" charset="0"/>
            </a:endParaRPr>
          </a:p>
          <a:p>
            <a:pPr algn="l"/>
            <a:r>
              <a:rPr lang="en-GB">
                <a:solidFill>
                  <a:srgbClr val="000000"/>
                </a:solidFill>
                <a:effectLst/>
                <a:ea typeface="Calibri" panose="020F0502020204030204" pitchFamily="34" charset="0"/>
              </a:rPr>
              <a:t>International Labour Organization (2015) </a:t>
            </a:r>
            <a:r>
              <a:rPr lang="en-GB" i="1">
                <a:solidFill>
                  <a:srgbClr val="000000"/>
                </a:solidFill>
                <a:effectLst/>
                <a:ea typeface="Calibri" panose="020F0502020204030204" pitchFamily="34" charset="0"/>
              </a:rPr>
              <a:t>Women in business and management: gaining momentum.</a:t>
            </a:r>
            <a:r>
              <a:rPr lang="en-LB" i="1">
                <a:ea typeface="Calibri" panose="020F0502020204030204" pitchFamily="34" charset="0"/>
              </a:rPr>
              <a:t> </a:t>
            </a:r>
            <a:r>
              <a:rPr lang="en-IE" u="sng">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Available at:  </a:t>
            </a:r>
            <a:r>
              <a:rPr lang="en-GB" u="sng">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https://www.ilo.org/wcmsp5/groups/public/---dgreports/---dcomm/---publ/documents/publication/wcms_316450.pdf</a:t>
            </a:r>
            <a:r>
              <a:rPr lang="en-GB">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marL="457200" algn="l"/>
            <a:r>
              <a:rPr lang="en-GB">
                <a:effectLst/>
                <a:ea typeface="Calibri" panose="020F0502020204030204" pitchFamily="34" charset="0"/>
              </a:rPr>
              <a:t> </a:t>
            </a:r>
            <a:endParaRPr lang="en-LB">
              <a:effectLst/>
              <a:ea typeface="Calibri" panose="020F0502020204030204" pitchFamily="34" charset="0"/>
            </a:endParaRPr>
          </a:p>
          <a:p>
            <a:pPr marL="9525" algn="l"/>
            <a:r>
              <a:rPr lang="en-IE">
                <a:effectLst/>
                <a:ea typeface="Calibri" panose="020F0502020204030204" pitchFamily="34" charset="0"/>
              </a:rPr>
              <a:t>Plan Radar (2022) Available at </a:t>
            </a:r>
            <a:r>
              <a:rPr lang="en-IE" u="sng">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https://www.planradar.com/de/frauen-am-bau/</a:t>
            </a:r>
            <a:endParaRPr lang="en-LB">
              <a:solidFill>
                <a:srgbClr val="7CD0E4"/>
              </a:solidFill>
              <a:effectLst/>
              <a:ea typeface="Calibri" panose="020F0502020204030204" pitchFamily="34" charset="0"/>
            </a:endParaRPr>
          </a:p>
          <a:p>
            <a:pPr marL="457200" algn="l"/>
            <a:r>
              <a:rPr lang="en-IE">
                <a:effectLst/>
                <a:ea typeface="Calibri" panose="020F0502020204030204" pitchFamily="34" charset="0"/>
              </a:rPr>
              <a:t> </a:t>
            </a:r>
            <a:endParaRPr lang="en-LB">
              <a:effectLst/>
              <a:ea typeface="Calibri" panose="020F0502020204030204" pitchFamily="34" charset="0"/>
            </a:endParaRPr>
          </a:p>
          <a:p>
            <a:pPr marL="9525" algn="l"/>
            <a:r>
              <a:rPr lang="en-GB">
                <a:effectLst/>
                <a:ea typeface="Calibri" panose="020F0502020204030204" pitchFamily="34" charset="0"/>
              </a:rPr>
              <a:t>Spanish Construction Industry Observatory (2023): </a:t>
            </a:r>
            <a:r>
              <a:rPr lang="en-GB" i="1">
                <a:effectLst/>
                <a:ea typeface="Calibri" panose="020F0502020204030204" pitchFamily="34" charset="0"/>
              </a:rPr>
              <a:t>Women in Construction 2022</a:t>
            </a:r>
            <a:endParaRPr lang="en-LB">
              <a:effectLst/>
              <a:ea typeface="Calibri" panose="020F0502020204030204" pitchFamily="34" charset="0"/>
            </a:endParaRPr>
          </a:p>
          <a:p>
            <a:pPr marL="9525" algn="l"/>
            <a:r>
              <a:rPr lang="en-GB" u="sng">
                <a:solidFill>
                  <a:srgbClr val="7CD0E4"/>
                </a:solidFill>
                <a:effectLst/>
                <a:ea typeface="Calibri" panose="020F0502020204030204" pitchFamily="34" charset="0"/>
                <a:hlinkClick r:id="rId7">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GB">
                <a:solidFill>
                  <a:srgbClr val="7CD0E4"/>
                </a:solidFill>
                <a:effectLst/>
                <a:ea typeface="Calibri" panose="020F0502020204030204" pitchFamily="34" charset="0"/>
              </a:rPr>
              <a:t> </a:t>
            </a:r>
            <a:r>
              <a:rPr lang="en-GB">
                <a:effectLst/>
                <a:ea typeface="Calibri" panose="020F0502020204030204" pitchFamily="34" charset="0"/>
              </a:rPr>
              <a:t>Accessed in May 2023</a:t>
            </a:r>
            <a:endParaRPr lang="en-LB">
              <a:effectLst/>
              <a:ea typeface="Calibri" panose="020F0502020204030204" pitchFamily="34" charset="0"/>
            </a:endParaRPr>
          </a:p>
          <a:p>
            <a:pPr marL="457200" indent="-457200" algn="l"/>
            <a:r>
              <a:rPr lang="en-GB">
                <a:effectLst/>
                <a:ea typeface="Calibri" panose="020F0502020204030204" pitchFamily="34" charset="0"/>
              </a:rPr>
              <a:t> </a:t>
            </a:r>
            <a:endParaRPr lang="en-LB">
              <a:effectLst/>
              <a:ea typeface="Calibri" panose="020F0502020204030204" pitchFamily="34" charset="0"/>
            </a:endParaRPr>
          </a:p>
          <a:p>
            <a:pPr marL="9525" algn="l"/>
            <a:endParaRPr lang="en-GB">
              <a:effectLst/>
              <a:ea typeface="Calibri" panose="020F0502020204030204" pitchFamily="34" charset="0"/>
            </a:endParaRPr>
          </a:p>
          <a:p>
            <a:pPr marL="9525" algn="l"/>
            <a:endParaRPr lang="en-GB">
              <a:ea typeface="Calibri" panose="020F0502020204030204" pitchFamily="34" charset="0"/>
            </a:endParaRPr>
          </a:p>
          <a:p>
            <a:pPr marL="9525" algn="l"/>
            <a:endParaRPr lang="en-GB">
              <a:effectLst/>
              <a:ea typeface="Calibri" panose="020F0502020204030204" pitchFamily="34" charset="0"/>
            </a:endParaRPr>
          </a:p>
          <a:p>
            <a:pPr marL="9525" algn="l"/>
            <a:endParaRPr lang="en-GB">
              <a:ea typeface="Calibri" panose="020F0502020204030204" pitchFamily="34" charset="0"/>
            </a:endParaRPr>
          </a:p>
          <a:p>
            <a:pPr marL="9525" algn="l"/>
            <a:endParaRPr lang="en-GB">
              <a:effectLst/>
              <a:ea typeface="Calibri" panose="020F0502020204030204" pitchFamily="34" charset="0"/>
            </a:endParaRPr>
          </a:p>
          <a:p>
            <a:pPr marL="9525" algn="l"/>
            <a:r>
              <a:rPr lang="en-GB">
                <a:effectLst/>
                <a:ea typeface="Calibri" panose="020F0502020204030204" pitchFamily="34" charset="0"/>
              </a:rPr>
              <a:t>Statistics Denmark (2020) </a:t>
            </a:r>
            <a:r>
              <a:rPr lang="en-GB" i="1">
                <a:effectLst/>
                <a:ea typeface="Calibri" panose="020F0502020204030204" pitchFamily="34" charset="0"/>
              </a:rPr>
              <a:t>Employment by industry, occupation, sex, and region Report 2020</a:t>
            </a:r>
            <a:endParaRPr lang="en-LB">
              <a:effectLst/>
              <a:ea typeface="Calibri" panose="020F0502020204030204" pitchFamily="34" charset="0"/>
            </a:endParaRPr>
          </a:p>
          <a:p>
            <a:pPr marL="457200" indent="-457200" algn="l"/>
            <a:r>
              <a:rPr lang="en-GB">
                <a:effectLst/>
                <a:ea typeface="Calibri" panose="020F0502020204030204" pitchFamily="34" charset="0"/>
              </a:rPr>
              <a:t> </a:t>
            </a:r>
            <a:endParaRPr lang="en-LB">
              <a:effectLst/>
              <a:ea typeface="Calibri" panose="020F0502020204030204" pitchFamily="34" charset="0"/>
            </a:endParaRPr>
          </a:p>
          <a:p>
            <a:pPr marL="9525" indent="-9525" algn="l"/>
            <a:r>
              <a:rPr lang="en-GB">
                <a:effectLst/>
                <a:ea typeface="Calibri" panose="020F0502020204030204" pitchFamily="34" charset="0"/>
              </a:rPr>
              <a:t>Structural Transformation to Achieve Gender Equality in Science, STAGES (2013). Available at </a:t>
            </a:r>
            <a:r>
              <a:rPr lang="en-GB" u="sng">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http://stages.csmcd.ro/index.php Accessed in April 2023</a:t>
            </a:r>
            <a:endParaRPr lang="en-LB">
              <a:solidFill>
                <a:srgbClr val="7CD0E4"/>
              </a:solidFill>
              <a:effectLst/>
              <a:ea typeface="Calibri" panose="020F0502020204030204" pitchFamily="34" charset="0"/>
            </a:endParaRPr>
          </a:p>
          <a:p>
            <a:pPr marL="457200" indent="-457200" algn="l"/>
            <a:r>
              <a:rPr lang="en-GB">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marL="9525" indent="-9525" algn="l"/>
            <a:r>
              <a:rPr lang="en-GB">
                <a:effectLst/>
                <a:ea typeface="Calibri" panose="020F0502020204030204" pitchFamily="34" charset="0"/>
              </a:rPr>
              <a:t> Teagasc (2021) Gender</a:t>
            </a:r>
            <a:r>
              <a:rPr lang="en-GB" i="1">
                <a:effectLst/>
                <a:ea typeface="Calibri" panose="020F0502020204030204" pitchFamily="34" charset="0"/>
              </a:rPr>
              <a:t> Equality Plan. </a:t>
            </a:r>
            <a:r>
              <a:rPr lang="en-IE" i="1">
                <a:effectLst/>
                <a:ea typeface="Calibri" panose="020F0502020204030204" pitchFamily="34" charset="0"/>
              </a:rPr>
              <a:t>Available at </a:t>
            </a:r>
            <a:r>
              <a:rPr lang="en-IE" u="sng">
                <a:solidFill>
                  <a:srgbClr val="7CD0E4"/>
                </a:solidFill>
                <a:effectLst/>
                <a:ea typeface="Calibri" panose="020F0502020204030204" pitchFamily="34" charset="0"/>
                <a:hlinkClick r:id="rId9">
                  <a:extLst>
                    <a:ext uri="{A12FA001-AC4F-418D-AE19-62706E023703}">
                      <ahyp:hlinkClr xmlns:ahyp="http://schemas.microsoft.com/office/drawing/2018/hyperlinkcolor" val="tx"/>
                    </a:ext>
                  </a:extLst>
                </a:hlinkClick>
              </a:rPr>
              <a:t>https://www.teagasc.ie/media/website/publications/2022/Teagasc-Gender-Equality-Report-2021.pdf</a:t>
            </a:r>
            <a:endParaRPr lang="en-LB">
              <a:solidFill>
                <a:srgbClr val="7CD0E4"/>
              </a:solidFill>
              <a:effectLst/>
              <a:ea typeface="Calibri" panose="020F0502020204030204" pitchFamily="34" charset="0"/>
            </a:endParaRPr>
          </a:p>
          <a:p>
            <a:pPr marL="457200" indent="-457200" algn="l"/>
            <a:r>
              <a:rPr lang="en-IE">
                <a:effectLst/>
                <a:ea typeface="Calibri" panose="020F0502020204030204" pitchFamily="34" charset="0"/>
              </a:rPr>
              <a:t>Accessed in March 2023</a:t>
            </a:r>
            <a:endParaRPr lang="en-LB">
              <a:effectLst/>
              <a:ea typeface="Calibri" panose="020F0502020204030204" pitchFamily="34" charset="0"/>
            </a:endParaRPr>
          </a:p>
          <a:p>
            <a:pPr marL="457200" indent="-457200" algn="l"/>
            <a:r>
              <a:rPr lang="en-IE">
                <a:effectLst/>
                <a:ea typeface="Calibri" panose="020F0502020204030204" pitchFamily="34" charset="0"/>
              </a:rPr>
              <a:t> </a:t>
            </a:r>
            <a:endParaRPr lang="en-LB">
              <a:effectLst/>
              <a:ea typeface="Calibri" panose="020F0502020204030204" pitchFamily="34" charset="0"/>
            </a:endParaRPr>
          </a:p>
          <a:p>
            <a:pPr marL="9525" indent="-9525" algn="l"/>
            <a:r>
              <a:rPr lang="en-GB">
                <a:effectLst/>
                <a:ea typeface="Calibri" panose="020F0502020204030204" pitchFamily="34" charset="0"/>
              </a:rPr>
              <a:t>The Smith Institute (2014): </a:t>
            </a:r>
            <a:r>
              <a:rPr lang="en-GB" i="1">
                <a:effectLst/>
                <a:ea typeface="Calibri" panose="020F0502020204030204" pitchFamily="34" charset="0"/>
              </a:rPr>
              <a:t>Building the future: women in construction</a:t>
            </a:r>
            <a:r>
              <a:rPr lang="en-GB">
                <a:effectLst/>
                <a:ea typeface="Calibri" panose="020F0502020204030204" pitchFamily="34" charset="0"/>
              </a:rPr>
              <a:t>. Available at: </a:t>
            </a:r>
            <a:r>
              <a:rPr lang="en-GB" u="sng">
                <a:solidFill>
                  <a:srgbClr val="7CD0E4"/>
                </a:solidFill>
                <a:effectLst/>
                <a:ea typeface="Calibri" panose="020F0502020204030204" pitchFamily="34" charset="0"/>
                <a:hlinkClick r:id="rId10">
                  <a:extLst>
                    <a:ext uri="{A12FA001-AC4F-418D-AE19-62706E023703}">
                      <ahyp:hlinkClr xmlns:ahyp="http://schemas.microsoft.com/office/drawing/2018/hyperlinkcolor" val="tx"/>
                    </a:ext>
                  </a:extLst>
                </a:hlinkClick>
              </a:rPr>
              <a:t>https://www.women-into-construction.org/wp-content/uploads/2019/08/building-the-future-women-in-construction.pdf</a:t>
            </a:r>
            <a:endParaRPr lang="en-LB">
              <a:solidFill>
                <a:srgbClr val="7CD0E4"/>
              </a:solidFill>
              <a:effectLst/>
              <a:ea typeface="Calibri" panose="020F0502020204030204" pitchFamily="34" charset="0"/>
            </a:endParaRPr>
          </a:p>
          <a:p>
            <a:pPr marL="457200" indent="-457200" algn="l"/>
            <a:r>
              <a:rPr lang="en-GB" u="none" strike="noStrike">
                <a:solidFill>
                  <a:srgbClr val="0563C1"/>
                </a:solidFill>
                <a:effectLst/>
                <a:ea typeface="Calibri" panose="020F0502020204030204" pitchFamily="34" charset="0"/>
              </a:rPr>
              <a:t> </a:t>
            </a:r>
            <a:endParaRPr lang="en-LB">
              <a:effectLst/>
              <a:ea typeface="Calibri" panose="020F0502020204030204" pitchFamily="34" charset="0"/>
            </a:endParaRPr>
          </a:p>
          <a:p>
            <a:pPr algn="l"/>
            <a:r>
              <a:rPr lang="en-IE">
                <a:effectLst/>
                <a:ea typeface="Calibri" panose="020F0502020204030204" pitchFamily="34" charset="0"/>
              </a:rPr>
              <a:t>Why Diversity Matters. (2015) McKinsey &amp; Company</a:t>
            </a:r>
            <a:endParaRPr lang="en-LB">
              <a:effectLst/>
              <a:ea typeface="Calibri" panose="020F0502020204030204" pitchFamily="34" charset="0"/>
            </a:endParaRPr>
          </a:p>
          <a:p>
            <a:pPr indent="-457200" algn="l"/>
            <a:r>
              <a:rPr lang="en-GB">
                <a:effectLst/>
                <a:ea typeface="Calibri" panose="020F0502020204030204" pitchFamily="34" charset="0"/>
              </a:rPr>
              <a:t> </a:t>
            </a:r>
            <a:endParaRPr lang="en-LB">
              <a:effectLst/>
              <a:ea typeface="Calibri" panose="020F0502020204030204" pitchFamily="34" charset="0"/>
            </a:endParaRPr>
          </a:p>
          <a:p>
            <a:pPr indent="-457200" algn="l"/>
            <a:r>
              <a:rPr lang="en-GB">
                <a:effectLst/>
                <a:ea typeface="Calibri" panose="020F0502020204030204" pitchFamily="34" charset="0"/>
              </a:rPr>
              <a:t> </a:t>
            </a:r>
            <a:endParaRPr lang="en-LB">
              <a:effectLst/>
              <a:ea typeface="Calibri" panose="020F0502020204030204" pitchFamily="34" charset="0"/>
            </a:endParaRPr>
          </a:p>
          <a:p>
            <a:pPr marL="9525" indent="-9525" algn="l"/>
            <a:r>
              <a:rPr lang="en-GB">
                <a:effectLst/>
                <a:ea typeface="Calibri" panose="020F0502020204030204" pitchFamily="34" charset="0"/>
              </a:rPr>
              <a:t>Winke, Rebecca (2023): </a:t>
            </a:r>
            <a:r>
              <a:rPr lang="en-GB" i="1">
                <a:effectLst/>
                <a:ea typeface="Calibri" panose="020F0502020204030204" pitchFamily="34" charset="0"/>
              </a:rPr>
              <a:t>History of women in construction</a:t>
            </a:r>
            <a:r>
              <a:rPr lang="en-GB">
                <a:effectLst/>
                <a:ea typeface="Calibri" panose="020F0502020204030204" pitchFamily="34" charset="0"/>
              </a:rPr>
              <a:t>. </a:t>
            </a:r>
            <a:r>
              <a:rPr lang="en-GB" i="1">
                <a:effectLst/>
                <a:ea typeface="Calibri" panose="020F0502020204030204" pitchFamily="34" charset="0"/>
              </a:rPr>
              <a:t>Family handyman.</a:t>
            </a:r>
            <a:r>
              <a:rPr lang="en-GB">
                <a:effectLst/>
                <a:ea typeface="Calibri" panose="020F0502020204030204" pitchFamily="34" charset="0"/>
              </a:rPr>
              <a:t> </a:t>
            </a:r>
            <a:r>
              <a:rPr lang="en-GB" u="sng">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https://www.familyhandyman.com/article/women-in-construction-history/</a:t>
            </a:r>
            <a:r>
              <a:rPr lang="en-GB">
                <a:solidFill>
                  <a:srgbClr val="7CD0E4"/>
                </a:solidFill>
                <a:effectLst/>
                <a:ea typeface="Calibri" panose="020F0502020204030204" pitchFamily="34" charset="0"/>
              </a:rPr>
              <a:t> </a:t>
            </a:r>
            <a:endParaRPr lang="en-LB">
              <a:solidFill>
                <a:srgbClr val="7CD0E4"/>
              </a:solidFill>
              <a:effectLst/>
              <a:ea typeface="Calibri" panose="020F0502020204030204" pitchFamily="34" charset="0"/>
            </a:endParaRPr>
          </a:p>
          <a:p>
            <a:pPr marL="457200" indent="-457200" algn="l"/>
            <a:r>
              <a:rPr lang="en-GB">
                <a:effectLst/>
                <a:ea typeface="Calibri" panose="020F0502020204030204" pitchFamily="34" charset="0"/>
              </a:rPr>
              <a:t> </a:t>
            </a:r>
            <a:endParaRPr lang="en-LB">
              <a:effectLst/>
              <a:ea typeface="Calibri" panose="020F0502020204030204" pitchFamily="34" charset="0"/>
            </a:endParaRPr>
          </a:p>
          <a:p>
            <a:pPr marL="9525" indent="-9525" algn="l"/>
            <a:r>
              <a:rPr lang="en-IE">
                <a:effectLst/>
                <a:ea typeface="Calibri" panose="020F0502020204030204" pitchFamily="34" charset="0"/>
              </a:rPr>
              <a:t>Woodward, D. 1995 Men at Work: Labourers and Building Craftsmen in the Towns of Northern England 1450–1750, Cambridge: Cambridge University Press.</a:t>
            </a:r>
            <a:endParaRPr lang="en-LB">
              <a:effectLst/>
              <a:ea typeface="Calibri" panose="020F0502020204030204" pitchFamily="34" charset="0"/>
            </a:endParaRPr>
          </a:p>
          <a:p>
            <a:pPr algn="l"/>
            <a:br>
              <a:rPr lang="en-IE">
                <a:effectLst/>
                <a:ea typeface="Calibri" panose="020F0502020204030204" pitchFamily="34" charset="0"/>
              </a:rPr>
            </a:br>
            <a:r>
              <a:rPr lang="en-IE">
                <a:effectLst/>
                <a:ea typeface="Calibri" panose="020F0502020204030204" pitchFamily="34" charset="0"/>
              </a:rPr>
              <a:t> </a:t>
            </a:r>
            <a:endParaRPr lang="en-LB">
              <a:effectLst/>
              <a:ea typeface="Calibri" panose="020F0502020204030204" pitchFamily="34" charset="0"/>
            </a:endParaRPr>
          </a:p>
          <a:p>
            <a:pPr algn="l"/>
            <a:r>
              <a:rPr lang="en-GB">
                <a:effectLst/>
                <a:ea typeface="Calibri" panose="020F0502020204030204" pitchFamily="34" charset="0"/>
              </a:rPr>
              <a:t> </a:t>
            </a:r>
            <a:endParaRPr lang="en-LB">
              <a:effectLst/>
              <a:ea typeface="Calibri" panose="020F0502020204030204" pitchFamily="34" charset="0"/>
            </a:endParaRPr>
          </a:p>
          <a:p>
            <a:pPr algn="l"/>
            <a:endParaRPr lang="en-LB">
              <a:effectLst/>
              <a:ea typeface="Calibri" panose="020F0502020204030204" pitchFamily="34" charset="0"/>
            </a:endParaRPr>
          </a:p>
          <a:p>
            <a:pPr algn="l">
              <a:tabLst>
                <a:tab pos="450215" algn="l"/>
              </a:tabLst>
            </a:pPr>
            <a:endParaRPr lang="en-IE">
              <a:effectLst/>
              <a:ea typeface="Calibri" panose="020F0502020204030204" pitchFamily="34" charset="0"/>
            </a:endParaRPr>
          </a:p>
          <a:p>
            <a:pPr lvl="0" algn="l">
              <a:buClr>
                <a:srgbClr val="EF8D5B"/>
              </a:buClr>
              <a:tabLst>
                <a:tab pos="450215" algn="l"/>
              </a:tabLst>
            </a:pPr>
            <a:endParaRPr lang="en-LB">
              <a:effectLst/>
              <a:ea typeface="Calibri" panose="020F0502020204030204" pitchFamily="34" charset="0"/>
            </a:endParaRPr>
          </a:p>
          <a:p>
            <a:pPr lvl="0" algn="l">
              <a:buClr>
                <a:srgbClr val="EF8D5B"/>
              </a:buClr>
              <a:tabLst>
                <a:tab pos="450215" algn="l"/>
              </a:tabLst>
            </a:pPr>
            <a:endParaRPr lang="en-LB">
              <a:ea typeface="Calibri" panose="020F0502020204030204" pitchFamily="34" charset="0"/>
            </a:endParaRPr>
          </a:p>
          <a:p>
            <a:pPr lvl="0" algn="l">
              <a:buClr>
                <a:srgbClr val="EF8D5B"/>
              </a:buClr>
              <a:tabLst>
                <a:tab pos="450215" algn="l"/>
              </a:tabLst>
            </a:pPr>
            <a:endParaRPr lang="en-LB">
              <a:effectLst/>
              <a:ea typeface="Calibri" panose="020F0502020204030204" pitchFamily="34" charset="0"/>
            </a:endParaRPr>
          </a:p>
          <a:p>
            <a:pPr lvl="0" algn="l">
              <a:buClr>
                <a:srgbClr val="EF8D5B"/>
              </a:buClr>
              <a:tabLst>
                <a:tab pos="450215" algn="l"/>
              </a:tabLst>
            </a:pPr>
            <a:endParaRPr lang="en-LB">
              <a:ea typeface="Calibri" panose="020F0502020204030204" pitchFamily="34" charset="0"/>
            </a:endParaRPr>
          </a:p>
          <a:p>
            <a:pPr lvl="0" algn="l">
              <a:buClr>
                <a:srgbClr val="EF8D5B"/>
              </a:buClr>
              <a:tabLst>
                <a:tab pos="450215" algn="l"/>
              </a:tabLst>
            </a:pPr>
            <a:endParaRPr lang="en-LB">
              <a:effectLst/>
              <a:ea typeface="Calibri" panose="020F0502020204030204" pitchFamily="34" charset="0"/>
            </a:endParaRPr>
          </a:p>
          <a:p>
            <a:pPr lvl="0" algn="l">
              <a:buClr>
                <a:srgbClr val="EF8D5B"/>
              </a:buClr>
              <a:tabLst>
                <a:tab pos="450215" algn="l"/>
              </a:tabLst>
            </a:pPr>
            <a:endParaRPr lang="en-LB">
              <a:ea typeface="Calibri" panose="020F0502020204030204" pitchFamily="34" charset="0"/>
            </a:endParaRPr>
          </a:p>
          <a:p>
            <a:pPr lvl="0" algn="l">
              <a:buClr>
                <a:srgbClr val="EF8D5B"/>
              </a:buClr>
              <a:tabLst>
                <a:tab pos="450215" algn="l"/>
              </a:tabLst>
            </a:pPr>
            <a:endParaRPr lang="en-LB">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71</a:t>
            </a:fld>
            <a:endParaRPr lang="en-US" dirty="0"/>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7414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2528596"/>
            <a:ext cx="648000" cy="348400"/>
          </a:xfrm>
        </p:spPr>
        <p:txBody>
          <a:bodyPr/>
          <a:lstStyle/>
          <a:p>
            <a:r>
              <a:rPr lang="en-US" dirty="0"/>
              <a:t>01</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30132" y="2536070"/>
            <a:ext cx="4064938" cy="657477"/>
          </a:xfrm>
        </p:spPr>
        <p:txBody>
          <a:bodyPr anchor="t"/>
          <a:lstStyle/>
          <a:p>
            <a:pPr>
              <a:lnSpc>
                <a:spcPts val="1480"/>
              </a:lnSpc>
              <a:spcBef>
                <a:spcPts val="0"/>
              </a:spcBef>
            </a:pPr>
            <a:r>
              <a:rPr lang="en-US" dirty="0"/>
              <a:t>Figure 1</a:t>
            </a:r>
          </a:p>
          <a:p>
            <a:pPr>
              <a:spcBef>
                <a:spcPts val="0"/>
              </a:spcBef>
            </a:pPr>
            <a:r>
              <a:rPr lang="en-US" sz="1100" dirty="0"/>
              <a:t>Investment in housing in Germany, Denmark, Spain, Poland, and Ireland. Source: Eurostat</a:t>
            </a:r>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p:txBody>
          <a:bodyPr/>
          <a:lstStyle/>
          <a:p>
            <a:r>
              <a:rPr lang="en-US" dirty="0"/>
              <a:t>table of</a:t>
            </a:r>
          </a:p>
          <a:p>
            <a:r>
              <a:rPr lang="en-US" dirty="0"/>
              <a:t>figures</a:t>
            </a:r>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72</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671458" y="263209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16</a:t>
            </a:r>
          </a:p>
          <a:p>
            <a:endParaRPr lang="en-US" dirty="0">
              <a:solidFill>
                <a:srgbClr val="EF8D5B"/>
              </a:solidFill>
            </a:endParaRPr>
          </a:p>
        </p:txBody>
      </p:sp>
      <p:grpSp>
        <p:nvGrpSpPr>
          <p:cNvPr id="69" name="Graphic 4">
            <a:extLst>
              <a:ext uri="{FF2B5EF4-FFF2-40B4-BE49-F238E27FC236}">
                <a16:creationId xmlns:a16="http://schemas.microsoft.com/office/drawing/2014/main" id="{1F52755F-73B8-4A29-9A5E-8DD8648AE138}"/>
              </a:ext>
            </a:extLst>
          </p:cNvPr>
          <p:cNvGrpSpPr/>
          <p:nvPr/>
        </p:nvGrpSpPr>
        <p:grpSpPr>
          <a:xfrm>
            <a:off x="5355995" y="574907"/>
            <a:ext cx="800818" cy="1328451"/>
            <a:chOff x="9062559" y="918767"/>
            <a:chExt cx="774673" cy="1285080"/>
          </a:xfrm>
          <a:solidFill>
            <a:schemeClr val="tx1"/>
          </a:solidFill>
        </p:grpSpPr>
        <p:sp>
          <p:nvSpPr>
            <p:cNvPr id="70" name="Freeform 69">
              <a:extLst>
                <a:ext uri="{FF2B5EF4-FFF2-40B4-BE49-F238E27FC236}">
                  <a16:creationId xmlns:a16="http://schemas.microsoft.com/office/drawing/2014/main" id="{147657B6-969C-6CD4-F06B-C3D259BBB666}"/>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71" name="Graphic 4">
              <a:extLst>
                <a:ext uri="{FF2B5EF4-FFF2-40B4-BE49-F238E27FC236}">
                  <a16:creationId xmlns:a16="http://schemas.microsoft.com/office/drawing/2014/main" id="{A7E77354-0EAE-DD4E-7E2C-ADFB73C32D91}"/>
                </a:ext>
              </a:extLst>
            </p:cNvPr>
            <p:cNvGrpSpPr/>
            <p:nvPr/>
          </p:nvGrpSpPr>
          <p:grpSpPr>
            <a:xfrm>
              <a:off x="9122194" y="1004094"/>
              <a:ext cx="715038" cy="1199753"/>
              <a:chOff x="9122194" y="1004094"/>
              <a:chExt cx="715038" cy="1199753"/>
            </a:xfrm>
            <a:grpFill/>
          </p:grpSpPr>
          <p:sp>
            <p:nvSpPr>
              <p:cNvPr id="72" name="Freeform 71">
                <a:extLst>
                  <a:ext uri="{FF2B5EF4-FFF2-40B4-BE49-F238E27FC236}">
                    <a16:creationId xmlns:a16="http://schemas.microsoft.com/office/drawing/2014/main" id="{0B44BF0E-9AD9-428E-FD64-74EEC8555702}"/>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73" name="Freeform 72">
                <a:extLst>
                  <a:ext uri="{FF2B5EF4-FFF2-40B4-BE49-F238E27FC236}">
                    <a16:creationId xmlns:a16="http://schemas.microsoft.com/office/drawing/2014/main" id="{AF8DE413-8A94-00B3-5C78-FA1D52BD9C17}"/>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74" name="Freeform 73">
                <a:extLst>
                  <a:ext uri="{FF2B5EF4-FFF2-40B4-BE49-F238E27FC236}">
                    <a16:creationId xmlns:a16="http://schemas.microsoft.com/office/drawing/2014/main" id="{D41F7E7B-9272-620D-D66B-DBF291482BD2}"/>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75" name="Freeform 74">
                <a:extLst>
                  <a:ext uri="{FF2B5EF4-FFF2-40B4-BE49-F238E27FC236}">
                    <a16:creationId xmlns:a16="http://schemas.microsoft.com/office/drawing/2014/main" id="{4C5B531A-D0A7-D2BA-E440-731076B117CE}"/>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76" name="Freeform 75">
                <a:extLst>
                  <a:ext uri="{FF2B5EF4-FFF2-40B4-BE49-F238E27FC236}">
                    <a16:creationId xmlns:a16="http://schemas.microsoft.com/office/drawing/2014/main" id="{25C569A6-1602-4119-CC86-C21B55D0FFC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77" name="Freeform 76">
                <a:extLst>
                  <a:ext uri="{FF2B5EF4-FFF2-40B4-BE49-F238E27FC236}">
                    <a16:creationId xmlns:a16="http://schemas.microsoft.com/office/drawing/2014/main" id="{555B87D4-AE41-6CA1-4D0D-BE9B7B7DE663}"/>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78" name="Freeform 77">
                <a:extLst>
                  <a:ext uri="{FF2B5EF4-FFF2-40B4-BE49-F238E27FC236}">
                    <a16:creationId xmlns:a16="http://schemas.microsoft.com/office/drawing/2014/main" id="{15B9EE8A-471E-C646-C180-D85E754AA654}"/>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
        <p:nvSpPr>
          <p:cNvPr id="12" name="Text Placeholder 25">
            <a:extLst>
              <a:ext uri="{FF2B5EF4-FFF2-40B4-BE49-F238E27FC236}">
                <a16:creationId xmlns:a16="http://schemas.microsoft.com/office/drawing/2014/main" id="{ACF31865-AB76-ABA9-4C85-D81C0C771CC3}"/>
              </a:ext>
            </a:extLst>
          </p:cNvPr>
          <p:cNvSpPr txBox="1">
            <a:spLocks/>
          </p:cNvSpPr>
          <p:nvPr/>
        </p:nvSpPr>
        <p:spPr>
          <a:xfrm>
            <a:off x="2047166" y="3199805"/>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02</a:t>
            </a:r>
          </a:p>
        </p:txBody>
      </p:sp>
      <p:sp>
        <p:nvSpPr>
          <p:cNvPr id="13" name="Text Placeholder 27">
            <a:extLst>
              <a:ext uri="{FF2B5EF4-FFF2-40B4-BE49-F238E27FC236}">
                <a16:creationId xmlns:a16="http://schemas.microsoft.com/office/drawing/2014/main" id="{263A7AB1-1C18-7DDE-F9F8-F13CA350BADC}"/>
              </a:ext>
            </a:extLst>
          </p:cNvPr>
          <p:cNvSpPr txBox="1">
            <a:spLocks/>
          </p:cNvSpPr>
          <p:nvPr/>
        </p:nvSpPr>
        <p:spPr>
          <a:xfrm>
            <a:off x="2830132" y="3207279"/>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2</a:t>
            </a:r>
          </a:p>
          <a:p>
            <a:pPr>
              <a:spcBef>
                <a:spcPts val="0"/>
              </a:spcBef>
            </a:pPr>
            <a:r>
              <a:rPr lang="en-US" sz="1100"/>
              <a:t>Share of women by economic activity. Source: Eurostat.</a:t>
            </a:r>
          </a:p>
        </p:txBody>
      </p:sp>
      <p:sp>
        <p:nvSpPr>
          <p:cNvPr id="14" name="Text Placeholder 35">
            <a:hlinkClick r:id="rId3" action="ppaction://hlinksldjump"/>
            <a:extLst>
              <a:ext uri="{FF2B5EF4-FFF2-40B4-BE49-F238E27FC236}">
                <a16:creationId xmlns:a16="http://schemas.microsoft.com/office/drawing/2014/main" id="{49EB1DE4-C451-90BD-7DB7-9D872C75922B}"/>
              </a:ext>
            </a:extLst>
          </p:cNvPr>
          <p:cNvSpPr txBox="1">
            <a:spLocks/>
          </p:cNvSpPr>
          <p:nvPr/>
        </p:nvSpPr>
        <p:spPr>
          <a:xfrm>
            <a:off x="6671458" y="3303302"/>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18</a:t>
            </a:r>
          </a:p>
          <a:p>
            <a:endParaRPr lang="en-US" dirty="0">
              <a:solidFill>
                <a:srgbClr val="EF8D5B"/>
              </a:solidFill>
            </a:endParaRPr>
          </a:p>
        </p:txBody>
      </p:sp>
      <p:sp>
        <p:nvSpPr>
          <p:cNvPr id="15" name="Text Placeholder 25">
            <a:extLst>
              <a:ext uri="{FF2B5EF4-FFF2-40B4-BE49-F238E27FC236}">
                <a16:creationId xmlns:a16="http://schemas.microsoft.com/office/drawing/2014/main" id="{A5AFDC94-9F92-548D-1FC9-F68BA0073816}"/>
              </a:ext>
            </a:extLst>
          </p:cNvPr>
          <p:cNvSpPr txBox="1">
            <a:spLocks/>
          </p:cNvSpPr>
          <p:nvPr/>
        </p:nvSpPr>
        <p:spPr>
          <a:xfrm>
            <a:off x="2047166" y="3729962"/>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03</a:t>
            </a:r>
          </a:p>
        </p:txBody>
      </p:sp>
      <p:sp>
        <p:nvSpPr>
          <p:cNvPr id="20" name="Text Placeholder 27">
            <a:extLst>
              <a:ext uri="{FF2B5EF4-FFF2-40B4-BE49-F238E27FC236}">
                <a16:creationId xmlns:a16="http://schemas.microsoft.com/office/drawing/2014/main" id="{28A480F0-4677-CCED-C6D7-D063F5EC99AD}"/>
              </a:ext>
            </a:extLst>
          </p:cNvPr>
          <p:cNvSpPr txBox="1">
            <a:spLocks/>
          </p:cNvSpPr>
          <p:nvPr/>
        </p:nvSpPr>
        <p:spPr>
          <a:xfrm>
            <a:off x="2830132" y="3732572"/>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3</a:t>
            </a:r>
          </a:p>
          <a:p>
            <a:pPr>
              <a:spcBef>
                <a:spcPts val="0"/>
              </a:spcBef>
            </a:pPr>
            <a:r>
              <a:rPr lang="en-US" sz="1100"/>
              <a:t>Concha Santos, President ANCI, Spain</a:t>
            </a:r>
          </a:p>
        </p:txBody>
      </p:sp>
      <p:sp>
        <p:nvSpPr>
          <p:cNvPr id="21" name="Text Placeholder 35">
            <a:hlinkClick r:id="rId4" action="ppaction://hlinksldjump"/>
            <a:extLst>
              <a:ext uri="{FF2B5EF4-FFF2-40B4-BE49-F238E27FC236}">
                <a16:creationId xmlns:a16="http://schemas.microsoft.com/office/drawing/2014/main" id="{421F32F6-590A-1258-155D-1C14E50C6F22}"/>
              </a:ext>
            </a:extLst>
          </p:cNvPr>
          <p:cNvSpPr txBox="1">
            <a:spLocks/>
          </p:cNvSpPr>
          <p:nvPr/>
        </p:nvSpPr>
        <p:spPr>
          <a:xfrm>
            <a:off x="6671458" y="383345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28</a:t>
            </a:r>
          </a:p>
          <a:p>
            <a:endParaRPr lang="en-US" dirty="0">
              <a:solidFill>
                <a:srgbClr val="EF8D5B"/>
              </a:solidFill>
            </a:endParaRPr>
          </a:p>
        </p:txBody>
      </p:sp>
      <p:sp>
        <p:nvSpPr>
          <p:cNvPr id="22" name="Text Placeholder 25">
            <a:extLst>
              <a:ext uri="{FF2B5EF4-FFF2-40B4-BE49-F238E27FC236}">
                <a16:creationId xmlns:a16="http://schemas.microsoft.com/office/drawing/2014/main" id="{9230BAD8-466B-D190-658F-71A39CE90773}"/>
              </a:ext>
            </a:extLst>
          </p:cNvPr>
          <p:cNvSpPr txBox="1">
            <a:spLocks/>
          </p:cNvSpPr>
          <p:nvPr/>
        </p:nvSpPr>
        <p:spPr>
          <a:xfrm>
            <a:off x="2047166" y="4260119"/>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04</a:t>
            </a:r>
          </a:p>
        </p:txBody>
      </p:sp>
      <p:sp>
        <p:nvSpPr>
          <p:cNvPr id="23" name="Text Placeholder 27">
            <a:extLst>
              <a:ext uri="{FF2B5EF4-FFF2-40B4-BE49-F238E27FC236}">
                <a16:creationId xmlns:a16="http://schemas.microsoft.com/office/drawing/2014/main" id="{8DB73BD3-5E57-CEC0-1AE5-806D44664D28}"/>
              </a:ext>
            </a:extLst>
          </p:cNvPr>
          <p:cNvSpPr txBox="1">
            <a:spLocks/>
          </p:cNvSpPr>
          <p:nvPr/>
        </p:nvSpPr>
        <p:spPr>
          <a:xfrm>
            <a:off x="2830132" y="4253595"/>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4</a:t>
            </a:r>
          </a:p>
          <a:p>
            <a:pPr>
              <a:spcBef>
                <a:spcPts val="0"/>
              </a:spcBef>
            </a:pPr>
            <a:r>
              <a:rPr lang="en-US" sz="1100"/>
              <a:t>Carol Tallon, Property District, Ireland</a:t>
            </a:r>
          </a:p>
        </p:txBody>
      </p:sp>
      <p:sp>
        <p:nvSpPr>
          <p:cNvPr id="25" name="Text Placeholder 35">
            <a:hlinkClick r:id="rId5" action="ppaction://hlinksldjump"/>
            <a:extLst>
              <a:ext uri="{FF2B5EF4-FFF2-40B4-BE49-F238E27FC236}">
                <a16:creationId xmlns:a16="http://schemas.microsoft.com/office/drawing/2014/main" id="{CFCE365F-DE07-EC95-F68E-30531A2BE0B7}"/>
              </a:ext>
            </a:extLst>
          </p:cNvPr>
          <p:cNvSpPr txBox="1">
            <a:spLocks/>
          </p:cNvSpPr>
          <p:nvPr/>
        </p:nvSpPr>
        <p:spPr>
          <a:xfrm>
            <a:off x="6671458" y="4363616"/>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29</a:t>
            </a:r>
          </a:p>
          <a:p>
            <a:endParaRPr lang="en-US" dirty="0">
              <a:solidFill>
                <a:srgbClr val="EF8D5B"/>
              </a:solidFill>
            </a:endParaRPr>
          </a:p>
        </p:txBody>
      </p:sp>
      <p:sp>
        <p:nvSpPr>
          <p:cNvPr id="29" name="Text Placeholder 25">
            <a:extLst>
              <a:ext uri="{FF2B5EF4-FFF2-40B4-BE49-F238E27FC236}">
                <a16:creationId xmlns:a16="http://schemas.microsoft.com/office/drawing/2014/main" id="{C084B9F2-E51D-1955-99D0-4014C6857FDF}"/>
              </a:ext>
            </a:extLst>
          </p:cNvPr>
          <p:cNvSpPr txBox="1">
            <a:spLocks/>
          </p:cNvSpPr>
          <p:nvPr/>
        </p:nvSpPr>
        <p:spPr>
          <a:xfrm>
            <a:off x="2047166" y="479027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05</a:t>
            </a:r>
          </a:p>
        </p:txBody>
      </p:sp>
      <p:sp>
        <p:nvSpPr>
          <p:cNvPr id="30" name="Text Placeholder 27">
            <a:extLst>
              <a:ext uri="{FF2B5EF4-FFF2-40B4-BE49-F238E27FC236}">
                <a16:creationId xmlns:a16="http://schemas.microsoft.com/office/drawing/2014/main" id="{0A1B115B-9AAB-554A-0987-BABB749891D2}"/>
              </a:ext>
            </a:extLst>
          </p:cNvPr>
          <p:cNvSpPr txBox="1">
            <a:spLocks/>
          </p:cNvSpPr>
          <p:nvPr/>
        </p:nvSpPr>
        <p:spPr>
          <a:xfrm>
            <a:off x="2830132" y="4773431"/>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5</a:t>
            </a:r>
          </a:p>
          <a:p>
            <a:pPr>
              <a:spcBef>
                <a:spcPts val="0"/>
              </a:spcBef>
            </a:pPr>
            <a:r>
              <a:rPr lang="en-US" sz="1100"/>
              <a:t>Ger Ronayne, CEO, JJ Rhatigan &amp; Co</a:t>
            </a:r>
          </a:p>
        </p:txBody>
      </p:sp>
      <p:sp>
        <p:nvSpPr>
          <p:cNvPr id="33" name="Text Placeholder 35">
            <a:hlinkClick r:id="rId6" action="ppaction://hlinksldjump"/>
            <a:extLst>
              <a:ext uri="{FF2B5EF4-FFF2-40B4-BE49-F238E27FC236}">
                <a16:creationId xmlns:a16="http://schemas.microsoft.com/office/drawing/2014/main" id="{90838232-9DDE-24F0-7620-D94E7317BE53}"/>
              </a:ext>
            </a:extLst>
          </p:cNvPr>
          <p:cNvSpPr txBox="1">
            <a:spLocks/>
          </p:cNvSpPr>
          <p:nvPr/>
        </p:nvSpPr>
        <p:spPr>
          <a:xfrm>
            <a:off x="6671458" y="489377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31</a:t>
            </a:r>
          </a:p>
          <a:p>
            <a:endParaRPr lang="en-US" dirty="0">
              <a:solidFill>
                <a:srgbClr val="EF8D5B"/>
              </a:solidFill>
            </a:endParaRPr>
          </a:p>
        </p:txBody>
      </p:sp>
      <p:sp>
        <p:nvSpPr>
          <p:cNvPr id="34" name="Text Placeholder 25">
            <a:extLst>
              <a:ext uri="{FF2B5EF4-FFF2-40B4-BE49-F238E27FC236}">
                <a16:creationId xmlns:a16="http://schemas.microsoft.com/office/drawing/2014/main" id="{D40E1B17-D789-B173-D3BF-289095154130}"/>
              </a:ext>
            </a:extLst>
          </p:cNvPr>
          <p:cNvSpPr txBox="1">
            <a:spLocks/>
          </p:cNvSpPr>
          <p:nvPr/>
        </p:nvSpPr>
        <p:spPr>
          <a:xfrm>
            <a:off x="2047166" y="5320433"/>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06</a:t>
            </a:r>
          </a:p>
        </p:txBody>
      </p:sp>
      <p:sp>
        <p:nvSpPr>
          <p:cNvPr id="38" name="Text Placeholder 27">
            <a:extLst>
              <a:ext uri="{FF2B5EF4-FFF2-40B4-BE49-F238E27FC236}">
                <a16:creationId xmlns:a16="http://schemas.microsoft.com/office/drawing/2014/main" id="{898F1EBA-7B30-6738-F767-EF3010419B46}"/>
              </a:ext>
            </a:extLst>
          </p:cNvPr>
          <p:cNvSpPr txBox="1">
            <a:spLocks/>
          </p:cNvSpPr>
          <p:nvPr/>
        </p:nvSpPr>
        <p:spPr>
          <a:xfrm>
            <a:off x="2830132" y="5327907"/>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6</a:t>
            </a:r>
          </a:p>
          <a:p>
            <a:pPr>
              <a:spcBef>
                <a:spcPts val="0"/>
              </a:spcBef>
            </a:pPr>
            <a:r>
              <a:rPr lang="en-US" sz="1100"/>
              <a:t>Concha Santos, President of Spanish National Association of Construction workers, Spain.</a:t>
            </a:r>
          </a:p>
        </p:txBody>
      </p:sp>
      <p:sp>
        <p:nvSpPr>
          <p:cNvPr id="39" name="Text Placeholder 35">
            <a:hlinkClick r:id="rId6" action="ppaction://hlinksldjump"/>
            <a:extLst>
              <a:ext uri="{FF2B5EF4-FFF2-40B4-BE49-F238E27FC236}">
                <a16:creationId xmlns:a16="http://schemas.microsoft.com/office/drawing/2014/main" id="{1B88458F-F136-C965-F6F5-CA9B09DAE45B}"/>
              </a:ext>
            </a:extLst>
          </p:cNvPr>
          <p:cNvSpPr txBox="1">
            <a:spLocks/>
          </p:cNvSpPr>
          <p:nvPr/>
        </p:nvSpPr>
        <p:spPr>
          <a:xfrm>
            <a:off x="6671458" y="5423930"/>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31</a:t>
            </a:r>
          </a:p>
          <a:p>
            <a:endParaRPr lang="en-US" dirty="0">
              <a:solidFill>
                <a:srgbClr val="EF8D5B"/>
              </a:solidFill>
            </a:endParaRPr>
          </a:p>
        </p:txBody>
      </p:sp>
      <p:sp>
        <p:nvSpPr>
          <p:cNvPr id="40" name="Text Placeholder 25">
            <a:extLst>
              <a:ext uri="{FF2B5EF4-FFF2-40B4-BE49-F238E27FC236}">
                <a16:creationId xmlns:a16="http://schemas.microsoft.com/office/drawing/2014/main" id="{FA70A76B-8DD5-90CE-A828-7452EDCA1825}"/>
              </a:ext>
            </a:extLst>
          </p:cNvPr>
          <p:cNvSpPr txBox="1">
            <a:spLocks/>
          </p:cNvSpPr>
          <p:nvPr/>
        </p:nvSpPr>
        <p:spPr>
          <a:xfrm>
            <a:off x="2047166" y="5933275"/>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07</a:t>
            </a:r>
          </a:p>
        </p:txBody>
      </p:sp>
      <p:sp>
        <p:nvSpPr>
          <p:cNvPr id="41" name="Text Placeholder 27">
            <a:extLst>
              <a:ext uri="{FF2B5EF4-FFF2-40B4-BE49-F238E27FC236}">
                <a16:creationId xmlns:a16="http://schemas.microsoft.com/office/drawing/2014/main" id="{D3035580-00D9-2098-F22D-7272C38CD6F8}"/>
              </a:ext>
            </a:extLst>
          </p:cNvPr>
          <p:cNvSpPr txBox="1">
            <a:spLocks/>
          </p:cNvSpPr>
          <p:nvPr/>
        </p:nvSpPr>
        <p:spPr>
          <a:xfrm>
            <a:off x="2830132" y="5940749"/>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7</a:t>
            </a:r>
          </a:p>
          <a:p>
            <a:pPr>
              <a:spcBef>
                <a:spcPts val="0"/>
              </a:spcBef>
            </a:pPr>
            <a:r>
              <a:rPr lang="en-US" sz="1100"/>
              <a:t>Jennifer Bradfield, Sisk, Ireland</a:t>
            </a:r>
          </a:p>
        </p:txBody>
      </p:sp>
      <p:sp>
        <p:nvSpPr>
          <p:cNvPr id="42" name="Text Placeholder 35">
            <a:hlinkClick r:id="rId7" action="ppaction://hlinksldjump"/>
            <a:extLst>
              <a:ext uri="{FF2B5EF4-FFF2-40B4-BE49-F238E27FC236}">
                <a16:creationId xmlns:a16="http://schemas.microsoft.com/office/drawing/2014/main" id="{D3C3ED7B-0DBB-C008-8D58-E53DE8A23E43}"/>
              </a:ext>
            </a:extLst>
          </p:cNvPr>
          <p:cNvSpPr txBox="1">
            <a:spLocks/>
          </p:cNvSpPr>
          <p:nvPr/>
        </p:nvSpPr>
        <p:spPr>
          <a:xfrm>
            <a:off x="6671458" y="6036772"/>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34</a:t>
            </a:r>
          </a:p>
          <a:p>
            <a:endParaRPr lang="en-US" dirty="0">
              <a:solidFill>
                <a:srgbClr val="EF8D5B"/>
              </a:solidFill>
            </a:endParaRPr>
          </a:p>
        </p:txBody>
      </p:sp>
      <p:sp>
        <p:nvSpPr>
          <p:cNvPr id="43" name="Text Placeholder 25">
            <a:extLst>
              <a:ext uri="{FF2B5EF4-FFF2-40B4-BE49-F238E27FC236}">
                <a16:creationId xmlns:a16="http://schemas.microsoft.com/office/drawing/2014/main" id="{76E48563-B960-2F44-489B-E69448E3A07F}"/>
              </a:ext>
            </a:extLst>
          </p:cNvPr>
          <p:cNvSpPr txBox="1">
            <a:spLocks/>
          </p:cNvSpPr>
          <p:nvPr/>
        </p:nvSpPr>
        <p:spPr>
          <a:xfrm>
            <a:off x="2047166" y="642938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08</a:t>
            </a:r>
          </a:p>
        </p:txBody>
      </p:sp>
      <p:sp>
        <p:nvSpPr>
          <p:cNvPr id="44" name="Text Placeholder 27">
            <a:extLst>
              <a:ext uri="{FF2B5EF4-FFF2-40B4-BE49-F238E27FC236}">
                <a16:creationId xmlns:a16="http://schemas.microsoft.com/office/drawing/2014/main" id="{F7D8BDC8-1EA9-E0F3-DB96-6AB5F71D67F2}"/>
              </a:ext>
            </a:extLst>
          </p:cNvPr>
          <p:cNvSpPr txBox="1">
            <a:spLocks/>
          </p:cNvSpPr>
          <p:nvPr/>
        </p:nvSpPr>
        <p:spPr>
          <a:xfrm>
            <a:off x="2830132" y="6456315"/>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8</a:t>
            </a:r>
          </a:p>
          <a:p>
            <a:pPr>
              <a:spcBef>
                <a:spcPts val="0"/>
              </a:spcBef>
            </a:pPr>
            <a:r>
              <a:rPr lang="en-IE" sz="1100"/>
              <a:t>Carolina Roca, Asprima, Spain</a:t>
            </a:r>
            <a:r>
              <a:rPr lang="en-LB" sz="1100"/>
              <a:t> </a:t>
            </a:r>
            <a:endParaRPr lang="en-US" sz="1100"/>
          </a:p>
        </p:txBody>
      </p:sp>
      <p:sp>
        <p:nvSpPr>
          <p:cNvPr id="45" name="Text Placeholder 35">
            <a:hlinkClick r:id="rId7" action="ppaction://hlinksldjump"/>
            <a:extLst>
              <a:ext uri="{FF2B5EF4-FFF2-40B4-BE49-F238E27FC236}">
                <a16:creationId xmlns:a16="http://schemas.microsoft.com/office/drawing/2014/main" id="{9C4DD0D5-A4C5-1C1A-EF85-A9004C8714BE}"/>
              </a:ext>
            </a:extLst>
          </p:cNvPr>
          <p:cNvSpPr txBox="1">
            <a:spLocks/>
          </p:cNvSpPr>
          <p:nvPr/>
        </p:nvSpPr>
        <p:spPr>
          <a:xfrm>
            <a:off x="6671458" y="653288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34</a:t>
            </a:r>
          </a:p>
          <a:p>
            <a:endParaRPr lang="en-US" dirty="0">
              <a:solidFill>
                <a:srgbClr val="EF8D5B"/>
              </a:solidFill>
            </a:endParaRPr>
          </a:p>
        </p:txBody>
      </p:sp>
      <p:sp>
        <p:nvSpPr>
          <p:cNvPr id="46" name="Text Placeholder 25">
            <a:extLst>
              <a:ext uri="{FF2B5EF4-FFF2-40B4-BE49-F238E27FC236}">
                <a16:creationId xmlns:a16="http://schemas.microsoft.com/office/drawing/2014/main" id="{DF76994A-CA71-8082-2106-2526E4E01AB1}"/>
              </a:ext>
            </a:extLst>
          </p:cNvPr>
          <p:cNvSpPr txBox="1">
            <a:spLocks/>
          </p:cNvSpPr>
          <p:nvPr/>
        </p:nvSpPr>
        <p:spPr>
          <a:xfrm>
            <a:off x="2047166" y="6925497"/>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09</a:t>
            </a:r>
          </a:p>
        </p:txBody>
      </p:sp>
      <p:sp>
        <p:nvSpPr>
          <p:cNvPr id="47" name="Text Placeholder 27">
            <a:extLst>
              <a:ext uri="{FF2B5EF4-FFF2-40B4-BE49-F238E27FC236}">
                <a16:creationId xmlns:a16="http://schemas.microsoft.com/office/drawing/2014/main" id="{65B7256B-5EF5-73C1-F6D8-DC15388A8C90}"/>
              </a:ext>
            </a:extLst>
          </p:cNvPr>
          <p:cNvSpPr txBox="1">
            <a:spLocks/>
          </p:cNvSpPr>
          <p:nvPr/>
        </p:nvSpPr>
        <p:spPr>
          <a:xfrm>
            <a:off x="2830132" y="6966424"/>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9</a:t>
            </a:r>
          </a:p>
          <a:p>
            <a:pPr>
              <a:spcBef>
                <a:spcPts val="0"/>
              </a:spcBef>
            </a:pPr>
            <a:r>
              <a:rPr lang="en-IE" sz="1100"/>
              <a:t>Shauna Coyne, COO,Skyclad Ltd, Ireland</a:t>
            </a:r>
          </a:p>
        </p:txBody>
      </p:sp>
      <p:sp>
        <p:nvSpPr>
          <p:cNvPr id="48" name="Text Placeholder 35">
            <a:hlinkClick r:id="rId8" action="ppaction://hlinksldjump"/>
            <a:extLst>
              <a:ext uri="{FF2B5EF4-FFF2-40B4-BE49-F238E27FC236}">
                <a16:creationId xmlns:a16="http://schemas.microsoft.com/office/drawing/2014/main" id="{56ABE516-2688-95ED-2DB6-7B30A686E687}"/>
              </a:ext>
            </a:extLst>
          </p:cNvPr>
          <p:cNvSpPr txBox="1">
            <a:spLocks/>
          </p:cNvSpPr>
          <p:nvPr/>
        </p:nvSpPr>
        <p:spPr>
          <a:xfrm>
            <a:off x="6671458" y="7028994"/>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35</a:t>
            </a:r>
          </a:p>
          <a:p>
            <a:endParaRPr lang="en-US" dirty="0">
              <a:solidFill>
                <a:srgbClr val="EF8D5B"/>
              </a:solidFill>
            </a:endParaRPr>
          </a:p>
        </p:txBody>
      </p:sp>
      <p:sp>
        <p:nvSpPr>
          <p:cNvPr id="2" name="Text Placeholder 25">
            <a:extLst>
              <a:ext uri="{FF2B5EF4-FFF2-40B4-BE49-F238E27FC236}">
                <a16:creationId xmlns:a16="http://schemas.microsoft.com/office/drawing/2014/main" id="{D5DF8AFD-542C-4450-708F-1F8D81AE8897}"/>
              </a:ext>
            </a:extLst>
          </p:cNvPr>
          <p:cNvSpPr txBox="1">
            <a:spLocks/>
          </p:cNvSpPr>
          <p:nvPr/>
        </p:nvSpPr>
        <p:spPr>
          <a:xfrm>
            <a:off x="2060614" y="743648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10</a:t>
            </a:r>
          </a:p>
        </p:txBody>
      </p:sp>
      <p:sp>
        <p:nvSpPr>
          <p:cNvPr id="3" name="Text Placeholder 27">
            <a:extLst>
              <a:ext uri="{FF2B5EF4-FFF2-40B4-BE49-F238E27FC236}">
                <a16:creationId xmlns:a16="http://schemas.microsoft.com/office/drawing/2014/main" id="{65FAFA8B-A350-8DDB-ECA6-A53E10F4C1F3}"/>
              </a:ext>
            </a:extLst>
          </p:cNvPr>
          <p:cNvSpPr txBox="1">
            <a:spLocks/>
          </p:cNvSpPr>
          <p:nvPr/>
        </p:nvSpPr>
        <p:spPr>
          <a:xfrm>
            <a:off x="2843580" y="7477413"/>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en-US" dirty="0"/>
              <a:t>Figure 10</a:t>
            </a:r>
          </a:p>
          <a:p>
            <a:pPr>
              <a:spcBef>
                <a:spcPts val="0"/>
              </a:spcBef>
            </a:pPr>
            <a:r>
              <a:rPr lang="en-IE" sz="1100"/>
              <a:t>Shauna Coyne, COO,Skyclad Ltd, Ireland</a:t>
            </a:r>
          </a:p>
        </p:txBody>
      </p:sp>
      <p:sp>
        <p:nvSpPr>
          <p:cNvPr id="4" name="Text Placeholder 35">
            <a:hlinkClick r:id="rId9" action="ppaction://hlinksldjump"/>
            <a:extLst>
              <a:ext uri="{FF2B5EF4-FFF2-40B4-BE49-F238E27FC236}">
                <a16:creationId xmlns:a16="http://schemas.microsoft.com/office/drawing/2014/main" id="{B4066C13-36DD-B49C-7D05-8A7A49507AF2}"/>
              </a:ext>
            </a:extLst>
          </p:cNvPr>
          <p:cNvSpPr txBox="1">
            <a:spLocks/>
          </p:cNvSpPr>
          <p:nvPr/>
        </p:nvSpPr>
        <p:spPr>
          <a:xfrm>
            <a:off x="6684906" y="7513088"/>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63</a:t>
            </a:r>
          </a:p>
          <a:p>
            <a:endParaRPr lang="en-US" dirty="0">
              <a:solidFill>
                <a:srgbClr val="EF8D5B"/>
              </a:solidFill>
            </a:endParaRPr>
          </a:p>
        </p:txBody>
      </p:sp>
    </p:spTree>
    <p:extLst>
      <p:ext uri="{BB962C8B-B14F-4D97-AF65-F5344CB8AC3E}">
        <p14:creationId xmlns:p14="http://schemas.microsoft.com/office/powerpoint/2010/main" val="1487991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1A2011A-1680-4EAF-C89B-22B63A074387}"/>
              </a:ext>
            </a:extLst>
          </p:cNvPr>
          <p:cNvSpPr/>
          <p:nvPr/>
        </p:nvSpPr>
        <p:spPr>
          <a:xfrm>
            <a:off x="0" y="3809508"/>
            <a:ext cx="7559675" cy="14546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9464E8F2-15AA-76A9-F995-AD94B51BD193}"/>
              </a:ext>
            </a:extLst>
          </p:cNvPr>
          <p:cNvSpPr/>
          <p:nvPr/>
        </p:nvSpPr>
        <p:spPr>
          <a:xfrm>
            <a:off x="0" y="6052645"/>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73</a:t>
            </a:fld>
            <a:endParaRPr lang="en-US" dirty="0"/>
          </a:p>
        </p:txBody>
      </p:sp>
      <p:sp>
        <p:nvSpPr>
          <p:cNvPr id="24" name="Text Placeholder 1">
            <a:extLst>
              <a:ext uri="{FF2B5EF4-FFF2-40B4-BE49-F238E27FC236}">
                <a16:creationId xmlns:a16="http://schemas.microsoft.com/office/drawing/2014/main" id="{03EAB3FB-749E-6DFE-07F4-AC69955EAFED}"/>
              </a:ext>
            </a:extLst>
          </p:cNvPr>
          <p:cNvSpPr>
            <a:spLocks noGrp="1"/>
          </p:cNvSpPr>
          <p:nvPr>
            <p:ph type="body" sz="quarter" idx="32"/>
          </p:nvPr>
        </p:nvSpPr>
        <p:spPr>
          <a:xfrm>
            <a:off x="538294" y="2300298"/>
            <a:ext cx="3241544" cy="2291908"/>
          </a:xfrm>
        </p:spPr>
        <p:txBody>
          <a:bodyPr numCol="1"/>
          <a:lstStyle/>
          <a:p>
            <a:pPr algn="just"/>
            <a:r>
              <a:rPr lang="en-US"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Femcon Project </a:t>
            </a:r>
          </a:p>
          <a:p>
            <a:pPr algn="just"/>
            <a:endParaRPr lang="en-US" b="1">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a:p>
            <a:r>
              <a:rPr lang="en-US">
                <a:effectLst/>
                <a:latin typeface="Calibri" panose="020F0502020204030204" pitchFamily="34" charset="0"/>
                <a:ea typeface="Calibri" panose="020F0502020204030204" pitchFamily="34" charset="0"/>
                <a:cs typeface="Times New Roman" panose="02020603050405020304" pitchFamily="18" charset="0"/>
              </a:rPr>
              <a:t>The future of the construction industry in the EU is threatened by a chronic labour shortage exacerbated by the COVID crisis. The shortage of construction workers in the EU is expected to increase in the future due to a declining population and an ageing </a:t>
            </a:r>
            <a:r>
              <a:rPr lang="en-US">
                <a:ea typeface="Calibri" panose="020F0502020204030204" pitchFamily="34" charset="0"/>
                <a:cs typeface="Times New Roman" panose="02020603050405020304" pitchFamily="18" charset="0"/>
              </a:rPr>
              <a:t>workforce.  Across Europe, women make up only 9% of the construction workforce, leaving a huge talent pool that is not being used. The number of women in construction has fallen even further during the pandemic years.  The EU construction industry needs to employ more women if it is to have a sustainable future. According to EUROSTAT, the construction sector has the highest percentage of male employees (92%).</a:t>
            </a:r>
          </a:p>
          <a:p>
            <a:pPr algn="just"/>
            <a:endParaRPr lang="en-GB"/>
          </a:p>
        </p:txBody>
      </p:sp>
      <p:sp>
        <p:nvSpPr>
          <p:cNvPr id="25" name="Text Placeholder 2">
            <a:extLst>
              <a:ext uri="{FF2B5EF4-FFF2-40B4-BE49-F238E27FC236}">
                <a16:creationId xmlns:a16="http://schemas.microsoft.com/office/drawing/2014/main" id="{92DD4455-60F3-2D6C-69A7-239079AADCE6}"/>
              </a:ext>
            </a:extLst>
          </p:cNvPr>
          <p:cNvSpPr>
            <a:spLocks noGrp="1"/>
          </p:cNvSpPr>
          <p:nvPr>
            <p:ph type="body" sz="quarter" idx="42"/>
          </p:nvPr>
        </p:nvSpPr>
        <p:spPr>
          <a:xfrm>
            <a:off x="1015998" y="549382"/>
            <a:ext cx="6096363" cy="451136"/>
          </a:xfrm>
        </p:spPr>
        <p:txBody>
          <a:bodyPr/>
          <a:lstStyle/>
          <a:p>
            <a:pPr>
              <a:spcBef>
                <a:spcPts val="200"/>
              </a:spcBef>
            </a:pPr>
            <a:r>
              <a:rPr lang="en-GB"/>
              <a:t>Appendices</a:t>
            </a:r>
            <a:endParaRPr lang="en-LB"/>
          </a:p>
          <a:p>
            <a:endParaRPr lang="en-GB"/>
          </a:p>
        </p:txBody>
      </p:sp>
      <p:sp>
        <p:nvSpPr>
          <p:cNvPr id="26" name="Text Placeholder 1">
            <a:extLst>
              <a:ext uri="{FF2B5EF4-FFF2-40B4-BE49-F238E27FC236}">
                <a16:creationId xmlns:a16="http://schemas.microsoft.com/office/drawing/2014/main" id="{C079E864-00A8-9B75-35FD-18DAA2AEC951}"/>
              </a:ext>
            </a:extLst>
          </p:cNvPr>
          <p:cNvSpPr txBox="1">
            <a:spLocks/>
          </p:cNvSpPr>
          <p:nvPr/>
        </p:nvSpPr>
        <p:spPr>
          <a:xfrm>
            <a:off x="3810883" y="5342665"/>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b="1">
                <a:solidFill>
                  <a:schemeClr val="bg1"/>
                </a:solidFill>
                <a:effectLst/>
                <a:ea typeface="Calibri" panose="020F0502020204030204" pitchFamily="34" charset="0"/>
              </a:rPr>
              <a:t>Data protection </a:t>
            </a:r>
          </a:p>
          <a:p>
            <a:endParaRPr lang="en-LB">
              <a:effectLst/>
              <a:ea typeface="Calibri" panose="020F0502020204030204" pitchFamily="34" charset="0"/>
            </a:endParaRPr>
          </a:p>
          <a:p>
            <a:pPr algn="just"/>
            <a:r>
              <a:rPr lang="en-IE">
                <a:solidFill>
                  <a:srgbClr val="000000"/>
                </a:solidFill>
                <a:effectLst/>
                <a:ea typeface="Calibri" panose="020F0502020204030204" pitchFamily="34" charset="0"/>
              </a:rPr>
              <a:t>The data will be safely stored for______ </a:t>
            </a:r>
            <a:r>
              <a:rPr lang="en-IE">
                <a:solidFill>
                  <a:schemeClr val="bg1"/>
                </a:solidFill>
                <a:effectLst/>
                <a:ea typeface="Calibri" panose="020F0502020204030204" pitchFamily="34" charset="0"/>
              </a:rPr>
              <a:t>Where? How Encrypted?</a:t>
            </a:r>
            <a:r>
              <a:rPr lang="en-IE" b="1">
                <a:solidFill>
                  <a:srgbClr val="FF0000"/>
                </a:solidFill>
                <a:effectLst/>
                <a:ea typeface="Calibri" panose="020F0502020204030204" pitchFamily="34" charset="0"/>
              </a:rPr>
              <a:t> </a:t>
            </a:r>
            <a:r>
              <a:rPr lang="en-IE">
                <a:solidFill>
                  <a:srgbClr val="000000"/>
                </a:solidFill>
                <a:effectLst/>
                <a:ea typeface="Calibri" panose="020F0502020204030204" pitchFamily="34" charset="0"/>
              </a:rPr>
              <a:t>The information you provide will contribute to the knowledge base on best practice for Women in Construction. </a:t>
            </a:r>
            <a:r>
              <a:rPr lang="en-IE" b="1">
                <a:solidFill>
                  <a:srgbClr val="FF0000"/>
                </a:solidFill>
                <a:effectLst/>
                <a:ea typeface="Calibri" panose="020F0502020204030204" pitchFamily="34" charset="0"/>
              </a:rPr>
              <a:t> </a:t>
            </a:r>
            <a:r>
              <a:rPr lang="en-IE">
                <a:effectLst/>
                <a:ea typeface="Calibri" panose="020F0502020204030204" pitchFamily="34" charset="0"/>
              </a:rPr>
              <a:t>All data will be managed in compliance with </a:t>
            </a:r>
            <a:r>
              <a:rPr lang="en-IE" u="sng">
                <a:solidFill>
                  <a:schemeClr val="bg1"/>
                </a:solidFill>
                <a:effectLst/>
                <a:ea typeface="Calibri" panose="020F0502020204030204" pitchFamily="34" charset="0"/>
                <a:hlinkClick r:id="rId2">
                  <a:extLst>
                    <a:ext uri="{A12FA001-AC4F-418D-AE19-62706E023703}">
                      <ahyp:hlinkClr xmlns:ahyp="http://schemas.microsoft.com/office/drawing/2018/hyperlinkcolor" val="tx"/>
                    </a:ext>
                  </a:extLst>
                </a:hlinkClick>
              </a:rPr>
              <a:t>The General Data Protection Regulation (GDPR)</a:t>
            </a:r>
            <a:endParaRPr lang="en-LB">
              <a:solidFill>
                <a:schemeClr val="bg1"/>
              </a:solidFill>
              <a:effectLst/>
              <a:ea typeface="Calibri" panose="020F0502020204030204" pitchFamily="34" charset="0"/>
            </a:endParaRPr>
          </a:p>
          <a:p>
            <a:pPr algn="just"/>
            <a:r>
              <a:rPr lang="en-IE">
                <a:solidFill>
                  <a:srgbClr val="000000"/>
                </a:solidFill>
                <a:effectLst/>
                <a:ea typeface="Calibri" panose="020F0502020204030204" pitchFamily="34" charset="0"/>
              </a:rPr>
              <a:t>If you have a concern about how we have handled your personal data, you are entitled to this with the Data Protection Commission </a:t>
            </a:r>
            <a:r>
              <a:rPr lang="en-IE" u="sng">
                <a:solidFill>
                  <a:schemeClr val="bg1"/>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https://www.dataprotection.ie/</a:t>
            </a:r>
            <a:endParaRPr lang="en-LB">
              <a:solidFill>
                <a:schemeClr val="bg1"/>
              </a:solidFill>
              <a:effectLst/>
              <a:ea typeface="Calibri" panose="020F0502020204030204" pitchFamily="34" charset="0"/>
            </a:endParaRPr>
          </a:p>
          <a:p>
            <a:pPr algn="just"/>
            <a:r>
              <a:rPr lang="en-GB">
                <a:solidFill>
                  <a:srgbClr val="000000"/>
                </a:solidFill>
                <a:effectLst/>
                <a:ea typeface="Calibri" panose="020F0502020204030204" pitchFamily="34" charset="0"/>
              </a:rPr>
              <a:t>The Data Controller for this study is </a:t>
            </a:r>
            <a:r>
              <a:rPr lang="en-GB" b="1">
                <a:solidFill>
                  <a:schemeClr val="tx1"/>
                </a:solidFill>
                <a:effectLst/>
                <a:ea typeface="Calibri" panose="020F0502020204030204" pitchFamily="34" charset="0"/>
              </a:rPr>
              <a:t>INCLUDE PRINCIPAL INVESTIGATOR’S NAME AND CONTACT DETAILS.</a:t>
            </a:r>
          </a:p>
          <a:p>
            <a:pPr algn="just"/>
            <a:endParaRPr lang="en-LB">
              <a:effectLst/>
              <a:ea typeface="Calibri" panose="020F0502020204030204" pitchFamily="34" charset="0"/>
            </a:endParaRPr>
          </a:p>
          <a:p>
            <a:r>
              <a:rPr lang="en-IE" b="1">
                <a:solidFill>
                  <a:schemeClr val="bg1"/>
                </a:solidFill>
                <a:effectLst/>
                <a:ea typeface="Calibri" panose="020F0502020204030204" pitchFamily="34" charset="0"/>
              </a:rPr>
              <a:t>Queries</a:t>
            </a:r>
          </a:p>
          <a:p>
            <a:endParaRPr lang="en-LB">
              <a:effectLst/>
              <a:ea typeface="Calibri" panose="020F0502020204030204" pitchFamily="34" charset="0"/>
            </a:endParaRPr>
          </a:p>
          <a:p>
            <a:pPr algn="just"/>
            <a:r>
              <a:rPr lang="en-IE">
                <a:solidFill>
                  <a:srgbClr val="000000"/>
                </a:solidFill>
                <a:effectLst/>
                <a:ea typeface="Calibri" panose="020F0502020204030204" pitchFamily="34" charset="0"/>
              </a:rPr>
              <a:t>We do not anticipate any negative outcomes from participating in this study.  Should you have any concerns arising from participating in the research, or should it raise any issues for you, the contact details for support services provided may be of assistance.</a:t>
            </a:r>
            <a:r>
              <a:rPr lang="en-IE" b="1">
                <a:solidFill>
                  <a:srgbClr val="FF0000"/>
                </a:solidFill>
                <a:effectLst/>
                <a:ea typeface="Calibri" panose="020F0502020204030204" pitchFamily="34" charset="0"/>
              </a:rPr>
              <a:t>  </a:t>
            </a:r>
            <a:endParaRPr lang="en-LB">
              <a:effectLst/>
              <a:ea typeface="Calibri" panose="020F0502020204030204" pitchFamily="34" charset="0"/>
            </a:endParaRPr>
          </a:p>
          <a:p>
            <a:pPr algn="just"/>
            <a:r>
              <a:rPr lang="en-IE">
                <a:solidFill>
                  <a:srgbClr val="000000"/>
                </a:solidFill>
                <a:effectLst/>
                <a:ea typeface="Calibri" panose="020F0502020204030204" pitchFamily="34" charset="0"/>
              </a:rPr>
              <a:t> </a:t>
            </a:r>
            <a:endParaRPr lang="en-LB">
              <a:effectLst/>
              <a:ea typeface="Calibri" panose="020F0502020204030204" pitchFamily="34" charset="0"/>
            </a:endParaRPr>
          </a:p>
          <a:p>
            <a:pPr algn="just"/>
            <a:r>
              <a:rPr lang="en-IE">
                <a:solidFill>
                  <a:srgbClr val="000000"/>
                </a:solidFill>
                <a:effectLst/>
                <a:ea typeface="Calibri" panose="020F0502020204030204" pitchFamily="34" charset="0"/>
              </a:rPr>
              <a:t>If you have any queries about this research, you can contact me at </a:t>
            </a:r>
            <a:r>
              <a:rPr lang="en-IE">
                <a:solidFill>
                  <a:schemeClr val="bg1"/>
                </a:solidFill>
                <a:effectLst/>
                <a:ea typeface="Calibri" panose="020F0502020204030204" pitchFamily="34" charset="0"/>
              </a:rPr>
              <a:t>Please provide your contact details.</a:t>
            </a:r>
            <a:endParaRPr lang="en-LB">
              <a:solidFill>
                <a:schemeClr val="bg1"/>
              </a:solidFill>
              <a:effectLst/>
              <a:ea typeface="Calibri" panose="020F0502020204030204" pitchFamily="34" charset="0"/>
            </a:endParaRPr>
          </a:p>
          <a:p>
            <a:pPr algn="just"/>
            <a:r>
              <a:rPr lang="en-IE">
                <a:solidFill>
                  <a:srgbClr val="000000"/>
                </a:solidFill>
                <a:effectLst/>
                <a:ea typeface="Calibri" panose="020F0502020204030204" pitchFamily="34" charset="0"/>
              </a:rPr>
              <a:t> </a:t>
            </a:r>
            <a:endParaRPr lang="en-LB">
              <a:effectLst/>
              <a:ea typeface="Calibri" panose="020F0502020204030204" pitchFamily="34" charset="0"/>
            </a:endParaRPr>
          </a:p>
          <a:p>
            <a:pPr algn="just"/>
            <a:r>
              <a:rPr lang="en-IE">
                <a:solidFill>
                  <a:srgbClr val="000000"/>
                </a:solidFill>
                <a:effectLst/>
                <a:ea typeface="Calibri" panose="020F0502020204030204" pitchFamily="34" charset="0"/>
              </a:rPr>
              <a:t>If you agree to take part in this study, please sign the consent form overleaf.</a:t>
            </a:r>
            <a:endParaRPr lang="en-LB">
              <a:effectLst/>
              <a:ea typeface="Calibri" panose="020F0502020204030204" pitchFamily="34" charset="0"/>
            </a:endParaRPr>
          </a:p>
        </p:txBody>
      </p:sp>
      <p:sp>
        <p:nvSpPr>
          <p:cNvPr id="27" name="Text Placeholder 1">
            <a:extLst>
              <a:ext uri="{FF2B5EF4-FFF2-40B4-BE49-F238E27FC236}">
                <a16:creationId xmlns:a16="http://schemas.microsoft.com/office/drawing/2014/main" id="{4FB124F8-F259-9064-41C4-EAB7FC1BBF93}"/>
              </a:ext>
            </a:extLst>
          </p:cNvPr>
          <p:cNvSpPr txBox="1">
            <a:spLocks/>
          </p:cNvSpPr>
          <p:nvPr/>
        </p:nvSpPr>
        <p:spPr>
          <a:xfrm>
            <a:off x="558017" y="5357655"/>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a:solidFill>
                  <a:schemeClr val="bg1"/>
                </a:solidFill>
                <a:effectLst/>
                <a:ea typeface="Calibri" panose="020F0502020204030204" pitchFamily="34" charset="0"/>
              </a:rPr>
              <a:t>Research Objectives</a:t>
            </a:r>
          </a:p>
          <a:p>
            <a:endParaRPr lang="en-GB" b="1">
              <a:solidFill>
                <a:schemeClr val="bg1"/>
              </a:solidFill>
              <a:effectLst/>
              <a:ea typeface="Calibri" panose="020F0502020204030204" pitchFamily="34" charset="0"/>
            </a:endParaRPr>
          </a:p>
          <a:p>
            <a:r>
              <a:rPr lang="en-GB" b="1">
                <a:effectLst/>
                <a:ea typeface="Calibri" panose="020F0502020204030204" pitchFamily="34" charset="0"/>
              </a:rPr>
              <a:t>Research The purpose of this study is to ascertain the main barriers to the recruitment of women in construction and what are the main drivers of change.</a:t>
            </a:r>
          </a:p>
          <a:p>
            <a:endParaRPr lang="en-GB" b="1">
              <a:effectLst/>
              <a:ea typeface="Calibri" panose="020F0502020204030204" pitchFamily="34" charset="0"/>
            </a:endParaRPr>
          </a:p>
          <a:p>
            <a:r>
              <a:rPr lang="en-GB" b="1">
                <a:effectLst/>
                <a:ea typeface="Calibri" panose="020F0502020204030204" pitchFamily="34" charset="0"/>
              </a:rPr>
              <a:t>The purpose of this research is to gather expert knowledge from gender equality professionals on how to create an action plan to support women’s entry, retention, and attraction in the Construction industry.</a:t>
            </a:r>
          </a:p>
          <a:p>
            <a:endParaRPr lang="en-GB" b="1">
              <a:effectLst/>
              <a:ea typeface="Calibri" panose="020F0502020204030204" pitchFamily="34" charset="0"/>
            </a:endParaRPr>
          </a:p>
          <a:p>
            <a:r>
              <a:rPr lang="en-IE"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Participation</a:t>
            </a:r>
          </a:p>
          <a:p>
            <a:endParaRPr lang="en-LB">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Should you choose to participate, you will be asked to participate in an interview </a:t>
            </a:r>
            <a:r>
              <a:rPr lang="en-IE">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(online/face to face/email questionnaire with open ended questions) </a:t>
            </a:r>
            <a:r>
              <a:rPr lang="en-I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with a member of the research team. This interview will be audio-recorded and is expected to take 30-40 minutes to complete.  Participation in this study is </a:t>
            </a:r>
            <a:r>
              <a:rPr lang="en-IE"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completely voluntary</a:t>
            </a:r>
            <a:r>
              <a:rPr lang="en-I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There is no obligation to participate, and should you choose to do so you can refuse to answer specific questions or decide to withdraw from the interview. Once the interview has been concluded, you can choose to withdraw your details at any time in the subsequent six-month period.  </a:t>
            </a:r>
            <a:endParaRPr lang="en-LB">
              <a:effectLst/>
              <a:latin typeface="Calibri" panose="020F0502020204030204" pitchFamily="34" charset="0"/>
              <a:ea typeface="Calibri" panose="020F0502020204030204" pitchFamily="34" charset="0"/>
              <a:cs typeface="Times New Roman" panose="02020603050405020304" pitchFamily="18" charset="0"/>
            </a:endParaRPr>
          </a:p>
          <a:p>
            <a:endParaRPr lang="en-GB" b="1">
              <a:effectLst/>
              <a:ea typeface="Calibri" panose="020F0502020204030204" pitchFamily="34" charset="0"/>
            </a:endParaRPr>
          </a:p>
          <a:p>
            <a:endParaRPr lang="en-GB">
              <a:effectLst/>
              <a:ea typeface="Calibri" panose="020F0502020204030204" pitchFamily="34" charset="0"/>
            </a:endParaRPr>
          </a:p>
        </p:txBody>
      </p:sp>
      <p:sp>
        <p:nvSpPr>
          <p:cNvPr id="2" name="Text Placeholder 1">
            <a:extLst>
              <a:ext uri="{FF2B5EF4-FFF2-40B4-BE49-F238E27FC236}">
                <a16:creationId xmlns:a16="http://schemas.microsoft.com/office/drawing/2014/main" id="{FEF09E85-F921-1AA4-420B-C5FABAE4433B}"/>
              </a:ext>
            </a:extLst>
          </p:cNvPr>
          <p:cNvSpPr txBox="1">
            <a:spLocks/>
          </p:cNvSpPr>
          <p:nvPr/>
        </p:nvSpPr>
        <p:spPr>
          <a:xfrm>
            <a:off x="3871061" y="2300298"/>
            <a:ext cx="3185377" cy="307207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1">
                <a:solidFill>
                  <a:srgbClr val="EF8D5B"/>
                </a:solidFill>
                <a:effectLst/>
                <a:ea typeface="Calibri" panose="020F0502020204030204" pitchFamily="34" charset="0"/>
              </a:rPr>
              <a:t>Project objectives</a:t>
            </a:r>
          </a:p>
          <a:p>
            <a:endParaRPr lang="en-GB">
              <a:effectLst/>
              <a:ea typeface="Calibri" panose="020F0502020204030204" pitchFamily="34" charset="0"/>
            </a:endParaRPr>
          </a:p>
          <a:p>
            <a:r>
              <a:rPr lang="en-GB">
                <a:effectLst/>
                <a:ea typeface="Calibri" panose="020F0502020204030204" pitchFamily="34" charset="0"/>
              </a:rPr>
              <a:t>FEMCON will develop innovative vocational education &amp; training that will assist women working in or considering a career in construction industry to progress to visible roles within the industry. In so doing, FEMCON will increase the attractiveness of the industry for others, thus leading to a greater number of women choosing the sector. Our VET aimed education will further impact female workforce in the construction industry across Europe, to become aware of their rights to equality in the industry &amp;to utilize their skills in the industry towards their careers progression, thus creating conditions for positive change to happen, improving the industry outlooks &amp; these groups’ quality of life.</a:t>
            </a:r>
          </a:p>
          <a:p>
            <a:endParaRPr lang="en-LB">
              <a:ea typeface="Calibri" panose="020F0502020204030204" pitchFamily="34" charset="0"/>
              <a:cs typeface="Times New Roman" panose="02020603050405020304" pitchFamily="18" charset="0"/>
            </a:endParaRPr>
          </a:p>
          <a:p>
            <a:endParaRPr lang="en-GB"/>
          </a:p>
        </p:txBody>
      </p:sp>
      <p:sp>
        <p:nvSpPr>
          <p:cNvPr id="4" name="Text Placeholder 1">
            <a:extLst>
              <a:ext uri="{FF2B5EF4-FFF2-40B4-BE49-F238E27FC236}">
                <a16:creationId xmlns:a16="http://schemas.microsoft.com/office/drawing/2014/main" id="{02B19BF8-4032-B1F0-3A58-D72842DD0F72}"/>
              </a:ext>
            </a:extLst>
          </p:cNvPr>
          <p:cNvSpPr txBox="1">
            <a:spLocks/>
          </p:cNvSpPr>
          <p:nvPr/>
        </p:nvSpPr>
        <p:spPr>
          <a:xfrm>
            <a:off x="3838706" y="563277"/>
            <a:ext cx="3241544" cy="47188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a:solidFill>
                  <a:srgbClr val="EF8D5B"/>
                </a:solidFill>
              </a:rPr>
              <a:t>A1</a:t>
            </a:r>
            <a:r>
              <a:rPr lang="ru-RU">
                <a:solidFill>
                  <a:srgbClr val="EF8D5B"/>
                </a:solidFill>
              </a:rPr>
              <a:t> </a:t>
            </a:r>
            <a:r>
              <a:rPr lang="en-GB">
                <a:solidFill>
                  <a:srgbClr val="EF8D5B"/>
                </a:solidFill>
              </a:rPr>
              <a:t>Research Information Sheet</a:t>
            </a:r>
          </a:p>
          <a:p>
            <a:r>
              <a:rPr lang="en-GB">
                <a:solidFill>
                  <a:srgbClr val="EF8D5B"/>
                </a:solidFill>
              </a:rPr>
              <a:t>A2 Research participant declaration</a:t>
            </a:r>
          </a:p>
        </p:txBody>
      </p:sp>
      <p:sp>
        <p:nvSpPr>
          <p:cNvPr id="5" name="Text Placeholder 1">
            <a:extLst>
              <a:ext uri="{FF2B5EF4-FFF2-40B4-BE49-F238E27FC236}">
                <a16:creationId xmlns:a16="http://schemas.microsoft.com/office/drawing/2014/main" id="{12883E04-7B6A-3C25-E94A-C1D2A7FA0F5F}"/>
              </a:ext>
            </a:extLst>
          </p:cNvPr>
          <p:cNvSpPr txBox="1">
            <a:spLocks/>
          </p:cNvSpPr>
          <p:nvPr/>
        </p:nvSpPr>
        <p:spPr>
          <a:xfrm>
            <a:off x="558016" y="1146596"/>
            <a:ext cx="6498421" cy="111082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800" b="1">
                <a:solidFill>
                  <a:srgbClr val="7CD0E4"/>
                </a:solidFill>
                <a:ea typeface="Calibri" panose="020F0502020204030204" pitchFamily="34" charset="0"/>
              </a:rPr>
              <a:t>A1 Research Information Sheet</a:t>
            </a:r>
            <a:endParaRPr lang="en-LB" sz="1800">
              <a:solidFill>
                <a:srgbClr val="7CD0E4"/>
              </a:solidFill>
              <a:ea typeface="Calibri" panose="020F0502020204030204" pitchFamily="34" charset="0"/>
            </a:endParaRPr>
          </a:p>
          <a:p>
            <a:pPr algn="ctr"/>
            <a:r>
              <a:rPr lang="en-GB" b="1">
                <a:ea typeface="Calibri" panose="020F0502020204030204" pitchFamily="34" charset="0"/>
              </a:rPr>
              <a:t> </a:t>
            </a:r>
            <a:endParaRPr lang="en-LB">
              <a:ea typeface="Calibri" panose="020F0502020204030204" pitchFamily="34" charset="0"/>
            </a:endParaRPr>
          </a:p>
          <a:p>
            <a:pPr algn="ctr"/>
            <a:r>
              <a:rPr lang="en-IE">
                <a:ea typeface="Calibri" panose="020F0502020204030204" pitchFamily="34" charset="0"/>
                <a:cs typeface="Times New Roman" panose="02020603050405020304" pitchFamily="18" charset="0"/>
              </a:rPr>
              <a:t>Thank you for considering participating in this research project. The purpose of this document is to explain to you what the work is about and what your participation would involve, to enable you to make an informed choice.</a:t>
            </a:r>
            <a:endParaRPr lang="en-GB"/>
          </a:p>
        </p:txBody>
      </p:sp>
    </p:spTree>
    <p:extLst>
      <p:ext uri="{BB962C8B-B14F-4D97-AF65-F5344CB8AC3E}">
        <p14:creationId xmlns:p14="http://schemas.microsoft.com/office/powerpoint/2010/main" val="477818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1A2011A-1680-4EAF-C89B-22B63A074387}"/>
              </a:ext>
            </a:extLst>
          </p:cNvPr>
          <p:cNvSpPr/>
          <p:nvPr/>
        </p:nvSpPr>
        <p:spPr>
          <a:xfrm>
            <a:off x="0" y="4858966"/>
            <a:ext cx="7559675" cy="161927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74</a:t>
            </a:fld>
            <a:endParaRPr lang="en-US" dirty="0"/>
          </a:p>
        </p:txBody>
      </p:sp>
      <p:sp>
        <p:nvSpPr>
          <p:cNvPr id="5" name="Text Placeholder 1">
            <a:extLst>
              <a:ext uri="{FF2B5EF4-FFF2-40B4-BE49-F238E27FC236}">
                <a16:creationId xmlns:a16="http://schemas.microsoft.com/office/drawing/2014/main" id="{12883E04-7B6A-3C25-E94A-C1D2A7FA0F5F}"/>
              </a:ext>
            </a:extLst>
          </p:cNvPr>
          <p:cNvSpPr txBox="1">
            <a:spLocks/>
          </p:cNvSpPr>
          <p:nvPr/>
        </p:nvSpPr>
        <p:spPr>
          <a:xfrm>
            <a:off x="558016" y="546516"/>
            <a:ext cx="6498421" cy="433980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800" b="1">
                <a:solidFill>
                  <a:srgbClr val="7CD0E4"/>
                </a:solidFill>
                <a:ea typeface="Calibri" panose="020F0502020204030204" pitchFamily="34" charset="0"/>
              </a:rPr>
              <a:t>A2 Research participant declaration </a:t>
            </a:r>
            <a:endParaRPr lang="en-LB" sz="1800">
              <a:solidFill>
                <a:srgbClr val="7CD0E4"/>
              </a:solidFill>
              <a:ea typeface="Calibri" panose="020F0502020204030204" pitchFamily="34" charset="0"/>
            </a:endParaRPr>
          </a:p>
          <a:p>
            <a:pPr algn="ctr"/>
            <a:r>
              <a:rPr lang="en-GB" b="1">
                <a:ea typeface="Calibri" panose="020F0502020204030204" pitchFamily="34" charset="0"/>
              </a:rPr>
              <a:t> </a:t>
            </a:r>
            <a:endParaRPr lang="en-LB">
              <a:ea typeface="Calibri" panose="020F0502020204030204" pitchFamily="34" charset="0"/>
            </a:endParaRPr>
          </a:p>
          <a:p>
            <a:pPr algn="just"/>
            <a:r>
              <a:rPr lang="en-IE">
                <a:effectLst/>
                <a:latin typeface="Calibri" panose="020F0502020204030204" pitchFamily="34" charset="0"/>
                <a:ea typeface="Calibri" panose="020F0502020204030204" pitchFamily="34" charset="0"/>
                <a:cs typeface="Times New Roman" panose="02020603050405020304" pitchFamily="18" charset="0"/>
              </a:rPr>
              <a:t>I have read this information sheet and have had time to consider whether to take part in this study. I understand that my participation is voluntary (it is my choice) and that I am free to withdraw from the research at any time without disadvantage. Therefore, I agree to take part in this research. </a:t>
            </a:r>
            <a:endParaRPr lang="en-LB">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 </a:t>
            </a:r>
            <a:endParaRPr lang="en-LB">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(Please tick the box) </a:t>
            </a:r>
            <a:r>
              <a:rPr lang="ru-RU" sz="1600">
                <a:ea typeface="Calibri" panose="020F0502020204030204" pitchFamily="34" charset="0"/>
                <a:cs typeface="Times New Roman" panose="02020603050405020304" pitchFamily="18" charset="0"/>
              </a:rPr>
              <a:t>   </a:t>
            </a:r>
            <a:r>
              <a:rPr lang="ru-RU" sz="1600" b="1">
                <a:effectLst/>
                <a:latin typeface="Calibri" panose="020F0502020204030204" pitchFamily="34" charset="0"/>
                <a:ea typeface="Calibri" panose="020F0502020204030204" pitchFamily="34" charset="0"/>
                <a:cs typeface="Times New Roman" panose="02020603050405020304" pitchFamily="18" charset="0"/>
              </a:rPr>
              <a:t>   </a:t>
            </a:r>
            <a:r>
              <a:rPr lang="ru-RU" b="1">
                <a:effectLst/>
                <a:latin typeface="Calibri" panose="020F0502020204030204" pitchFamily="34" charset="0"/>
                <a:ea typeface="Calibri" panose="020F0502020204030204" pitchFamily="34" charset="0"/>
                <a:cs typeface="Times New Roman" panose="02020603050405020304" pitchFamily="18" charset="0"/>
              </a:rPr>
              <a:t>       </a:t>
            </a:r>
            <a:r>
              <a:rPr lang="en-IE">
                <a:effectLst/>
                <a:latin typeface="Calibri" panose="020F0502020204030204" pitchFamily="34" charset="0"/>
                <a:ea typeface="Calibri" panose="020F0502020204030204" pitchFamily="34" charset="0"/>
                <a:cs typeface="Times New Roman" panose="02020603050405020304" pitchFamily="18" charset="0"/>
              </a:rPr>
              <a:t>Signature:</a:t>
            </a:r>
            <a:r>
              <a:rPr lang="ru-RU">
                <a:effectLst/>
                <a:latin typeface="Calibri" panose="020F0502020204030204" pitchFamily="34" charset="0"/>
                <a:ea typeface="Calibri" panose="020F0502020204030204" pitchFamily="34" charset="0"/>
                <a:cs typeface="Times New Roman" panose="02020603050405020304" pitchFamily="18" charset="0"/>
              </a:rPr>
              <a:t> </a:t>
            </a:r>
            <a:r>
              <a:rPr lang="en-IE" sz="180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a:t>
            </a:r>
            <a:r>
              <a:rPr lang="ru-RU" sz="1800">
                <a:solidFill>
                  <a:srgbClr val="7CD0E4"/>
                </a:solidFill>
                <a:ea typeface="Calibri" panose="020F0502020204030204" pitchFamily="34" charset="0"/>
                <a:cs typeface="Times New Roman" panose="02020603050405020304" pitchFamily="18" charset="0"/>
              </a:rPr>
              <a:t>_______</a:t>
            </a:r>
            <a:endParaRPr lang="ru-RU">
              <a:solidFill>
                <a:srgbClr val="7CD0E4"/>
              </a:solidFill>
              <a:ea typeface="Calibri" panose="020F0502020204030204" pitchFamily="34" charset="0"/>
              <a:cs typeface="Times New Roman" panose="02020603050405020304" pitchFamily="18" charset="0"/>
            </a:endParaRPr>
          </a:p>
          <a:p>
            <a:pPr algn="l"/>
            <a:endParaRPr lang="ru-RU">
              <a:ea typeface="Calibri" panose="020F0502020204030204" pitchFamily="34" charset="0"/>
              <a:cs typeface="Times New Roman" panose="02020603050405020304" pitchFamily="18" charset="0"/>
            </a:endParaRPr>
          </a:p>
          <a:p>
            <a:pPr algn="just"/>
            <a:r>
              <a:rPr lang="en-IE" b="1">
                <a:effectLst/>
                <a:latin typeface="Calibri" panose="020F0502020204030204" pitchFamily="34" charset="0"/>
                <a:ea typeface="Calibri" panose="020F0502020204030204" pitchFamily="34" charset="0"/>
                <a:cs typeface="Times New Roman" panose="02020603050405020304" pitchFamily="18" charset="0"/>
              </a:rPr>
              <a:t>I hereby give permission for the use of the data collected from me using the following methods only:</a:t>
            </a:r>
            <a:r>
              <a:rPr lang="en-IE">
                <a:effectLst/>
                <a:latin typeface="Calibri" panose="020F0502020204030204" pitchFamily="34" charset="0"/>
                <a:ea typeface="Calibri" panose="020F0502020204030204" pitchFamily="34" charset="0"/>
                <a:cs typeface="Times New Roman" panose="02020603050405020304" pitchFamily="18" charset="0"/>
              </a:rPr>
              <a:t> </a:t>
            </a:r>
            <a:endParaRPr lang="en-LB">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E" b="1" i="1">
                <a:effectLst/>
                <a:latin typeface="Calibri" panose="020F0502020204030204" pitchFamily="34" charset="0"/>
                <a:ea typeface="Calibri" panose="020F0502020204030204" pitchFamily="34" charset="0"/>
                <a:cs typeface="Times New Roman" panose="02020603050405020304" pitchFamily="18" charset="0"/>
              </a:rPr>
              <a:t>(Please tick the relevant box or boxes you are agreeing to) </a:t>
            </a:r>
            <a:endParaRPr lang="ru-RU" b="1" i="1">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LB">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All data collected from me: Signature: </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a:t>
            </a:r>
            <a:endParaRPr lang="en-LB" sz="160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De-identified data only: Signature:</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a:t>
            </a:r>
            <a:r>
              <a:rPr lang="ru-RU" b="1" u="sng">
                <a:solidFill>
                  <a:srgbClr val="7CD0E4"/>
                </a:solidFill>
                <a:ea typeface="Calibri" panose="020F0502020204030204" pitchFamily="34" charset="0"/>
                <a:cs typeface="Times New Roman" panose="02020603050405020304" pitchFamily="18" charset="0"/>
              </a:rPr>
              <a:t> </a:t>
            </a:r>
            <a:endParaRPr lang="ru-RU" sz="1100">
              <a:solidFill>
                <a:srgbClr val="7CD0E4"/>
              </a:solidFill>
              <a:effectLst/>
              <a:latin typeface="Calibri" panose="020F0502020204030204" pitchFamily="34" charset="0"/>
              <a:ea typeface="Calibri" panose="020F0502020204030204" pitchFamily="34" charset="0"/>
              <a:cs typeface="Calibri" panose="020F0502020204030204" pitchFamily="34"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Personal Details only: Signature:</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a:t>
            </a:r>
            <a:endParaRPr lang="en-LB" sz="160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Taped Interview (audio): Signature:</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a:t>
            </a:r>
            <a:endParaRPr lang="en-LB" sz="160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Photographs: Signature:</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a:t>
            </a:r>
            <a:r>
              <a:rPr lang="en-IE" b="1">
                <a:effectLst/>
                <a:latin typeface="Calibri" panose="020F0502020204030204" pitchFamily="34" charset="0"/>
                <a:ea typeface="Calibri" panose="020F0502020204030204" pitchFamily="34" charset="0"/>
                <a:cs typeface="Times New Roman" panose="02020603050405020304" pitchFamily="18" charset="0"/>
              </a:rPr>
              <a:t>_</a:t>
            </a:r>
            <a:endParaRPr lang="en-LB" sz="160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Film/Video/DVD Signature:</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a:t>
            </a:r>
            <a:r>
              <a:rPr lang="en-IE" b="1">
                <a:effectLst/>
                <a:latin typeface="Calibri" panose="020F0502020204030204" pitchFamily="34" charset="0"/>
                <a:ea typeface="Calibri" panose="020F0502020204030204" pitchFamily="34" charset="0"/>
                <a:cs typeface="Times New Roman" panose="02020603050405020304" pitchFamily="18" charset="0"/>
              </a:rPr>
              <a:t>_</a:t>
            </a:r>
            <a:endParaRPr lang="en-LB" sz="16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b="1" i="1">
              <a:ea typeface="Calibri" panose="020F0502020204030204" pitchFamily="34" charset="0"/>
              <a:cs typeface="Times New Roman" panose="02020603050405020304" pitchFamily="18" charset="0"/>
            </a:endParaRPr>
          </a:p>
          <a:p>
            <a:pPr algn="l"/>
            <a:r>
              <a:rPr lang="en-IE" b="1" i="1">
                <a:effectLst/>
                <a:latin typeface="Calibri" panose="020F0502020204030204" pitchFamily="34" charset="0"/>
                <a:ea typeface="Calibri" panose="020F0502020204030204" pitchFamily="34" charset="0"/>
                <a:cs typeface="Times New Roman" panose="02020603050405020304" pitchFamily="18" charset="0"/>
              </a:rPr>
              <a:t>I hereby give permission for the use of the data collected from me to be anonymised and archived for future use by other researchers: </a:t>
            </a:r>
            <a:endParaRPr lang="ru-RU" b="1" i="1">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All data collected from me: Signature: </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a:t>
            </a:r>
            <a:endParaRPr lang="en-LB"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De-identified data only: Signature: </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a:t>
            </a:r>
            <a:r>
              <a:rPr lang="en-IE" b="1">
                <a:effectLst/>
                <a:latin typeface="Calibri" panose="020F0502020204030204" pitchFamily="34" charset="0"/>
                <a:ea typeface="Calibri" panose="020F0502020204030204" pitchFamily="34" charset="0"/>
                <a:cs typeface="Times New Roman" panose="02020603050405020304" pitchFamily="18" charset="0"/>
              </a:rPr>
              <a:t> </a:t>
            </a:r>
            <a:endParaRPr lang="en-LB" b="1">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Personal Details only: Signature: </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 </a:t>
            </a:r>
            <a:endParaRPr lang="en-LB"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 </a:t>
            </a:r>
            <a:endParaRPr lang="ru-RU">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Name of Participant (in block letters): </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 </a:t>
            </a:r>
            <a:endParaRPr lang="en-LB"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Signature: </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 </a:t>
            </a:r>
            <a:r>
              <a:rPr lang="en-IE">
                <a:effectLst/>
                <a:latin typeface="Calibri" panose="020F0502020204030204" pitchFamily="34" charset="0"/>
                <a:ea typeface="Calibri" panose="020F0502020204030204" pitchFamily="34" charset="0"/>
                <a:cs typeface="Times New Roman" panose="02020603050405020304" pitchFamily="18" charset="0"/>
              </a:rPr>
              <a:t>	</a:t>
            </a:r>
            <a:endParaRPr lang="ru-RU">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a:effectLst/>
              <a:latin typeface="Calibri" panose="020F0502020204030204" pitchFamily="34" charset="0"/>
              <a:ea typeface="Calibri" panose="020F0502020204030204" pitchFamily="34" charset="0"/>
              <a:cs typeface="Times New Roman" panose="02020603050405020304" pitchFamily="18" charset="0"/>
            </a:endParaRPr>
          </a:p>
          <a:p>
            <a:pPr algn="l"/>
            <a:r>
              <a:rPr lang="en-IE">
                <a:effectLst/>
                <a:latin typeface="Calibri" panose="020F0502020204030204" pitchFamily="34" charset="0"/>
                <a:ea typeface="Calibri" panose="020F0502020204030204" pitchFamily="34" charset="0"/>
                <a:cs typeface="Times New Roman" panose="02020603050405020304" pitchFamily="18" charset="0"/>
              </a:rPr>
              <a:t>Date: </a:t>
            </a:r>
            <a:r>
              <a:rPr lang="ru-RU"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ru-RU"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a:t>
            </a:r>
            <a:endParaRPr lang="en-LB"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LB">
              <a:effectLst/>
              <a:latin typeface="Calibri" panose="020F0502020204030204" pitchFamily="34" charset="0"/>
              <a:ea typeface="Calibri" panose="020F0502020204030204" pitchFamily="34" charset="0"/>
              <a:cs typeface="Times New Roman" panose="02020603050405020304" pitchFamily="18" charset="0"/>
            </a:endParaRPr>
          </a:p>
          <a:p>
            <a:pPr algn="l"/>
            <a:r>
              <a:rPr lang="en-LB">
                <a:effectLst/>
              </a:rPr>
              <a:t> </a:t>
            </a:r>
            <a:endParaRPr lang="en-GB"/>
          </a:p>
        </p:txBody>
      </p:sp>
      <p:sp>
        <p:nvSpPr>
          <p:cNvPr id="12" name="Rectangle 11">
            <a:extLst>
              <a:ext uri="{FF2B5EF4-FFF2-40B4-BE49-F238E27FC236}">
                <a16:creationId xmlns:a16="http://schemas.microsoft.com/office/drawing/2014/main" id="{338AF446-50E6-E16C-7220-13569A26BDB8}"/>
              </a:ext>
            </a:extLst>
          </p:cNvPr>
          <p:cNvSpPr/>
          <p:nvPr/>
        </p:nvSpPr>
        <p:spPr>
          <a:xfrm>
            <a:off x="4932947" y="2695074"/>
            <a:ext cx="457200" cy="1002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9285E91-A387-1A3F-BD2D-D96BF8AA7C15}"/>
              </a:ext>
            </a:extLst>
          </p:cNvPr>
          <p:cNvSpPr/>
          <p:nvPr/>
        </p:nvSpPr>
        <p:spPr>
          <a:xfrm>
            <a:off x="6651652" y="2629913"/>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EB18676-4160-5B15-8476-A86D808C93B2}"/>
              </a:ext>
            </a:extLst>
          </p:cNvPr>
          <p:cNvSpPr/>
          <p:nvPr/>
        </p:nvSpPr>
        <p:spPr>
          <a:xfrm>
            <a:off x="6651652" y="2814411"/>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FD6C7E-5897-C0BA-3E8D-1D55AF7CA368}"/>
              </a:ext>
            </a:extLst>
          </p:cNvPr>
          <p:cNvSpPr/>
          <p:nvPr/>
        </p:nvSpPr>
        <p:spPr>
          <a:xfrm>
            <a:off x="6651652" y="2998909"/>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72A7A2C-1C67-87AF-50A6-F1488EC5F15F}"/>
              </a:ext>
            </a:extLst>
          </p:cNvPr>
          <p:cNvSpPr/>
          <p:nvPr/>
        </p:nvSpPr>
        <p:spPr>
          <a:xfrm>
            <a:off x="6651652" y="3183407"/>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1B5208-54C6-728D-8431-65F6AA22CACB}"/>
              </a:ext>
            </a:extLst>
          </p:cNvPr>
          <p:cNvSpPr/>
          <p:nvPr/>
        </p:nvSpPr>
        <p:spPr>
          <a:xfrm>
            <a:off x="6651652" y="3367905"/>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2BC149-547B-7636-908D-EC01F92A6A73}"/>
              </a:ext>
            </a:extLst>
          </p:cNvPr>
          <p:cNvSpPr/>
          <p:nvPr/>
        </p:nvSpPr>
        <p:spPr>
          <a:xfrm>
            <a:off x="6651652" y="3552405"/>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D86F994-916C-160C-ABC6-77E07286221D}"/>
              </a:ext>
            </a:extLst>
          </p:cNvPr>
          <p:cNvSpPr/>
          <p:nvPr/>
        </p:nvSpPr>
        <p:spPr>
          <a:xfrm>
            <a:off x="1861167" y="1780249"/>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44A6B50-A9B8-FD67-9BDB-454D52A2C4B9}"/>
              </a:ext>
            </a:extLst>
          </p:cNvPr>
          <p:cNvSpPr/>
          <p:nvPr/>
        </p:nvSpPr>
        <p:spPr>
          <a:xfrm>
            <a:off x="4932947" y="4249191"/>
            <a:ext cx="685428" cy="1002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Placeholder 6">
            <a:extLst>
              <a:ext uri="{FF2B5EF4-FFF2-40B4-BE49-F238E27FC236}">
                <a16:creationId xmlns:a16="http://schemas.microsoft.com/office/drawing/2014/main" id="{42F68E13-4015-0017-D8B6-0AC61D35646E}"/>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220"/>
          <a:stretch/>
        </p:blipFill>
        <p:spPr>
          <a:xfrm>
            <a:off x="-14242" y="7759719"/>
            <a:ext cx="6476465" cy="2397754"/>
          </a:xfrm>
        </p:spPr>
      </p:pic>
      <p:sp>
        <p:nvSpPr>
          <p:cNvPr id="23" name="Freeform 22">
            <a:extLst>
              <a:ext uri="{FF2B5EF4-FFF2-40B4-BE49-F238E27FC236}">
                <a16:creationId xmlns:a16="http://schemas.microsoft.com/office/drawing/2014/main" id="{8CE5CA84-5869-1CD4-7A63-C57FDBB447EF}"/>
              </a:ext>
            </a:extLst>
          </p:cNvPr>
          <p:cNvSpPr/>
          <p:nvPr/>
        </p:nvSpPr>
        <p:spPr>
          <a:xfrm>
            <a:off x="-14243" y="7759719"/>
            <a:ext cx="6476465" cy="239859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66783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aphic 3">
            <a:extLst>
              <a:ext uri="{FF2B5EF4-FFF2-40B4-BE49-F238E27FC236}">
                <a16:creationId xmlns:a16="http://schemas.microsoft.com/office/drawing/2014/main" id="{094DA863-FED7-D744-DC00-564A70794A3C}"/>
              </a:ext>
            </a:extLst>
          </p:cNvPr>
          <p:cNvGrpSpPr/>
          <p:nvPr/>
        </p:nvGrpSpPr>
        <p:grpSpPr>
          <a:xfrm>
            <a:off x="1442889" y="8353442"/>
            <a:ext cx="325842" cy="325844"/>
            <a:chOff x="2107521" y="2657382"/>
            <a:chExt cx="535476" cy="535477"/>
          </a:xfrm>
          <a:solidFill>
            <a:schemeClr val="bg1"/>
          </a:solidFill>
        </p:grpSpPr>
        <p:sp>
          <p:nvSpPr>
            <p:cNvPr id="9" name="Freeform 8">
              <a:extLst>
                <a:ext uri="{FF2B5EF4-FFF2-40B4-BE49-F238E27FC236}">
                  <a16:creationId xmlns:a16="http://schemas.microsoft.com/office/drawing/2014/main" id="{3C2A2B57-3B3E-A246-FA28-45E88C69EEAE}"/>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88A7654E-90F4-9C59-186B-325917167D2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708A05F1-6059-6F81-69F8-6F2F452086C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2" name="Freeform 11">
            <a:extLst>
              <a:ext uri="{FF2B5EF4-FFF2-40B4-BE49-F238E27FC236}">
                <a16:creationId xmlns:a16="http://schemas.microsoft.com/office/drawing/2014/main" id="{61489EAF-666F-4747-199B-A64936E9317E}"/>
              </a:ext>
            </a:extLst>
          </p:cNvPr>
          <p:cNvSpPr/>
          <p:nvPr/>
        </p:nvSpPr>
        <p:spPr>
          <a:xfrm>
            <a:off x="987182" y="8390051"/>
            <a:ext cx="334660" cy="272175"/>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439E408-4716-5EC2-79ED-0ADF8F92F56F}"/>
              </a:ext>
            </a:extLst>
          </p:cNvPr>
          <p:cNvSpPr/>
          <p:nvPr/>
        </p:nvSpPr>
        <p:spPr>
          <a:xfrm>
            <a:off x="1898382" y="8391298"/>
            <a:ext cx="345776" cy="242273"/>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9B20716-D0DD-9101-3EF5-B646E889F91F}"/>
              </a:ext>
            </a:extLst>
          </p:cNvPr>
          <p:cNvSpPr/>
          <p:nvPr/>
        </p:nvSpPr>
        <p:spPr>
          <a:xfrm>
            <a:off x="634841" y="8331799"/>
            <a:ext cx="192410" cy="362477"/>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6" name="Picture Placeholder 5">
            <a:extLst>
              <a:ext uri="{FF2B5EF4-FFF2-40B4-BE49-F238E27FC236}">
                <a16:creationId xmlns:a16="http://schemas.microsoft.com/office/drawing/2014/main" id="{FDBE3936-B1D4-01BA-2226-4A7FA05508BF}"/>
              </a:ext>
            </a:extLst>
          </p:cNvPr>
          <p:cNvPicPr>
            <a:picLocks noGrp="1" noChangeAspect="1"/>
          </p:cNvPicPr>
          <p:nvPr>
            <p:ph type="pic" sz="quarter" idx="106"/>
          </p:nvPr>
        </p:nvPicPr>
        <p:blipFill>
          <a:blip r:embed="rId2" cstate="screen">
            <a:extLst>
              <a:ext uri="{28A0092B-C50C-407E-A947-70E740481C1C}">
                <a14:useLocalDpi xmlns:a14="http://schemas.microsoft.com/office/drawing/2010/main"/>
              </a:ext>
            </a:extLst>
          </a:blip>
          <a:srcRect/>
          <a:stretch>
            <a:fillRect/>
          </a:stretch>
        </p:blipFill>
        <p:spPr/>
      </p:pic>
      <p:sp>
        <p:nvSpPr>
          <p:cNvPr id="15" name="Rectangle 14">
            <a:extLst>
              <a:ext uri="{FF2B5EF4-FFF2-40B4-BE49-F238E27FC236}">
                <a16:creationId xmlns:a16="http://schemas.microsoft.com/office/drawing/2014/main" id="{9B079030-0849-AA97-89CE-603C16004D18}"/>
              </a:ext>
            </a:extLst>
          </p:cNvPr>
          <p:cNvSpPr/>
          <p:nvPr/>
        </p:nvSpPr>
        <p:spPr>
          <a:xfrm>
            <a:off x="0" y="3111500"/>
            <a:ext cx="7559675" cy="4023500"/>
          </a:xfrm>
          <a:prstGeom prst="rect">
            <a:avLst/>
          </a:pr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C6FB3271-442A-82F2-F10F-EED4A445E030}"/>
              </a:ext>
            </a:extLst>
          </p:cNvPr>
          <p:cNvSpPr>
            <a:spLocks noGrp="1"/>
          </p:cNvSpPr>
          <p:nvPr>
            <p:ph type="body" sz="quarter" idx="105"/>
          </p:nvPr>
        </p:nvSpPr>
        <p:spPr>
          <a:custGeom>
            <a:avLst/>
            <a:gdLst>
              <a:gd name="connsiteX0" fmla="*/ 0 w 4023138"/>
              <a:gd name="connsiteY0" fmla="*/ 0 h 501495"/>
              <a:gd name="connsiteX1" fmla="*/ 4023138 w 4023138"/>
              <a:gd name="connsiteY1" fmla="*/ 0 h 501495"/>
              <a:gd name="connsiteX2" fmla="*/ 4023138 w 4023138"/>
              <a:gd name="connsiteY2" fmla="*/ 501495 h 501495"/>
              <a:gd name="connsiteX3" fmla="*/ 0 w 4023138"/>
              <a:gd name="connsiteY3" fmla="*/ 501495 h 501495"/>
              <a:gd name="connsiteX4" fmla="*/ 0 w 4023138"/>
              <a:gd name="connsiteY4" fmla="*/ 0 h 50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138" h="501495">
                <a:moveTo>
                  <a:pt x="0" y="0"/>
                </a:moveTo>
                <a:lnTo>
                  <a:pt x="4023138" y="0"/>
                </a:lnTo>
                <a:lnTo>
                  <a:pt x="4023138" y="501495"/>
                </a:lnTo>
                <a:lnTo>
                  <a:pt x="0" y="501495"/>
                </a:lnTo>
                <a:lnTo>
                  <a:pt x="0" y="0"/>
                </a:lnTo>
                <a:close/>
              </a:path>
            </a:pathLst>
          </a:custGeom>
        </p:spPr>
        <p:txBody>
          <a:bodyPr/>
          <a:lstStyle/>
          <a:p>
            <a:r>
              <a:rPr lang="en-GB"/>
              <a:t>FOLLOW OUR JOURNEY</a:t>
            </a:r>
          </a:p>
        </p:txBody>
      </p:sp>
      <p:pic>
        <p:nvPicPr>
          <p:cNvPr id="16" name="Picture 15">
            <a:extLst>
              <a:ext uri="{FF2B5EF4-FFF2-40B4-BE49-F238E27FC236}">
                <a16:creationId xmlns:a16="http://schemas.microsoft.com/office/drawing/2014/main" id="{4A0841CB-D8DE-3CEA-A067-FC23F7DE48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3882" y="6407431"/>
            <a:ext cx="3382154" cy="2642042"/>
          </a:xfrm>
          <a:prstGeom prst="rect">
            <a:avLst/>
          </a:prstGeom>
        </p:spPr>
      </p:pic>
      <p:pic>
        <p:nvPicPr>
          <p:cNvPr id="20" name="Immagine 3">
            <a:extLst>
              <a:ext uri="{FF2B5EF4-FFF2-40B4-BE49-F238E27FC236}">
                <a16:creationId xmlns:a16="http://schemas.microsoft.com/office/drawing/2014/main" id="{0F06F036-6DA7-7610-9F6E-0CE820C486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41"/>
          <a:stretch/>
        </p:blipFill>
        <p:spPr>
          <a:xfrm>
            <a:off x="4888454" y="6792870"/>
            <a:ext cx="2682933" cy="1833407"/>
          </a:xfrm>
          <a:prstGeom prst="rect">
            <a:avLst/>
          </a:prstGeom>
        </p:spPr>
      </p:pic>
      <p:grpSp>
        <p:nvGrpSpPr>
          <p:cNvPr id="17" name="Group 16">
            <a:extLst>
              <a:ext uri="{FF2B5EF4-FFF2-40B4-BE49-F238E27FC236}">
                <a16:creationId xmlns:a16="http://schemas.microsoft.com/office/drawing/2014/main" id="{DBBFC7DD-FB8D-558F-F71F-43B8E2896ACD}"/>
              </a:ext>
            </a:extLst>
          </p:cNvPr>
          <p:cNvGrpSpPr/>
          <p:nvPr/>
        </p:nvGrpSpPr>
        <p:grpSpPr>
          <a:xfrm>
            <a:off x="4916365" y="8507194"/>
            <a:ext cx="872187" cy="832733"/>
            <a:chOff x="3966625" y="3269513"/>
            <a:chExt cx="872187" cy="832733"/>
          </a:xfrm>
        </p:grpSpPr>
        <p:sp>
          <p:nvSpPr>
            <p:cNvPr id="18" name="Freeform 17">
              <a:extLst>
                <a:ext uri="{FF2B5EF4-FFF2-40B4-BE49-F238E27FC236}">
                  <a16:creationId xmlns:a16="http://schemas.microsoft.com/office/drawing/2014/main" id="{2BD2B79D-7C50-D55F-3D51-E1193AF9EFC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3E77BE0-A3F5-3D81-CE14-CC7250DD082D}"/>
                </a:ext>
              </a:extLst>
            </p:cNvPr>
            <p:cNvSpPr/>
            <p:nvPr/>
          </p:nvSpPr>
          <p:spPr>
            <a:xfrm rot="585404">
              <a:off x="4002108" y="3453333"/>
              <a:ext cx="800540" cy="428066"/>
            </a:xfrm>
            <a:prstGeom prst="rect">
              <a:avLst/>
            </a:prstGeom>
          </p:spPr>
          <p:txBody>
            <a:bodyPr wrap="none">
              <a:spAutoFit/>
            </a:bodyPr>
            <a:lstStyle/>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CLICK</a:t>
              </a:r>
            </a:p>
            <a:p>
              <a:pPr marL="12700" algn="ctr">
                <a:lnSpc>
                  <a:spcPts val="1320"/>
                </a:lnSpc>
              </a:pPr>
              <a:r>
                <a:rPr lang="en-IE" sz="1300" b="1" dirty="0">
                  <a:solidFill>
                    <a:schemeClr val="bg1"/>
                  </a:solidFill>
                  <a:latin typeface="Calibri" panose="020F0502020204030204" pitchFamily="34" charset="0"/>
                  <a:cs typeface="Calibri" panose="020F0502020204030204" pitchFamily="34" charset="0"/>
                </a:rPr>
                <a:t>TO </a:t>
              </a:r>
              <a:r>
                <a:rPr lang="en-IE" sz="13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VIEW</a:t>
              </a:r>
              <a:endParaRPr lang="en-IE" sz="13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8070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n-GB">
                <a:effectLst/>
                <a:ea typeface="Calibri" panose="020F0502020204030204" pitchFamily="34" charset="0"/>
              </a:rPr>
              <a:t>Construction is still a very masculinised sector where there is sometimes little support from companies and institutions for women who work in it</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8</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254499"/>
            <a:ext cx="6526988" cy="6061801"/>
          </a:xfrm>
          <a:prstGeom prst="rect">
            <a:avLst/>
          </a:prstGeom>
        </p:spPr>
        <p:txBody>
          <a:bodyPr/>
          <a:lstStyle/>
          <a:p>
            <a:pPr algn="just">
              <a:spcBef>
                <a:spcPts val="195"/>
              </a:spcBef>
              <a:tabLst>
                <a:tab pos="450215" algn="l"/>
              </a:tabLst>
            </a:pPr>
            <a:r>
              <a:rPr lang="en-GB">
                <a:effectLst/>
                <a:ea typeface="Calibri" panose="020F0502020204030204" pitchFamily="34" charset="0"/>
              </a:rPr>
              <a:t>Considering the road travelled so far, we can highlight a series of lessons learned that serve as a basis for further progress and the development of this TOOLKIT to serve as an information and knowledge tool for VET educators, women, workers, and companies in general in the sector...</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The sector </a:t>
            </a:r>
            <a:r>
              <a:rPr lang="en-GB" b="1">
                <a:effectLst/>
                <a:ea typeface="Calibri" panose="020F0502020204030204" pitchFamily="34" charset="0"/>
              </a:rPr>
              <a:t>needs modernisation</a:t>
            </a:r>
            <a:r>
              <a:rPr lang="en-GB">
                <a:effectLst/>
                <a:ea typeface="Calibri" panose="020F0502020204030204" pitchFamily="34" charset="0"/>
              </a:rPr>
              <a:t> as it is in a process of change, and therefore, needs to adapt to new market trends. These new trends are generating new jobs related to sustainability, digital skills which offer new opportunities for women who want to start a career in construction or for those who are already in the sector and want to upskill or reskill. </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Moreover, the modernisation of the sector has highlighted the </a:t>
            </a:r>
            <a:r>
              <a:rPr lang="en-GB" b="1">
                <a:effectLst/>
                <a:ea typeface="Calibri" panose="020F0502020204030204" pitchFamily="34" charset="0"/>
              </a:rPr>
              <a:t>lack of training</a:t>
            </a:r>
            <a:r>
              <a:rPr lang="en-GB">
                <a:effectLst/>
                <a:ea typeface="Calibri" panose="020F0502020204030204" pitchFamily="34" charset="0"/>
              </a:rPr>
              <a:t> for both men and women.</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The sector needs trained people, especially in new technologies and renewable energies. In order to be able to introduce well-trained men and women, progression pathways must be offered both at higher education levels (where the highest percentage of women in the sector is found) and in the trades (where the highest percentage of inequality between men and women in Construction exists), offering a complete package of training necessary to work in the construction sector.  To date, in many cases, training is not complete and prevents women from gaining direct access to the sector after completing their training.</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Finally, our learnings in recent years signals to much work to do to promote and encourage the participation of women working in the sector and their visibility within it, offering reference points to women working in the sector as well as to young women. There is still a </a:t>
            </a:r>
            <a:r>
              <a:rPr lang="en-GB" b="1">
                <a:effectLst/>
                <a:ea typeface="Calibri" panose="020F0502020204030204" pitchFamily="34" charset="0"/>
              </a:rPr>
              <a:t>lack of visibility in the sector</a:t>
            </a:r>
            <a:r>
              <a:rPr lang="en-GB">
                <a:effectLst/>
                <a:ea typeface="Calibri" panose="020F0502020204030204" pitchFamily="34" charset="0"/>
              </a:rPr>
              <a:t> when it comes to choosing a profession within the sector, due to a lack of training and lack of awareness from educators on where and how to guide women who want to work in the sector. Reconciliation policies have increased in recent years, allowing many women to consider working in construction. However, construction is still a very masculinised sector where there is sometimes little support from companies and institutions for women who work in it, both in terms of visibility and in terms of offering flexible policies to combine family and working life. The implementation of the Gender Action Plan in companies and organisations, is a step towards improving the status quo.</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 </a:t>
            </a:r>
            <a:endParaRPr lang="en-LB">
              <a:effectLst/>
              <a:ea typeface="Calibri" panose="020F0502020204030204" pitchFamily="34" charset="0"/>
            </a:endParaRPr>
          </a:p>
          <a:p>
            <a:pPr algn="just">
              <a:spcBef>
                <a:spcPts val="195"/>
              </a:spcBef>
              <a:tabLst>
                <a:tab pos="450215" algn="l"/>
              </a:tabLst>
            </a:pPr>
            <a:r>
              <a:rPr lang="en-GB">
                <a:effectLst/>
                <a:ea typeface="Calibri" panose="020F0502020204030204" pitchFamily="34" charset="0"/>
              </a:rPr>
              <a:t>This toolkit a learning and teaching tool where we expose the current situation of women in the construction sector, it has improved, however it is trailing behind other industry sectors. It is through the combined knowledge and experience of women experts, workers in the construction sector and gender experts that we have co designed a Gender Action Plan.  This will equip companies with a step-by-step guide on how to implement a similar model in their company or organisation.  Finally, we offer some positive drivers for change and good practices which provide opportunities for companies to level the playing fields and be advocates for a diverse and inclusive construction sector.</a:t>
            </a:r>
            <a:endParaRPr lang="en-LB">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67414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51EF46-EAE6-AEDB-4B39-9A8EB415C425}"/>
              </a:ext>
            </a:extLst>
          </p:cNvPr>
          <p:cNvSpPr>
            <a:spLocks noGrp="1"/>
          </p:cNvSpPr>
          <p:nvPr>
            <p:ph type="body" sz="quarter" idx="52"/>
          </p:nvPr>
        </p:nvSpPr>
        <p:spPr>
          <a:xfrm>
            <a:off x="1016812" y="7061811"/>
            <a:ext cx="2696198" cy="424512"/>
          </a:xfrm>
        </p:spPr>
        <p:txBody>
          <a:bodyPr/>
          <a:lstStyle/>
          <a:p>
            <a:r>
              <a:rPr lang="en-US" dirty="0"/>
              <a:t>Abbreviations</a:t>
            </a:r>
          </a:p>
        </p:txBody>
      </p:sp>
      <p:sp>
        <p:nvSpPr>
          <p:cNvPr id="8" name="Text Placeholder 7">
            <a:extLst>
              <a:ext uri="{FF2B5EF4-FFF2-40B4-BE49-F238E27FC236}">
                <a16:creationId xmlns:a16="http://schemas.microsoft.com/office/drawing/2014/main" id="{3ED3FE6E-1CC0-747E-FD31-BCAAFE3C5FE9}"/>
              </a:ext>
            </a:extLst>
          </p:cNvPr>
          <p:cNvSpPr>
            <a:spLocks noGrp="1"/>
          </p:cNvSpPr>
          <p:nvPr>
            <p:ph type="body" sz="quarter" idx="53"/>
          </p:nvPr>
        </p:nvSpPr>
        <p:spPr>
          <a:xfrm>
            <a:off x="559612" y="7982009"/>
            <a:ext cx="6496826" cy="2214103"/>
          </a:xfrm>
        </p:spPr>
        <p:txBody>
          <a:bodyPr numCol="2"/>
          <a:lstStyle/>
          <a:p>
            <a:pPr>
              <a:spcBef>
                <a:spcPts val="0"/>
              </a:spcBef>
            </a:pPr>
            <a:r>
              <a:rPr lang="en-GB"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CIF             </a:t>
            </a:r>
            <a:r>
              <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Construction Industry Federation</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tabLst>
                <a:tab pos="450215" algn="l"/>
              </a:tabLst>
            </a:pPr>
            <a:r>
              <a:rPr lang="en-GB"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EU    </a:t>
            </a:r>
            <a:r>
              <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European Union</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tabLst>
                <a:tab pos="450215" algn="l"/>
              </a:tabLst>
            </a:pPr>
            <a:r>
              <a:rPr lang="es-ES"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EUIE </a:t>
            </a:r>
            <a:r>
              <a:rPr lang="es-E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s-ES" sz="1100" b="1">
                <a:solidFill>
                  <a:schemeClr val="tx1"/>
                </a:solidFill>
                <a:ea typeface="Calibri" panose="020F0502020204030204" pitchFamily="34" charset="0"/>
                <a:cs typeface="Times New Roman" panose="02020603050405020304" pitchFamily="18" charset="0"/>
              </a:rPr>
              <a:t>        </a:t>
            </a:r>
            <a:r>
              <a:rPr lang="es-E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European E-Learning Institute</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s-ES"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FLC  </a:t>
            </a:r>
            <a:r>
              <a:rPr lang="es-ES" sz="1100" b="1">
                <a:solidFill>
                  <a:srgbClr val="EF8D5B"/>
                </a:solidFill>
                <a:ea typeface="Calibri" panose="020F0502020204030204" pitchFamily="34" charset="0"/>
                <a:cs typeface="Times New Roman" panose="02020603050405020304" pitchFamily="18" charset="0"/>
              </a:rPr>
              <a:t>   </a:t>
            </a:r>
            <a:r>
              <a:rPr lang="es-ES" sz="1100" b="1">
                <a:solidFill>
                  <a:schemeClr val="tx1"/>
                </a:solidFill>
                <a:ea typeface="Calibri" panose="020F0502020204030204" pitchFamily="34" charset="0"/>
                <a:cs typeface="Times New Roman" panose="02020603050405020304" pitchFamily="18" charset="0"/>
              </a:rPr>
              <a:t>       </a:t>
            </a:r>
            <a:r>
              <a:rPr lang="es-E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Fundación Laboral de la Construcción</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FC  </a:t>
            </a:r>
            <a:r>
              <a:rPr lang="en-IE" sz="1100" b="1">
                <a:solidFill>
                  <a:srgbClr val="EF8D5B"/>
                </a:solidFill>
                <a:ea typeface="Calibri" panose="020F0502020204030204" pitchFamily="34" charset="0"/>
                <a:cs typeface="Times New Roman" panose="02020603050405020304" pitchFamily="18" charset="0"/>
              </a:rPr>
              <a:t>   </a:t>
            </a:r>
            <a:r>
              <a:rPr lang="en-IE" sz="1100" b="1">
                <a:solidFill>
                  <a:schemeClr val="tx1"/>
                </a:solidFill>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Future Cast</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GVA. </a:t>
            </a:r>
            <a:r>
              <a:rPr lang="en-IE" sz="1100" b="1">
                <a:solidFill>
                  <a:srgbClr val="EF8D5B"/>
                </a:solidFill>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Gross Value Added</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82613" indent="-582613">
              <a:spcBef>
                <a:spcPts val="0"/>
              </a:spcBef>
            </a:pPr>
            <a:r>
              <a:rPr lang="en-IE"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Outside </a:t>
            </a:r>
            <a:r>
              <a:rPr lang="en-IE"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b="1">
                <a:solidFill>
                  <a:schemeClr val="tx1"/>
                </a:solidFill>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Outside Media &amp; Knowledge UG       (Haftungsbechrankt)</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82613" indent="-582613">
              <a:spcBef>
                <a:spcPts val="0"/>
              </a:spcBef>
            </a:pPr>
            <a:r>
              <a:rPr lang="en-IE"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NOT </a:t>
            </a:r>
            <a:r>
              <a:rPr lang="en-IE"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b="1">
                <a:solidFill>
                  <a:schemeClr val="tx1"/>
                </a:solidFill>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Federation of Associations of Scientifically Technical Notes Council of the Zachodniopom orski region in Szczecin</a:t>
            </a:r>
          </a:p>
          <a:p>
            <a:pPr>
              <a:spcBef>
                <a:spcPts val="0"/>
              </a:spcBef>
            </a:pP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ILO  </a:t>
            </a:r>
            <a:r>
              <a:rPr lang="en-IE"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International Labour Organization</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WCB</a:t>
            </a:r>
            <a:r>
              <a:rPr lang="en-IE"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Project </a:t>
            </a:r>
            <a:r>
              <a:rPr lang="en-IE" sz="11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“Women Can Build”</a:t>
            </a:r>
            <a:r>
              <a:rPr lang="en-IE" sz="11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endParaRPr lang="en-LB" sz="11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marL="666750" indent="-666750">
              <a:spcBef>
                <a:spcPts val="0"/>
              </a:spcBef>
              <a:tabLst>
                <a:tab pos="620713" algn="l"/>
              </a:tabLst>
            </a:pPr>
            <a:r>
              <a:rPr lang="en-IE"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ETUI</a:t>
            </a:r>
            <a:r>
              <a:rPr lang="en-IE" sz="1100" b="1">
                <a:solidFill>
                  <a:srgbClr val="EF8D5B"/>
                </a:solidFill>
                <a:ea typeface="Calibri" panose="020F0502020204030204" pitchFamily="34" charset="0"/>
                <a:cs typeface="Times New Roman" panose="02020603050405020304" pitchFamily="18" charset="0"/>
              </a:rPr>
              <a:t> </a:t>
            </a:r>
            <a:r>
              <a:rPr lang="en-IE" sz="1100" b="1">
                <a:solidFill>
                  <a:schemeClr val="tx1"/>
                </a:solidFill>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European Trade Union Institute for Research</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66750" indent="-658813">
              <a:spcBef>
                <a:spcPts val="0"/>
              </a:spcBef>
            </a:pPr>
            <a:r>
              <a:rPr lang="en-IE"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OECD</a:t>
            </a:r>
            <a:r>
              <a:rPr lang="en-IE" sz="1100" b="1">
                <a:solidFill>
                  <a:schemeClr val="tx1"/>
                </a:solidFill>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Organization of Economic Cooperation    and Development</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GB"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HEA  </a:t>
            </a:r>
            <a:r>
              <a:rPr lang="en-GB"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Higher Education Authority</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66750" indent="-666750">
              <a:spcBef>
                <a:spcPts val="0"/>
              </a:spcBef>
            </a:pPr>
            <a:r>
              <a:rPr lang="en-GB" sz="1100" b="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TEAGASC</a:t>
            </a:r>
            <a:r>
              <a:rPr lang="en-GB" sz="1100" b="1">
                <a:solidFill>
                  <a:schemeClr val="tx1"/>
                </a:solidFill>
                <a:ea typeface="Calibri" panose="020F0502020204030204" pitchFamily="34" charset="0"/>
                <a:cs typeface="Times New Roman" panose="02020603050405020304" pitchFamily="18" charset="0"/>
              </a:rPr>
              <a:t>    </a:t>
            </a:r>
            <a:r>
              <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Agriculture and Food Development Authority</a:t>
            </a:r>
            <a:endParaRPr lang="en-L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30BFA7DC-2F25-C027-F36C-402034E84116}"/>
              </a:ext>
            </a:extLst>
          </p:cNvPr>
          <p:cNvSpPr>
            <a:spLocks noGrp="1"/>
          </p:cNvSpPr>
          <p:nvPr>
            <p:ph type="body" sz="quarter" idx="42"/>
          </p:nvPr>
        </p:nvSpPr>
        <p:spPr>
          <a:xfrm>
            <a:off x="1024074" y="920861"/>
            <a:ext cx="6570888" cy="958739"/>
          </a:xfrm>
        </p:spPr>
        <p:txBody>
          <a:bodyPr/>
          <a:lstStyle/>
          <a:p>
            <a:r>
              <a:rPr lang="en-US" dirty="0"/>
              <a:t>Acknowledgements</a:t>
            </a:r>
          </a:p>
        </p:txBody>
      </p:sp>
      <p:sp>
        <p:nvSpPr>
          <p:cNvPr id="3" name="Slide Number Placeholder 2">
            <a:extLst>
              <a:ext uri="{FF2B5EF4-FFF2-40B4-BE49-F238E27FC236}">
                <a16:creationId xmlns:a16="http://schemas.microsoft.com/office/drawing/2014/main" id="{11D743D5-A545-C5EC-386D-B3248B979E89}"/>
              </a:ext>
            </a:extLst>
          </p:cNvPr>
          <p:cNvSpPr>
            <a:spLocks noGrp="1"/>
          </p:cNvSpPr>
          <p:nvPr>
            <p:ph type="sldNum" sz="quarter" idx="4"/>
          </p:nvPr>
        </p:nvSpPr>
        <p:spPr/>
        <p:txBody>
          <a:bodyPr/>
          <a:lstStyle/>
          <a:p>
            <a:fld id="{CB2079F2-58AF-ED44-82D7-E04B2F6FD686}" type="slidenum">
              <a:rPr lang="en-US" smtClean="0"/>
              <a:pPr/>
              <a:t>9</a:t>
            </a:fld>
            <a:endParaRPr lang="en-US" dirty="0"/>
          </a:p>
        </p:txBody>
      </p:sp>
      <p:sp>
        <p:nvSpPr>
          <p:cNvPr id="6" name="Text Placeholder 6">
            <a:extLst>
              <a:ext uri="{FF2B5EF4-FFF2-40B4-BE49-F238E27FC236}">
                <a16:creationId xmlns:a16="http://schemas.microsoft.com/office/drawing/2014/main" id="{DF5CE37E-074F-37EA-BACE-8171996EA00D}"/>
              </a:ext>
            </a:extLst>
          </p:cNvPr>
          <p:cNvSpPr txBox="1">
            <a:spLocks/>
          </p:cNvSpPr>
          <p:nvPr/>
        </p:nvSpPr>
        <p:spPr>
          <a:xfrm>
            <a:off x="516586" y="2476501"/>
            <a:ext cx="6836713" cy="4099652"/>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tabLst>
                <a:tab pos="450215" algn="l"/>
              </a:tabLst>
            </a:pPr>
            <a:r>
              <a:rPr lang="en-IE">
                <a:solidFill>
                  <a:schemeClr val="tx1"/>
                </a:solidFill>
                <a:effectLst/>
                <a:ea typeface="Calibri" panose="020F0502020204030204" pitchFamily="34" charset="0"/>
              </a:rPr>
              <a:t>This document was developed by FEMCON project partners. </a:t>
            </a:r>
          </a:p>
          <a:p>
            <a:pPr algn="just">
              <a:tabLst>
                <a:tab pos="450215" algn="l"/>
              </a:tabLst>
            </a:pPr>
            <a:endParaRPr lang="en-LB">
              <a:solidFill>
                <a:schemeClr val="tx1"/>
              </a:solidFill>
              <a:effectLst/>
              <a:ea typeface="Calibri" panose="020F0502020204030204" pitchFamily="34" charset="0"/>
            </a:endParaRPr>
          </a:p>
          <a:p>
            <a:pPr algn="just">
              <a:tabLst>
                <a:tab pos="450215" algn="l"/>
              </a:tabLst>
            </a:pPr>
            <a:r>
              <a:rPr lang="en-IE" b="1">
                <a:solidFill>
                  <a:schemeClr val="bg1"/>
                </a:solidFill>
                <a:effectLst/>
                <a:ea typeface="Calibri" panose="020F0502020204030204" pitchFamily="34" charset="0"/>
              </a:rPr>
              <a:t>POLAND:</a:t>
            </a:r>
            <a:r>
              <a:rPr lang="en-IE">
                <a:solidFill>
                  <a:schemeClr val="bg1"/>
                </a:solidFill>
                <a:effectLst/>
                <a:ea typeface="Calibri" panose="020F0502020204030204" pitchFamily="34" charset="0"/>
              </a:rPr>
              <a:t>  </a:t>
            </a:r>
            <a:r>
              <a:rPr lang="en-IE">
                <a:solidFill>
                  <a:schemeClr val="tx1"/>
                </a:solidFill>
                <a:effectLst/>
                <a:ea typeface="Calibri" panose="020F0502020204030204" pitchFamily="34" charset="0"/>
              </a:rPr>
              <a:t>Federation of Associations of Scientifically technical notes council (NOT) (Project leaders, PR2 Project lead)</a:t>
            </a:r>
            <a:endParaRPr lang="en-LB">
              <a:solidFill>
                <a:schemeClr val="tx1"/>
              </a:solidFill>
              <a:effectLst/>
              <a:ea typeface="Calibri" panose="020F0502020204030204" pitchFamily="34" charset="0"/>
            </a:endParaRPr>
          </a:p>
          <a:p>
            <a:pPr algn="just">
              <a:tabLst>
                <a:tab pos="450215" algn="l"/>
              </a:tabLst>
            </a:pPr>
            <a:r>
              <a:rPr lang="fr-FR" b="1">
                <a:solidFill>
                  <a:schemeClr val="bg1"/>
                </a:solidFill>
                <a:effectLst/>
                <a:ea typeface="Calibri" panose="020F0502020204030204" pitchFamily="34" charset="0"/>
              </a:rPr>
              <a:t>SPAIN:</a:t>
            </a:r>
            <a:r>
              <a:rPr lang="fr-FR">
                <a:solidFill>
                  <a:schemeClr val="bg1"/>
                </a:solidFill>
                <a:effectLst/>
                <a:ea typeface="Calibri" panose="020F0502020204030204" pitchFamily="34" charset="0"/>
              </a:rPr>
              <a:t> </a:t>
            </a:r>
            <a:r>
              <a:rPr lang="fr-FR">
                <a:solidFill>
                  <a:schemeClr val="tx1"/>
                </a:solidFill>
                <a:effectLst/>
                <a:ea typeface="Calibri" panose="020F0502020204030204" pitchFamily="34" charset="0"/>
              </a:rPr>
              <a:t>Fundación Laboral de la Construccion (FLC) (PR1 Project lead)</a:t>
            </a:r>
            <a:endParaRPr lang="en-LB">
              <a:solidFill>
                <a:schemeClr val="tx1"/>
              </a:solidFill>
              <a:effectLst/>
              <a:ea typeface="Calibri" panose="020F0502020204030204" pitchFamily="34" charset="0"/>
            </a:endParaRPr>
          </a:p>
          <a:p>
            <a:pPr algn="just">
              <a:tabLst>
                <a:tab pos="450215" algn="l"/>
              </a:tabLst>
            </a:pPr>
            <a:r>
              <a:rPr lang="en-IE" b="1">
                <a:solidFill>
                  <a:schemeClr val="bg1"/>
                </a:solidFill>
                <a:effectLst/>
                <a:ea typeface="Calibri" panose="020F0502020204030204" pitchFamily="34" charset="0"/>
              </a:rPr>
              <a:t>GERMANY:</a:t>
            </a:r>
            <a:r>
              <a:rPr lang="en-IE">
                <a:solidFill>
                  <a:schemeClr val="bg1"/>
                </a:solidFill>
                <a:effectLst/>
                <a:ea typeface="Calibri" panose="020F0502020204030204" pitchFamily="34" charset="0"/>
              </a:rPr>
              <a:t> </a:t>
            </a:r>
            <a:r>
              <a:rPr lang="en-IE">
                <a:solidFill>
                  <a:schemeClr val="tx1"/>
                </a:solidFill>
                <a:effectLst/>
                <a:ea typeface="Calibri" panose="020F0502020204030204" pitchFamily="34" charset="0"/>
              </a:rPr>
              <a:t>Outside Media &amp; Knowledge (Outside) (PR3 Project lead)</a:t>
            </a:r>
            <a:endParaRPr lang="en-LB">
              <a:solidFill>
                <a:schemeClr val="tx1"/>
              </a:solidFill>
              <a:effectLst/>
              <a:ea typeface="Calibri" panose="020F0502020204030204" pitchFamily="34" charset="0"/>
            </a:endParaRPr>
          </a:p>
          <a:p>
            <a:pPr algn="just">
              <a:tabLst>
                <a:tab pos="450215" algn="l"/>
              </a:tabLst>
            </a:pPr>
            <a:r>
              <a:rPr lang="en-IE" b="1">
                <a:solidFill>
                  <a:schemeClr val="bg1"/>
                </a:solidFill>
                <a:effectLst/>
                <a:ea typeface="Calibri" panose="020F0502020204030204" pitchFamily="34" charset="0"/>
              </a:rPr>
              <a:t>IRELAND:</a:t>
            </a:r>
            <a:r>
              <a:rPr lang="en-IE">
                <a:solidFill>
                  <a:schemeClr val="bg1"/>
                </a:solidFill>
                <a:effectLst/>
                <a:ea typeface="Calibri" panose="020F0502020204030204" pitchFamily="34" charset="0"/>
              </a:rPr>
              <a:t> </a:t>
            </a:r>
            <a:r>
              <a:rPr lang="en-IE">
                <a:solidFill>
                  <a:schemeClr val="tx1"/>
                </a:solidFill>
                <a:effectLst/>
                <a:ea typeface="Calibri" panose="020F0502020204030204" pitchFamily="34" charset="0"/>
              </a:rPr>
              <a:t>Momentum Marketing Services Limited (MMS) (Quality &amp; communication Project lead)</a:t>
            </a:r>
            <a:endParaRPr lang="en-LB">
              <a:solidFill>
                <a:schemeClr val="tx1"/>
              </a:solidFill>
              <a:effectLst/>
              <a:ea typeface="Calibri" panose="020F0502020204030204" pitchFamily="34" charset="0"/>
            </a:endParaRPr>
          </a:p>
          <a:p>
            <a:pPr algn="just">
              <a:tabLst>
                <a:tab pos="450215" algn="l"/>
              </a:tabLst>
            </a:pPr>
            <a:r>
              <a:rPr lang="en-IE" b="1">
                <a:solidFill>
                  <a:schemeClr val="bg1"/>
                </a:solidFill>
                <a:effectLst/>
                <a:ea typeface="Calibri" panose="020F0502020204030204" pitchFamily="34" charset="0"/>
              </a:rPr>
              <a:t>IRELAND:</a:t>
            </a:r>
            <a:r>
              <a:rPr lang="en-IE">
                <a:solidFill>
                  <a:schemeClr val="tx1"/>
                </a:solidFill>
                <a:effectLst/>
                <a:ea typeface="Calibri" panose="020F0502020204030204" pitchFamily="34" charset="0"/>
              </a:rPr>
              <a:t> Future Cast (FC) (PR1 Co Project lead)</a:t>
            </a:r>
            <a:endParaRPr lang="en-LB">
              <a:solidFill>
                <a:schemeClr val="tx1"/>
              </a:solidFill>
              <a:effectLst/>
              <a:ea typeface="Calibri" panose="020F0502020204030204" pitchFamily="34" charset="0"/>
            </a:endParaRPr>
          </a:p>
          <a:p>
            <a:pPr algn="just">
              <a:tabLst>
                <a:tab pos="450215" algn="l"/>
              </a:tabLst>
            </a:pPr>
            <a:r>
              <a:rPr lang="en-IE" b="1">
                <a:solidFill>
                  <a:schemeClr val="bg1"/>
                </a:solidFill>
                <a:effectLst/>
                <a:ea typeface="Calibri" panose="020F0502020204030204" pitchFamily="34" charset="0"/>
              </a:rPr>
              <a:t>DENMARK:</a:t>
            </a:r>
            <a:r>
              <a:rPr lang="en-IE">
                <a:solidFill>
                  <a:schemeClr val="bg1"/>
                </a:solidFill>
                <a:effectLst/>
                <a:ea typeface="Calibri" panose="020F0502020204030204" pitchFamily="34" charset="0"/>
              </a:rPr>
              <a:t> </a:t>
            </a:r>
            <a:r>
              <a:rPr lang="en-IE">
                <a:solidFill>
                  <a:schemeClr val="tx1"/>
                </a:solidFill>
                <a:effectLst/>
                <a:ea typeface="Calibri" panose="020F0502020204030204" pitchFamily="34" charset="0"/>
              </a:rPr>
              <a:t>European E-Learning Institute funded by the European Union (EUIE). (PR4 Project lead)</a:t>
            </a:r>
            <a:endParaRPr lang="en-LB">
              <a:solidFill>
                <a:schemeClr val="tx1"/>
              </a:solidFill>
              <a:effectLst/>
              <a:ea typeface="Calibri" panose="020F0502020204030204" pitchFamily="34" charset="0"/>
            </a:endParaRPr>
          </a:p>
          <a:p>
            <a:pPr marR="243840" algn="just">
              <a:tabLst>
                <a:tab pos="450215" algn="l"/>
              </a:tabLst>
            </a:pPr>
            <a:r>
              <a:rPr lang="en-IE">
                <a:solidFill>
                  <a:schemeClr val="tx1"/>
                </a:solidFill>
                <a:effectLst/>
                <a:ea typeface="Calibri" panose="020F0502020204030204" pitchFamily="34" charset="0"/>
              </a:rPr>
              <a:t> </a:t>
            </a:r>
            <a:endParaRPr lang="en-LB">
              <a:solidFill>
                <a:schemeClr val="tx1"/>
              </a:solidFill>
              <a:effectLst/>
              <a:ea typeface="Calibri" panose="020F0502020204030204" pitchFamily="34" charset="0"/>
            </a:endParaRPr>
          </a:p>
          <a:p>
            <a:pPr marR="243840" algn="just">
              <a:tabLst>
                <a:tab pos="450215" algn="l"/>
              </a:tabLst>
            </a:pPr>
            <a:r>
              <a:rPr lang="en-IE">
                <a:solidFill>
                  <a:schemeClr val="tx1"/>
                </a:solidFill>
                <a:effectLst/>
                <a:ea typeface="Calibri" panose="020F0502020204030204" pitchFamily="34" charset="0"/>
              </a:rPr>
              <a:t>This document has been developed with the support of male and female participants in the research interviews which we have used to obtain their point of view and experience within the construction sector. Qualitative interviews were conducted nineteen research participants from the Construction sector, a sample from</a:t>
            </a:r>
            <a:endParaRPr lang="en-LB">
              <a:solidFill>
                <a:schemeClr val="tx1"/>
              </a:solidFill>
              <a:effectLst/>
              <a:ea typeface="Calibri" panose="020F0502020204030204" pitchFamily="34" charset="0"/>
            </a:endParaRPr>
          </a:p>
          <a:p>
            <a:pPr marR="243840">
              <a:tabLst>
                <a:tab pos="450215" algn="l"/>
              </a:tabLst>
            </a:pPr>
            <a:r>
              <a:rPr lang="en-IE">
                <a:solidFill>
                  <a:schemeClr val="bg1"/>
                </a:solidFill>
                <a:effectLst/>
                <a:ea typeface="Calibri" panose="020F0502020204030204" pitchFamily="34" charset="0"/>
              </a:rPr>
              <a:t>Spain - 4            Ireland - 6           Poland - 4</a:t>
            </a:r>
            <a:endParaRPr lang="en-LB">
              <a:solidFill>
                <a:schemeClr val="bg1"/>
              </a:solidFill>
              <a:effectLst/>
              <a:ea typeface="Calibri" panose="020F0502020204030204" pitchFamily="34" charset="0"/>
            </a:endParaRPr>
          </a:p>
          <a:p>
            <a:pPr marR="243840">
              <a:tabLst>
                <a:tab pos="450215" algn="l"/>
              </a:tabLst>
            </a:pPr>
            <a:r>
              <a:rPr lang="en-IE">
                <a:solidFill>
                  <a:schemeClr val="bg1"/>
                </a:solidFill>
                <a:effectLst/>
                <a:ea typeface="Calibri" panose="020F0502020204030204" pitchFamily="34" charset="0"/>
              </a:rPr>
              <a:t>Germany - 3     Denmark - 2  </a:t>
            </a:r>
          </a:p>
          <a:p>
            <a:pPr marR="243840">
              <a:tabLst>
                <a:tab pos="450215" algn="l"/>
              </a:tabLst>
            </a:pPr>
            <a:endParaRPr lang="en-LB">
              <a:solidFill>
                <a:schemeClr val="bg1"/>
              </a:solidFill>
              <a:ea typeface="Calibri" panose="020F0502020204030204" pitchFamily="34" charset="0"/>
            </a:endParaRPr>
          </a:p>
          <a:p>
            <a:pPr marR="243840" algn="just">
              <a:tabLst>
                <a:tab pos="450215" algn="l"/>
              </a:tabLst>
            </a:pPr>
            <a:r>
              <a:rPr lang="en-IE">
                <a:solidFill>
                  <a:schemeClr val="tx1"/>
                </a:solidFill>
                <a:effectLst/>
                <a:ea typeface="Calibri" panose="020F0502020204030204" pitchFamily="34" charset="0"/>
              </a:rPr>
              <a:t>A further twelve qualitative interviews were carried out with gender experts, two from each partner country which provides deep insights into a rich sample across Europe.  Special thanks to our Gender experts who have shared their knowledge and expertise to inform our good practice guide.</a:t>
            </a:r>
            <a:endParaRPr lang="en-LB">
              <a:solidFill>
                <a:schemeClr val="tx1"/>
              </a:solidFill>
              <a:effectLst/>
              <a:ea typeface="Calibri" panose="020F0502020204030204" pitchFamily="34" charset="0"/>
            </a:endParaRPr>
          </a:p>
          <a:p>
            <a:pPr marR="243840" algn="just">
              <a:tabLst>
                <a:tab pos="450215" algn="l"/>
              </a:tabLst>
            </a:pPr>
            <a:r>
              <a:rPr lang="en-IE">
                <a:solidFill>
                  <a:schemeClr val="tx1"/>
                </a:solidFill>
                <a:effectLst/>
                <a:ea typeface="Calibri" panose="020F0502020204030204" pitchFamily="34" charset="0"/>
              </a:rPr>
              <a:t> </a:t>
            </a:r>
            <a:endParaRPr lang="en-LB">
              <a:solidFill>
                <a:schemeClr val="tx1"/>
              </a:solidFill>
              <a:effectLst/>
              <a:ea typeface="Calibri" panose="020F0502020204030204" pitchFamily="34" charset="0"/>
            </a:endParaRPr>
          </a:p>
          <a:p>
            <a:pPr marR="243840" algn="just">
              <a:tabLst>
                <a:tab pos="450215" algn="l"/>
              </a:tabLst>
            </a:pPr>
            <a:r>
              <a:rPr lang="en-IE">
                <a:solidFill>
                  <a:schemeClr val="tx1"/>
                </a:solidFill>
                <a:effectLst/>
                <a:ea typeface="Calibri" panose="020F0502020204030204" pitchFamily="34" charset="0"/>
              </a:rPr>
              <a:t>This Research report was collated and drafted by Beatriz Oliete and Marta Pérez Ríos from Fundacion Laboral de la Construccion (FLC); and Mary Whitney and Niamh Kenny from Future Cast (FC).</a:t>
            </a:r>
            <a:endParaRPr lang="en-LB">
              <a:solidFill>
                <a:schemeClr val="tx1"/>
              </a:solidFill>
              <a:effectLst/>
              <a:ea typeface="Calibri" panose="020F0502020204030204" pitchFamily="34" charset="0"/>
            </a:endParaRPr>
          </a:p>
          <a:p>
            <a:pPr marR="243840" algn="just">
              <a:tabLst>
                <a:tab pos="450215" algn="l"/>
              </a:tabLst>
            </a:pPr>
            <a:r>
              <a:rPr lang="en-IE">
                <a:solidFill>
                  <a:schemeClr val="tx1"/>
                </a:solidFill>
                <a:effectLst/>
                <a:ea typeface="Calibri" panose="020F0502020204030204" pitchFamily="34" charset="0"/>
              </a:rPr>
              <a:t> </a:t>
            </a:r>
            <a:endParaRPr lang="en-LB">
              <a:solidFill>
                <a:schemeClr val="tx1"/>
              </a:solidFill>
              <a:effectLst/>
              <a:ea typeface="Calibri" panose="020F0502020204030204" pitchFamily="34" charset="0"/>
            </a:endParaRPr>
          </a:p>
          <a:p>
            <a:pPr marR="243840" algn="just">
              <a:tabLst>
                <a:tab pos="450215" algn="l"/>
              </a:tabLst>
            </a:pPr>
            <a:r>
              <a:rPr lang="en-IE">
                <a:solidFill>
                  <a:schemeClr val="tx1"/>
                </a:solidFill>
                <a:effectLst/>
                <a:ea typeface="Calibri" panose="020F0502020204030204" pitchFamily="34" charset="0"/>
              </a:rPr>
              <a:t>Publications on </a:t>
            </a:r>
            <a:r>
              <a:rPr lang="en-IE" b="1" u="sng">
                <a:solidFill>
                  <a:schemeClr val="bg1"/>
                </a:solidFill>
                <a:effectLst/>
                <a:ea typeface="Calibri" panose="020F0502020204030204" pitchFamily="34" charset="0"/>
                <a:hlinkClick r:id="rId3">
                  <a:extLst>
                    <a:ext uri="{A12FA001-AC4F-418D-AE19-62706E023703}">
                      <ahyp:hlinkClr xmlns:ahyp="http://schemas.microsoft.com/office/drawing/2018/hyperlinkcolor" val="tx"/>
                    </a:ext>
                  </a:extLst>
                </a:hlinkClick>
              </a:rPr>
              <a:t>www.femalesinconstruction.eu</a:t>
            </a:r>
            <a:r>
              <a:rPr lang="en-IE" b="1">
                <a:solidFill>
                  <a:schemeClr val="bg1"/>
                </a:solidFill>
                <a:effectLst/>
                <a:ea typeface="Calibri" panose="020F0502020204030204" pitchFamily="34" charset="0"/>
              </a:rPr>
              <a:t> </a:t>
            </a:r>
            <a:r>
              <a:rPr lang="en-IE">
                <a:solidFill>
                  <a:schemeClr val="tx1"/>
                </a:solidFill>
                <a:effectLst/>
                <a:ea typeface="Calibri" panose="020F0502020204030204" pitchFamily="34" charset="0"/>
              </a:rPr>
              <a:t>is credited to Kathy Kelly, Canice Hamill and Catherine Neill of the European E-learning Institute.  Toolkit documents and literature were designed and directed by Lola Gonzalez from Momentum Marketing Services Limited (MMS).</a:t>
            </a:r>
            <a:endParaRPr lang="en-LB">
              <a:solidFill>
                <a:schemeClr val="tx1"/>
              </a:solidFill>
              <a:effectLst/>
              <a:ea typeface="Calibri" panose="020F0502020204030204" pitchFamily="34" charset="0"/>
            </a:endParaRPr>
          </a:p>
        </p:txBody>
      </p:sp>
    </p:spTree>
    <p:extLst>
      <p:ext uri="{BB962C8B-B14F-4D97-AF65-F5344CB8AC3E}">
        <p14:creationId xmlns:p14="http://schemas.microsoft.com/office/powerpoint/2010/main" val="5201644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4813</TotalTime>
  <Words>18317</Words>
  <Application>Microsoft Office PowerPoint</Application>
  <PresentationFormat>Personalizado</PresentationFormat>
  <Paragraphs>1177</Paragraphs>
  <Slides>75</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75</vt:i4>
      </vt:variant>
    </vt:vector>
  </HeadingPairs>
  <TitlesOfParts>
    <vt:vector size="84" baseType="lpstr">
      <vt:lpstr>Arial</vt:lpstr>
      <vt:lpstr>Calibri</vt:lpstr>
      <vt:lpstr>Century Schoolbook</vt:lpstr>
      <vt:lpstr>Montserrat</vt:lpstr>
      <vt:lpstr>Montserrat Light</vt:lpstr>
      <vt:lpstr>Poppins</vt:lpstr>
      <vt:lpstr>Symbol</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MARTA PEREZ RIOS</cp:lastModifiedBy>
  <cp:revision>287</cp:revision>
  <dcterms:created xsi:type="dcterms:W3CDTF">2021-06-15T11:45:52Z</dcterms:created>
  <dcterms:modified xsi:type="dcterms:W3CDTF">2023-10-09T08:32:46Z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