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0" r:id="rId5"/>
  </p:sldMasterIdLst>
  <p:notesMasterIdLst>
    <p:notesMasterId r:id="rId81"/>
  </p:notesMasterIdLst>
  <p:handoutMasterIdLst>
    <p:handoutMasterId r:id="rId82"/>
  </p:handoutMasterIdLst>
  <p:sldIdLst>
    <p:sldId id="320" r:id="rId6"/>
    <p:sldId id="711" r:id="rId7"/>
    <p:sldId id="709" r:id="rId8"/>
    <p:sldId id="322" r:id="rId9"/>
    <p:sldId id="712" r:id="rId10"/>
    <p:sldId id="261" r:id="rId11"/>
    <p:sldId id="713" r:id="rId12"/>
    <p:sldId id="263" r:id="rId13"/>
    <p:sldId id="333" r:id="rId14"/>
    <p:sldId id="258" r:id="rId15"/>
    <p:sldId id="327" r:id="rId16"/>
    <p:sldId id="334" r:id="rId17"/>
    <p:sldId id="330" r:id="rId18"/>
    <p:sldId id="714" r:id="rId19"/>
    <p:sldId id="260" r:id="rId20"/>
    <p:sldId id="262" r:id="rId21"/>
    <p:sldId id="265" r:id="rId22"/>
    <p:sldId id="715" r:id="rId23"/>
    <p:sldId id="716" r:id="rId24"/>
    <p:sldId id="717" r:id="rId25"/>
    <p:sldId id="718" r:id="rId26"/>
    <p:sldId id="719" r:id="rId27"/>
    <p:sldId id="721" r:id="rId28"/>
    <p:sldId id="722" r:id="rId29"/>
    <p:sldId id="723" r:id="rId30"/>
    <p:sldId id="724" r:id="rId31"/>
    <p:sldId id="725" r:id="rId32"/>
    <p:sldId id="726" r:id="rId33"/>
    <p:sldId id="727" r:id="rId34"/>
    <p:sldId id="728" r:id="rId35"/>
    <p:sldId id="729" r:id="rId36"/>
    <p:sldId id="730" r:id="rId37"/>
    <p:sldId id="731" r:id="rId38"/>
    <p:sldId id="732" r:id="rId39"/>
    <p:sldId id="733" r:id="rId40"/>
    <p:sldId id="735" r:id="rId41"/>
    <p:sldId id="736" r:id="rId42"/>
    <p:sldId id="737" r:id="rId43"/>
    <p:sldId id="738" r:id="rId44"/>
    <p:sldId id="739" r:id="rId45"/>
    <p:sldId id="741" r:id="rId46"/>
    <p:sldId id="742" r:id="rId47"/>
    <p:sldId id="743" r:id="rId48"/>
    <p:sldId id="744" r:id="rId49"/>
    <p:sldId id="745" r:id="rId50"/>
    <p:sldId id="746" r:id="rId51"/>
    <p:sldId id="747" r:id="rId52"/>
    <p:sldId id="748" r:id="rId53"/>
    <p:sldId id="749" r:id="rId54"/>
    <p:sldId id="750" r:id="rId55"/>
    <p:sldId id="751" r:id="rId56"/>
    <p:sldId id="752" r:id="rId57"/>
    <p:sldId id="754" r:id="rId58"/>
    <p:sldId id="755" r:id="rId59"/>
    <p:sldId id="756" r:id="rId60"/>
    <p:sldId id="757" r:id="rId61"/>
    <p:sldId id="758" r:id="rId62"/>
    <p:sldId id="759" r:id="rId63"/>
    <p:sldId id="760" r:id="rId64"/>
    <p:sldId id="761" r:id="rId65"/>
    <p:sldId id="762" r:id="rId66"/>
    <p:sldId id="763" r:id="rId67"/>
    <p:sldId id="764" r:id="rId68"/>
    <p:sldId id="765" r:id="rId69"/>
    <p:sldId id="766" r:id="rId70"/>
    <p:sldId id="767" r:id="rId71"/>
    <p:sldId id="768" r:id="rId72"/>
    <p:sldId id="769" r:id="rId73"/>
    <p:sldId id="770" r:id="rId74"/>
    <p:sldId id="771" r:id="rId75"/>
    <p:sldId id="772" r:id="rId76"/>
    <p:sldId id="773" r:id="rId77"/>
    <p:sldId id="774" r:id="rId78"/>
    <p:sldId id="775" r:id="rId79"/>
    <p:sldId id="318" r:id="rId80"/>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pos="340" userDrawn="1">
          <p15:clr>
            <a:srgbClr val="A4A3A4"/>
          </p15:clr>
        </p15:guide>
        <p15:guide id="2" pos="4286" userDrawn="1">
          <p15:clr>
            <a:srgbClr val="A4A3A4"/>
          </p15:clr>
        </p15:guide>
        <p15:guide id="3" orient="horz" pos="336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A672"/>
    <a:srgbClr val="EF8D5B"/>
    <a:srgbClr val="7CD0E4"/>
    <a:srgbClr val="000000"/>
    <a:srgbClr val="ECECEC"/>
    <a:srgbClr val="FFDE17"/>
    <a:srgbClr val="B2DDC9"/>
    <a:srgbClr val="011E3B"/>
    <a:srgbClr val="D61980"/>
    <a:srgbClr val="28A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4638"/>
  </p:normalViewPr>
  <p:slideViewPr>
    <p:cSldViewPr snapToGrid="0" snapToObjects="1">
      <p:cViewPr varScale="1">
        <p:scale>
          <a:sx n="71" d="100"/>
          <a:sy n="71" d="100"/>
        </p:scale>
        <p:origin x="2418" y="78"/>
      </p:cViewPr>
      <p:guideLst>
        <p:guide pos="340"/>
        <p:guide pos="4286"/>
        <p:guide orient="horz" pos="3367"/>
      </p:guideLst>
    </p:cSldViewPr>
  </p:slideViewPr>
  <p:notesTextViewPr>
    <p:cViewPr>
      <p:scale>
        <a:sx n="1" d="1"/>
        <a:sy n="1" d="1"/>
      </p:scale>
      <p:origin x="0" y="0"/>
    </p:cViewPr>
  </p:notesTextViewPr>
  <p:sorterViewPr>
    <p:cViewPr>
      <p:scale>
        <a:sx n="78" d="100"/>
        <a:sy n="78" d="100"/>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pPr/>
              <a:t>11/2/2023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pPr/>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22:15.569"/>
    </inkml:context>
    <inkml:brush xml:id="br0">
      <inkml:brushProperty name="width" value="0.07938" units="cm"/>
      <inkml:brushProperty name="height" value="0.07938" units="cm"/>
      <inkml:brushProperty name="color" value="#FFFFFF"/>
    </inkml:brush>
  </inkml:definitions>
  <inkml:trace contextRef="#ctx0" brushRef="#br0">2064 13 24575,'-48'0'0,"-8"0"0,-18 0 0,31 0 0,-1 0 0,-1 0 0,0 2 0,-7-1 0,1 2 0,2 1 0,-1 1 0,0 2 0,1 0 0,-1-1 0,0 3 0,6 3 0,-1-1 0,-2 3 0,2 0 0,1 4 0,0-1 0,2 1 0,1 2 0,-1-2 0,-1 1 0,4 0 0,-1 1 0,-1 2 0,2 2 0,1-1 0,-2 3 0,1 1 0,2 0 0,2 1 0,3 0 0,-26 23 0,4-1 0,7 4 0,20-23 0,3-1 0,0 2 0,1 2 0,2 1 0,1-1 0,-2 1 0,3-2 0,-16 36 0,4 1 0,6-8 0,9-11 0,5-12 0,2-10 0,4-5 0,1 1 0,1 8 0,-3 5 0,3 8 0,-1-3 0,4 1 0,6 2 0,8 0 0,19 1 0,12 3 0,13 0 0,-24-26 0,0 4 0,1 0 0,0-2 0,3 1 0,0-3 0,1 1 0,1-3 0,1-1 0,0-1 0,-3-4 0,-2 0 0,39 8 0,-11-8 0,2-7 0,0-5 0,1-6 0,3-5 0,6-10 0,-3-8 0,-36 9 0,-1-2 0,-1-2 0,0-2 0,-1 0 0,-2-4 0,5-1 0,-2-2 0,-2-5 0,2 2 0,2-1 0,1-1 0,-3 0 0,0-2 0,-3 2 0,-1-2 0,-3 3 0,-4 1 0,-2-3 0,0 0 0,-3 2 0,0-3 0,0 1 0,0 0 0,-3-4 0,1-2 0,0 0 0,-2 0 0,-2 3 0,-1 2 0,5-33 0,-5 10 0,-8 7 0,-1-4 0,-3-7 0,0-4 0,0-3 0,0 3 0,-3 14 0,-4 8 0,-2 7 0,-3 4 0,-1 5 0,-1 0 0,-8 4 0,-3 3 0,-4 0 0,-6 0 0,-1-4 0,-6-5 0,-6-1 0,-15 6 0,18 7 0,1 1 0,-3 5 0,-9-9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30:40.023"/>
    </inkml:context>
    <inkml:brush xml:id="br0">
      <inkml:brushProperty name="width" value="0.07938" units="cm"/>
      <inkml:brushProperty name="height" value="0.07938" units="cm"/>
      <inkml:brushProperty name="color" value="#FFFFFF"/>
    </inkml:brush>
  </inkml:definitions>
  <inkml:trace contextRef="#ctx0" brushRef="#br0">1725 102 24575,'-20'-2'0,"-3"-4"0,9 2 0,-2-1 0,-1-1 0,-1-2 0,-2 1 0,-1 0 0,-1 0 0,0-1 0,-2 2 0,1-1 0,-2 1 0,-1 2 0,1-1 0,1 1 0,-3 2 0,0-1 0,7 2 0,0 0 0,0 1-302,-3-1 1,-1 1 0,0-1 301,-1 1 0,-3 0 0,1 0 0,-2 0 0,1 0 0,-1 0 0,1 0 0,1 0 0,-1 0 0,3 0 0,0 0 0,1 0 0,2 0 0,1 0 0,0 0-68,-7 0 0,0 0 68,0 0 0,1 0 0,0 0 0,0 0 0,-1 1 0,-1 1 0,1 1 0,0 2 0,8-1 0,0 0 0,0 2 0,-1 0 0,0 2 0,0-1 0,0 2 0,0 0 0,1 0 0,-1 1 0,0 1 0,1 1 0,1-1 0,0 0 0,1 1 0,-7 4 0,0 1 0,4-2 0,0 0 0,2-1 0,2-1 0,2-1 0,0 1 0,3-2 0,0 2 0,1 0 0,2 1 448,1 0 1,1 1-449,2 1 0,1 2 71,1 1 1,2 2-72,0 1 0,1 0 0,-1 3 0,2 0 0,-1 2 0,1-1 0,0 1 0,2 0 0,0 1 0,3-1 0,0 0 0,1-1 0,2 0 0,1 0 0,2-2 0,0 0 0,1-1 0,1 0 0,1-1 0,2 1 0,-1-2 0,1 0 0,0 0 0,1 0 0,0-2 0,1 0 0,1-2 0,0 1 0,1 0 0,0-2 0,3 0 0,-1-1 0,1 1 0,0-2 0,1-1 0,0-1 0,1 0 0,-1-1 0,-1 0 0,1-2 0,-1 0 0,1-2 0,0-1 0,0-1 0,0-1 0,2-2 0,2 0 0,-1-1 0,-8 0 0,1-1 0,-1 0-171,1 0 1,1 0-1,-1 0 171,1 0 0,0 0 0,0-1 0,0 0 0,0 0 0,0-1 0,-1-1 0,1-1 0,-1 1 0,-1-2 0,0 0 0,0 0 0,6-4 0,0 0 0,-4 1 0,0-1 0,-2 2 0,-1-1 0,-1 0 0,-1 0 0,1-2 0,1 0 0,0-1 0,0 1 0,-1-1 0,0-1 256,0 1 0,0 0-256,-2-1 0,0 2 0,0-1 0,-1 0 0,0 0 0,0 1 0,-1-1 0,0-1 0,-1 0 0,1-1 0,-1 2 0,-1-2 0,-1 3 0,-1-1 0,8-6 0,-4 3 0,-2 2 0,2-2 0,0-1 0,1-1 0,-1-1 0,-1-1 0,0 0 0,0 1 0,0 0 0,-1-2 0,-1-1 0,-3 1 0,-2-1 0,-3-2 0,-2-6 0,0 11 0,-1 0 0,0-2 0,0-1 0,0 2 0,0-1 0,0 2 0,0 0 0,0 1 0,0 2 0,0-14 0,0 3 0,0 0 0,0 3 0,0 2 0,0 2 0,-2 1 0,1 1 0,-2-2 0,-2 2 0,0 0 0,0 6 0,3 4 0,-1 4 0,1 0 0,1 0 0,-2 0 0,1 1 0,-2-1 0,-1-1 0,-3-3 0,-2-3 0,-1-2 0,0 0 0,2 4 0,3 1 0,2 1 0,1-3 0,1 3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38:07.702"/>
    </inkml:context>
    <inkml:brush xml:id="br0">
      <inkml:brushProperty name="width" value="0.07938" units="cm"/>
      <inkml:brushProperty name="height" value="0.07938" units="cm"/>
      <inkml:brushProperty name="color" value="#7CD0E4"/>
    </inkml:brush>
  </inkml:definitions>
  <inkml:trace contextRef="#ctx0" brushRef="#br0">1112 5 24575,'-18'-3'0,"2"2"0,-4 0 0,2 1 0,-1 0 0,-2 0-463,2 0 0,-2 0 0,0 0 0,0 0 463,3 0 0,0 0 0,0 0 0,0 0 0,0 0-299,0 0 0,0 0 1,0 0-1,1 0 1,-1 0 298,0 0 0,0 0 0,-1 0 0,2 0 0,-1 0 0,-3 0 0,-1 1 0,1-1 0,0 1 0,0 0 0,1 1 0,-1 0 0,-1 1 0,2 2 0,-1-1 0,-1 2 0,1-1 0,2 1 0,1 0 0,1 0 0,1 0 0,-2 1 0,-1 1 0,0 2 0,0-1 0,1 0 173,4-1 1,2 1-1,0-1-173,-5 5 0,0-1 0,2 1 0,1 1 0,1 0 0,1 1 0,0 1 0,1 1 0,0 0 0,0 1 0,1 0 0,1 0 0,0 1 0,2-1 0,1 0 0,0 0 0,1 0 0,1 0 0,2 2 0,0 1 0,2-6 0,-1 0 0,0 0-231,1 2 0,0-1 0,1 1 231,1 1 0,1 1 0,0-1 0,1 1 0,1 0 0,0 0 0,1 0 0,1 1 0,1-1 0,0-1 0,1 1 0,-1 0 0,2-1 0,-1 0 0,0-1 0,2 0 0,0-1 0,0 0 0,1 0 0,1-1 0,1 0 0,0-1 0,0 0 0,1-1 0,1-1 0,0 1 0,0-1 0,0-1 0,0 0 0,1-1 0,0 0 0,0-1 0,0 0 0,1-1 0,0-1 0,0 0 0,1-1 0,0 0 0,0-2 0,1 0 0,0 0 0,0-1 0,1-1 0,-1 0 0,1-1 0,-1 0 0,0-1 0,0 0 0,0-1 0,0 0 0,1-2-145,-5 0 0,0 0 0,-1-1 0,1-1 145,0 0 0,1-1 0,-1-1 0,0 0 0,0 0 0,1-1 0,-1-1 0,0 0 0,0 0 0,0 0 0,0 0 0,0 0 0,-1-1 0,0 2 0,-1-1 0,1 0 0,-1 0 0,-1 0 0,0 0 0,1 0 0,3-4 0,-1 1 0,1-1 168,-2 0 1,-1 0-1,0 0-168,0 0 0,-1-1 0,0 1 0,-1-1 0,-1 0 0,0 0 0,-1 1 0,-1-1 0,0 0-96,0 1 0,-1-1 0,-1 0 96,0 0 0,0 1 0,-1-1 0,2-5 0,-1-1 0,0 1 0,-2 0 244,0 0 1,-2 1-245,-1 0 0,0 1 0,-1-1 0,-1 0 0,0 0 0,0 0 731,-1 0 1,-1 1-732,-1-1 0,-1 1 534,-1 2 0,-1 0-534,-2 0 0,0 2 0,-1-1 0,-1 1 0,0-1 0,-1 1 0,0-1 0,-1 0 0,-1 1 0,2 0 318,-1 0 0,1 1-318,1 2 0,0 0 112,2 2 1,1 0-113,-7-5 0,0 0 0,-2 1 0,1-1 0,3 2 0,4 4 0,5 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7:21:02.835"/>
    </inkml:context>
    <inkml:brush xml:id="br0">
      <inkml:brushProperty name="width" value="0.07938" units="cm"/>
      <inkml:brushProperty name="height" value="0.07938" units="cm"/>
      <inkml:brushProperty name="color" value="#7CD0E4"/>
    </inkml:brush>
  </inkml:definitions>
  <inkml:trace contextRef="#ctx0" brushRef="#br0">1596 62 24575,'-24'2'0,"-14"1"0,-8 1 0,-2-2 0,4-2 0,9-1 0,-3-4 0,-5-4 0,-4-2 0,19 6 0,-1 0 0,1 1 0,0 1 0,-3-1 0,-1 1 0,0-1 0,0 2 0,0-2 0,0 1 0,-1 0 0,0 0 0,2 1 0,0 1 0,-2 0 0,1 2 0,0 1 0,2 2 0,0 0 0,1 2 0,2 1 0,0 1 0,-23 7 0,3 1 0,2 4 0,2 8 0,21-9 0,1 0 0,-1 5 0,0 1 0,1 0 0,-1 2 0,2-1 0,-1 1 0,1 1 0,0 0 0,1-1 0,1 0 0,2 0 0,0 0 0,3 0 0,0 0 0,1-2 0,1 1 0,2 0 0,1 1 0,-5 25 0,3-4 0,6-1 0,1-2 0,3-2 0,0 0 0,4-3 0,7 0 0,8-2 0,10 4 0,-13-18 0,2 0 0,2 3 0,1 1 0,1 2 0,-1 1 0,3 0 0,-1 0 0,-2-2 0,0-2 0,0-2 0,-1-2 0,0-2 0,1-2 0,18 8 0,5-7 0,3-9 0,-21-8 0,2-1 0,4 0 0,2-1 0,1 0 0,0 0 0,2 0 0,-2 1 0,1 0 0,-1-1 0,-2 1 0,-1-1 0,-3 1 0,0-1 0,-1 1 0,-1-1 0,24 3 0,-2-2 0,-1-4 0,-4-3 0,0-3 0,-1-3 0,2-4 0,2-4 0,-4-3 0,1-3 0,-1 1 0,2 2 0,0 1 0,-1 2 0,-5 3 0,-7-2 0,-1 2 0,-3 0 0,-1-2 0,-3 1 0,-5 2 0,-6 0 0,-4 1 0,-1-2 0,4-6 0,5-7 0,4-5 0,4-4 0,-2 2 0,-1 3 0,-6 4 0,-5 8 0,-1-2 0,-1 0 0,1-1 0,-1-3 0,-1 6 0,-1 4 0,-4 4 0,-1 1 0,1-3 0,0-7 0,0-10 0,-1-7 0,-2-5 0,0-1 0,-2 2 0,-6 3 0,-7 4 0,-3 2 0,-2 2 0,-1 4 0,-4-1 0,-2-1 0,-2-2 0,0 1 0,-1 3 0,-3 5 0,-3 5 0,3 6 0,3 3 0,4 3 0,3 0 0,2 1 0,1-1 0,2 0 0,-2-2 0,11 4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pPr/>
              <a:t>11/2/2023</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pPr/>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448AF0-1E53-E44C-9F60-B155A99157D6}" type="slidenum">
              <a:rPr/>
              <a:pPr/>
              <a:t>2</a:t>
            </a:fld>
            <a:endParaRPr lang="en-GB"/>
          </a:p>
        </p:txBody>
      </p:sp>
    </p:spTree>
    <p:extLst>
      <p:ext uri="{BB962C8B-B14F-4D97-AF65-F5344CB8AC3E}">
        <p14:creationId xmlns:p14="http://schemas.microsoft.com/office/powerpoint/2010/main" val="374012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1143000"/>
            <a:ext cx="2181225"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448AF0-1E53-E44C-9F60-B155A99157D6}" type="slidenum">
              <a:rPr/>
              <a:pPr/>
              <a:t>3</a:t>
            </a:fld>
            <a:endParaRPr lang="en-GB"/>
          </a:p>
        </p:txBody>
      </p:sp>
    </p:spTree>
    <p:extLst>
      <p:ext uri="{BB962C8B-B14F-4D97-AF65-F5344CB8AC3E}">
        <p14:creationId xmlns:p14="http://schemas.microsoft.com/office/powerpoint/2010/main" val="3486538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8B7E260-BCC7-89E3-59C9-94F5F79C7B96}"/>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8430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03">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US" dirty="0"/>
              <a:t>C</a:t>
            </a:r>
          </a:p>
        </p:txBody>
      </p:sp>
      <p:sp>
        <p:nvSpPr>
          <p:cNvPr id="5" name="Slide Number Placeholder 5">
            <a:extLst>
              <a:ext uri="{FF2B5EF4-FFF2-40B4-BE49-F238E27FC236}">
                <a16:creationId xmlns:a16="http://schemas.microsoft.com/office/drawing/2014/main" id="{8F2FF7CD-837E-6BC7-87E4-C00987E3B46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Text Placeholder 32">
            <a:extLst>
              <a:ext uri="{FF2B5EF4-FFF2-40B4-BE49-F238E27FC236}">
                <a16:creationId xmlns:a16="http://schemas.microsoft.com/office/drawing/2014/main" id="{464B5678-B609-0C1D-0ABB-E2BAC52E8E9E}"/>
              </a:ext>
            </a:extLst>
          </p:cNvPr>
          <p:cNvSpPr>
            <a:spLocks noGrp="1"/>
          </p:cNvSpPr>
          <p:nvPr>
            <p:ph type="body" sz="quarter" idx="32" hasCustomPrompt="1"/>
          </p:nvPr>
        </p:nvSpPr>
        <p:spPr>
          <a:xfrm>
            <a:off x="560487" y="4368538"/>
            <a:ext cx="6526988" cy="546126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1D49BEFF-1FD3-73AC-DDA4-64268D26116D}"/>
              </a:ext>
            </a:extLst>
          </p:cNvPr>
          <p:cNvSpPr>
            <a:spLocks noGrp="1"/>
          </p:cNvSpPr>
          <p:nvPr>
            <p:ph type="body" sz="quarter" idx="42" hasCustomPrompt="1"/>
          </p:nvPr>
        </p:nvSpPr>
        <p:spPr>
          <a:xfrm>
            <a:off x="563667" y="31179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Tree>
    <p:extLst>
      <p:ext uri="{BB962C8B-B14F-4D97-AF65-F5344CB8AC3E}">
        <p14:creationId xmlns:p14="http://schemas.microsoft.com/office/powerpoint/2010/main" val="114589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1" y="-43155"/>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0" y="568686"/>
            <a:ext cx="6403112" cy="2314214"/>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68DE4C91-2E5D-BC18-76B2-68E11D7A4BE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 name="Text Placeholder 32">
            <a:extLst>
              <a:ext uri="{FF2B5EF4-FFF2-40B4-BE49-F238E27FC236}">
                <a16:creationId xmlns:a16="http://schemas.microsoft.com/office/drawing/2014/main" id="{BAD71A04-8323-6097-6CE6-14B1FDF930A5}"/>
              </a:ext>
            </a:extLst>
          </p:cNvPr>
          <p:cNvSpPr>
            <a:spLocks noGrp="1"/>
          </p:cNvSpPr>
          <p:nvPr>
            <p:ph type="body" sz="quarter" idx="32" hasCustomPrompt="1"/>
          </p:nvPr>
        </p:nvSpPr>
        <p:spPr>
          <a:xfrm>
            <a:off x="538294" y="3515168"/>
            <a:ext cx="6526988" cy="6187632"/>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5">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1" y="2082797"/>
            <a:ext cx="7559675" cy="4610101"/>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Text Placeholder 32">
            <a:extLst>
              <a:ext uri="{FF2B5EF4-FFF2-40B4-BE49-F238E27FC236}">
                <a16:creationId xmlns:a16="http://schemas.microsoft.com/office/drawing/2014/main" id="{F6EB6498-DFEC-67FB-F06F-1D0854BC7077}"/>
              </a:ext>
            </a:extLst>
          </p:cNvPr>
          <p:cNvSpPr>
            <a:spLocks noGrp="1"/>
          </p:cNvSpPr>
          <p:nvPr>
            <p:ph type="body" sz="quarter" idx="52" hasCustomPrompt="1"/>
          </p:nvPr>
        </p:nvSpPr>
        <p:spPr>
          <a:xfrm>
            <a:off x="559612" y="7335188"/>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 name="Text Placeholder 32">
            <a:extLst>
              <a:ext uri="{FF2B5EF4-FFF2-40B4-BE49-F238E27FC236}">
                <a16:creationId xmlns:a16="http://schemas.microsoft.com/office/drawing/2014/main" id="{6787CA39-9AC5-1B45-9E5E-3A8736B2FF5E}"/>
              </a:ext>
            </a:extLst>
          </p:cNvPr>
          <p:cNvSpPr>
            <a:spLocks noGrp="1"/>
          </p:cNvSpPr>
          <p:nvPr>
            <p:ph type="body" sz="quarter" idx="53" hasCustomPrompt="1"/>
          </p:nvPr>
        </p:nvSpPr>
        <p:spPr>
          <a:xfrm>
            <a:off x="3446037" y="7348997"/>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 name="Text Placeholder 32">
            <a:extLst>
              <a:ext uri="{FF2B5EF4-FFF2-40B4-BE49-F238E27FC236}">
                <a16:creationId xmlns:a16="http://schemas.microsoft.com/office/drawing/2014/main" id="{66DCEEB8-4B5F-63E1-0A9C-A105631BF3F5}"/>
              </a:ext>
            </a:extLst>
          </p:cNvPr>
          <p:cNvSpPr>
            <a:spLocks noGrp="1"/>
          </p:cNvSpPr>
          <p:nvPr>
            <p:ph type="body" sz="quarter" idx="32" hasCustomPrompt="1"/>
          </p:nvPr>
        </p:nvSpPr>
        <p:spPr>
          <a:xfrm>
            <a:off x="538294" y="2362200"/>
            <a:ext cx="6526988" cy="3479800"/>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84864FC6-8E5D-4F42-A929-9EA71FF6BBAF}"/>
              </a:ext>
            </a:extLst>
          </p:cNvPr>
          <p:cNvSpPr>
            <a:spLocks noGrp="1"/>
          </p:cNvSpPr>
          <p:nvPr>
            <p:ph type="body" sz="quarter" idx="42" hasCustomPrompt="1"/>
          </p:nvPr>
        </p:nvSpPr>
        <p:spPr>
          <a:xfrm>
            <a:off x="541474" y="920861"/>
            <a:ext cx="6570888" cy="958739"/>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Slide Number Placeholder 5">
            <a:extLst>
              <a:ext uri="{FF2B5EF4-FFF2-40B4-BE49-F238E27FC236}">
                <a16:creationId xmlns:a16="http://schemas.microsoft.com/office/drawing/2014/main" id="{37DFFDC1-9675-82D0-493F-7AEBE8B3E63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 name="Graphic 383">
            <a:extLst>
              <a:ext uri="{FF2B5EF4-FFF2-40B4-BE49-F238E27FC236}">
                <a16:creationId xmlns:a16="http://schemas.microsoft.com/office/drawing/2014/main" id="{3310FBC6-127E-2E21-E365-8D2FD2E713BE}"/>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ADEF1F3-038E-95E5-5AD5-FE793012365A}"/>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77714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06">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A004C10-BC8B-AB29-08B9-9A7BE089910E}"/>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207D640C-731B-94A3-AE0A-4B8E507C9FAC}"/>
              </a:ext>
            </a:extLst>
          </p:cNvPr>
          <p:cNvSpPr/>
          <p:nvPr userDrawn="1"/>
        </p:nvSpPr>
        <p:spPr>
          <a:xfrm>
            <a:off x="0" y="5025532"/>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6605E4E7-C5B0-7145-F24B-94865915C3A4}"/>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9" name="Text Placeholder 32">
            <a:extLst>
              <a:ext uri="{FF2B5EF4-FFF2-40B4-BE49-F238E27FC236}">
                <a16:creationId xmlns:a16="http://schemas.microsoft.com/office/drawing/2014/main" id="{1F3EBF30-3453-ED8E-9086-A5182F417AC2}"/>
              </a:ext>
            </a:extLst>
          </p:cNvPr>
          <p:cNvSpPr>
            <a:spLocks noGrp="1"/>
          </p:cNvSpPr>
          <p:nvPr>
            <p:ph type="body" sz="quarter" idx="42"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37">
            <a:extLst>
              <a:ext uri="{FF2B5EF4-FFF2-40B4-BE49-F238E27FC236}">
                <a16:creationId xmlns:a16="http://schemas.microsoft.com/office/drawing/2014/main" id="{B0A50D41-A449-C0DC-E30F-3FDDC4A35991}"/>
              </a:ext>
            </a:extLst>
          </p:cNvPr>
          <p:cNvSpPr>
            <a:spLocks noGrp="1"/>
          </p:cNvSpPr>
          <p:nvPr>
            <p:ph type="pic" sz="quarter" idx="41"/>
          </p:nvPr>
        </p:nvSpPr>
        <p:spPr>
          <a:xfrm rot="10800000" flipV="1">
            <a:off x="3137897" y="4619455"/>
            <a:ext cx="3966791" cy="298784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11" name="Text Placeholder 23">
            <a:extLst>
              <a:ext uri="{FF2B5EF4-FFF2-40B4-BE49-F238E27FC236}">
                <a16:creationId xmlns:a16="http://schemas.microsoft.com/office/drawing/2014/main" id="{0AB2276F-5A62-F8E6-8180-58B775915EDB}"/>
              </a:ext>
            </a:extLst>
          </p:cNvPr>
          <p:cNvSpPr>
            <a:spLocks noGrp="1"/>
          </p:cNvSpPr>
          <p:nvPr>
            <p:ph type="body" sz="quarter" idx="13" hasCustomPrompt="1"/>
          </p:nvPr>
        </p:nvSpPr>
        <p:spPr>
          <a:xfrm>
            <a:off x="3137896" y="7925824"/>
            <a:ext cx="3928546" cy="1400960"/>
          </a:xfrm>
          <a:prstGeom prst="rect">
            <a:avLst/>
          </a:prstGeom>
        </p:spPr>
        <p:txBody>
          <a:bodyPr anchor="ctr">
            <a:normAutofit/>
          </a:bodyPr>
          <a:lstStyle>
            <a:lvl1pPr marL="0" indent="0" algn="ctr">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12" name="Slide Number Placeholder 5">
            <a:extLst>
              <a:ext uri="{FF2B5EF4-FFF2-40B4-BE49-F238E27FC236}">
                <a16:creationId xmlns:a16="http://schemas.microsoft.com/office/drawing/2014/main" id="{9F5F64DD-B0BA-5A8C-7FBD-1F0FE9789E90}"/>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26206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12699" y="2897164"/>
            <a:ext cx="7546975"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14176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07">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9A58C07-DB25-9D2F-26A8-130C54884237}"/>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9" name="Rectangle 38">
            <a:extLst>
              <a:ext uri="{FF2B5EF4-FFF2-40B4-BE49-F238E27FC236}">
                <a16:creationId xmlns:a16="http://schemas.microsoft.com/office/drawing/2014/main" id="{74F5B6F1-1F70-8542-A18D-9BC642672EA0}"/>
              </a:ext>
            </a:extLst>
          </p:cNvPr>
          <p:cNvSpPr/>
          <p:nvPr userDrawn="1"/>
        </p:nvSpPr>
        <p:spPr>
          <a:xfrm flipV="1">
            <a:off x="-31255" y="2897164"/>
            <a:ext cx="7590930" cy="677379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7" name="Graphic 383">
            <a:extLst>
              <a:ext uri="{FF2B5EF4-FFF2-40B4-BE49-F238E27FC236}">
                <a16:creationId xmlns:a16="http://schemas.microsoft.com/office/drawing/2014/main" id="{0AE82F01-DEF6-035E-60E2-423220208BE4}"/>
              </a:ext>
            </a:extLst>
          </p:cNvPr>
          <p:cNvSpPr/>
          <p:nvPr userDrawn="1"/>
        </p:nvSpPr>
        <p:spPr>
          <a:xfrm>
            <a:off x="4722925" y="5345906"/>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4" name="Rectangle 33">
            <a:extLst>
              <a:ext uri="{FF2B5EF4-FFF2-40B4-BE49-F238E27FC236}">
                <a16:creationId xmlns:a16="http://schemas.microsoft.com/office/drawing/2014/main" id="{BEB25379-6447-4B4A-8B61-4095955F62EA}"/>
              </a:ext>
            </a:extLst>
          </p:cNvPr>
          <p:cNvSpPr/>
          <p:nvPr userDrawn="1"/>
        </p:nvSpPr>
        <p:spPr>
          <a:xfrm flipV="1">
            <a:off x="3751108" y="3293886"/>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8" name="Picture Placeholder 37">
            <a:extLst>
              <a:ext uri="{FF2B5EF4-FFF2-40B4-BE49-F238E27FC236}">
                <a16:creationId xmlns:a16="http://schemas.microsoft.com/office/drawing/2014/main" id="{A24171DA-63D4-5F4E-97C6-D3EE7CA6EF13}"/>
              </a:ext>
            </a:extLst>
          </p:cNvPr>
          <p:cNvSpPr>
            <a:spLocks noGrp="1"/>
          </p:cNvSpPr>
          <p:nvPr>
            <p:ph type="pic" sz="quarter" idx="41"/>
          </p:nvPr>
        </p:nvSpPr>
        <p:spPr>
          <a:xfrm rot="10800000" flipV="1">
            <a:off x="515711" y="3293886"/>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49" name="Rectangle 48">
            <a:extLst>
              <a:ext uri="{FF2B5EF4-FFF2-40B4-BE49-F238E27FC236}">
                <a16:creationId xmlns:a16="http://schemas.microsoft.com/office/drawing/2014/main" id="{F02C19B7-4D96-9246-AF36-A4B2000F63DE}"/>
              </a:ext>
            </a:extLst>
          </p:cNvPr>
          <p:cNvSpPr/>
          <p:nvPr userDrawn="1"/>
        </p:nvSpPr>
        <p:spPr>
          <a:xfrm flipV="1">
            <a:off x="555001" y="6458432"/>
            <a:ext cx="3137173"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52" name="Picture Placeholder 51">
            <a:extLst>
              <a:ext uri="{FF2B5EF4-FFF2-40B4-BE49-F238E27FC236}">
                <a16:creationId xmlns:a16="http://schemas.microsoft.com/office/drawing/2014/main" id="{E963AA6B-BE34-8045-9697-6BEA4114B51C}"/>
              </a:ext>
            </a:extLst>
          </p:cNvPr>
          <p:cNvSpPr>
            <a:spLocks noGrp="1"/>
          </p:cNvSpPr>
          <p:nvPr>
            <p:ph type="pic" sz="quarter" idx="51"/>
          </p:nvPr>
        </p:nvSpPr>
        <p:spPr>
          <a:xfrm rot="10800000" flipV="1">
            <a:off x="3692174" y="6458433"/>
            <a:ext cx="3233336" cy="282970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6" name="Text Placeholder 32">
            <a:extLst>
              <a:ext uri="{FF2B5EF4-FFF2-40B4-BE49-F238E27FC236}">
                <a16:creationId xmlns:a16="http://schemas.microsoft.com/office/drawing/2014/main" id="{0E1AD72A-DB34-C257-7687-12F1B9BB1697}"/>
              </a:ext>
            </a:extLst>
          </p:cNvPr>
          <p:cNvSpPr>
            <a:spLocks noGrp="1"/>
          </p:cNvSpPr>
          <p:nvPr>
            <p:ph type="body" sz="quarter" idx="52" hasCustomPrompt="1"/>
          </p:nvPr>
        </p:nvSpPr>
        <p:spPr>
          <a:xfrm>
            <a:off x="555001" y="751293"/>
            <a:ext cx="2696198" cy="1933701"/>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Text Placeholder 32">
            <a:extLst>
              <a:ext uri="{FF2B5EF4-FFF2-40B4-BE49-F238E27FC236}">
                <a16:creationId xmlns:a16="http://schemas.microsoft.com/office/drawing/2014/main" id="{837E975A-A8EA-CD9B-E83F-370D517840F9}"/>
              </a:ext>
            </a:extLst>
          </p:cNvPr>
          <p:cNvSpPr>
            <a:spLocks noGrp="1"/>
          </p:cNvSpPr>
          <p:nvPr>
            <p:ph type="body" sz="quarter" idx="53" hasCustomPrompt="1"/>
          </p:nvPr>
        </p:nvSpPr>
        <p:spPr>
          <a:xfrm>
            <a:off x="3441426" y="765102"/>
            <a:ext cx="3563248" cy="1933701"/>
          </a:xfrm>
          <a:prstGeom prst="rect">
            <a:avLst/>
          </a:prstGeom>
        </p:spPr>
        <p:txBody>
          <a:bodyPr>
            <a:noAutofit/>
          </a:bodyPr>
          <a:lstStyle>
            <a:lvl1pPr marL="0" indent="0" algn="l">
              <a:buNone/>
              <a:defRPr sz="18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2" name="Text Placeholder 32">
            <a:extLst>
              <a:ext uri="{FF2B5EF4-FFF2-40B4-BE49-F238E27FC236}">
                <a16:creationId xmlns:a16="http://schemas.microsoft.com/office/drawing/2014/main" id="{1B596CCA-F869-630B-8D54-9E7D19E71CD6}"/>
              </a:ext>
            </a:extLst>
          </p:cNvPr>
          <p:cNvSpPr>
            <a:spLocks noGrp="1"/>
          </p:cNvSpPr>
          <p:nvPr>
            <p:ph type="body" sz="quarter" idx="54" hasCustomPrompt="1"/>
          </p:nvPr>
        </p:nvSpPr>
        <p:spPr>
          <a:xfrm>
            <a:off x="3971595" y="3586140"/>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3" name="Text Placeholder 32">
            <a:extLst>
              <a:ext uri="{FF2B5EF4-FFF2-40B4-BE49-F238E27FC236}">
                <a16:creationId xmlns:a16="http://schemas.microsoft.com/office/drawing/2014/main" id="{06D68D1E-76F6-19F1-A64B-1BD9D4C48DFD}"/>
              </a:ext>
            </a:extLst>
          </p:cNvPr>
          <p:cNvSpPr>
            <a:spLocks noGrp="1"/>
          </p:cNvSpPr>
          <p:nvPr>
            <p:ph type="body" sz="quarter" idx="32" hasCustomPrompt="1"/>
          </p:nvPr>
        </p:nvSpPr>
        <p:spPr>
          <a:xfrm>
            <a:off x="3997713" y="4354629"/>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4" name="Text Placeholder 32">
            <a:extLst>
              <a:ext uri="{FF2B5EF4-FFF2-40B4-BE49-F238E27FC236}">
                <a16:creationId xmlns:a16="http://schemas.microsoft.com/office/drawing/2014/main" id="{EB6ECE35-3456-9633-19AA-6EB98E6C79ED}"/>
              </a:ext>
            </a:extLst>
          </p:cNvPr>
          <p:cNvSpPr>
            <a:spLocks noGrp="1"/>
          </p:cNvSpPr>
          <p:nvPr>
            <p:ph type="body" sz="quarter" idx="55" hasCustomPrompt="1"/>
          </p:nvPr>
        </p:nvSpPr>
        <p:spPr>
          <a:xfrm>
            <a:off x="745228" y="6726451"/>
            <a:ext cx="2696198" cy="57012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45" name="Text Placeholder 32">
            <a:extLst>
              <a:ext uri="{FF2B5EF4-FFF2-40B4-BE49-F238E27FC236}">
                <a16:creationId xmlns:a16="http://schemas.microsoft.com/office/drawing/2014/main" id="{6736DF5F-E276-78D4-4962-460829B4DB26}"/>
              </a:ext>
            </a:extLst>
          </p:cNvPr>
          <p:cNvSpPr>
            <a:spLocks noGrp="1"/>
          </p:cNvSpPr>
          <p:nvPr>
            <p:ph type="body" sz="quarter" idx="56" hasCustomPrompt="1"/>
          </p:nvPr>
        </p:nvSpPr>
        <p:spPr>
          <a:xfrm>
            <a:off x="771346" y="7494940"/>
            <a:ext cx="2639820" cy="1573157"/>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48" name="Slide Number Placeholder 5">
            <a:extLst>
              <a:ext uri="{FF2B5EF4-FFF2-40B4-BE49-F238E27FC236}">
                <a16:creationId xmlns:a16="http://schemas.microsoft.com/office/drawing/2014/main" id="{25E949DA-28E1-F2AB-5D1A-0AF3D43ECCB4}"/>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57961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8DE2E25D-43A7-106E-35BF-D6268AC97F63}"/>
              </a:ext>
            </a:extLst>
          </p:cNvPr>
          <p:cNvSpPr/>
          <p:nvPr userDrawn="1"/>
        </p:nvSpPr>
        <p:spPr>
          <a:xfrm>
            <a:off x="0" y="5025532"/>
            <a:ext cx="7553262"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4" name="Graphic 383">
            <a:extLst>
              <a:ext uri="{FF2B5EF4-FFF2-40B4-BE49-F238E27FC236}">
                <a16:creationId xmlns:a16="http://schemas.microsoft.com/office/drawing/2014/main" id="{4C205D3A-2CDD-5442-4126-5AA084165497}"/>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7AF34EC4-0DF6-70C8-0886-CBF77ED45689}"/>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6">
            <a:extLst>
              <a:ext uri="{FF2B5EF4-FFF2-40B4-BE49-F238E27FC236}">
                <a16:creationId xmlns:a16="http://schemas.microsoft.com/office/drawing/2014/main" id="{467DAD11-4CFB-6898-CE87-34850F0DEF26}"/>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96" name="Text Placeholder 32">
            <a:extLst>
              <a:ext uri="{FF2B5EF4-FFF2-40B4-BE49-F238E27FC236}">
                <a16:creationId xmlns:a16="http://schemas.microsoft.com/office/drawing/2014/main" id="{AF7194B1-5BA2-F775-65B7-C70DE5AC30F4}"/>
              </a:ext>
            </a:extLst>
          </p:cNvPr>
          <p:cNvSpPr>
            <a:spLocks noGrp="1"/>
          </p:cNvSpPr>
          <p:nvPr>
            <p:ph type="body" sz="quarter" idx="43"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97" name="Text Placeholder 32">
            <a:extLst>
              <a:ext uri="{FF2B5EF4-FFF2-40B4-BE49-F238E27FC236}">
                <a16:creationId xmlns:a16="http://schemas.microsoft.com/office/drawing/2014/main" id="{D67F7F00-7691-8E5D-C666-5B75816DC9EB}"/>
              </a:ext>
            </a:extLst>
          </p:cNvPr>
          <p:cNvSpPr>
            <a:spLocks noGrp="1"/>
          </p:cNvSpPr>
          <p:nvPr>
            <p:ph type="body" sz="quarter" idx="32" hasCustomPrompt="1"/>
          </p:nvPr>
        </p:nvSpPr>
        <p:spPr>
          <a:xfrm>
            <a:off x="538294" y="2171438"/>
            <a:ext cx="6526988" cy="2258286"/>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98" name="Text Placeholder 32">
            <a:extLst>
              <a:ext uri="{FF2B5EF4-FFF2-40B4-BE49-F238E27FC236}">
                <a16:creationId xmlns:a16="http://schemas.microsoft.com/office/drawing/2014/main" id="{21A4C8CC-605E-67DD-3C96-C8099BDC0CA9}"/>
              </a:ext>
            </a:extLst>
          </p:cNvPr>
          <p:cNvSpPr>
            <a:spLocks noGrp="1"/>
          </p:cNvSpPr>
          <p:nvPr>
            <p:ph type="body" sz="quarter" idx="30" hasCustomPrompt="1"/>
          </p:nvPr>
        </p:nvSpPr>
        <p:spPr>
          <a:xfrm>
            <a:off x="541474" y="920861"/>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301" name="Rectangle 300">
            <a:extLst>
              <a:ext uri="{FF2B5EF4-FFF2-40B4-BE49-F238E27FC236}">
                <a16:creationId xmlns:a16="http://schemas.microsoft.com/office/drawing/2014/main" id="{B92BEAC7-9034-3BC5-21BD-ECC33481F587}"/>
              </a:ext>
            </a:extLst>
          </p:cNvPr>
          <p:cNvSpPr/>
          <p:nvPr userDrawn="1"/>
        </p:nvSpPr>
        <p:spPr>
          <a:xfrm rot="16200000">
            <a:off x="-2147776" y="7888055"/>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FDE4786-A75B-75ED-172E-232944B30445}"/>
              </a:ext>
            </a:extLst>
          </p:cNvPr>
          <p:cNvSpPr txBox="1"/>
          <p:nvPr userDrawn="1"/>
        </p:nvSpPr>
        <p:spPr>
          <a:xfrm>
            <a:off x="800331" y="98575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6" name="Picture 5">
            <a:extLst>
              <a:ext uri="{FF2B5EF4-FFF2-40B4-BE49-F238E27FC236}">
                <a16:creationId xmlns:a16="http://schemas.microsoft.com/office/drawing/2014/main" id="{24EC24C4-1AD5-EE34-0C7C-630CE21DF4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937105" y="99796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7993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5BF801-5021-1A69-33D0-9C2CB5B0CB7B}"/>
              </a:ext>
            </a:extLst>
          </p:cNvPr>
          <p:cNvSpPr/>
          <p:nvPr userDrawn="1"/>
        </p:nvSpPr>
        <p:spPr>
          <a:xfrm>
            <a:off x="0" y="7112463"/>
            <a:ext cx="7559675" cy="2755951"/>
          </a:xfrm>
          <a:prstGeom prst="rect">
            <a:avLst/>
          </a:prstGeom>
          <a:solidFill>
            <a:srgbClr val="7B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90" name="Rectangle 389">
            <a:extLst>
              <a:ext uri="{FF2B5EF4-FFF2-40B4-BE49-F238E27FC236}">
                <a16:creationId xmlns:a16="http://schemas.microsoft.com/office/drawing/2014/main" id="{C82F3E23-D65C-B938-1656-FED33EC564EF}"/>
              </a:ext>
            </a:extLst>
          </p:cNvPr>
          <p:cNvSpPr/>
          <p:nvPr userDrawn="1"/>
        </p:nvSpPr>
        <p:spPr>
          <a:xfrm>
            <a:off x="0" y="9868413"/>
            <a:ext cx="7559674" cy="82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6" name="TextBox 395">
            <a:extLst>
              <a:ext uri="{FF2B5EF4-FFF2-40B4-BE49-F238E27FC236}">
                <a16:creationId xmlns:a16="http://schemas.microsoft.com/office/drawing/2014/main" id="{71399A56-66A5-8BD7-0114-6D08F90B541C}"/>
              </a:ext>
            </a:extLst>
          </p:cNvPr>
          <p:cNvSpPr txBox="1"/>
          <p:nvPr userDrawn="1"/>
        </p:nvSpPr>
        <p:spPr>
          <a:xfrm>
            <a:off x="597131" y="10060715"/>
            <a:ext cx="4730645" cy="461665"/>
          </a:xfrm>
          <a:prstGeom prst="rect">
            <a:avLst/>
          </a:prstGeom>
          <a:noFill/>
        </p:spPr>
        <p:txBody>
          <a:bodyPr wrap="square" rtlCol="0">
            <a:spAutoFit/>
          </a:bodyPr>
          <a:lstStyle/>
          <a:p>
            <a:r>
              <a:rPr lang="en-US" sz="800" b="0" i="0" kern="1200">
                <a:solidFill>
                  <a:schemeClr val="tx1">
                    <a:lumMod val="50000"/>
                    <a:lumOff val="50000"/>
                  </a:schemeClr>
                </a:solidFill>
                <a:effectLst/>
                <a:latin typeface="Calibri" panose="020F0502020204030204" pitchFamily="34" charset="0"/>
                <a:ea typeface="+mn-ea"/>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389" name="Picture 388">
            <a:extLst>
              <a:ext uri="{FF2B5EF4-FFF2-40B4-BE49-F238E27FC236}">
                <a16:creationId xmlns:a16="http://schemas.microsoft.com/office/drawing/2014/main" id="{B0A2D5F4-1299-F109-D1D5-2EED933971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42" y="353434"/>
            <a:ext cx="3594196" cy="1735456"/>
          </a:xfrm>
          <a:prstGeom prst="rect">
            <a:avLst/>
          </a:prstGeom>
        </p:spPr>
      </p:pic>
      <p:sp>
        <p:nvSpPr>
          <p:cNvPr id="397" name="Picture Placeholder 396">
            <a:extLst>
              <a:ext uri="{FF2B5EF4-FFF2-40B4-BE49-F238E27FC236}">
                <a16:creationId xmlns:a16="http://schemas.microsoft.com/office/drawing/2014/main" id="{17EB34DE-A223-A942-BB98-C5575CFCA770}"/>
              </a:ext>
            </a:extLst>
          </p:cNvPr>
          <p:cNvSpPr>
            <a:spLocks noGrp="1"/>
          </p:cNvSpPr>
          <p:nvPr>
            <p:ph type="pic" sz="quarter" idx="106"/>
          </p:nvPr>
        </p:nvSpPr>
        <p:spPr>
          <a:xfrm>
            <a:off x="0" y="3111500"/>
            <a:ext cx="7559675" cy="4000500"/>
          </a:xfrm>
          <a:custGeom>
            <a:avLst/>
            <a:gdLst>
              <a:gd name="connsiteX0" fmla="*/ 0 w 7559675"/>
              <a:gd name="connsiteY0" fmla="*/ 0 h 4000500"/>
              <a:gd name="connsiteX1" fmla="*/ 7559675 w 7559675"/>
              <a:gd name="connsiteY1" fmla="*/ 0 h 4000500"/>
              <a:gd name="connsiteX2" fmla="*/ 7559675 w 7559675"/>
              <a:gd name="connsiteY2" fmla="*/ 4000500 h 4000500"/>
              <a:gd name="connsiteX3" fmla="*/ 4374282 w 7559675"/>
              <a:gd name="connsiteY3" fmla="*/ 4000500 h 4000500"/>
              <a:gd name="connsiteX4" fmla="*/ 4374282 w 7559675"/>
              <a:gd name="connsiteY4" fmla="*/ 3849940 h 4000500"/>
              <a:gd name="connsiteX5" fmla="*/ 4374282 w 7559675"/>
              <a:gd name="connsiteY5" fmla="*/ 3761452 h 4000500"/>
              <a:gd name="connsiteX6" fmla="*/ 351144 w 7559675"/>
              <a:gd name="connsiteY6" fmla="*/ 3761452 h 4000500"/>
              <a:gd name="connsiteX7" fmla="*/ 351144 w 7559675"/>
              <a:gd name="connsiteY7" fmla="*/ 3849940 h 4000500"/>
              <a:gd name="connsiteX8" fmla="*/ 351144 w 7559675"/>
              <a:gd name="connsiteY8" fmla="*/ 4000500 h 4000500"/>
              <a:gd name="connsiteX9" fmla="*/ 0 w 7559675"/>
              <a:gd name="connsiteY9" fmla="*/ 4000500 h 400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59675" h="4000500">
                <a:moveTo>
                  <a:pt x="0" y="0"/>
                </a:moveTo>
                <a:lnTo>
                  <a:pt x="7559675" y="0"/>
                </a:lnTo>
                <a:lnTo>
                  <a:pt x="7559675" y="4000500"/>
                </a:lnTo>
                <a:lnTo>
                  <a:pt x="4374282" y="4000500"/>
                </a:lnTo>
                <a:lnTo>
                  <a:pt x="4374282" y="3849940"/>
                </a:lnTo>
                <a:lnTo>
                  <a:pt x="4374282" y="3761452"/>
                </a:lnTo>
                <a:lnTo>
                  <a:pt x="351144" y="3761452"/>
                </a:lnTo>
                <a:lnTo>
                  <a:pt x="351144" y="3849940"/>
                </a:lnTo>
                <a:lnTo>
                  <a:pt x="351144" y="4000500"/>
                </a:lnTo>
                <a:lnTo>
                  <a:pt x="0" y="4000500"/>
                </a:lnTo>
                <a:close/>
              </a:path>
            </a:pathLst>
          </a:custGeom>
        </p:spPr>
        <p:txBody>
          <a:bodyPr wrap="square">
            <a:noAutofit/>
          </a:bodyPr>
          <a:lstStyle/>
          <a:p>
            <a:endParaRPr lang="en-GB"/>
          </a:p>
        </p:txBody>
      </p:sp>
      <p:sp>
        <p:nvSpPr>
          <p:cNvPr id="398" name="Text Placeholder 32">
            <a:extLst>
              <a:ext uri="{FF2B5EF4-FFF2-40B4-BE49-F238E27FC236}">
                <a16:creationId xmlns:a16="http://schemas.microsoft.com/office/drawing/2014/main" id="{31F485AB-9088-C7FD-A9E5-686D9D046233}"/>
              </a:ext>
            </a:extLst>
          </p:cNvPr>
          <p:cNvSpPr>
            <a:spLocks noGrp="1"/>
          </p:cNvSpPr>
          <p:nvPr>
            <p:ph type="body" sz="quarter" idx="105" hasCustomPrompt="1"/>
          </p:nvPr>
        </p:nvSpPr>
        <p:spPr>
          <a:xfrm>
            <a:off x="351144" y="6872952"/>
            <a:ext cx="4023138" cy="501495"/>
          </a:xfrm>
          <a:prstGeom prst="rect">
            <a:avLst/>
          </a:prstGeom>
          <a:solidFill>
            <a:srgbClr val="EF8F5B"/>
          </a:solidFill>
        </p:spPr>
        <p:txBody>
          <a:bodyPr anchor="ctr">
            <a:noAutofit/>
          </a:bodyPr>
          <a:lstStyle>
            <a:lvl1pPr marL="92075" indent="0" algn="l">
              <a:lnSpc>
                <a:spcPts val="2620"/>
              </a:lnSpc>
              <a:spcBef>
                <a:spcPts val="0"/>
              </a:spcBef>
              <a:buNone/>
              <a:tabLst/>
              <a:defRPr lang="en-GB" sz="2800" b="1" i="0" kern="1200" dirty="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FOLLOW OUR JOURNEY</a:t>
            </a:r>
          </a:p>
        </p:txBody>
      </p:sp>
      <p:pic>
        <p:nvPicPr>
          <p:cNvPr id="4" name="Picture 3">
            <a:extLst>
              <a:ext uri="{FF2B5EF4-FFF2-40B4-BE49-F238E27FC236}">
                <a16:creationId xmlns:a16="http://schemas.microsoft.com/office/drawing/2014/main" id="{C6F67E0D-A2AC-756A-E978-F15D97471A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auto">
          <a:xfrm>
            <a:off x="5733905" y="101828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8361544"/>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 </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857812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Photo 01">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C47B67A-F850-A040-84D0-7A439AA42AE6}"/>
              </a:ext>
            </a:extLst>
          </p:cNvPr>
          <p:cNvSpPr/>
          <p:nvPr userDrawn="1"/>
        </p:nvSpPr>
        <p:spPr>
          <a:xfrm>
            <a:off x="312554" y="6594760"/>
            <a:ext cx="2392081" cy="307777"/>
          </a:xfrm>
          <a:prstGeom prst="rect">
            <a:avLst/>
          </a:prstGeom>
        </p:spPr>
        <p:txBody>
          <a:bodyPr wrap="square">
            <a:spAutoFit/>
          </a:bodyPr>
          <a:lstStyle/>
          <a:p>
            <a:pPr algn="l"/>
            <a:r>
              <a:rPr lang="en-US" sz="1400" dirty="0">
                <a:solidFill>
                  <a:schemeClr val="bg1"/>
                </a:solidFill>
                <a:latin typeface="Poppins" pitchFamily="2" charset="77"/>
                <a:cs typeface="Poppins" pitchFamily="2" charset="77"/>
              </a:rPr>
              <a:t>www.</a:t>
            </a:r>
            <a:r>
              <a:rPr lang="en-US" sz="1400" b="1" dirty="0">
                <a:solidFill>
                  <a:schemeClr val="bg1"/>
                </a:solidFill>
                <a:latin typeface="Poppins" pitchFamily="2" charset="77"/>
                <a:cs typeface="Poppins" pitchFamily="2" charset="77"/>
              </a:rPr>
              <a:t>revalorise</a:t>
            </a:r>
            <a:r>
              <a:rPr lang="en-US" sz="1400" dirty="0">
                <a:solidFill>
                  <a:schemeClr val="bg1"/>
                </a:solidFill>
                <a:latin typeface="Poppins" pitchFamily="2" charset="77"/>
                <a:cs typeface="Poppins" pitchFamily="2" charset="77"/>
              </a:rPr>
              <a:t>.eu</a:t>
            </a:r>
          </a:p>
        </p:txBody>
      </p:sp>
      <p:sp>
        <p:nvSpPr>
          <p:cNvPr id="52" name="Rectangle 51">
            <a:extLst>
              <a:ext uri="{FF2B5EF4-FFF2-40B4-BE49-F238E27FC236}">
                <a16:creationId xmlns:a16="http://schemas.microsoft.com/office/drawing/2014/main" id="{20ECD36C-3D23-EA46-831C-7D8DA38730C6}"/>
              </a:ext>
            </a:extLst>
          </p:cNvPr>
          <p:cNvSpPr/>
          <p:nvPr userDrawn="1"/>
        </p:nvSpPr>
        <p:spPr>
          <a:xfrm>
            <a:off x="-41950" y="0"/>
            <a:ext cx="4088164"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3" name="Picture Placeholder 52">
            <a:extLst>
              <a:ext uri="{FF2B5EF4-FFF2-40B4-BE49-F238E27FC236}">
                <a16:creationId xmlns:a16="http://schemas.microsoft.com/office/drawing/2014/main" id="{6230EC48-5B6A-9942-9FBF-14B4F6033A44}"/>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326600" y="572640"/>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
        <p:nvSpPr>
          <p:cNvPr id="2" name="Slide Number Placeholder 5">
            <a:extLst>
              <a:ext uri="{FF2B5EF4-FFF2-40B4-BE49-F238E27FC236}">
                <a16:creationId xmlns:a16="http://schemas.microsoft.com/office/drawing/2014/main" id="{C4645CEF-9405-5FA0-D7F4-933A7141635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9469723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B1F2729F-7CAB-2481-5188-EDE46118BD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2912563" y="9725830"/>
            <a:ext cx="1193701" cy="2741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3" y="2442856"/>
            <a:ext cx="657641" cy="7047132"/>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10235148"/>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53893677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FF95128-68A3-8200-FFEF-E35F8740E352}"/>
              </a:ext>
            </a:extLst>
          </p:cNvPr>
          <p:cNvSpPr/>
          <p:nvPr userDrawn="1"/>
        </p:nvSpPr>
        <p:spPr>
          <a:xfrm>
            <a:off x="2974065" y="7351620"/>
            <a:ext cx="4580052" cy="3317980"/>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CF30C3F-3ACE-2394-1E00-E54105EC70FF}"/>
              </a:ext>
            </a:extLst>
          </p:cNvPr>
          <p:cNvSpPr/>
          <p:nvPr userDrawn="1"/>
        </p:nvSpPr>
        <p:spPr>
          <a:xfrm>
            <a:off x="0" y="2564753"/>
            <a:ext cx="7553262" cy="666695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4658AE7-D84A-9AAF-61D9-D3C86C534E3E}"/>
              </a:ext>
            </a:extLst>
          </p:cNvPr>
          <p:cNvSpPr/>
          <p:nvPr userDrawn="1"/>
        </p:nvSpPr>
        <p:spPr>
          <a:xfrm>
            <a:off x="2779154" y="3416067"/>
            <a:ext cx="4780521" cy="355553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9C65182F-C566-055A-C84B-662088BFEDAD}"/>
              </a:ext>
            </a:extLst>
          </p:cNvPr>
          <p:cNvSpPr/>
          <p:nvPr userDrawn="1"/>
        </p:nvSpPr>
        <p:spPr>
          <a:xfrm rot="16200000">
            <a:off x="2011428" y="4738018"/>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3942471"/>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69517" y="5171275"/>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55063" y="4148826"/>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89" name="Straight Connector 1088">
            <a:extLst>
              <a:ext uri="{FF2B5EF4-FFF2-40B4-BE49-F238E27FC236}">
                <a16:creationId xmlns:a16="http://schemas.microsoft.com/office/drawing/2014/main" id="{069B6E57-5F16-1BBD-DE1D-7134446DF385}"/>
              </a:ext>
            </a:extLst>
          </p:cNvPr>
          <p:cNvCxnSpPr>
            <a:cxnSpLocks/>
          </p:cNvCxnSpPr>
          <p:nvPr userDrawn="1"/>
        </p:nvCxnSpPr>
        <p:spPr>
          <a:xfrm>
            <a:off x="3369517" y="4824092"/>
            <a:ext cx="532210" cy="0"/>
          </a:xfrm>
          <a:prstGeom prst="line">
            <a:avLst/>
          </a:prstGeom>
          <a:ln w="28575">
            <a:solidFill>
              <a:srgbClr val="EF8D5B"/>
            </a:solidFill>
          </a:ln>
        </p:spPr>
        <p:style>
          <a:lnRef idx="1">
            <a:schemeClr val="accent1"/>
          </a:lnRef>
          <a:fillRef idx="0">
            <a:schemeClr val="accent1"/>
          </a:fillRef>
          <a:effectRef idx="0">
            <a:schemeClr val="accent1"/>
          </a:effectRef>
          <a:fontRef idx="minor">
            <a:schemeClr val="tx1"/>
          </a:fontRef>
        </p:style>
      </p:cxnSp>
      <p:sp>
        <p:nvSpPr>
          <p:cNvPr id="386" name="Graphic 383">
            <a:extLst>
              <a:ext uri="{FF2B5EF4-FFF2-40B4-BE49-F238E27FC236}">
                <a16:creationId xmlns:a16="http://schemas.microsoft.com/office/drawing/2014/main" id="{BEB9771A-8AC6-0C42-E58B-BE69E8E421A2}"/>
              </a:ext>
            </a:extLst>
          </p:cNvPr>
          <p:cNvSpPr/>
          <p:nvPr/>
        </p:nvSpPr>
        <p:spPr>
          <a:xfrm>
            <a:off x="-132100" y="5326614"/>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FB7BC59C-615A-0FC2-14D7-BB1B6409A3A3}"/>
              </a:ext>
            </a:extLst>
          </p:cNvPr>
          <p:cNvSpPr/>
          <p:nvPr userDrawn="1"/>
        </p:nvSpPr>
        <p:spPr>
          <a:xfrm rot="16200000">
            <a:off x="3654927" y="407570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8" name="Rectangle 387">
            <a:extLst>
              <a:ext uri="{FF2B5EF4-FFF2-40B4-BE49-F238E27FC236}">
                <a16:creationId xmlns:a16="http://schemas.microsoft.com/office/drawing/2014/main" id="{0D65334F-A628-7F52-9208-43DE5DE95F11}"/>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 name="Graphic 95">
            <a:extLst>
              <a:ext uri="{FF2B5EF4-FFF2-40B4-BE49-F238E27FC236}">
                <a16:creationId xmlns:a16="http://schemas.microsoft.com/office/drawing/2014/main" id="{E87B3E66-9F4C-6AF9-1BB6-4AC48EDBD5F9}"/>
              </a:ext>
            </a:extLst>
          </p:cNvPr>
          <p:cNvGrpSpPr/>
          <p:nvPr userDrawn="1"/>
        </p:nvGrpSpPr>
        <p:grpSpPr>
          <a:xfrm>
            <a:off x="590527" y="9789186"/>
            <a:ext cx="1509109" cy="423922"/>
            <a:chOff x="584588" y="9078286"/>
            <a:chExt cx="1509109" cy="423922"/>
          </a:xfrm>
          <a:solidFill>
            <a:srgbClr val="000000"/>
          </a:solidFill>
        </p:grpSpPr>
        <p:sp>
          <p:nvSpPr>
            <p:cNvPr id="391" name="Freeform 390">
              <a:extLst>
                <a:ext uri="{FF2B5EF4-FFF2-40B4-BE49-F238E27FC236}">
                  <a16:creationId xmlns:a16="http://schemas.microsoft.com/office/drawing/2014/main" id="{CE8FE5A5-D8FD-F51C-3F92-5FF751C69FC4}"/>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392" name="Freeform 391">
              <a:extLst>
                <a:ext uri="{FF2B5EF4-FFF2-40B4-BE49-F238E27FC236}">
                  <a16:creationId xmlns:a16="http://schemas.microsoft.com/office/drawing/2014/main" id="{FD26F8AB-3CE9-EFED-CA26-379F1D24E2D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393" name="Text Placeholder 23">
            <a:extLst>
              <a:ext uri="{FF2B5EF4-FFF2-40B4-BE49-F238E27FC236}">
                <a16:creationId xmlns:a16="http://schemas.microsoft.com/office/drawing/2014/main" id="{C7CAE182-6952-527E-E95F-A5519B29B63E}"/>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394" name="Text Placeholder 23">
            <a:extLst>
              <a:ext uri="{FF2B5EF4-FFF2-40B4-BE49-F238E27FC236}">
                <a16:creationId xmlns:a16="http://schemas.microsoft.com/office/drawing/2014/main" id="{D4CBEB20-D64D-A396-B415-AB97F21C49D2}"/>
              </a:ext>
            </a:extLst>
          </p:cNvPr>
          <p:cNvSpPr>
            <a:spLocks noGrp="1"/>
          </p:cNvSpPr>
          <p:nvPr>
            <p:ph type="body" sz="quarter" idx="18" hasCustomPrompt="1"/>
          </p:nvPr>
        </p:nvSpPr>
        <p:spPr>
          <a:xfrm>
            <a:off x="20995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395" name="Graphic 6">
            <a:extLst>
              <a:ext uri="{FF2B5EF4-FFF2-40B4-BE49-F238E27FC236}">
                <a16:creationId xmlns:a16="http://schemas.microsoft.com/office/drawing/2014/main" id="{2CEFE7F0-418B-EED7-9B6D-792F24712E1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96" name="Text Placeholder 32">
            <a:extLst>
              <a:ext uri="{FF2B5EF4-FFF2-40B4-BE49-F238E27FC236}">
                <a16:creationId xmlns:a16="http://schemas.microsoft.com/office/drawing/2014/main" id="{8D1572BE-7E03-B4F3-6F8D-AC43CB24E28A}"/>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EF8C5936-1491-32EA-0ADA-246514C5FB92}"/>
              </a:ext>
            </a:extLst>
          </p:cNvPr>
          <p:cNvGrpSpPr/>
          <p:nvPr userDrawn="1"/>
        </p:nvGrpSpPr>
        <p:grpSpPr>
          <a:xfrm>
            <a:off x="-470967" y="450689"/>
            <a:ext cx="10799978" cy="1897145"/>
            <a:chOff x="-176968" y="-75549"/>
            <a:chExt cx="8323021" cy="1462038"/>
          </a:xfrm>
        </p:grpSpPr>
        <p:grpSp>
          <p:nvGrpSpPr>
            <p:cNvPr id="3" name="Graphic 54">
              <a:extLst>
                <a:ext uri="{FF2B5EF4-FFF2-40B4-BE49-F238E27FC236}">
                  <a16:creationId xmlns:a16="http://schemas.microsoft.com/office/drawing/2014/main" id="{431AD459-9A95-9199-2974-543C29F5F733}"/>
                </a:ext>
              </a:extLst>
            </p:cNvPr>
            <p:cNvGrpSpPr/>
            <p:nvPr/>
          </p:nvGrpSpPr>
          <p:grpSpPr>
            <a:xfrm>
              <a:off x="542893" y="563395"/>
              <a:ext cx="951441" cy="665450"/>
              <a:chOff x="542893" y="563395"/>
              <a:chExt cx="951441" cy="665450"/>
            </a:xfrm>
            <a:solidFill>
              <a:srgbClr val="7CD0E4"/>
            </a:solidFill>
          </p:grpSpPr>
          <p:sp>
            <p:nvSpPr>
              <p:cNvPr id="49" name="Freeform 48">
                <a:extLst>
                  <a:ext uri="{FF2B5EF4-FFF2-40B4-BE49-F238E27FC236}">
                    <a16:creationId xmlns:a16="http://schemas.microsoft.com/office/drawing/2014/main" id="{26CDD644-F0B4-E25F-F908-69D15540AD6D}"/>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32F8A1F-1B1D-DC10-2AAA-878D43875B7E}"/>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AB9D228-ACF6-908A-90C9-4FA02B1DEFE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66B71C6-7B82-CC56-5643-8D31056E2E8F}"/>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B3EF359-EA8E-7922-C76B-189B60626A8E}"/>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A6BDE0A-4BCB-170A-AE56-270A561A4E91}"/>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5" name="Graphic 54">
              <a:extLst>
                <a:ext uri="{FF2B5EF4-FFF2-40B4-BE49-F238E27FC236}">
                  <a16:creationId xmlns:a16="http://schemas.microsoft.com/office/drawing/2014/main" id="{E50BA328-BAD9-7F91-91D6-3F065B41DCEA}"/>
                </a:ext>
              </a:extLst>
            </p:cNvPr>
            <p:cNvGrpSpPr/>
            <p:nvPr/>
          </p:nvGrpSpPr>
          <p:grpSpPr>
            <a:xfrm>
              <a:off x="521967" y="577345"/>
              <a:ext cx="952836" cy="665450"/>
              <a:chOff x="521967" y="577345"/>
              <a:chExt cx="952836" cy="665450"/>
            </a:xfrm>
            <a:noFill/>
          </p:grpSpPr>
          <p:sp>
            <p:nvSpPr>
              <p:cNvPr id="43" name="Freeform 42">
                <a:extLst>
                  <a:ext uri="{FF2B5EF4-FFF2-40B4-BE49-F238E27FC236}">
                    <a16:creationId xmlns:a16="http://schemas.microsoft.com/office/drawing/2014/main" id="{F6FF7E19-22C1-584C-C2E3-A7AFF0FF0960}"/>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CB6E704B-B780-54F3-8029-7F8D5438EBF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F6E95A9C-169E-8B00-7A05-2132E4599423}"/>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5BA6E036-438B-92C2-6B25-BEC2CB2D21C6}"/>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36AC25B-DE66-F07A-13EF-6D2AD196A085}"/>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E759CD6-8FA2-4DD6-5B08-FB48E4F3F62B}"/>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6" name="Graphic 54">
              <a:extLst>
                <a:ext uri="{FF2B5EF4-FFF2-40B4-BE49-F238E27FC236}">
                  <a16:creationId xmlns:a16="http://schemas.microsoft.com/office/drawing/2014/main" id="{27DB2814-102C-8097-E44E-929C81C02223}"/>
                </a:ext>
              </a:extLst>
            </p:cNvPr>
            <p:cNvGrpSpPr/>
            <p:nvPr/>
          </p:nvGrpSpPr>
          <p:grpSpPr>
            <a:xfrm>
              <a:off x="1547347" y="997263"/>
              <a:ext cx="531523" cy="245533"/>
              <a:chOff x="1547347" y="997263"/>
              <a:chExt cx="531523" cy="245533"/>
            </a:xfrm>
            <a:solidFill>
              <a:srgbClr val="000000"/>
            </a:solidFill>
          </p:grpSpPr>
          <p:sp>
            <p:nvSpPr>
              <p:cNvPr id="14" name="Freeform 13">
                <a:extLst>
                  <a:ext uri="{FF2B5EF4-FFF2-40B4-BE49-F238E27FC236}">
                    <a16:creationId xmlns:a16="http://schemas.microsoft.com/office/drawing/2014/main" id="{39E78DA6-D261-97E8-16CD-5808E7C6B3EB}"/>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FE26141-61BB-8D1C-3FA9-520DD700522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97F0F81-7BFC-EB38-BB05-04D6FD634984}"/>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84DD2EF-A47A-E97D-917A-A7842CC64EA6}"/>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A1F3BD-4C5D-D409-CC35-1021FC6DEFCA}"/>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C338D5A-9766-605D-D1D1-93CA44F2D57F}"/>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08F2D893-0CA8-E88A-A4DE-3C54DAD65A7D}"/>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E52E723-F02B-E917-87B8-69EDDAEE145B}"/>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FCAF53D-F09B-E901-4235-BC20CDDF20B0}"/>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49E1A28-7721-5515-E836-F1FDC14BC8DC}"/>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DECB822-B5EC-250A-DC31-A9031C5585F6}"/>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56B6A74-B6BC-59F6-E1BA-E920AFB6BD6D}"/>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5C9EFC1-1A4C-F607-6120-86F5F9726C03}"/>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DA3CDAD-4107-68B9-D689-7057F2CEB525}"/>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E56AF43-8738-8E6D-AA4D-0AE62B40B3AD}"/>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8AB5AA3-11AF-D6C0-99F4-54A5FF97E65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53CF66-F452-9C5F-5A0A-B6ED2A2142F8}"/>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1054662-14E8-4F68-DD40-82D739C468CB}"/>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F38AF11-2843-5C24-4BA0-6DC7969E6D99}"/>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C7B03265-5EE8-FEB8-C259-623F3737F7E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DA8932D-02D6-D751-A861-6116AB14A59B}"/>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D238CED-2FFB-B4D7-BE49-EF5DE57C17D5}"/>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5AE8F58-6EE8-20C5-EE54-4B68C8B1272B}"/>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7A4B0AD-C0EC-DD99-0E92-61B8D74009AE}"/>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554AAFD-E25D-7A39-402A-7AA2C7776385}"/>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3F113BD7-E70C-9CAF-14CE-A292BA0B86CB}"/>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7D30ECC-8F52-7769-F9EC-FEAA73BCA3FF}"/>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974FED8-0E4A-FD45-36A6-A8941F93CBE9}"/>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131016-50FA-468E-5252-E7AC17975FA1}"/>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7" name="Graphic 54">
              <a:extLst>
                <a:ext uri="{FF2B5EF4-FFF2-40B4-BE49-F238E27FC236}">
                  <a16:creationId xmlns:a16="http://schemas.microsoft.com/office/drawing/2014/main" id="{D20044E5-6114-5158-8E36-A0655B47C547}"/>
                </a:ext>
              </a:extLst>
            </p:cNvPr>
            <p:cNvGrpSpPr/>
            <p:nvPr/>
          </p:nvGrpSpPr>
          <p:grpSpPr>
            <a:xfrm>
              <a:off x="2171923" y="287948"/>
              <a:ext cx="318494" cy="1040003"/>
              <a:chOff x="2171923" y="287948"/>
              <a:chExt cx="318494" cy="1040003"/>
            </a:xfrm>
            <a:solidFill>
              <a:srgbClr val="EF8D5B"/>
            </a:solidFill>
          </p:grpSpPr>
          <p:sp>
            <p:nvSpPr>
              <p:cNvPr id="11" name="Freeform 10">
                <a:extLst>
                  <a:ext uri="{FF2B5EF4-FFF2-40B4-BE49-F238E27FC236}">
                    <a16:creationId xmlns:a16="http://schemas.microsoft.com/office/drawing/2014/main" id="{9C455C6C-5488-3E5B-7BF2-F1FB987D75D7}"/>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0461F88-5E8A-A5FA-249E-F33A0B148227}"/>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5F886DC-402E-7F84-AE4B-31D60E724B46}"/>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96F7B869-10B6-C8CF-C085-8393412D605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03B76D1-AEF1-A950-2B85-17C7CB4B7C20}"/>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F4529AB-9E78-3C10-DFE0-ADA52E45BB20}"/>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56" name="Freeform 55">
            <a:extLst>
              <a:ext uri="{FF2B5EF4-FFF2-40B4-BE49-F238E27FC236}">
                <a16:creationId xmlns:a16="http://schemas.microsoft.com/office/drawing/2014/main" id="{3CD9D649-7B28-459F-D386-CFE37F1DA5FA}"/>
              </a:ext>
            </a:extLst>
          </p:cNvPr>
          <p:cNvSpPr/>
          <p:nvPr userDrawn="1"/>
        </p:nvSpPr>
        <p:spPr>
          <a:xfrm rot="16200000">
            <a:off x="3654551" y="3731229"/>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C3DE2872-9A46-1DBB-D981-14C539B22830}"/>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1BBFCFA7-4F66-09D9-7299-4F3FF278048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9903437"/>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7256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55" name="Freeform 54">
            <a:extLst>
              <a:ext uri="{FF2B5EF4-FFF2-40B4-BE49-F238E27FC236}">
                <a16:creationId xmlns:a16="http://schemas.microsoft.com/office/drawing/2014/main" id="{2CF30C3F-3ACE-2394-1E00-E54105EC70FF}"/>
              </a:ext>
            </a:extLst>
          </p:cNvPr>
          <p:cNvSpPr/>
          <p:nvPr userDrawn="1"/>
        </p:nvSpPr>
        <p:spPr>
          <a:xfrm>
            <a:off x="0" y="5464006"/>
            <a:ext cx="7553262" cy="370451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384" name="Picture Placeholder 383">
            <a:extLst>
              <a:ext uri="{FF2B5EF4-FFF2-40B4-BE49-F238E27FC236}">
                <a16:creationId xmlns:a16="http://schemas.microsoft.com/office/drawing/2014/main" id="{F4815EE5-7DEE-C22F-A394-FDC51CDB9B59}"/>
              </a:ext>
            </a:extLst>
          </p:cNvPr>
          <p:cNvSpPr>
            <a:spLocks noGrp="1"/>
          </p:cNvSpPr>
          <p:nvPr>
            <p:ph type="pic" sz="quarter" idx="43"/>
          </p:nvPr>
        </p:nvSpPr>
        <p:spPr>
          <a:xfrm>
            <a:off x="0"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solidFill>
            <a:schemeClr val="bg1">
              <a:lumMod val="85000"/>
            </a:schemeClr>
          </a:solidFill>
        </p:spPr>
        <p:txBody>
          <a:bodyPr wrap="square">
            <a:noAutofit/>
          </a:bodyPr>
          <a:lstStyle>
            <a:lvl1pPr>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385" name="Freeform 384">
            <a:extLst>
              <a:ext uri="{FF2B5EF4-FFF2-40B4-BE49-F238E27FC236}">
                <a16:creationId xmlns:a16="http://schemas.microsoft.com/office/drawing/2014/main" id="{18CEEC92-2844-2538-2FCA-F92A6660C374}"/>
              </a:ext>
            </a:extLst>
          </p:cNvPr>
          <p:cNvSpPr/>
          <p:nvPr userDrawn="1"/>
        </p:nvSpPr>
        <p:spPr>
          <a:xfrm>
            <a:off x="2802422" y="4306532"/>
            <a:ext cx="4780521" cy="3136126"/>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FFFFFF"/>
          </a:solidFill>
          <a:ln w="30808" cap="flat">
            <a:noFill/>
            <a:prstDash val="solid"/>
            <a:miter/>
          </a:ln>
        </p:spPr>
        <p:txBody>
          <a:bodyPr rtlCol="0" anchor="ctr"/>
          <a:lstStyle/>
          <a:p>
            <a:endParaRPr lang="en-US"/>
          </a:p>
        </p:txBody>
      </p:sp>
      <p:sp>
        <p:nvSpPr>
          <p:cNvPr id="387" name="Freeform 386">
            <a:extLst>
              <a:ext uri="{FF2B5EF4-FFF2-40B4-BE49-F238E27FC236}">
                <a16:creationId xmlns:a16="http://schemas.microsoft.com/office/drawing/2014/main" id="{7241643A-7E16-B40B-8616-2F826BA6AD80}"/>
              </a:ext>
            </a:extLst>
          </p:cNvPr>
          <p:cNvSpPr/>
          <p:nvPr userDrawn="1"/>
        </p:nvSpPr>
        <p:spPr>
          <a:xfrm rot="16200000">
            <a:off x="2034696" y="5628483"/>
            <a:ext cx="1620513" cy="3047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F8D5B"/>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6" name="Graphic 383">
            <a:extLst>
              <a:ext uri="{FF2B5EF4-FFF2-40B4-BE49-F238E27FC236}">
                <a16:creationId xmlns:a16="http://schemas.microsoft.com/office/drawing/2014/main" id="{BEB9771A-8AC6-0C42-E58B-BE69E8E421A2}"/>
              </a:ext>
            </a:extLst>
          </p:cNvPr>
          <p:cNvSpPr/>
          <p:nvPr/>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E2E2E41-18F9-F3BF-9A99-6C70C9BF183F}"/>
              </a:ext>
            </a:extLst>
          </p:cNvPr>
          <p:cNvSpPr/>
          <p:nvPr userDrawn="1"/>
        </p:nvSpPr>
        <p:spPr>
          <a:xfrm>
            <a:off x="3299813" y="4992906"/>
            <a:ext cx="4525730" cy="3029130"/>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a:p>
        </p:txBody>
      </p:sp>
      <p:sp>
        <p:nvSpPr>
          <p:cNvPr id="63" name="Rectangle 62">
            <a:extLst>
              <a:ext uri="{FF2B5EF4-FFF2-40B4-BE49-F238E27FC236}">
                <a16:creationId xmlns:a16="http://schemas.microsoft.com/office/drawing/2014/main" id="{DB3C0606-8884-A312-004E-7DA3DE69D72A}"/>
              </a:ext>
            </a:extLst>
          </p:cNvPr>
          <p:cNvSpPr/>
          <p:nvPr userDrawn="1"/>
        </p:nvSpPr>
        <p:spPr>
          <a:xfrm>
            <a:off x="5389017" y="9934743"/>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Text Placeholder 32">
            <a:extLst>
              <a:ext uri="{FF2B5EF4-FFF2-40B4-BE49-F238E27FC236}">
                <a16:creationId xmlns:a16="http://schemas.microsoft.com/office/drawing/2014/main" id="{D5C31FE4-80EA-2EC0-AFA5-A1FE75F670E5}"/>
              </a:ext>
            </a:extLst>
          </p:cNvPr>
          <p:cNvSpPr>
            <a:spLocks noGrp="1"/>
          </p:cNvSpPr>
          <p:nvPr>
            <p:ph type="body" sz="quarter" idx="11" hasCustomPrompt="1"/>
          </p:nvPr>
        </p:nvSpPr>
        <p:spPr>
          <a:xfrm>
            <a:off x="3355067" y="5615080"/>
            <a:ext cx="2951698" cy="1038225"/>
          </a:xfrm>
          <a:prstGeom prst="rect">
            <a:avLst/>
          </a:prstGeom>
        </p:spPr>
        <p:txBody>
          <a:bodyPr>
            <a:noAutofit/>
          </a:bodyPr>
          <a:lstStyle>
            <a:lvl1pPr marL="0" indent="0" algn="l">
              <a:lnSpc>
                <a:spcPct val="100000"/>
              </a:lnSpc>
              <a:spcBef>
                <a:spcPts val="0"/>
              </a:spcBef>
              <a:buNone/>
              <a:defRPr sz="2800" b="1"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088" name="Text Placeholder 32">
            <a:extLst>
              <a:ext uri="{FF2B5EF4-FFF2-40B4-BE49-F238E27FC236}">
                <a16:creationId xmlns:a16="http://schemas.microsoft.com/office/drawing/2014/main" id="{B407BCE4-B051-815D-3833-C6FFB4268A57}"/>
              </a:ext>
            </a:extLst>
          </p:cNvPr>
          <p:cNvSpPr>
            <a:spLocks noGrp="1"/>
          </p:cNvSpPr>
          <p:nvPr>
            <p:ph type="body" sz="quarter" idx="16" hasCustomPrompt="1"/>
          </p:nvPr>
        </p:nvSpPr>
        <p:spPr>
          <a:xfrm>
            <a:off x="3378331" y="5039291"/>
            <a:ext cx="2980605" cy="751695"/>
          </a:xfrm>
          <a:prstGeom prst="rect">
            <a:avLst/>
          </a:prstGeom>
        </p:spPr>
        <p:txBody>
          <a:bodyPr anchor="t">
            <a:noAutofit/>
          </a:bodyPr>
          <a:lstStyle>
            <a:lvl1pPr marL="0" indent="0" algn="l">
              <a:lnSpc>
                <a:spcPct val="100000"/>
              </a:lnSpc>
              <a:spcBef>
                <a:spcPts val="0"/>
              </a:spcBef>
              <a:buNone/>
              <a:defRPr sz="20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grpSp>
        <p:nvGrpSpPr>
          <p:cNvPr id="5" name="Graphic 95">
            <a:extLst>
              <a:ext uri="{FF2B5EF4-FFF2-40B4-BE49-F238E27FC236}">
                <a16:creationId xmlns:a16="http://schemas.microsoft.com/office/drawing/2014/main" id="{178C05E4-211F-0AD4-5EEF-D9DDF1370C5C}"/>
              </a:ext>
            </a:extLst>
          </p:cNvPr>
          <p:cNvGrpSpPr/>
          <p:nvPr userDrawn="1"/>
        </p:nvGrpSpPr>
        <p:grpSpPr>
          <a:xfrm>
            <a:off x="577007" y="9296860"/>
            <a:ext cx="1902809" cy="423922"/>
            <a:chOff x="584588" y="9078286"/>
            <a:chExt cx="1902809" cy="423922"/>
          </a:xfrm>
          <a:solidFill>
            <a:srgbClr val="000000"/>
          </a:solidFill>
        </p:grpSpPr>
        <p:sp>
          <p:nvSpPr>
            <p:cNvPr id="6" name="Freeform 5">
              <a:extLst>
                <a:ext uri="{FF2B5EF4-FFF2-40B4-BE49-F238E27FC236}">
                  <a16:creationId xmlns:a16="http://schemas.microsoft.com/office/drawing/2014/main" id="{1A023AAE-DF24-A7CC-10E3-E21765C30AA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D66D4F9-EDB4-FF0D-7D1E-BD572915D455}"/>
                </a:ext>
              </a:extLst>
            </p:cNvPr>
            <p:cNvSpPr/>
            <p:nvPr/>
          </p:nvSpPr>
          <p:spPr>
            <a:xfrm>
              <a:off x="24628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F8D5B"/>
              </a:solidFill>
              <a:prstDash val="solid"/>
              <a:miter/>
            </a:ln>
          </p:spPr>
          <p:txBody>
            <a:bodyPr rtlCol="0" anchor="ctr"/>
            <a:lstStyle/>
            <a:p>
              <a:endParaRPr lang="en-US"/>
            </a:p>
          </p:txBody>
        </p:sp>
      </p:grpSp>
      <p:sp>
        <p:nvSpPr>
          <p:cNvPr id="1410" name="Text Placeholder 23">
            <a:extLst>
              <a:ext uri="{FF2B5EF4-FFF2-40B4-BE49-F238E27FC236}">
                <a16:creationId xmlns:a16="http://schemas.microsoft.com/office/drawing/2014/main" id="{E192B3B7-2A95-C5B7-0EA4-1D59504968FA}"/>
              </a:ext>
            </a:extLst>
          </p:cNvPr>
          <p:cNvSpPr>
            <a:spLocks noGrp="1"/>
          </p:cNvSpPr>
          <p:nvPr>
            <p:ph type="body" sz="quarter" idx="17" hasCustomPrompt="1"/>
          </p:nvPr>
        </p:nvSpPr>
        <p:spPr>
          <a:xfrm>
            <a:off x="634857" y="9828449"/>
            <a:ext cx="1230818"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1411" name="Text Placeholder 23">
            <a:extLst>
              <a:ext uri="{FF2B5EF4-FFF2-40B4-BE49-F238E27FC236}">
                <a16:creationId xmlns:a16="http://schemas.microsoft.com/office/drawing/2014/main" id="{F0539EA8-4522-3C08-E21C-3574DF8A2533}"/>
              </a:ext>
            </a:extLst>
          </p:cNvPr>
          <p:cNvSpPr>
            <a:spLocks noGrp="1"/>
          </p:cNvSpPr>
          <p:nvPr>
            <p:ph type="body" sz="quarter" idx="18" hasCustomPrompt="1"/>
          </p:nvPr>
        </p:nvSpPr>
        <p:spPr>
          <a:xfrm>
            <a:off x="2467838" y="9821919"/>
            <a:ext cx="1779692" cy="419205"/>
          </a:xfrm>
          <a:prstGeom prst="rect">
            <a:avLst/>
          </a:prstGeom>
        </p:spPr>
        <p:txBody>
          <a:bodyPr>
            <a:noAutofit/>
          </a:bodyPr>
          <a:lstStyle>
            <a:lvl1pPr marL="0" indent="0" algn="l">
              <a:spcBef>
                <a:spcPts val="0"/>
              </a:spcBef>
              <a:buNone/>
              <a:defRPr sz="1000" b="0" i="0">
                <a:solidFill>
                  <a:schemeClr val="tx1"/>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sp>
        <p:nvSpPr>
          <p:cNvPr id="1412" name="Graphic 6">
            <a:extLst>
              <a:ext uri="{FF2B5EF4-FFF2-40B4-BE49-F238E27FC236}">
                <a16:creationId xmlns:a16="http://schemas.microsoft.com/office/drawing/2014/main" id="{ED4323BC-893C-82D1-662D-505643073E9E}"/>
              </a:ext>
            </a:extLst>
          </p:cNvPr>
          <p:cNvSpPr/>
          <p:nvPr userDrawn="1"/>
        </p:nvSpPr>
        <p:spPr>
          <a:xfrm rot="5400000">
            <a:off x="6063666" y="7874091"/>
            <a:ext cx="476911" cy="25151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1413" name="Text Placeholder 32">
            <a:extLst>
              <a:ext uri="{FF2B5EF4-FFF2-40B4-BE49-F238E27FC236}">
                <a16:creationId xmlns:a16="http://schemas.microsoft.com/office/drawing/2014/main" id="{5CAA3855-3548-ACD1-7089-4FD0EEBFAEE9}"/>
              </a:ext>
            </a:extLst>
          </p:cNvPr>
          <p:cNvSpPr>
            <a:spLocks noGrp="1"/>
          </p:cNvSpPr>
          <p:nvPr>
            <p:ph type="body" sz="quarter" idx="42" hasCustomPrompt="1"/>
          </p:nvPr>
        </p:nvSpPr>
        <p:spPr>
          <a:xfrm>
            <a:off x="4277434" y="8920244"/>
            <a:ext cx="3043546"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2" name="Group 1">
            <a:extLst>
              <a:ext uri="{FF2B5EF4-FFF2-40B4-BE49-F238E27FC236}">
                <a16:creationId xmlns:a16="http://schemas.microsoft.com/office/drawing/2014/main" id="{2CF55CD8-622F-8A62-FC23-E0E8F359A017}"/>
              </a:ext>
            </a:extLst>
          </p:cNvPr>
          <p:cNvGrpSpPr/>
          <p:nvPr userDrawn="1"/>
        </p:nvGrpSpPr>
        <p:grpSpPr>
          <a:xfrm>
            <a:off x="-470967" y="450689"/>
            <a:ext cx="10799978" cy="1897145"/>
            <a:chOff x="-176968" y="-75549"/>
            <a:chExt cx="8323021" cy="1462038"/>
          </a:xfrm>
        </p:grpSpPr>
        <p:grpSp>
          <p:nvGrpSpPr>
            <p:cNvPr id="4" name="Graphic 54">
              <a:extLst>
                <a:ext uri="{FF2B5EF4-FFF2-40B4-BE49-F238E27FC236}">
                  <a16:creationId xmlns:a16="http://schemas.microsoft.com/office/drawing/2014/main" id="{97F9E530-4651-8B4C-660C-D5E3D5F40CF1}"/>
                </a:ext>
              </a:extLst>
            </p:cNvPr>
            <p:cNvGrpSpPr/>
            <p:nvPr/>
          </p:nvGrpSpPr>
          <p:grpSpPr>
            <a:xfrm>
              <a:off x="542893" y="563395"/>
              <a:ext cx="951441" cy="665450"/>
              <a:chOff x="542893" y="563395"/>
              <a:chExt cx="951441" cy="665450"/>
            </a:xfrm>
            <a:solidFill>
              <a:srgbClr val="7CD0E4"/>
            </a:solidFill>
          </p:grpSpPr>
          <p:sp>
            <p:nvSpPr>
              <p:cNvPr id="52" name="Freeform 51">
                <a:extLst>
                  <a:ext uri="{FF2B5EF4-FFF2-40B4-BE49-F238E27FC236}">
                    <a16:creationId xmlns:a16="http://schemas.microsoft.com/office/drawing/2014/main" id="{96F394C7-D48C-A287-5EC7-C078648380FE}"/>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28BB94B-1E8A-AD6F-F3DD-4CA3C3C78990}"/>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9067589-863E-978E-B4EB-B6454C707790}"/>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9C7460E-9DBD-E8AD-0D98-969A348F817C}"/>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527614A-15DE-A8F3-BFF3-DBDA1901D170}"/>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D7045FF-37C7-A62F-B015-DF94819A92F6}"/>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8" name="Graphic 54">
              <a:extLst>
                <a:ext uri="{FF2B5EF4-FFF2-40B4-BE49-F238E27FC236}">
                  <a16:creationId xmlns:a16="http://schemas.microsoft.com/office/drawing/2014/main" id="{6661E6B4-805F-7212-D626-1CAE730DF393}"/>
                </a:ext>
              </a:extLst>
            </p:cNvPr>
            <p:cNvGrpSpPr/>
            <p:nvPr/>
          </p:nvGrpSpPr>
          <p:grpSpPr>
            <a:xfrm>
              <a:off x="521967" y="577345"/>
              <a:ext cx="952836" cy="665450"/>
              <a:chOff x="521967" y="577345"/>
              <a:chExt cx="952836" cy="665450"/>
            </a:xfrm>
            <a:noFill/>
          </p:grpSpPr>
          <p:sp>
            <p:nvSpPr>
              <p:cNvPr id="46" name="Freeform 45">
                <a:extLst>
                  <a:ext uri="{FF2B5EF4-FFF2-40B4-BE49-F238E27FC236}">
                    <a16:creationId xmlns:a16="http://schemas.microsoft.com/office/drawing/2014/main" id="{6BF9D176-852A-AF94-A277-ECA65D1751E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A67603BC-E8D7-D7F0-50B4-A6EA03681D4A}"/>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8B0B861-FB13-40A1-D570-B0891EA18F07}"/>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B0B5B96-8970-A233-ADD8-71CC6E49275D}"/>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4455ED-54D7-5743-705B-4845C39C95CF}"/>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3526C2E-AA5E-FF6F-1E0A-44EF5094DCBA}"/>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9" name="Graphic 54">
              <a:extLst>
                <a:ext uri="{FF2B5EF4-FFF2-40B4-BE49-F238E27FC236}">
                  <a16:creationId xmlns:a16="http://schemas.microsoft.com/office/drawing/2014/main" id="{9BE213B3-3488-63FA-76B0-0852EBF4E88F}"/>
                </a:ext>
              </a:extLst>
            </p:cNvPr>
            <p:cNvGrpSpPr/>
            <p:nvPr/>
          </p:nvGrpSpPr>
          <p:grpSpPr>
            <a:xfrm>
              <a:off x="1547347" y="997263"/>
              <a:ext cx="531523" cy="245533"/>
              <a:chOff x="1547347" y="997263"/>
              <a:chExt cx="531523" cy="245533"/>
            </a:xfrm>
            <a:solidFill>
              <a:srgbClr val="000000"/>
            </a:solidFill>
          </p:grpSpPr>
          <p:sp>
            <p:nvSpPr>
              <p:cNvPr id="17" name="Freeform 16">
                <a:extLst>
                  <a:ext uri="{FF2B5EF4-FFF2-40B4-BE49-F238E27FC236}">
                    <a16:creationId xmlns:a16="http://schemas.microsoft.com/office/drawing/2014/main" id="{3EBE651C-257C-EB90-D847-A7DB0FB891AF}"/>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DC92E88-3D71-A2B1-B39B-2E586BABF2A1}"/>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5B569DAB-1233-4861-077D-CB997BB9B71E}"/>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CB23118-C59D-FFC7-CB67-B7CA7C7CA753}"/>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ACDB71-6657-F195-6DE2-669044B3D672}"/>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43B33AD-EE5C-F278-370E-B68922A08351}"/>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9F9107A4-EFAB-7A0E-1E87-8AC3969ED377}"/>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E92A0903-4B02-4416-9AF8-D8207FB55FB7}"/>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0BC0A94-C65E-3877-C0B1-0F6D2509C0E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562E9F-5245-C9D0-FAD1-0B4233A1505A}"/>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587C6BE-E9D7-0406-DBDD-7314D046C07E}"/>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17E077D-6F9F-D751-9646-08FC4B51068F}"/>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CB0BD3A-DE08-6769-E548-98A13C48C976}"/>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398DA0C-D91C-1A5E-F4A8-0EF928DC497D}"/>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FE286AE-F857-345D-3FD4-62A540C22E7C}"/>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39FB8A9-F99D-E1C5-DE97-7A55C3F5B183}"/>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F11F3E1-AFD1-AB4E-300A-7996C9C38FF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C170919-667D-BFA9-6644-000B3392DBA7}"/>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458AA75-419C-F795-0710-7549ED5445AD}"/>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552C30C5-8575-1BF2-A5BF-DFAB800BFF8E}"/>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E6D8C5C-7256-427B-30AA-9B18D6961808}"/>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C22B12-CF6E-D6F0-9A71-FD13AA692900}"/>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A28FCCA-E2C2-8EE3-169F-8267A4FDCB81}"/>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0B81BDC-40A6-EC13-CE3F-D65E5982FD0B}"/>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E48302-0C52-D761-AF20-B7B06807BC9A}"/>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8BB20A3-03D6-B8D6-20D9-C5492C25A07F}"/>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5BB836C-EF43-C4EE-E990-CA1D00B128EC}"/>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ADFCA48-D741-9138-19F8-330D2A890D86}"/>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C2FAACF-46D7-9253-655F-0F93D0E2DFF0}"/>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10" name="Graphic 54">
              <a:extLst>
                <a:ext uri="{FF2B5EF4-FFF2-40B4-BE49-F238E27FC236}">
                  <a16:creationId xmlns:a16="http://schemas.microsoft.com/office/drawing/2014/main" id="{524120D0-7445-816B-E3B9-E41AC885EA2B}"/>
                </a:ext>
              </a:extLst>
            </p:cNvPr>
            <p:cNvGrpSpPr/>
            <p:nvPr/>
          </p:nvGrpSpPr>
          <p:grpSpPr>
            <a:xfrm>
              <a:off x="2171923" y="287948"/>
              <a:ext cx="318494" cy="1040003"/>
              <a:chOff x="2171923" y="287948"/>
              <a:chExt cx="318494" cy="1040003"/>
            </a:xfrm>
            <a:solidFill>
              <a:srgbClr val="EF8D5B"/>
            </a:solidFill>
          </p:grpSpPr>
          <p:sp>
            <p:nvSpPr>
              <p:cNvPr id="14" name="Freeform 13">
                <a:extLst>
                  <a:ext uri="{FF2B5EF4-FFF2-40B4-BE49-F238E27FC236}">
                    <a16:creationId xmlns:a16="http://schemas.microsoft.com/office/drawing/2014/main" id="{CEF4875C-780E-577B-9D48-948ECDBCAA4C}"/>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CE60D0B-94C0-3237-2B21-6D44962CBC93}"/>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FE5C7DE-046C-2F9D-6AD4-357AC6FC4871}"/>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0D6EC80A-5651-2FE3-6A28-9512B6D257E2}"/>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180A09A-B6A6-4EE0-9C67-6AE69420B958}"/>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18C688E-1F0B-0F91-C097-F1FC12AAF7B5}"/>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1" name="Freeform 60">
            <a:extLst>
              <a:ext uri="{FF2B5EF4-FFF2-40B4-BE49-F238E27FC236}">
                <a16:creationId xmlns:a16="http://schemas.microsoft.com/office/drawing/2014/main" id="{33F00228-D1F6-839C-8A89-0E6EF5E5D846}"/>
              </a:ext>
            </a:extLst>
          </p:cNvPr>
          <p:cNvSpPr/>
          <p:nvPr userDrawn="1"/>
        </p:nvSpPr>
        <p:spPr>
          <a:xfrm rot="16200000">
            <a:off x="-7150469" y="3564124"/>
            <a:ext cx="11026025" cy="3229354"/>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CECEC"/>
          </a:solidFill>
          <a:ln w="3080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409" name="Picture 1408">
            <a:extLst>
              <a:ext uri="{FF2B5EF4-FFF2-40B4-BE49-F238E27FC236}">
                <a16:creationId xmlns:a16="http://schemas.microsoft.com/office/drawing/2014/main" id="{DCB582D5-A3FE-08DF-D6F0-E1FB02D8E6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6266867" y="9887556"/>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954960"/>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Newsletter Cover ">
    <p:spTree>
      <p:nvGrpSpPr>
        <p:cNvPr id="1" name=""/>
        <p:cNvGrpSpPr/>
        <p:nvPr/>
      </p:nvGrpSpPr>
      <p:grpSpPr>
        <a:xfrm>
          <a:off x="0" y="0"/>
          <a:ext cx="0" cy="0"/>
          <a:chOff x="0" y="0"/>
          <a:chExt cx="0" cy="0"/>
        </a:xfrm>
      </p:grpSpPr>
      <p:sp>
        <p:nvSpPr>
          <p:cNvPr id="503" name="Graphic 6">
            <a:extLst>
              <a:ext uri="{FF2B5EF4-FFF2-40B4-BE49-F238E27FC236}">
                <a16:creationId xmlns:a16="http://schemas.microsoft.com/office/drawing/2014/main" id="{28EF0E0B-4669-6046-9E0C-86FDC0F22AC9}"/>
              </a:ext>
            </a:extLst>
          </p:cNvPr>
          <p:cNvSpPr/>
          <p:nvPr userDrawn="1"/>
        </p:nvSpPr>
        <p:spPr>
          <a:xfrm>
            <a:off x="4056932" y="4407360"/>
            <a:ext cx="2854885" cy="5290877"/>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solidFill>
            <a:srgbClr val="7CD0E4"/>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5" y="1311891"/>
            <a:ext cx="2272211" cy="411621"/>
          </a:xfrm>
          <a:prstGeom prst="rect">
            <a:avLst/>
          </a:prstGeom>
        </p:spPr>
        <p:txBody>
          <a:bodyPr anchor="ctr">
            <a:noAutofit/>
          </a:bodyPr>
          <a:lstStyle>
            <a:lvl1pPr marL="0" indent="0" algn="r">
              <a:buNone/>
              <a:defRPr sz="999" b="0" i="0">
                <a:solidFill>
                  <a:srgbClr val="000000"/>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24.08.2022</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230255" y="6113496"/>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4775345" y="6103681"/>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230255" y="6629823"/>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4775345" y="6620006"/>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230255" y="7113292"/>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4775345" y="7103474"/>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230255" y="7600857"/>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4775345" y="759104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230255" y="8129449"/>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4775345" y="8119630"/>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230255" y="8621915"/>
            <a:ext cx="471053" cy="341503"/>
          </a:xfrm>
          <a:prstGeom prst="rect">
            <a:avLst/>
          </a:prstGeom>
        </p:spPr>
        <p:txBody>
          <a:bodyPr anchor="ctr">
            <a:noAutofit/>
          </a:bodyPr>
          <a:lstStyle>
            <a:lvl1pPr marL="0" indent="0" algn="ctr">
              <a:buNone/>
              <a:defRPr sz="1800" b="1"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4775345" y="8612097"/>
            <a:ext cx="1957916" cy="341503"/>
          </a:xfrm>
          <a:prstGeom prst="rect">
            <a:avLst/>
          </a:prstGeom>
        </p:spPr>
        <p:txBody>
          <a:bodyPr anchor="ctr">
            <a:noAutofit/>
          </a:bodyPr>
          <a:lstStyle>
            <a:lvl1pPr marL="0" indent="0" algn="l">
              <a:buNone/>
              <a:defRPr sz="13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3177696"/>
          </a:xfrm>
          <a:prstGeom prst="rect">
            <a:avLst/>
          </a:prstGeom>
        </p:spPr>
        <p:txBody>
          <a:bodyPr anchor="t">
            <a:noAutofit/>
          </a:bodyPr>
          <a:lstStyle>
            <a:lvl1pPr marL="0" indent="0" algn="l">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987" name="Graphic 6">
            <a:extLst>
              <a:ext uri="{FF2B5EF4-FFF2-40B4-BE49-F238E27FC236}">
                <a16:creationId xmlns:a16="http://schemas.microsoft.com/office/drawing/2014/main" id="{D8EC2B00-4B0A-6445-99C4-C894A24FA35C}"/>
              </a:ext>
            </a:extLst>
          </p:cNvPr>
          <p:cNvSpPr/>
          <p:nvPr/>
        </p:nvSpPr>
        <p:spPr>
          <a:xfrm rot="5400000">
            <a:off x="5267169" y="8371703"/>
            <a:ext cx="434928" cy="265220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F48043"/>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02" name="Picture Placeholder 501">
            <a:extLst>
              <a:ext uri="{FF2B5EF4-FFF2-40B4-BE49-F238E27FC236}">
                <a16:creationId xmlns:a16="http://schemas.microsoft.com/office/drawing/2014/main" id="{A0BFDE72-964C-D043-AB11-9B5A476BA179}"/>
              </a:ext>
            </a:extLst>
          </p:cNvPr>
          <p:cNvSpPr>
            <a:spLocks noGrp="1"/>
          </p:cNvSpPr>
          <p:nvPr>
            <p:ph type="pic" sz="quarter" idx="36"/>
          </p:nvPr>
        </p:nvSpPr>
        <p:spPr>
          <a:xfrm>
            <a:off x="415926" y="1879514"/>
            <a:ext cx="6838950" cy="3429531"/>
          </a:xfrm>
          <a:custGeom>
            <a:avLst/>
            <a:gdLst>
              <a:gd name="connsiteX0" fmla="*/ 0 w 6838950"/>
              <a:gd name="connsiteY0" fmla="*/ 0 h 3429531"/>
              <a:gd name="connsiteX1" fmla="*/ 6838950 w 6838950"/>
              <a:gd name="connsiteY1" fmla="*/ 0 h 3429531"/>
              <a:gd name="connsiteX2" fmla="*/ 6838950 w 6838950"/>
              <a:gd name="connsiteY2" fmla="*/ 3429531 h 3429531"/>
              <a:gd name="connsiteX3" fmla="*/ 6495896 w 6838950"/>
              <a:gd name="connsiteY3" fmla="*/ 3429531 h 3429531"/>
              <a:gd name="connsiteX4" fmla="*/ 6495896 w 6838950"/>
              <a:gd name="connsiteY4" fmla="*/ 2527844 h 3429531"/>
              <a:gd name="connsiteX5" fmla="*/ 3641007 w 6838950"/>
              <a:gd name="connsiteY5" fmla="*/ 2527844 h 3429531"/>
              <a:gd name="connsiteX6" fmla="*/ 3641007 w 6838950"/>
              <a:gd name="connsiteY6" fmla="*/ 3429531 h 3429531"/>
              <a:gd name="connsiteX7" fmla="*/ 0 w 6838950"/>
              <a:gd name="connsiteY7" fmla="*/ 3429531 h 342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8950" h="3429531">
                <a:moveTo>
                  <a:pt x="0" y="0"/>
                </a:moveTo>
                <a:lnTo>
                  <a:pt x="6838950" y="0"/>
                </a:lnTo>
                <a:lnTo>
                  <a:pt x="6838950" y="3429531"/>
                </a:lnTo>
                <a:lnTo>
                  <a:pt x="6495896" y="3429531"/>
                </a:lnTo>
                <a:lnTo>
                  <a:pt x="6495896" y="2527844"/>
                </a:lnTo>
                <a:lnTo>
                  <a:pt x="3641007" y="2527844"/>
                </a:lnTo>
                <a:lnTo>
                  <a:pt x="3641007" y="3429531"/>
                </a:lnTo>
                <a:lnTo>
                  <a:pt x="0" y="3429531"/>
                </a:lnTo>
                <a:close/>
              </a:path>
            </a:pathLst>
          </a:custGeom>
          <a:solidFill>
            <a:schemeClr val="bg1">
              <a:lumMod val="85000"/>
            </a:schemeClr>
          </a:solidFill>
        </p:spPr>
        <p:txBody>
          <a:bodyPr wrap="square">
            <a:noAutofit/>
          </a:bodyPr>
          <a:lstStyle>
            <a:lvl1pPr marL="0" indent="0">
              <a:buNone/>
              <a:defRPr sz="1101" b="0" i="0">
                <a:latin typeface="Calibri" panose="020F0502020204030204" pitchFamily="34" charset="0"/>
                <a:cs typeface="Calibri" panose="020F0502020204030204" pitchFamily="34" charset="0"/>
              </a:defRPr>
            </a:lvl1pPr>
          </a:lstStyle>
          <a:p>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081294" y="4716798"/>
            <a:ext cx="2774345" cy="606265"/>
          </a:xfrm>
          <a:prstGeom prst="rect">
            <a:avLst/>
          </a:prstGeom>
        </p:spPr>
        <p:txBody>
          <a:bodyPr>
            <a:noAutofit/>
          </a:bodyPr>
          <a:lstStyle>
            <a:lvl1pPr marL="0" indent="0" algn="ctr">
              <a:lnSpc>
                <a:spcPct val="100000"/>
              </a:lnSpc>
              <a:spcBef>
                <a:spcPts val="0"/>
              </a:spcBef>
              <a:buNone/>
              <a:defRPr sz="2200" b="0" i="0">
                <a:solidFill>
                  <a:srgbClr val="000000"/>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013" name="Text Placeholder 32">
            <a:extLst>
              <a:ext uri="{FF2B5EF4-FFF2-40B4-BE49-F238E27FC236}">
                <a16:creationId xmlns:a16="http://schemas.microsoft.com/office/drawing/2014/main" id="{A7EA7A46-1A15-2B41-B847-F18B1E1D17AF}"/>
              </a:ext>
            </a:extLst>
          </p:cNvPr>
          <p:cNvSpPr>
            <a:spLocks noGrp="1"/>
          </p:cNvSpPr>
          <p:nvPr>
            <p:ph type="body" sz="quarter" idx="42" hasCustomPrompt="1"/>
          </p:nvPr>
        </p:nvSpPr>
        <p:spPr>
          <a:xfrm>
            <a:off x="3958918" y="9509660"/>
            <a:ext cx="2774345" cy="606265"/>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5" name="Group 64">
            <a:extLst>
              <a:ext uri="{FF2B5EF4-FFF2-40B4-BE49-F238E27FC236}">
                <a16:creationId xmlns:a16="http://schemas.microsoft.com/office/drawing/2014/main" id="{1FAE3711-BBF4-01A0-E7B7-F35B2CBCE3FF}"/>
              </a:ext>
            </a:extLst>
          </p:cNvPr>
          <p:cNvGrpSpPr/>
          <p:nvPr userDrawn="1"/>
        </p:nvGrpSpPr>
        <p:grpSpPr>
          <a:xfrm>
            <a:off x="-104579" y="250081"/>
            <a:ext cx="8323021" cy="1462038"/>
            <a:chOff x="-176968" y="-75549"/>
            <a:chExt cx="8323021" cy="1462038"/>
          </a:xfrm>
        </p:grpSpPr>
        <p:grpSp>
          <p:nvGrpSpPr>
            <p:cNvPr id="57" name="Graphic 54">
              <a:extLst>
                <a:ext uri="{FF2B5EF4-FFF2-40B4-BE49-F238E27FC236}">
                  <a16:creationId xmlns:a16="http://schemas.microsoft.com/office/drawing/2014/main" id="{4FDD6745-DB57-C446-8221-5C3FE5B89ED7}"/>
                </a:ext>
              </a:extLst>
            </p:cNvPr>
            <p:cNvGrpSpPr/>
            <p:nvPr/>
          </p:nvGrpSpPr>
          <p:grpSpPr>
            <a:xfrm>
              <a:off x="542893" y="563395"/>
              <a:ext cx="951441" cy="665450"/>
              <a:chOff x="542893" y="563395"/>
              <a:chExt cx="951441" cy="665450"/>
            </a:xfrm>
            <a:solidFill>
              <a:srgbClr val="7CD0E4"/>
            </a:solidFill>
          </p:grpSpPr>
          <p:sp>
            <p:nvSpPr>
              <p:cNvPr id="58" name="Freeform 57">
                <a:extLst>
                  <a:ext uri="{FF2B5EF4-FFF2-40B4-BE49-F238E27FC236}">
                    <a16:creationId xmlns:a16="http://schemas.microsoft.com/office/drawing/2014/main" id="{7ABD1C7C-348F-3275-845B-CAD4A0A3A11B}"/>
                  </a:ext>
                </a:extLst>
              </p:cNvPr>
              <p:cNvSpPr/>
              <p:nvPr/>
            </p:nvSpPr>
            <p:spPr>
              <a:xfrm>
                <a:off x="545683" y="563395"/>
                <a:ext cx="241348" cy="319472"/>
              </a:xfrm>
              <a:custGeom>
                <a:avLst/>
                <a:gdLst>
                  <a:gd name="connsiteX0" fmla="*/ 68359 w 241348"/>
                  <a:gd name="connsiteY0" fmla="*/ 66964 h 319472"/>
                  <a:gd name="connsiteX1" fmla="*/ 68359 w 241348"/>
                  <a:gd name="connsiteY1" fmla="*/ 319472 h 319472"/>
                  <a:gd name="connsiteX2" fmla="*/ 0 w 241348"/>
                  <a:gd name="connsiteY2" fmla="*/ 319472 h 319472"/>
                  <a:gd name="connsiteX3" fmla="*/ 0 w 241348"/>
                  <a:gd name="connsiteY3" fmla="*/ 0 h 319472"/>
                  <a:gd name="connsiteX4" fmla="*/ 241348 w 241348"/>
                  <a:gd name="connsiteY4" fmla="*/ 0 h 319472"/>
                  <a:gd name="connsiteX5" fmla="*/ 177175 w 241348"/>
                  <a:gd name="connsiteY5" fmla="*/ 66964 h 319472"/>
                  <a:gd name="connsiteX6" fmla="*/ 129742 w 241348"/>
                  <a:gd name="connsiteY6" fmla="*/ 66964 h 319472"/>
                  <a:gd name="connsiteX7" fmla="*/ 68359 w 241348"/>
                  <a:gd name="connsiteY7" fmla="*/ 66964 h 319472"/>
                  <a:gd name="connsiteX8" fmla="*/ 179965 w 241348"/>
                  <a:gd name="connsiteY8" fmla="*/ 193915 h 319472"/>
                  <a:gd name="connsiteX9" fmla="*/ 93470 w 241348"/>
                  <a:gd name="connsiteY9" fmla="*/ 193915 h 319472"/>
                  <a:gd name="connsiteX10" fmla="*/ 115791 w 241348"/>
                  <a:gd name="connsiteY10" fmla="*/ 126952 h 319472"/>
                  <a:gd name="connsiteX11" fmla="*/ 179965 w 241348"/>
                  <a:gd name="connsiteY11" fmla="*/ 126952 h 319472"/>
                  <a:gd name="connsiteX12" fmla="*/ 179965 w 241348"/>
                  <a:gd name="connsiteY12"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19472">
                    <a:moveTo>
                      <a:pt x="68359" y="66964"/>
                    </a:moveTo>
                    <a:lnTo>
                      <a:pt x="68359" y="319472"/>
                    </a:lnTo>
                    <a:lnTo>
                      <a:pt x="0" y="319472"/>
                    </a:lnTo>
                    <a:lnTo>
                      <a:pt x="0" y="0"/>
                    </a:lnTo>
                    <a:lnTo>
                      <a:pt x="241348" y="0"/>
                    </a:lnTo>
                    <a:lnTo>
                      <a:pt x="177175" y="66964"/>
                    </a:lnTo>
                    <a:lnTo>
                      <a:pt x="129742" y="66964"/>
                    </a:lnTo>
                    <a:lnTo>
                      <a:pt x="68359" y="66964"/>
                    </a:lnTo>
                    <a:close/>
                    <a:moveTo>
                      <a:pt x="179965" y="193915"/>
                    </a:moveTo>
                    <a:lnTo>
                      <a:pt x="93470" y="193915"/>
                    </a:lnTo>
                    <a:lnTo>
                      <a:pt x="115791" y="126952"/>
                    </a:lnTo>
                    <a:lnTo>
                      <a:pt x="179965" y="126952"/>
                    </a:lnTo>
                    <a:lnTo>
                      <a:pt x="179965" y="193915"/>
                    </a:lnTo>
                    <a:close/>
                  </a:path>
                </a:pathLst>
              </a:custGeom>
              <a:solidFill>
                <a:srgbClr val="7CD0E4"/>
              </a:solidFill>
              <a:ln w="13943"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B354DF2-7C31-41D9-E427-74286743AFE4}"/>
                  </a:ext>
                </a:extLst>
              </p:cNvPr>
              <p:cNvSpPr/>
              <p:nvPr/>
            </p:nvSpPr>
            <p:spPr>
              <a:xfrm>
                <a:off x="814932" y="563395"/>
                <a:ext cx="241347" cy="319472"/>
              </a:xfrm>
              <a:custGeom>
                <a:avLst/>
                <a:gdLst>
                  <a:gd name="connsiteX0" fmla="*/ 66964 w 241347"/>
                  <a:gd name="connsiteY0" fmla="*/ 66964 h 319472"/>
                  <a:gd name="connsiteX1" fmla="*/ 66964 w 241347"/>
                  <a:gd name="connsiteY1" fmla="*/ 252509 h 319472"/>
                  <a:gd name="connsiteX2" fmla="*/ 223212 w 241347"/>
                  <a:gd name="connsiteY2" fmla="*/ 252509 h 319472"/>
                  <a:gd name="connsiteX3" fmla="*/ 223212 w 241347"/>
                  <a:gd name="connsiteY3" fmla="*/ 319472 h 319472"/>
                  <a:gd name="connsiteX4" fmla="*/ 0 w 241347"/>
                  <a:gd name="connsiteY4" fmla="*/ 319472 h 319472"/>
                  <a:gd name="connsiteX5" fmla="*/ 0 w 241347"/>
                  <a:gd name="connsiteY5" fmla="*/ 0 h 319472"/>
                  <a:gd name="connsiteX6" fmla="*/ 241348 w 241347"/>
                  <a:gd name="connsiteY6" fmla="*/ 0 h 319472"/>
                  <a:gd name="connsiteX7" fmla="*/ 177175 w 241347"/>
                  <a:gd name="connsiteY7" fmla="*/ 66964 h 319472"/>
                  <a:gd name="connsiteX8" fmla="*/ 129742 w 241347"/>
                  <a:gd name="connsiteY8" fmla="*/ 66964 h 319472"/>
                  <a:gd name="connsiteX9" fmla="*/ 66964 w 241347"/>
                  <a:gd name="connsiteY9" fmla="*/ 66964 h 319472"/>
                  <a:gd name="connsiteX10" fmla="*/ 178570 w 241347"/>
                  <a:gd name="connsiteY10" fmla="*/ 193915 h 319472"/>
                  <a:gd name="connsiteX11" fmla="*/ 92075 w 241347"/>
                  <a:gd name="connsiteY11" fmla="*/ 193915 h 319472"/>
                  <a:gd name="connsiteX12" fmla="*/ 114396 w 241347"/>
                  <a:gd name="connsiteY12" fmla="*/ 126952 h 319472"/>
                  <a:gd name="connsiteX13" fmla="*/ 178570 w 241347"/>
                  <a:gd name="connsiteY13" fmla="*/ 126952 h 319472"/>
                  <a:gd name="connsiteX14" fmla="*/ 178570 w 241347"/>
                  <a:gd name="connsiteY14" fmla="*/ 193915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19472">
                    <a:moveTo>
                      <a:pt x="66964" y="66964"/>
                    </a:moveTo>
                    <a:lnTo>
                      <a:pt x="66964" y="252509"/>
                    </a:lnTo>
                    <a:lnTo>
                      <a:pt x="223212" y="252509"/>
                    </a:lnTo>
                    <a:lnTo>
                      <a:pt x="223212" y="319472"/>
                    </a:lnTo>
                    <a:lnTo>
                      <a:pt x="0" y="319472"/>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solidFill>
                <a:srgbClr val="7CD0E4"/>
              </a:solidFill>
              <a:ln w="13943"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85C88AEE-C975-5123-5822-E76762F29391}"/>
                  </a:ext>
                </a:extLst>
              </p:cNvPr>
              <p:cNvSpPr/>
              <p:nvPr/>
            </p:nvSpPr>
            <p:spPr>
              <a:xfrm>
                <a:off x="1084182" y="56339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3927 h 319472"/>
                  <a:gd name="connsiteX5" fmla="*/ 181360 w 407362"/>
                  <a:gd name="connsiteY5" fmla="*/ 316682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3927"/>
                    </a:lnTo>
                    <a:lnTo>
                      <a:pt x="181360" y="316682"/>
                    </a:lnTo>
                    <a:lnTo>
                      <a:pt x="66964" y="117186"/>
                    </a:lnTo>
                    <a:lnTo>
                      <a:pt x="66964" y="319472"/>
                    </a:lnTo>
                    <a:lnTo>
                      <a:pt x="0" y="319472"/>
                    </a:lnTo>
                    <a:lnTo>
                      <a:pt x="0" y="0"/>
                    </a:lnTo>
                    <a:lnTo>
                      <a:pt x="78124" y="0"/>
                    </a:lnTo>
                    <a:lnTo>
                      <a:pt x="182755" y="182755"/>
                    </a:lnTo>
                    <a:lnTo>
                      <a:pt x="288781" y="0"/>
                    </a:lnTo>
                    <a:lnTo>
                      <a:pt x="407362" y="0"/>
                    </a:lnTo>
                    <a:close/>
                  </a:path>
                </a:pathLst>
              </a:custGeom>
              <a:solidFill>
                <a:srgbClr val="7CD0E4"/>
              </a:solidFill>
              <a:ln w="13943"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D1E6061-C3CD-D6CA-CC44-CA9C3A3F4B7B}"/>
                  </a:ext>
                </a:extLst>
              </p:cNvPr>
              <p:cNvSpPr/>
              <p:nvPr/>
            </p:nvSpPr>
            <p:spPr>
              <a:xfrm>
                <a:off x="542893" y="903793"/>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solidFill>
                <a:srgbClr val="7CD0E4"/>
              </a:solidFill>
              <a:ln w="13943"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F092F0-7B9B-D2D3-FE1C-428D81FDAF4D}"/>
                  </a:ext>
                </a:extLst>
              </p:cNvPr>
              <p:cNvSpPr/>
              <p:nvPr/>
            </p:nvSpPr>
            <p:spPr>
              <a:xfrm>
                <a:off x="824698" y="906583"/>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6964 h 322262"/>
                  <a:gd name="connsiteX18" fmla="*/ 125557 w 322262"/>
                  <a:gd name="connsiteY18" fmla="*/ 73939 h 322262"/>
                  <a:gd name="connsiteX19" fmla="*/ 96260 w 322262"/>
                  <a:gd name="connsiteY19" fmla="*/ 93470 h 322262"/>
                  <a:gd name="connsiteX20" fmla="*/ 76729 w 322262"/>
                  <a:gd name="connsiteY20" fmla="*/ 122767 h 322262"/>
                  <a:gd name="connsiteX21" fmla="*/ 69754 w 322262"/>
                  <a:gd name="connsiteY21" fmla="*/ 159039 h 322262"/>
                  <a:gd name="connsiteX22" fmla="*/ 76729 w 322262"/>
                  <a:gd name="connsiteY22" fmla="*/ 195311 h 322262"/>
                  <a:gd name="connsiteX23" fmla="*/ 96260 w 322262"/>
                  <a:gd name="connsiteY23" fmla="*/ 224607 h 322262"/>
                  <a:gd name="connsiteX24" fmla="*/ 125557 w 322262"/>
                  <a:gd name="connsiteY24" fmla="*/ 244138 h 322262"/>
                  <a:gd name="connsiteX25" fmla="*/ 161829 w 322262"/>
                  <a:gd name="connsiteY25" fmla="*/ 251114 h 322262"/>
                  <a:gd name="connsiteX26" fmla="*/ 198101 w 322262"/>
                  <a:gd name="connsiteY26" fmla="*/ 244138 h 322262"/>
                  <a:gd name="connsiteX27" fmla="*/ 227397 w 322262"/>
                  <a:gd name="connsiteY27" fmla="*/ 224607 h 322262"/>
                  <a:gd name="connsiteX28" fmla="*/ 246928 w 322262"/>
                  <a:gd name="connsiteY28" fmla="*/ 195311 h 322262"/>
                  <a:gd name="connsiteX29" fmla="*/ 253904 w 322262"/>
                  <a:gd name="connsiteY29" fmla="*/ 159039 h 322262"/>
                  <a:gd name="connsiteX30" fmla="*/ 246928 w 322262"/>
                  <a:gd name="connsiteY30" fmla="*/ 122767 h 322262"/>
                  <a:gd name="connsiteX31" fmla="*/ 227397 w 322262"/>
                  <a:gd name="connsiteY31" fmla="*/ 93470 h 322262"/>
                  <a:gd name="connsiteX32" fmla="*/ 198101 w 322262"/>
                  <a:gd name="connsiteY32" fmla="*/ 73939 h 322262"/>
                  <a:gd name="connsiteX33" fmla="*/ 161829 w 322262"/>
                  <a:gd name="connsiteY33" fmla="*/ 66964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6964"/>
                    </a:moveTo>
                    <a:cubicBezTo>
                      <a:pt x="149273" y="66964"/>
                      <a:pt x="136717" y="69754"/>
                      <a:pt x="125557" y="73939"/>
                    </a:cubicBezTo>
                    <a:cubicBezTo>
                      <a:pt x="114396" y="79519"/>
                      <a:pt x="104631" y="85100"/>
                      <a:pt x="96260" y="93470"/>
                    </a:cubicBezTo>
                    <a:cubicBezTo>
                      <a:pt x="87890" y="101841"/>
                      <a:pt x="80914" y="111606"/>
                      <a:pt x="76729" y="122767"/>
                    </a:cubicBezTo>
                    <a:cubicBezTo>
                      <a:pt x="71149" y="133927"/>
                      <a:pt x="69754" y="146483"/>
                      <a:pt x="69754" y="159039"/>
                    </a:cubicBezTo>
                    <a:cubicBezTo>
                      <a:pt x="69754" y="171594"/>
                      <a:pt x="72544" y="184150"/>
                      <a:pt x="76729" y="195311"/>
                    </a:cubicBezTo>
                    <a:cubicBezTo>
                      <a:pt x="82309" y="206471"/>
                      <a:pt x="87890" y="216237"/>
                      <a:pt x="96260" y="224607"/>
                    </a:cubicBezTo>
                    <a:cubicBezTo>
                      <a:pt x="104631" y="232978"/>
                      <a:pt x="114396" y="239953"/>
                      <a:pt x="125557" y="244138"/>
                    </a:cubicBezTo>
                    <a:cubicBezTo>
                      <a:pt x="136717" y="249718"/>
                      <a:pt x="149273" y="251114"/>
                      <a:pt x="161829" y="251114"/>
                    </a:cubicBezTo>
                    <a:cubicBezTo>
                      <a:pt x="174384" y="251114"/>
                      <a:pt x="186940" y="248323"/>
                      <a:pt x="198101" y="244138"/>
                    </a:cubicBezTo>
                    <a:cubicBezTo>
                      <a:pt x="209261" y="238558"/>
                      <a:pt x="219027" y="232978"/>
                      <a:pt x="227397" y="224607"/>
                    </a:cubicBezTo>
                    <a:cubicBezTo>
                      <a:pt x="235768" y="216237"/>
                      <a:pt x="242743" y="206471"/>
                      <a:pt x="246928" y="195311"/>
                    </a:cubicBezTo>
                    <a:cubicBezTo>
                      <a:pt x="252509" y="184150"/>
                      <a:pt x="253904" y="171594"/>
                      <a:pt x="253904" y="159039"/>
                    </a:cubicBezTo>
                    <a:cubicBezTo>
                      <a:pt x="253904" y="146483"/>
                      <a:pt x="251114" y="133927"/>
                      <a:pt x="246928" y="122767"/>
                    </a:cubicBezTo>
                    <a:cubicBezTo>
                      <a:pt x="241348" y="111606"/>
                      <a:pt x="235768" y="101841"/>
                      <a:pt x="227397" y="93470"/>
                    </a:cubicBezTo>
                    <a:cubicBezTo>
                      <a:pt x="219027" y="85100"/>
                      <a:pt x="209261" y="78124"/>
                      <a:pt x="198101" y="73939"/>
                    </a:cubicBezTo>
                    <a:cubicBezTo>
                      <a:pt x="186940" y="69754"/>
                      <a:pt x="174384" y="66964"/>
                      <a:pt x="161829" y="66964"/>
                    </a:cubicBezTo>
                    <a:close/>
                  </a:path>
                </a:pathLst>
              </a:custGeom>
              <a:solidFill>
                <a:srgbClr val="7CD0E4"/>
              </a:solidFill>
              <a:ln w="13943"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CADCDCA-7670-4CF4-B411-E5AFA5D40DA4}"/>
                  </a:ext>
                </a:extLst>
              </p:cNvPr>
              <p:cNvSpPr/>
              <p:nvPr/>
            </p:nvSpPr>
            <p:spPr>
              <a:xfrm>
                <a:off x="1173467" y="906583"/>
                <a:ext cx="320867" cy="319472"/>
              </a:xfrm>
              <a:custGeom>
                <a:avLst/>
                <a:gdLst>
                  <a:gd name="connsiteX0" fmla="*/ 269250 w 320867"/>
                  <a:gd name="connsiteY0" fmla="*/ 319472 h 319472"/>
                  <a:gd name="connsiteX1" fmla="*/ 189730 w 320867"/>
                  <a:gd name="connsiteY1" fmla="*/ 319472 h 319472"/>
                  <a:gd name="connsiteX2" fmla="*/ 68359 w 320867"/>
                  <a:gd name="connsiteY2" fmla="*/ 114396 h 319472"/>
                  <a:gd name="connsiteX3" fmla="*/ 68359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4 w 320867"/>
                  <a:gd name="connsiteY10" fmla="*/ 54408 h 319472"/>
                  <a:gd name="connsiteX11" fmla="*/ 267854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9250" y="319472"/>
                    </a:moveTo>
                    <a:lnTo>
                      <a:pt x="189730" y="319472"/>
                    </a:lnTo>
                    <a:lnTo>
                      <a:pt x="68359" y="114396"/>
                    </a:lnTo>
                    <a:lnTo>
                      <a:pt x="68359" y="319472"/>
                    </a:lnTo>
                    <a:lnTo>
                      <a:pt x="0" y="319472"/>
                    </a:lnTo>
                    <a:lnTo>
                      <a:pt x="0" y="0"/>
                    </a:lnTo>
                    <a:lnTo>
                      <a:pt x="79519" y="0"/>
                    </a:lnTo>
                    <a:lnTo>
                      <a:pt x="200891" y="205076"/>
                    </a:lnTo>
                    <a:lnTo>
                      <a:pt x="200891" y="0"/>
                    </a:lnTo>
                    <a:lnTo>
                      <a:pt x="320867" y="0"/>
                    </a:lnTo>
                    <a:lnTo>
                      <a:pt x="267854" y="54408"/>
                    </a:lnTo>
                    <a:lnTo>
                      <a:pt x="267854" y="319472"/>
                    </a:lnTo>
                    <a:close/>
                  </a:path>
                </a:pathLst>
              </a:custGeom>
              <a:solidFill>
                <a:srgbClr val="7CD0E4"/>
              </a:solidFill>
              <a:ln w="13943" cap="flat">
                <a:noFill/>
                <a:prstDash val="solid"/>
                <a:miter/>
              </a:ln>
            </p:spPr>
            <p:txBody>
              <a:bodyPr rtlCol="0" anchor="ctr"/>
              <a:lstStyle/>
              <a:p>
                <a:endParaRPr lang="en-US"/>
              </a:p>
            </p:txBody>
          </p:sp>
        </p:grpSp>
        <p:grpSp>
          <p:nvGrpSpPr>
            <p:cNvPr id="448" name="Graphic 54">
              <a:extLst>
                <a:ext uri="{FF2B5EF4-FFF2-40B4-BE49-F238E27FC236}">
                  <a16:creationId xmlns:a16="http://schemas.microsoft.com/office/drawing/2014/main" id="{9058C80E-4E84-BAE6-9906-63160FCDCDD7}"/>
                </a:ext>
              </a:extLst>
            </p:cNvPr>
            <p:cNvGrpSpPr/>
            <p:nvPr/>
          </p:nvGrpSpPr>
          <p:grpSpPr>
            <a:xfrm>
              <a:off x="521967" y="577345"/>
              <a:ext cx="952836" cy="665450"/>
              <a:chOff x="521967" y="577345"/>
              <a:chExt cx="952836" cy="665450"/>
            </a:xfrm>
            <a:noFill/>
          </p:grpSpPr>
          <p:sp>
            <p:nvSpPr>
              <p:cNvPr id="449" name="Freeform 448">
                <a:extLst>
                  <a:ext uri="{FF2B5EF4-FFF2-40B4-BE49-F238E27FC236}">
                    <a16:creationId xmlns:a16="http://schemas.microsoft.com/office/drawing/2014/main" id="{555555B8-BF5A-41CA-72E2-0740EBCE6CF1}"/>
                  </a:ext>
                </a:extLst>
              </p:cNvPr>
              <p:cNvSpPr/>
              <p:nvPr/>
            </p:nvSpPr>
            <p:spPr>
              <a:xfrm>
                <a:off x="526152" y="577345"/>
                <a:ext cx="241348" cy="320867"/>
              </a:xfrm>
              <a:custGeom>
                <a:avLst/>
                <a:gdLst>
                  <a:gd name="connsiteX0" fmla="*/ 66964 w 241348"/>
                  <a:gd name="connsiteY0" fmla="*/ 68359 h 320867"/>
                  <a:gd name="connsiteX1" fmla="*/ 66964 w 241348"/>
                  <a:gd name="connsiteY1" fmla="*/ 320867 h 320867"/>
                  <a:gd name="connsiteX2" fmla="*/ 0 w 241348"/>
                  <a:gd name="connsiteY2" fmla="*/ 320867 h 320867"/>
                  <a:gd name="connsiteX3" fmla="*/ 0 w 241348"/>
                  <a:gd name="connsiteY3" fmla="*/ 0 h 320867"/>
                  <a:gd name="connsiteX4" fmla="*/ 241348 w 241348"/>
                  <a:gd name="connsiteY4" fmla="*/ 0 h 320867"/>
                  <a:gd name="connsiteX5" fmla="*/ 177175 w 241348"/>
                  <a:gd name="connsiteY5" fmla="*/ 66964 h 320867"/>
                  <a:gd name="connsiteX6" fmla="*/ 129742 w 241348"/>
                  <a:gd name="connsiteY6" fmla="*/ 66964 h 320867"/>
                  <a:gd name="connsiteX7" fmla="*/ 66964 w 241348"/>
                  <a:gd name="connsiteY7" fmla="*/ 66964 h 320867"/>
                  <a:gd name="connsiteX8" fmla="*/ 178570 w 241348"/>
                  <a:gd name="connsiteY8" fmla="*/ 193915 h 320867"/>
                  <a:gd name="connsiteX9" fmla="*/ 92075 w 241348"/>
                  <a:gd name="connsiteY9" fmla="*/ 193915 h 320867"/>
                  <a:gd name="connsiteX10" fmla="*/ 114396 w 241348"/>
                  <a:gd name="connsiteY10" fmla="*/ 126952 h 320867"/>
                  <a:gd name="connsiteX11" fmla="*/ 178570 w 241348"/>
                  <a:gd name="connsiteY11" fmla="*/ 126952 h 320867"/>
                  <a:gd name="connsiteX12" fmla="*/ 178570 w 241348"/>
                  <a:gd name="connsiteY12"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348" h="320867">
                    <a:moveTo>
                      <a:pt x="66964" y="68359"/>
                    </a:moveTo>
                    <a:lnTo>
                      <a:pt x="66964"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0" name="Freeform 449">
                <a:extLst>
                  <a:ext uri="{FF2B5EF4-FFF2-40B4-BE49-F238E27FC236}">
                    <a16:creationId xmlns:a16="http://schemas.microsoft.com/office/drawing/2014/main" id="{B92C3552-90CA-656A-FA03-37B4FF7A1223}"/>
                  </a:ext>
                </a:extLst>
              </p:cNvPr>
              <p:cNvSpPr/>
              <p:nvPr/>
            </p:nvSpPr>
            <p:spPr>
              <a:xfrm>
                <a:off x="794006" y="577345"/>
                <a:ext cx="241347" cy="320867"/>
              </a:xfrm>
              <a:custGeom>
                <a:avLst/>
                <a:gdLst>
                  <a:gd name="connsiteX0" fmla="*/ 66964 w 241347"/>
                  <a:gd name="connsiteY0" fmla="*/ 68359 h 320867"/>
                  <a:gd name="connsiteX1" fmla="*/ 66964 w 241347"/>
                  <a:gd name="connsiteY1" fmla="*/ 253904 h 320867"/>
                  <a:gd name="connsiteX2" fmla="*/ 223212 w 241347"/>
                  <a:gd name="connsiteY2" fmla="*/ 253904 h 320867"/>
                  <a:gd name="connsiteX3" fmla="*/ 223212 w 241347"/>
                  <a:gd name="connsiteY3" fmla="*/ 320867 h 320867"/>
                  <a:gd name="connsiteX4" fmla="*/ 0 w 241347"/>
                  <a:gd name="connsiteY4" fmla="*/ 320867 h 320867"/>
                  <a:gd name="connsiteX5" fmla="*/ 0 w 241347"/>
                  <a:gd name="connsiteY5" fmla="*/ 0 h 320867"/>
                  <a:gd name="connsiteX6" fmla="*/ 241348 w 241347"/>
                  <a:gd name="connsiteY6" fmla="*/ 0 h 320867"/>
                  <a:gd name="connsiteX7" fmla="*/ 177175 w 241347"/>
                  <a:gd name="connsiteY7" fmla="*/ 66964 h 320867"/>
                  <a:gd name="connsiteX8" fmla="*/ 129742 w 241347"/>
                  <a:gd name="connsiteY8" fmla="*/ 66964 h 320867"/>
                  <a:gd name="connsiteX9" fmla="*/ 66964 w 241347"/>
                  <a:gd name="connsiteY9" fmla="*/ 66964 h 320867"/>
                  <a:gd name="connsiteX10" fmla="*/ 178570 w 241347"/>
                  <a:gd name="connsiteY10" fmla="*/ 193915 h 320867"/>
                  <a:gd name="connsiteX11" fmla="*/ 92075 w 241347"/>
                  <a:gd name="connsiteY11" fmla="*/ 193915 h 320867"/>
                  <a:gd name="connsiteX12" fmla="*/ 114396 w 241347"/>
                  <a:gd name="connsiteY12" fmla="*/ 126952 h 320867"/>
                  <a:gd name="connsiteX13" fmla="*/ 178570 w 241347"/>
                  <a:gd name="connsiteY13" fmla="*/ 126952 h 320867"/>
                  <a:gd name="connsiteX14" fmla="*/ 178570 w 241347"/>
                  <a:gd name="connsiteY14" fmla="*/ 193915 h 3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347" h="320867">
                    <a:moveTo>
                      <a:pt x="66964" y="68359"/>
                    </a:moveTo>
                    <a:lnTo>
                      <a:pt x="66964" y="253904"/>
                    </a:lnTo>
                    <a:lnTo>
                      <a:pt x="223212" y="253904"/>
                    </a:lnTo>
                    <a:lnTo>
                      <a:pt x="223212" y="320867"/>
                    </a:lnTo>
                    <a:lnTo>
                      <a:pt x="0" y="320867"/>
                    </a:lnTo>
                    <a:lnTo>
                      <a:pt x="0" y="0"/>
                    </a:lnTo>
                    <a:lnTo>
                      <a:pt x="241348" y="0"/>
                    </a:lnTo>
                    <a:lnTo>
                      <a:pt x="177175" y="66964"/>
                    </a:lnTo>
                    <a:lnTo>
                      <a:pt x="129742" y="66964"/>
                    </a:lnTo>
                    <a:lnTo>
                      <a:pt x="66964" y="66964"/>
                    </a:lnTo>
                    <a:close/>
                    <a:moveTo>
                      <a:pt x="178570" y="193915"/>
                    </a:moveTo>
                    <a:lnTo>
                      <a:pt x="92075" y="193915"/>
                    </a:lnTo>
                    <a:lnTo>
                      <a:pt x="114396" y="126952"/>
                    </a:lnTo>
                    <a:lnTo>
                      <a:pt x="178570" y="126952"/>
                    </a:lnTo>
                    <a:lnTo>
                      <a:pt x="178570" y="193915"/>
                    </a:lnTo>
                    <a:close/>
                  </a:path>
                </a:pathLst>
              </a:custGeom>
              <a:noFill/>
              <a:ln w="9882" cap="flat">
                <a:solidFill>
                  <a:srgbClr val="000000"/>
                </a:solidFill>
                <a:prstDash val="solid"/>
                <a:miter/>
              </a:ln>
            </p:spPr>
            <p:txBody>
              <a:bodyPr rtlCol="0" anchor="ctr"/>
              <a:lstStyle/>
              <a:p>
                <a:endParaRPr lang="en-US"/>
              </a:p>
            </p:txBody>
          </p:sp>
          <p:sp>
            <p:nvSpPr>
              <p:cNvPr id="451" name="Freeform 450">
                <a:extLst>
                  <a:ext uri="{FF2B5EF4-FFF2-40B4-BE49-F238E27FC236}">
                    <a16:creationId xmlns:a16="http://schemas.microsoft.com/office/drawing/2014/main" id="{14632B85-4CE8-AFB2-2020-C66ACD6B99D2}"/>
                  </a:ext>
                </a:extLst>
              </p:cNvPr>
              <p:cNvSpPr/>
              <p:nvPr/>
            </p:nvSpPr>
            <p:spPr>
              <a:xfrm>
                <a:off x="1063256" y="577345"/>
                <a:ext cx="407362" cy="319472"/>
              </a:xfrm>
              <a:custGeom>
                <a:avLst/>
                <a:gdLst>
                  <a:gd name="connsiteX0" fmla="*/ 407362 w 407362"/>
                  <a:gd name="connsiteY0" fmla="*/ 0 h 319472"/>
                  <a:gd name="connsiteX1" fmla="*/ 354349 w 407362"/>
                  <a:gd name="connsiteY1" fmla="*/ 54408 h 319472"/>
                  <a:gd name="connsiteX2" fmla="*/ 354349 w 407362"/>
                  <a:gd name="connsiteY2" fmla="*/ 319472 h 319472"/>
                  <a:gd name="connsiteX3" fmla="*/ 287385 w 407362"/>
                  <a:gd name="connsiteY3" fmla="*/ 319472 h 319472"/>
                  <a:gd name="connsiteX4" fmla="*/ 287385 w 407362"/>
                  <a:gd name="connsiteY4" fmla="*/ 135322 h 319472"/>
                  <a:gd name="connsiteX5" fmla="*/ 181360 w 407362"/>
                  <a:gd name="connsiteY5" fmla="*/ 318077 h 319472"/>
                  <a:gd name="connsiteX6" fmla="*/ 66964 w 407362"/>
                  <a:gd name="connsiteY6" fmla="*/ 117186 h 319472"/>
                  <a:gd name="connsiteX7" fmla="*/ 66964 w 407362"/>
                  <a:gd name="connsiteY7" fmla="*/ 319472 h 319472"/>
                  <a:gd name="connsiteX8" fmla="*/ 0 w 407362"/>
                  <a:gd name="connsiteY8" fmla="*/ 319472 h 319472"/>
                  <a:gd name="connsiteX9" fmla="*/ 0 w 407362"/>
                  <a:gd name="connsiteY9" fmla="*/ 0 h 319472"/>
                  <a:gd name="connsiteX10" fmla="*/ 78124 w 407362"/>
                  <a:gd name="connsiteY10" fmla="*/ 0 h 319472"/>
                  <a:gd name="connsiteX11" fmla="*/ 182755 w 407362"/>
                  <a:gd name="connsiteY11" fmla="*/ 182755 h 319472"/>
                  <a:gd name="connsiteX12" fmla="*/ 288781 w 407362"/>
                  <a:gd name="connsiteY12" fmla="*/ 0 h 319472"/>
                  <a:gd name="connsiteX13" fmla="*/ 407362 w 407362"/>
                  <a:gd name="connsiteY13" fmla="*/ 0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362" h="319472">
                    <a:moveTo>
                      <a:pt x="407362" y="0"/>
                    </a:moveTo>
                    <a:lnTo>
                      <a:pt x="354349" y="54408"/>
                    </a:lnTo>
                    <a:lnTo>
                      <a:pt x="354349" y="319472"/>
                    </a:lnTo>
                    <a:lnTo>
                      <a:pt x="287385" y="319472"/>
                    </a:lnTo>
                    <a:lnTo>
                      <a:pt x="287385" y="135322"/>
                    </a:lnTo>
                    <a:lnTo>
                      <a:pt x="181360" y="318077"/>
                    </a:lnTo>
                    <a:lnTo>
                      <a:pt x="66964" y="117186"/>
                    </a:lnTo>
                    <a:lnTo>
                      <a:pt x="66964" y="319472"/>
                    </a:lnTo>
                    <a:lnTo>
                      <a:pt x="0" y="319472"/>
                    </a:lnTo>
                    <a:lnTo>
                      <a:pt x="0" y="0"/>
                    </a:lnTo>
                    <a:lnTo>
                      <a:pt x="78124" y="0"/>
                    </a:lnTo>
                    <a:lnTo>
                      <a:pt x="182755" y="182755"/>
                    </a:lnTo>
                    <a:lnTo>
                      <a:pt x="288781" y="0"/>
                    </a:lnTo>
                    <a:lnTo>
                      <a:pt x="407362" y="0"/>
                    </a:lnTo>
                    <a:close/>
                  </a:path>
                </a:pathLst>
              </a:custGeom>
              <a:noFill/>
              <a:ln w="9882" cap="flat">
                <a:solidFill>
                  <a:srgbClr val="000000"/>
                </a:solidFill>
                <a:prstDash val="solid"/>
                <a:miter/>
              </a:ln>
            </p:spPr>
            <p:txBody>
              <a:bodyPr rtlCol="0" anchor="ctr"/>
              <a:lstStyle/>
              <a:p>
                <a:endParaRPr lang="en-US"/>
              </a:p>
            </p:txBody>
          </p:sp>
          <p:sp>
            <p:nvSpPr>
              <p:cNvPr id="452" name="Freeform 451">
                <a:extLst>
                  <a:ext uri="{FF2B5EF4-FFF2-40B4-BE49-F238E27FC236}">
                    <a16:creationId xmlns:a16="http://schemas.microsoft.com/office/drawing/2014/main" id="{BB7AD970-937A-1A34-976D-66E23BB7D29E}"/>
                  </a:ext>
                </a:extLst>
              </p:cNvPr>
              <p:cNvSpPr/>
              <p:nvPr/>
            </p:nvSpPr>
            <p:spPr>
              <a:xfrm>
                <a:off x="521967" y="917744"/>
                <a:ext cx="280410" cy="322262"/>
              </a:xfrm>
              <a:custGeom>
                <a:avLst/>
                <a:gdLst>
                  <a:gd name="connsiteX0" fmla="*/ 277620 w 280410"/>
                  <a:gd name="connsiteY0" fmla="*/ 269250 h 322262"/>
                  <a:gd name="connsiteX1" fmla="*/ 255299 w 280410"/>
                  <a:gd name="connsiteY1" fmla="*/ 290176 h 322262"/>
                  <a:gd name="connsiteX2" fmla="*/ 228792 w 280410"/>
                  <a:gd name="connsiteY2" fmla="*/ 306917 h 322262"/>
                  <a:gd name="connsiteX3" fmla="*/ 160434 w 280410"/>
                  <a:gd name="connsiteY3" fmla="*/ 322262 h 322262"/>
                  <a:gd name="connsiteX4" fmla="*/ 97655 w 280410"/>
                  <a:gd name="connsiteY4" fmla="*/ 309707 h 322262"/>
                  <a:gd name="connsiteX5" fmla="*/ 47433 w 280410"/>
                  <a:gd name="connsiteY5" fmla="*/ 274830 h 322262"/>
                  <a:gd name="connsiteX6" fmla="*/ 12556 w 280410"/>
                  <a:gd name="connsiteY6" fmla="*/ 224607 h 322262"/>
                  <a:gd name="connsiteX7" fmla="*/ 0 w 280410"/>
                  <a:gd name="connsiteY7" fmla="*/ 161829 h 322262"/>
                  <a:gd name="connsiteX8" fmla="*/ 12556 w 280410"/>
                  <a:gd name="connsiteY8" fmla="*/ 99050 h 322262"/>
                  <a:gd name="connsiteX9" fmla="*/ 47433 w 280410"/>
                  <a:gd name="connsiteY9" fmla="*/ 47433 h 322262"/>
                  <a:gd name="connsiteX10" fmla="*/ 97655 w 280410"/>
                  <a:gd name="connsiteY10" fmla="*/ 12556 h 322262"/>
                  <a:gd name="connsiteX11" fmla="*/ 160434 w 280410"/>
                  <a:gd name="connsiteY11" fmla="*/ 0 h 322262"/>
                  <a:gd name="connsiteX12" fmla="*/ 227397 w 280410"/>
                  <a:gd name="connsiteY12" fmla="*/ 13951 h 322262"/>
                  <a:gd name="connsiteX13" fmla="*/ 280410 w 280410"/>
                  <a:gd name="connsiteY13" fmla="*/ 53013 h 322262"/>
                  <a:gd name="connsiteX14" fmla="*/ 230187 w 280410"/>
                  <a:gd name="connsiteY14" fmla="*/ 99050 h 322262"/>
                  <a:gd name="connsiteX15" fmla="*/ 199496 w 280410"/>
                  <a:gd name="connsiteY15" fmla="*/ 76729 h 322262"/>
                  <a:gd name="connsiteX16" fmla="*/ 160434 w 280410"/>
                  <a:gd name="connsiteY16" fmla="*/ 68359 h 322262"/>
                  <a:gd name="connsiteX17" fmla="*/ 124162 w 280410"/>
                  <a:gd name="connsiteY17" fmla="*/ 75334 h 322262"/>
                  <a:gd name="connsiteX18" fmla="*/ 94865 w 280410"/>
                  <a:gd name="connsiteY18" fmla="*/ 94865 h 322262"/>
                  <a:gd name="connsiteX19" fmla="*/ 75334 w 280410"/>
                  <a:gd name="connsiteY19" fmla="*/ 124162 h 322262"/>
                  <a:gd name="connsiteX20" fmla="*/ 68359 w 280410"/>
                  <a:gd name="connsiteY20" fmla="*/ 160434 h 322262"/>
                  <a:gd name="connsiteX21" fmla="*/ 75334 w 280410"/>
                  <a:gd name="connsiteY21" fmla="*/ 196706 h 322262"/>
                  <a:gd name="connsiteX22" fmla="*/ 94865 w 280410"/>
                  <a:gd name="connsiteY22" fmla="*/ 226002 h 322262"/>
                  <a:gd name="connsiteX23" fmla="*/ 124162 w 280410"/>
                  <a:gd name="connsiteY23" fmla="*/ 245533 h 322262"/>
                  <a:gd name="connsiteX24" fmla="*/ 160434 w 280410"/>
                  <a:gd name="connsiteY24" fmla="*/ 252509 h 322262"/>
                  <a:gd name="connsiteX25" fmla="*/ 189730 w 280410"/>
                  <a:gd name="connsiteY25" fmla="*/ 248323 h 322262"/>
                  <a:gd name="connsiteX26" fmla="*/ 210656 w 280410"/>
                  <a:gd name="connsiteY26" fmla="*/ 237163 h 322262"/>
                  <a:gd name="connsiteX27" fmla="*/ 227397 w 280410"/>
                  <a:gd name="connsiteY27" fmla="*/ 221817 h 322262"/>
                  <a:gd name="connsiteX28" fmla="*/ 277620 w 280410"/>
                  <a:gd name="connsiteY28" fmla="*/ 269250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0410" h="322262">
                    <a:moveTo>
                      <a:pt x="277620" y="269250"/>
                    </a:moveTo>
                    <a:cubicBezTo>
                      <a:pt x="270645" y="276225"/>
                      <a:pt x="263669" y="283200"/>
                      <a:pt x="255299" y="290176"/>
                    </a:cubicBezTo>
                    <a:cubicBezTo>
                      <a:pt x="246928" y="297151"/>
                      <a:pt x="238558" y="302731"/>
                      <a:pt x="228792" y="306917"/>
                    </a:cubicBezTo>
                    <a:cubicBezTo>
                      <a:pt x="207866" y="316682"/>
                      <a:pt x="184150" y="322262"/>
                      <a:pt x="160434" y="322262"/>
                    </a:cubicBezTo>
                    <a:cubicBezTo>
                      <a:pt x="138112" y="322262"/>
                      <a:pt x="117186" y="318077"/>
                      <a:pt x="97655" y="309707"/>
                    </a:cubicBezTo>
                    <a:cubicBezTo>
                      <a:pt x="78124" y="301336"/>
                      <a:pt x="61383"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2321"/>
                      <a:pt x="97655" y="12556"/>
                    </a:cubicBezTo>
                    <a:cubicBezTo>
                      <a:pt x="117186" y="4185"/>
                      <a:pt x="138112" y="0"/>
                      <a:pt x="160434" y="0"/>
                    </a:cubicBezTo>
                    <a:cubicBezTo>
                      <a:pt x="184150" y="0"/>
                      <a:pt x="206471" y="4185"/>
                      <a:pt x="227397" y="13951"/>
                    </a:cubicBezTo>
                    <a:cubicBezTo>
                      <a:pt x="248323" y="23716"/>
                      <a:pt x="265064" y="36272"/>
                      <a:pt x="280410" y="53013"/>
                    </a:cubicBezTo>
                    <a:lnTo>
                      <a:pt x="230187" y="99050"/>
                    </a:lnTo>
                    <a:cubicBezTo>
                      <a:pt x="221817" y="89285"/>
                      <a:pt x="212051" y="82309"/>
                      <a:pt x="199496" y="76729"/>
                    </a:cubicBezTo>
                    <a:cubicBezTo>
                      <a:pt x="186940" y="71149"/>
                      <a:pt x="174384" y="68359"/>
                      <a:pt x="160434" y="68359"/>
                    </a:cubicBezTo>
                    <a:cubicBezTo>
                      <a:pt x="147878" y="68359"/>
                      <a:pt x="135322" y="71149"/>
                      <a:pt x="124162" y="75334"/>
                    </a:cubicBezTo>
                    <a:cubicBezTo>
                      <a:pt x="113001" y="80914"/>
                      <a:pt x="103236" y="86495"/>
                      <a:pt x="94865" y="94865"/>
                    </a:cubicBezTo>
                    <a:cubicBezTo>
                      <a:pt x="86495" y="103236"/>
                      <a:pt x="79519" y="113001"/>
                      <a:pt x="75334" y="124162"/>
                    </a:cubicBezTo>
                    <a:cubicBezTo>
                      <a:pt x="69754" y="135322"/>
                      <a:pt x="68359" y="147878"/>
                      <a:pt x="68359" y="160434"/>
                    </a:cubicBezTo>
                    <a:cubicBezTo>
                      <a:pt x="68359" y="172989"/>
                      <a:pt x="71149" y="185545"/>
                      <a:pt x="75334" y="196706"/>
                    </a:cubicBezTo>
                    <a:cubicBezTo>
                      <a:pt x="80914" y="207866"/>
                      <a:pt x="86495" y="217632"/>
                      <a:pt x="94865" y="226002"/>
                    </a:cubicBezTo>
                    <a:cubicBezTo>
                      <a:pt x="103236" y="234373"/>
                      <a:pt x="113001" y="241348"/>
                      <a:pt x="124162" y="245533"/>
                    </a:cubicBezTo>
                    <a:cubicBezTo>
                      <a:pt x="135322" y="251114"/>
                      <a:pt x="147878" y="252509"/>
                      <a:pt x="160434" y="252509"/>
                    </a:cubicBezTo>
                    <a:cubicBezTo>
                      <a:pt x="171594" y="252509"/>
                      <a:pt x="181360" y="251114"/>
                      <a:pt x="189730" y="248323"/>
                    </a:cubicBezTo>
                    <a:cubicBezTo>
                      <a:pt x="198101" y="245533"/>
                      <a:pt x="205076" y="241348"/>
                      <a:pt x="210656" y="237163"/>
                    </a:cubicBezTo>
                    <a:cubicBezTo>
                      <a:pt x="217632" y="232978"/>
                      <a:pt x="223212" y="227397"/>
                      <a:pt x="227397" y="221817"/>
                    </a:cubicBezTo>
                    <a:lnTo>
                      <a:pt x="277620" y="269250"/>
                    </a:lnTo>
                    <a:close/>
                  </a:path>
                </a:pathLst>
              </a:custGeom>
              <a:noFill/>
              <a:ln w="9882" cap="flat">
                <a:solidFill>
                  <a:srgbClr val="000000"/>
                </a:solidFill>
                <a:prstDash val="solid"/>
                <a:miter/>
              </a:ln>
            </p:spPr>
            <p:txBody>
              <a:bodyPr rtlCol="0" anchor="ctr"/>
              <a:lstStyle/>
              <a:p>
                <a:endParaRPr lang="en-US"/>
              </a:p>
            </p:txBody>
          </p:sp>
          <p:sp>
            <p:nvSpPr>
              <p:cNvPr id="453" name="Freeform 452">
                <a:extLst>
                  <a:ext uri="{FF2B5EF4-FFF2-40B4-BE49-F238E27FC236}">
                    <a16:creationId xmlns:a16="http://schemas.microsoft.com/office/drawing/2014/main" id="{1B621D07-F384-F944-D1DD-882D3A6706AE}"/>
                  </a:ext>
                </a:extLst>
              </p:cNvPr>
              <p:cNvSpPr/>
              <p:nvPr/>
            </p:nvSpPr>
            <p:spPr>
              <a:xfrm>
                <a:off x="803772" y="920534"/>
                <a:ext cx="322262" cy="322262"/>
              </a:xfrm>
              <a:custGeom>
                <a:avLst/>
                <a:gdLst>
                  <a:gd name="connsiteX0" fmla="*/ 161829 w 322262"/>
                  <a:gd name="connsiteY0" fmla="*/ 0 h 322262"/>
                  <a:gd name="connsiteX1" fmla="*/ 224607 w 322262"/>
                  <a:gd name="connsiteY1" fmla="*/ 12556 h 322262"/>
                  <a:gd name="connsiteX2" fmla="*/ 274830 w 322262"/>
                  <a:gd name="connsiteY2" fmla="*/ 47433 h 322262"/>
                  <a:gd name="connsiteX3" fmla="*/ 309707 w 322262"/>
                  <a:gd name="connsiteY3" fmla="*/ 99050 h 322262"/>
                  <a:gd name="connsiteX4" fmla="*/ 322262 w 322262"/>
                  <a:gd name="connsiteY4" fmla="*/ 161829 h 322262"/>
                  <a:gd name="connsiteX5" fmla="*/ 309707 w 322262"/>
                  <a:gd name="connsiteY5" fmla="*/ 224607 h 322262"/>
                  <a:gd name="connsiteX6" fmla="*/ 274830 w 322262"/>
                  <a:gd name="connsiteY6" fmla="*/ 274830 h 322262"/>
                  <a:gd name="connsiteX7" fmla="*/ 224607 w 322262"/>
                  <a:gd name="connsiteY7" fmla="*/ 309707 h 322262"/>
                  <a:gd name="connsiteX8" fmla="*/ 161829 w 322262"/>
                  <a:gd name="connsiteY8" fmla="*/ 322262 h 322262"/>
                  <a:gd name="connsiteX9" fmla="*/ 99050 w 322262"/>
                  <a:gd name="connsiteY9" fmla="*/ 309707 h 322262"/>
                  <a:gd name="connsiteX10" fmla="*/ 47433 w 322262"/>
                  <a:gd name="connsiteY10" fmla="*/ 274830 h 322262"/>
                  <a:gd name="connsiteX11" fmla="*/ 12556 w 322262"/>
                  <a:gd name="connsiteY11" fmla="*/ 224607 h 322262"/>
                  <a:gd name="connsiteX12" fmla="*/ 0 w 322262"/>
                  <a:gd name="connsiteY12" fmla="*/ 161829 h 322262"/>
                  <a:gd name="connsiteX13" fmla="*/ 12556 w 322262"/>
                  <a:gd name="connsiteY13" fmla="*/ 99050 h 322262"/>
                  <a:gd name="connsiteX14" fmla="*/ 47433 w 322262"/>
                  <a:gd name="connsiteY14" fmla="*/ 47433 h 322262"/>
                  <a:gd name="connsiteX15" fmla="*/ 99050 w 322262"/>
                  <a:gd name="connsiteY15" fmla="*/ 12556 h 322262"/>
                  <a:gd name="connsiteX16" fmla="*/ 161829 w 322262"/>
                  <a:gd name="connsiteY16" fmla="*/ 0 h 322262"/>
                  <a:gd name="connsiteX17" fmla="*/ 161829 w 322262"/>
                  <a:gd name="connsiteY17" fmla="*/ 68359 h 322262"/>
                  <a:gd name="connsiteX18" fmla="*/ 125557 w 322262"/>
                  <a:gd name="connsiteY18" fmla="*/ 75334 h 322262"/>
                  <a:gd name="connsiteX19" fmla="*/ 96260 w 322262"/>
                  <a:gd name="connsiteY19" fmla="*/ 94865 h 322262"/>
                  <a:gd name="connsiteX20" fmla="*/ 76729 w 322262"/>
                  <a:gd name="connsiteY20" fmla="*/ 124162 h 322262"/>
                  <a:gd name="connsiteX21" fmla="*/ 69754 w 322262"/>
                  <a:gd name="connsiteY21" fmla="*/ 160434 h 322262"/>
                  <a:gd name="connsiteX22" fmla="*/ 76729 w 322262"/>
                  <a:gd name="connsiteY22" fmla="*/ 196706 h 322262"/>
                  <a:gd name="connsiteX23" fmla="*/ 96260 w 322262"/>
                  <a:gd name="connsiteY23" fmla="*/ 226002 h 322262"/>
                  <a:gd name="connsiteX24" fmla="*/ 125557 w 322262"/>
                  <a:gd name="connsiteY24" fmla="*/ 245533 h 322262"/>
                  <a:gd name="connsiteX25" fmla="*/ 161829 w 322262"/>
                  <a:gd name="connsiteY25" fmla="*/ 252509 h 322262"/>
                  <a:gd name="connsiteX26" fmla="*/ 198101 w 322262"/>
                  <a:gd name="connsiteY26" fmla="*/ 245533 h 322262"/>
                  <a:gd name="connsiteX27" fmla="*/ 227397 w 322262"/>
                  <a:gd name="connsiteY27" fmla="*/ 226002 h 322262"/>
                  <a:gd name="connsiteX28" fmla="*/ 246928 w 322262"/>
                  <a:gd name="connsiteY28" fmla="*/ 196706 h 322262"/>
                  <a:gd name="connsiteX29" fmla="*/ 253904 w 322262"/>
                  <a:gd name="connsiteY29" fmla="*/ 160434 h 322262"/>
                  <a:gd name="connsiteX30" fmla="*/ 246928 w 322262"/>
                  <a:gd name="connsiteY30" fmla="*/ 124162 h 322262"/>
                  <a:gd name="connsiteX31" fmla="*/ 227397 w 322262"/>
                  <a:gd name="connsiteY31" fmla="*/ 94865 h 322262"/>
                  <a:gd name="connsiteX32" fmla="*/ 198101 w 322262"/>
                  <a:gd name="connsiteY32" fmla="*/ 75334 h 322262"/>
                  <a:gd name="connsiteX33" fmla="*/ 161829 w 322262"/>
                  <a:gd name="connsiteY33" fmla="*/ 68359 h 32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2262" h="322262">
                    <a:moveTo>
                      <a:pt x="161829" y="0"/>
                    </a:moveTo>
                    <a:cubicBezTo>
                      <a:pt x="184150" y="0"/>
                      <a:pt x="205076" y="4185"/>
                      <a:pt x="224607" y="12556"/>
                    </a:cubicBezTo>
                    <a:cubicBezTo>
                      <a:pt x="244138" y="20926"/>
                      <a:pt x="260879" y="32087"/>
                      <a:pt x="274830" y="47433"/>
                    </a:cubicBezTo>
                    <a:cubicBezTo>
                      <a:pt x="288781" y="61383"/>
                      <a:pt x="299941" y="79519"/>
                      <a:pt x="309707" y="99050"/>
                    </a:cubicBezTo>
                    <a:cubicBezTo>
                      <a:pt x="318077" y="118581"/>
                      <a:pt x="322262" y="139508"/>
                      <a:pt x="322262" y="161829"/>
                    </a:cubicBezTo>
                    <a:cubicBezTo>
                      <a:pt x="322262" y="184150"/>
                      <a:pt x="318077" y="205076"/>
                      <a:pt x="309707" y="224607"/>
                    </a:cubicBezTo>
                    <a:cubicBezTo>
                      <a:pt x="301336" y="244138"/>
                      <a:pt x="290176" y="260879"/>
                      <a:pt x="274830" y="274830"/>
                    </a:cubicBezTo>
                    <a:cubicBezTo>
                      <a:pt x="260879" y="288781"/>
                      <a:pt x="244138" y="299941"/>
                      <a:pt x="224607" y="309707"/>
                    </a:cubicBezTo>
                    <a:cubicBezTo>
                      <a:pt x="205076" y="318077"/>
                      <a:pt x="184150" y="322262"/>
                      <a:pt x="161829" y="322262"/>
                    </a:cubicBezTo>
                    <a:cubicBezTo>
                      <a:pt x="139508" y="322262"/>
                      <a:pt x="118581" y="318077"/>
                      <a:pt x="99050" y="309707"/>
                    </a:cubicBezTo>
                    <a:cubicBezTo>
                      <a:pt x="79519" y="301336"/>
                      <a:pt x="62778" y="290176"/>
                      <a:pt x="47433" y="274830"/>
                    </a:cubicBezTo>
                    <a:cubicBezTo>
                      <a:pt x="33482" y="260879"/>
                      <a:pt x="22321" y="244138"/>
                      <a:pt x="12556" y="224607"/>
                    </a:cubicBezTo>
                    <a:cubicBezTo>
                      <a:pt x="4185" y="205076"/>
                      <a:pt x="0" y="184150"/>
                      <a:pt x="0" y="161829"/>
                    </a:cubicBezTo>
                    <a:cubicBezTo>
                      <a:pt x="0" y="139508"/>
                      <a:pt x="4185" y="118581"/>
                      <a:pt x="12556" y="99050"/>
                    </a:cubicBezTo>
                    <a:cubicBezTo>
                      <a:pt x="20926" y="79519"/>
                      <a:pt x="32087" y="62778"/>
                      <a:pt x="47433" y="47433"/>
                    </a:cubicBezTo>
                    <a:cubicBezTo>
                      <a:pt x="61383" y="33482"/>
                      <a:pt x="78124" y="20926"/>
                      <a:pt x="99050" y="12556"/>
                    </a:cubicBezTo>
                    <a:cubicBezTo>
                      <a:pt x="118581" y="4185"/>
                      <a:pt x="139508" y="0"/>
                      <a:pt x="161829" y="0"/>
                    </a:cubicBezTo>
                    <a:close/>
                    <a:moveTo>
                      <a:pt x="161829" y="68359"/>
                    </a:moveTo>
                    <a:cubicBezTo>
                      <a:pt x="149273" y="68359"/>
                      <a:pt x="136717" y="71149"/>
                      <a:pt x="125557" y="75334"/>
                    </a:cubicBezTo>
                    <a:cubicBezTo>
                      <a:pt x="114396" y="80914"/>
                      <a:pt x="104631" y="86495"/>
                      <a:pt x="96260" y="94865"/>
                    </a:cubicBezTo>
                    <a:cubicBezTo>
                      <a:pt x="87890" y="103236"/>
                      <a:pt x="80914" y="113001"/>
                      <a:pt x="76729" y="124162"/>
                    </a:cubicBezTo>
                    <a:cubicBezTo>
                      <a:pt x="71149" y="135322"/>
                      <a:pt x="69754" y="147878"/>
                      <a:pt x="69754" y="160434"/>
                    </a:cubicBezTo>
                    <a:cubicBezTo>
                      <a:pt x="69754" y="172989"/>
                      <a:pt x="72544" y="185545"/>
                      <a:pt x="76729" y="196706"/>
                    </a:cubicBezTo>
                    <a:cubicBezTo>
                      <a:pt x="82309" y="207866"/>
                      <a:pt x="87890" y="217632"/>
                      <a:pt x="96260" y="226002"/>
                    </a:cubicBezTo>
                    <a:cubicBezTo>
                      <a:pt x="104631" y="234373"/>
                      <a:pt x="114396" y="241348"/>
                      <a:pt x="125557" y="245533"/>
                    </a:cubicBezTo>
                    <a:cubicBezTo>
                      <a:pt x="136717" y="251114"/>
                      <a:pt x="149273" y="252509"/>
                      <a:pt x="161829" y="252509"/>
                    </a:cubicBezTo>
                    <a:cubicBezTo>
                      <a:pt x="174384" y="252509"/>
                      <a:pt x="186940" y="249718"/>
                      <a:pt x="198101" y="245533"/>
                    </a:cubicBezTo>
                    <a:cubicBezTo>
                      <a:pt x="209261" y="239953"/>
                      <a:pt x="219027" y="234373"/>
                      <a:pt x="227397" y="226002"/>
                    </a:cubicBezTo>
                    <a:cubicBezTo>
                      <a:pt x="235768" y="217632"/>
                      <a:pt x="242743" y="207866"/>
                      <a:pt x="246928" y="196706"/>
                    </a:cubicBezTo>
                    <a:cubicBezTo>
                      <a:pt x="252509" y="185545"/>
                      <a:pt x="253904" y="172989"/>
                      <a:pt x="253904" y="160434"/>
                    </a:cubicBezTo>
                    <a:cubicBezTo>
                      <a:pt x="253904" y="147878"/>
                      <a:pt x="251114" y="135322"/>
                      <a:pt x="246928" y="124162"/>
                    </a:cubicBezTo>
                    <a:cubicBezTo>
                      <a:pt x="241348" y="113001"/>
                      <a:pt x="235768" y="103236"/>
                      <a:pt x="227397" y="94865"/>
                    </a:cubicBezTo>
                    <a:cubicBezTo>
                      <a:pt x="219027" y="86495"/>
                      <a:pt x="209261" y="79519"/>
                      <a:pt x="198101" y="75334"/>
                    </a:cubicBezTo>
                    <a:cubicBezTo>
                      <a:pt x="186940" y="71149"/>
                      <a:pt x="174384" y="68359"/>
                      <a:pt x="161829" y="68359"/>
                    </a:cubicBezTo>
                    <a:close/>
                  </a:path>
                </a:pathLst>
              </a:custGeom>
              <a:noFill/>
              <a:ln w="9882" cap="flat">
                <a:solidFill>
                  <a:srgbClr val="000000"/>
                </a:solidFill>
                <a:prstDash val="solid"/>
                <a:miter/>
              </a:ln>
            </p:spPr>
            <p:txBody>
              <a:bodyPr rtlCol="0" anchor="ctr"/>
              <a:lstStyle/>
              <a:p>
                <a:endParaRPr lang="en-US"/>
              </a:p>
            </p:txBody>
          </p:sp>
          <p:sp>
            <p:nvSpPr>
              <p:cNvPr id="454" name="Freeform 453">
                <a:extLst>
                  <a:ext uri="{FF2B5EF4-FFF2-40B4-BE49-F238E27FC236}">
                    <a16:creationId xmlns:a16="http://schemas.microsoft.com/office/drawing/2014/main" id="{21313A7D-5A9D-8ADE-A532-DE2ACEB4C7D5}"/>
                  </a:ext>
                </a:extLst>
              </p:cNvPr>
              <p:cNvSpPr/>
              <p:nvPr/>
            </p:nvSpPr>
            <p:spPr>
              <a:xfrm>
                <a:off x="1153936" y="921929"/>
                <a:ext cx="320867" cy="319472"/>
              </a:xfrm>
              <a:custGeom>
                <a:avLst/>
                <a:gdLst>
                  <a:gd name="connsiteX0" fmla="*/ 267855 w 320867"/>
                  <a:gd name="connsiteY0" fmla="*/ 319472 h 319472"/>
                  <a:gd name="connsiteX1" fmla="*/ 188335 w 320867"/>
                  <a:gd name="connsiteY1" fmla="*/ 319472 h 319472"/>
                  <a:gd name="connsiteX2" fmla="*/ 66964 w 320867"/>
                  <a:gd name="connsiteY2" fmla="*/ 114396 h 319472"/>
                  <a:gd name="connsiteX3" fmla="*/ 66964 w 320867"/>
                  <a:gd name="connsiteY3" fmla="*/ 319472 h 319472"/>
                  <a:gd name="connsiteX4" fmla="*/ 0 w 320867"/>
                  <a:gd name="connsiteY4" fmla="*/ 319472 h 319472"/>
                  <a:gd name="connsiteX5" fmla="*/ 0 w 320867"/>
                  <a:gd name="connsiteY5" fmla="*/ 0 h 319472"/>
                  <a:gd name="connsiteX6" fmla="*/ 79519 w 320867"/>
                  <a:gd name="connsiteY6" fmla="*/ 0 h 319472"/>
                  <a:gd name="connsiteX7" fmla="*/ 200891 w 320867"/>
                  <a:gd name="connsiteY7" fmla="*/ 205076 h 319472"/>
                  <a:gd name="connsiteX8" fmla="*/ 200891 w 320867"/>
                  <a:gd name="connsiteY8" fmla="*/ 0 h 319472"/>
                  <a:gd name="connsiteX9" fmla="*/ 320867 w 320867"/>
                  <a:gd name="connsiteY9" fmla="*/ 0 h 319472"/>
                  <a:gd name="connsiteX10" fmla="*/ 267855 w 320867"/>
                  <a:gd name="connsiteY10" fmla="*/ 54408 h 319472"/>
                  <a:gd name="connsiteX11" fmla="*/ 267855 w 320867"/>
                  <a:gd name="connsiteY11" fmla="*/ 319472 h 31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867" h="319472">
                    <a:moveTo>
                      <a:pt x="267855" y="319472"/>
                    </a:moveTo>
                    <a:lnTo>
                      <a:pt x="188335" y="319472"/>
                    </a:lnTo>
                    <a:lnTo>
                      <a:pt x="66964" y="114396"/>
                    </a:lnTo>
                    <a:lnTo>
                      <a:pt x="66964" y="319472"/>
                    </a:lnTo>
                    <a:lnTo>
                      <a:pt x="0" y="319472"/>
                    </a:lnTo>
                    <a:lnTo>
                      <a:pt x="0" y="0"/>
                    </a:lnTo>
                    <a:lnTo>
                      <a:pt x="79519" y="0"/>
                    </a:lnTo>
                    <a:lnTo>
                      <a:pt x="200891" y="205076"/>
                    </a:lnTo>
                    <a:lnTo>
                      <a:pt x="200891" y="0"/>
                    </a:lnTo>
                    <a:lnTo>
                      <a:pt x="320867" y="0"/>
                    </a:lnTo>
                    <a:lnTo>
                      <a:pt x="267855" y="54408"/>
                    </a:lnTo>
                    <a:lnTo>
                      <a:pt x="267855" y="319472"/>
                    </a:lnTo>
                    <a:close/>
                  </a:path>
                </a:pathLst>
              </a:custGeom>
              <a:noFill/>
              <a:ln w="9882" cap="flat">
                <a:solidFill>
                  <a:srgbClr val="000000"/>
                </a:solidFill>
                <a:prstDash val="solid"/>
                <a:miter/>
              </a:ln>
            </p:spPr>
            <p:txBody>
              <a:bodyPr rtlCol="0" anchor="ctr"/>
              <a:lstStyle/>
              <a:p>
                <a:endParaRPr lang="en-US"/>
              </a:p>
            </p:txBody>
          </p:sp>
        </p:grpSp>
        <p:grpSp>
          <p:nvGrpSpPr>
            <p:cNvPr id="455" name="Graphic 54">
              <a:extLst>
                <a:ext uri="{FF2B5EF4-FFF2-40B4-BE49-F238E27FC236}">
                  <a16:creationId xmlns:a16="http://schemas.microsoft.com/office/drawing/2014/main" id="{92317EEA-B487-5154-25D4-E9019081560B}"/>
                </a:ext>
              </a:extLst>
            </p:cNvPr>
            <p:cNvGrpSpPr/>
            <p:nvPr/>
          </p:nvGrpSpPr>
          <p:grpSpPr>
            <a:xfrm>
              <a:off x="1547347" y="997263"/>
              <a:ext cx="531523" cy="245533"/>
              <a:chOff x="1547347" y="997263"/>
              <a:chExt cx="531523" cy="245533"/>
            </a:xfrm>
            <a:solidFill>
              <a:srgbClr val="000000"/>
            </a:solidFill>
          </p:grpSpPr>
          <p:sp>
            <p:nvSpPr>
              <p:cNvPr id="456" name="Freeform 455">
                <a:extLst>
                  <a:ext uri="{FF2B5EF4-FFF2-40B4-BE49-F238E27FC236}">
                    <a16:creationId xmlns:a16="http://schemas.microsoft.com/office/drawing/2014/main" id="{5DF86305-2DF9-9AE2-C756-6B5E0C1E2274}"/>
                  </a:ext>
                </a:extLst>
              </p:cNvPr>
              <p:cNvSpPr/>
              <p:nvPr/>
            </p:nvSpPr>
            <p:spPr>
              <a:xfrm>
                <a:off x="1550137" y="1002843"/>
                <a:ext cx="30691" cy="53012"/>
              </a:xfrm>
              <a:custGeom>
                <a:avLst/>
                <a:gdLst>
                  <a:gd name="connsiteX0" fmla="*/ 9765 w 30691"/>
                  <a:gd name="connsiteY0" fmla="*/ 6975 h 53012"/>
                  <a:gd name="connsiteX1" fmla="*/ 9765 w 30691"/>
                  <a:gd name="connsiteY1" fmla="*/ 22321 h 53012"/>
                  <a:gd name="connsiteX2" fmla="*/ 27902 w 30691"/>
                  <a:gd name="connsiteY2" fmla="*/ 22321 h 53012"/>
                  <a:gd name="connsiteX3" fmla="*/ 27902 w 30691"/>
                  <a:gd name="connsiteY3" fmla="*/ 29297 h 53012"/>
                  <a:gd name="connsiteX4" fmla="*/ 9765 w 30691"/>
                  <a:gd name="connsiteY4" fmla="*/ 29297 h 53012"/>
                  <a:gd name="connsiteX5" fmla="*/ 9765 w 30691"/>
                  <a:gd name="connsiteY5" fmla="*/ 46038 h 53012"/>
                  <a:gd name="connsiteX6" fmla="*/ 30692 w 30691"/>
                  <a:gd name="connsiteY6" fmla="*/ 46038 h 53012"/>
                  <a:gd name="connsiteX7" fmla="*/ 30692 w 30691"/>
                  <a:gd name="connsiteY7" fmla="*/ 53013 h 53012"/>
                  <a:gd name="connsiteX8" fmla="*/ 0 w 30691"/>
                  <a:gd name="connsiteY8" fmla="*/ 53013 h 53012"/>
                  <a:gd name="connsiteX9" fmla="*/ 0 w 30691"/>
                  <a:gd name="connsiteY9" fmla="*/ 0 h 53012"/>
                  <a:gd name="connsiteX10" fmla="*/ 29297 w 30691"/>
                  <a:gd name="connsiteY10" fmla="*/ 0 h 53012"/>
                  <a:gd name="connsiteX11" fmla="*/ 29297 w 30691"/>
                  <a:gd name="connsiteY11" fmla="*/ 6975 h 53012"/>
                  <a:gd name="connsiteX12" fmla="*/ 9765 w 30691"/>
                  <a:gd name="connsiteY12" fmla="*/ 6975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91" h="53012">
                    <a:moveTo>
                      <a:pt x="9765" y="6975"/>
                    </a:moveTo>
                    <a:lnTo>
                      <a:pt x="9765" y="22321"/>
                    </a:lnTo>
                    <a:lnTo>
                      <a:pt x="27902" y="22321"/>
                    </a:lnTo>
                    <a:lnTo>
                      <a:pt x="27902" y="29297"/>
                    </a:lnTo>
                    <a:lnTo>
                      <a:pt x="9765" y="29297"/>
                    </a:lnTo>
                    <a:lnTo>
                      <a:pt x="9765" y="46038"/>
                    </a:lnTo>
                    <a:lnTo>
                      <a:pt x="30692" y="46038"/>
                    </a:lnTo>
                    <a:lnTo>
                      <a:pt x="30692" y="53013"/>
                    </a:lnTo>
                    <a:lnTo>
                      <a:pt x="0" y="53013"/>
                    </a:lnTo>
                    <a:lnTo>
                      <a:pt x="0" y="0"/>
                    </a:lnTo>
                    <a:lnTo>
                      <a:pt x="29297" y="0"/>
                    </a:lnTo>
                    <a:lnTo>
                      <a:pt x="29297" y="6975"/>
                    </a:lnTo>
                    <a:lnTo>
                      <a:pt x="9765" y="6975"/>
                    </a:lnTo>
                    <a:close/>
                  </a:path>
                </a:pathLst>
              </a:custGeom>
              <a:solidFill>
                <a:srgbClr val="000000"/>
              </a:solidFill>
              <a:ln w="13943" cap="flat">
                <a:noFill/>
                <a:prstDash val="solid"/>
                <a:miter/>
              </a:ln>
            </p:spPr>
            <p:txBody>
              <a:bodyPr rtlCol="0" anchor="ctr"/>
              <a:lstStyle/>
              <a:p>
                <a:endParaRPr lang="en-US"/>
              </a:p>
            </p:txBody>
          </p:sp>
          <p:sp>
            <p:nvSpPr>
              <p:cNvPr id="457" name="Freeform 456">
                <a:extLst>
                  <a:ext uri="{FF2B5EF4-FFF2-40B4-BE49-F238E27FC236}">
                    <a16:creationId xmlns:a16="http://schemas.microsoft.com/office/drawing/2014/main" id="{E1248528-F40A-2DB2-B579-B32B7EE92ECF}"/>
                  </a:ext>
                </a:extLst>
              </p:cNvPr>
              <p:cNvSpPr/>
              <p:nvPr/>
            </p:nvSpPr>
            <p:spPr>
              <a:xfrm>
                <a:off x="1593384" y="1012609"/>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0 w 69753"/>
                  <a:gd name="connsiteY16" fmla="*/ 19531 h 43247"/>
                  <a:gd name="connsiteX17" fmla="*/ 8370 w 69753"/>
                  <a:gd name="connsiteY17" fmla="*/ 43247 h 43247"/>
                  <a:gd name="connsiteX18" fmla="*/ 0 w 69753"/>
                  <a:gd name="connsiteY18" fmla="*/ 43247 h 43247"/>
                  <a:gd name="connsiteX19" fmla="*/ 0 w 69753"/>
                  <a:gd name="connsiteY19" fmla="*/ 1395 h 43247"/>
                  <a:gd name="connsiteX20" fmla="*/ 8370 w 69753"/>
                  <a:gd name="connsiteY20" fmla="*/ 1395 h 43247"/>
                  <a:gd name="connsiteX21" fmla="*/ 8370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3"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6037" y="8370"/>
                      <a:pt x="44642"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6" y="9765"/>
                      <a:pt x="23716" y="8370"/>
                      <a:pt x="19531" y="8370"/>
                    </a:cubicBezTo>
                    <a:cubicBezTo>
                      <a:pt x="16741" y="8370"/>
                      <a:pt x="13951" y="9765"/>
                      <a:pt x="11161" y="11161"/>
                    </a:cubicBezTo>
                    <a:cubicBezTo>
                      <a:pt x="9766" y="12556"/>
                      <a:pt x="8370" y="16741"/>
                      <a:pt x="8370" y="19531"/>
                    </a:cubicBezTo>
                    <a:lnTo>
                      <a:pt x="8370" y="43247"/>
                    </a:lnTo>
                    <a:lnTo>
                      <a:pt x="0" y="43247"/>
                    </a:lnTo>
                    <a:lnTo>
                      <a:pt x="0" y="1395"/>
                    </a:lnTo>
                    <a:lnTo>
                      <a:pt x="8370" y="1395"/>
                    </a:lnTo>
                    <a:lnTo>
                      <a:pt x="8370"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7" y="0"/>
                      <a:pt x="48828" y="0"/>
                    </a:cubicBezTo>
                    <a:cubicBezTo>
                      <a:pt x="55803" y="1395"/>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58" name="Freeform 457">
                <a:extLst>
                  <a:ext uri="{FF2B5EF4-FFF2-40B4-BE49-F238E27FC236}">
                    <a16:creationId xmlns:a16="http://schemas.microsoft.com/office/drawing/2014/main" id="{CF9E83C6-DA7E-9111-E9F7-6B5F778D1562}"/>
                  </a:ext>
                </a:extLst>
              </p:cNvPr>
              <p:cNvSpPr/>
              <p:nvPr/>
            </p:nvSpPr>
            <p:spPr>
              <a:xfrm>
                <a:off x="1678484" y="1014004"/>
                <a:ext cx="41852" cy="64173"/>
              </a:xfrm>
              <a:custGeom>
                <a:avLst/>
                <a:gdLst>
                  <a:gd name="connsiteX0" fmla="*/ 13951 w 41852"/>
                  <a:gd name="connsiteY0" fmla="*/ 1395 h 64173"/>
                  <a:gd name="connsiteX1" fmla="*/ 22321 w 41852"/>
                  <a:gd name="connsiteY1" fmla="*/ 0 h 64173"/>
                  <a:gd name="connsiteX2" fmla="*/ 32087 w 41852"/>
                  <a:gd name="connsiteY2" fmla="*/ 2790 h 64173"/>
                  <a:gd name="connsiteX3" fmla="*/ 39062 w 41852"/>
                  <a:gd name="connsiteY3" fmla="*/ 9765 h 64173"/>
                  <a:gd name="connsiteX4" fmla="*/ 41852 w 41852"/>
                  <a:gd name="connsiteY4" fmla="*/ 20926 h 64173"/>
                  <a:gd name="connsiteX5" fmla="*/ 39062 w 41852"/>
                  <a:gd name="connsiteY5" fmla="*/ 32087 h 64173"/>
                  <a:gd name="connsiteX6" fmla="*/ 32087 w 41852"/>
                  <a:gd name="connsiteY6" fmla="*/ 40457 h 64173"/>
                  <a:gd name="connsiteX7" fmla="*/ 22321 w 41852"/>
                  <a:gd name="connsiteY7" fmla="*/ 43247 h 64173"/>
                  <a:gd name="connsiteX8" fmla="*/ 13951 w 41852"/>
                  <a:gd name="connsiteY8" fmla="*/ 41852 h 64173"/>
                  <a:gd name="connsiteX9" fmla="*/ 8371 w 41852"/>
                  <a:gd name="connsiteY9" fmla="*/ 37667 h 64173"/>
                  <a:gd name="connsiteX10" fmla="*/ 8371 w 41852"/>
                  <a:gd name="connsiteY10" fmla="*/ 64173 h 64173"/>
                  <a:gd name="connsiteX11" fmla="*/ 0 w 41852"/>
                  <a:gd name="connsiteY11" fmla="*/ 64173 h 64173"/>
                  <a:gd name="connsiteX12" fmla="*/ 0 w 41852"/>
                  <a:gd name="connsiteY12" fmla="*/ 2790 h 64173"/>
                  <a:gd name="connsiteX13" fmla="*/ 8371 w 41852"/>
                  <a:gd name="connsiteY13" fmla="*/ 2790 h 64173"/>
                  <a:gd name="connsiteX14" fmla="*/ 8371 w 41852"/>
                  <a:gd name="connsiteY14" fmla="*/ 8370 h 64173"/>
                  <a:gd name="connsiteX15" fmla="*/ 13951 w 41852"/>
                  <a:gd name="connsiteY15" fmla="*/ 1395 h 64173"/>
                  <a:gd name="connsiteX16" fmla="*/ 32087 w 41852"/>
                  <a:gd name="connsiteY16" fmla="*/ 13951 h 64173"/>
                  <a:gd name="connsiteX17" fmla="*/ 27902 w 41852"/>
                  <a:gd name="connsiteY17" fmla="*/ 9765 h 64173"/>
                  <a:gd name="connsiteX18" fmla="*/ 20926 w 41852"/>
                  <a:gd name="connsiteY18" fmla="*/ 8370 h 64173"/>
                  <a:gd name="connsiteX19" fmla="*/ 15346 w 41852"/>
                  <a:gd name="connsiteY19" fmla="*/ 9765 h 64173"/>
                  <a:gd name="connsiteX20" fmla="*/ 11161 w 41852"/>
                  <a:gd name="connsiteY20" fmla="*/ 15346 h 64173"/>
                  <a:gd name="connsiteX21" fmla="*/ 9765 w 41852"/>
                  <a:gd name="connsiteY21" fmla="*/ 22321 h 64173"/>
                  <a:gd name="connsiteX22" fmla="*/ 11161 w 41852"/>
                  <a:gd name="connsiteY22" fmla="*/ 29297 h 64173"/>
                  <a:gd name="connsiteX23" fmla="*/ 15346 w 41852"/>
                  <a:gd name="connsiteY23" fmla="*/ 34877 h 64173"/>
                  <a:gd name="connsiteX24" fmla="*/ 20926 w 41852"/>
                  <a:gd name="connsiteY24" fmla="*/ 36272 h 64173"/>
                  <a:gd name="connsiteX25" fmla="*/ 27902 w 41852"/>
                  <a:gd name="connsiteY25" fmla="*/ 34877 h 64173"/>
                  <a:gd name="connsiteX26" fmla="*/ 32087 w 41852"/>
                  <a:gd name="connsiteY26" fmla="*/ 29297 h 64173"/>
                  <a:gd name="connsiteX27" fmla="*/ 33482 w 41852"/>
                  <a:gd name="connsiteY27" fmla="*/ 22321 h 64173"/>
                  <a:gd name="connsiteX28" fmla="*/ 32087 w 41852"/>
                  <a:gd name="connsiteY28" fmla="*/ 13951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852" h="64173">
                    <a:moveTo>
                      <a:pt x="13951" y="1395"/>
                    </a:moveTo>
                    <a:cubicBezTo>
                      <a:pt x="16741" y="0"/>
                      <a:pt x="19531" y="0"/>
                      <a:pt x="22321" y="0"/>
                    </a:cubicBezTo>
                    <a:cubicBezTo>
                      <a:pt x="26507" y="0"/>
                      <a:pt x="29297" y="1395"/>
                      <a:pt x="32087" y="2790"/>
                    </a:cubicBezTo>
                    <a:cubicBezTo>
                      <a:pt x="34877" y="4185"/>
                      <a:pt x="37667" y="6975"/>
                      <a:pt x="39062" y="9765"/>
                    </a:cubicBezTo>
                    <a:cubicBezTo>
                      <a:pt x="40457" y="12556"/>
                      <a:pt x="41852" y="16741"/>
                      <a:pt x="41852" y="20926"/>
                    </a:cubicBezTo>
                    <a:cubicBezTo>
                      <a:pt x="41852" y="25111"/>
                      <a:pt x="40457" y="29297"/>
                      <a:pt x="39062" y="32087"/>
                    </a:cubicBezTo>
                    <a:cubicBezTo>
                      <a:pt x="37667" y="34877"/>
                      <a:pt x="34877" y="37667"/>
                      <a:pt x="32087" y="40457"/>
                    </a:cubicBezTo>
                    <a:cubicBezTo>
                      <a:pt x="29297" y="41852"/>
                      <a:pt x="25111" y="43247"/>
                      <a:pt x="22321" y="43247"/>
                    </a:cubicBezTo>
                    <a:cubicBezTo>
                      <a:pt x="19531" y="43247"/>
                      <a:pt x="16741" y="43247"/>
                      <a:pt x="13951" y="41852"/>
                    </a:cubicBezTo>
                    <a:cubicBezTo>
                      <a:pt x="11161" y="40457"/>
                      <a:pt x="9765" y="39062"/>
                      <a:pt x="8371" y="37667"/>
                    </a:cubicBezTo>
                    <a:lnTo>
                      <a:pt x="8371" y="64173"/>
                    </a:lnTo>
                    <a:lnTo>
                      <a:pt x="0" y="64173"/>
                    </a:lnTo>
                    <a:lnTo>
                      <a:pt x="0" y="2790"/>
                    </a:lnTo>
                    <a:lnTo>
                      <a:pt x="8371" y="2790"/>
                    </a:lnTo>
                    <a:lnTo>
                      <a:pt x="8371" y="8370"/>
                    </a:lnTo>
                    <a:cubicBezTo>
                      <a:pt x="9765" y="4185"/>
                      <a:pt x="11161" y="2790"/>
                      <a:pt x="13951" y="1395"/>
                    </a:cubicBezTo>
                    <a:close/>
                    <a:moveTo>
                      <a:pt x="32087" y="13951"/>
                    </a:moveTo>
                    <a:cubicBezTo>
                      <a:pt x="30692" y="11161"/>
                      <a:pt x="29297" y="9765"/>
                      <a:pt x="27902" y="9765"/>
                    </a:cubicBezTo>
                    <a:cubicBezTo>
                      <a:pt x="26507" y="8370"/>
                      <a:pt x="23716" y="8370"/>
                      <a:pt x="20926" y="8370"/>
                    </a:cubicBezTo>
                    <a:cubicBezTo>
                      <a:pt x="18136" y="8370"/>
                      <a:pt x="16741" y="8370"/>
                      <a:pt x="15346" y="9765"/>
                    </a:cubicBezTo>
                    <a:cubicBezTo>
                      <a:pt x="13951" y="11161"/>
                      <a:pt x="11161" y="12556"/>
                      <a:pt x="11161" y="15346"/>
                    </a:cubicBezTo>
                    <a:cubicBezTo>
                      <a:pt x="9765" y="18136"/>
                      <a:pt x="9765" y="19531"/>
                      <a:pt x="9765" y="22321"/>
                    </a:cubicBezTo>
                    <a:cubicBezTo>
                      <a:pt x="9765" y="25111"/>
                      <a:pt x="9765" y="27902"/>
                      <a:pt x="11161" y="29297"/>
                    </a:cubicBezTo>
                    <a:cubicBezTo>
                      <a:pt x="12556" y="32087"/>
                      <a:pt x="13951" y="33482"/>
                      <a:pt x="15346" y="34877"/>
                    </a:cubicBezTo>
                    <a:cubicBezTo>
                      <a:pt x="16741" y="36272"/>
                      <a:pt x="19531" y="36272"/>
                      <a:pt x="20926" y="36272"/>
                    </a:cubicBezTo>
                    <a:cubicBezTo>
                      <a:pt x="23716" y="36272"/>
                      <a:pt x="25111" y="36272"/>
                      <a:pt x="27902" y="34877"/>
                    </a:cubicBezTo>
                    <a:cubicBezTo>
                      <a:pt x="29297" y="33482"/>
                      <a:pt x="32087" y="32087"/>
                      <a:pt x="32087" y="29297"/>
                    </a:cubicBezTo>
                    <a:cubicBezTo>
                      <a:pt x="33482" y="26506"/>
                      <a:pt x="33482" y="25111"/>
                      <a:pt x="33482" y="22321"/>
                    </a:cubicBezTo>
                    <a:cubicBezTo>
                      <a:pt x="33482" y="18136"/>
                      <a:pt x="32087" y="15346"/>
                      <a:pt x="32087" y="13951"/>
                    </a:cubicBezTo>
                    <a:close/>
                  </a:path>
                </a:pathLst>
              </a:custGeom>
              <a:solidFill>
                <a:srgbClr val="000000"/>
              </a:solidFill>
              <a:ln w="13943" cap="flat">
                <a:no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27E8D84E-4E83-0B6D-A909-F1AF5B785731}"/>
                  </a:ext>
                </a:extLst>
              </p:cNvPr>
              <p:cNvSpPr/>
              <p:nvPr/>
            </p:nvSpPr>
            <p:spPr>
              <a:xfrm>
                <a:off x="1730102" y="1015399"/>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3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7902 w 44642"/>
                  <a:gd name="connsiteY13" fmla="*/ 32087 h 41852"/>
                  <a:gd name="connsiteX14" fmla="*/ 32087 w 44642"/>
                  <a:gd name="connsiteY14" fmla="*/ 27902 h 41852"/>
                  <a:gd name="connsiteX15" fmla="*/ 33482 w 44642"/>
                  <a:gd name="connsiteY15" fmla="*/ 19531 h 41852"/>
                  <a:gd name="connsiteX16" fmla="*/ 32087 w 44642"/>
                  <a:gd name="connsiteY16" fmla="*/ 11161 h 41852"/>
                  <a:gd name="connsiteX17" fmla="*/ 27902 w 44642"/>
                  <a:gd name="connsiteY17" fmla="*/ 6975 h 41852"/>
                  <a:gd name="connsiteX18" fmla="*/ 22321 w 44642"/>
                  <a:gd name="connsiteY18" fmla="*/ 5580 h 41852"/>
                  <a:gd name="connsiteX19" fmla="*/ 16741 w 44642"/>
                  <a:gd name="connsiteY19" fmla="*/ 6975 h 41852"/>
                  <a:gd name="connsiteX20" fmla="*/ 12556 w 44642"/>
                  <a:gd name="connsiteY20" fmla="*/ 11161 h 41852"/>
                  <a:gd name="connsiteX21" fmla="*/ 11161 w 44642"/>
                  <a:gd name="connsiteY21" fmla="*/ 19531 h 41852"/>
                  <a:gd name="connsiteX22" fmla="*/ 13951 w 44642"/>
                  <a:gd name="connsiteY22" fmla="*/ 30692 h 41852"/>
                  <a:gd name="connsiteX23" fmla="*/ 22321 w 44642"/>
                  <a:gd name="connsiteY23" fmla="*/ 34877 h 41852"/>
                  <a:gd name="connsiteX24" fmla="*/ 27902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7"/>
                      <a:pt x="0" y="25111"/>
                      <a:pt x="0" y="20926"/>
                    </a:cubicBezTo>
                    <a:cubicBezTo>
                      <a:pt x="0" y="16741"/>
                      <a:pt x="1395" y="12556"/>
                      <a:pt x="2790" y="9765"/>
                    </a:cubicBezTo>
                    <a:cubicBezTo>
                      <a:pt x="4185" y="6975"/>
                      <a:pt x="6975" y="4185"/>
                      <a:pt x="11161" y="2790"/>
                    </a:cubicBezTo>
                    <a:cubicBezTo>
                      <a:pt x="13951" y="1395"/>
                      <a:pt x="18136" y="0"/>
                      <a:pt x="22321" y="0"/>
                    </a:cubicBezTo>
                    <a:cubicBezTo>
                      <a:pt x="26507" y="0"/>
                      <a:pt x="29297" y="1395"/>
                      <a:pt x="33482" y="2790"/>
                    </a:cubicBezTo>
                    <a:cubicBezTo>
                      <a:pt x="36272" y="4185"/>
                      <a:pt x="39062" y="6975"/>
                      <a:pt x="41852" y="9765"/>
                    </a:cubicBezTo>
                    <a:cubicBezTo>
                      <a:pt x="43247" y="12556"/>
                      <a:pt x="44643" y="16741"/>
                      <a:pt x="44643" y="20926"/>
                    </a:cubicBezTo>
                    <a:cubicBezTo>
                      <a:pt x="44643" y="25111"/>
                      <a:pt x="43247" y="29297"/>
                      <a:pt x="41852" y="32087"/>
                    </a:cubicBezTo>
                    <a:cubicBezTo>
                      <a:pt x="40457" y="34877"/>
                      <a:pt x="37667" y="37667"/>
                      <a:pt x="33482" y="39062"/>
                    </a:cubicBezTo>
                    <a:cubicBezTo>
                      <a:pt x="30692" y="40457"/>
                      <a:pt x="26507" y="41852"/>
                      <a:pt x="22321" y="41852"/>
                    </a:cubicBezTo>
                    <a:cubicBezTo>
                      <a:pt x="16741" y="41852"/>
                      <a:pt x="13951" y="40457"/>
                      <a:pt x="9766" y="39062"/>
                    </a:cubicBezTo>
                    <a:close/>
                    <a:moveTo>
                      <a:pt x="27902" y="32087"/>
                    </a:moveTo>
                    <a:cubicBezTo>
                      <a:pt x="29297" y="30692"/>
                      <a:pt x="32087" y="29297"/>
                      <a:pt x="32087" y="27902"/>
                    </a:cubicBezTo>
                    <a:cubicBezTo>
                      <a:pt x="33482" y="25111"/>
                      <a:pt x="33482" y="23716"/>
                      <a:pt x="33482" y="19531"/>
                    </a:cubicBezTo>
                    <a:cubicBezTo>
                      <a:pt x="33482" y="16741"/>
                      <a:pt x="33482" y="13951"/>
                      <a:pt x="32087" y="11161"/>
                    </a:cubicBezTo>
                    <a:cubicBezTo>
                      <a:pt x="30692" y="8370"/>
                      <a:pt x="29297" y="6975"/>
                      <a:pt x="27902" y="6975"/>
                    </a:cubicBezTo>
                    <a:cubicBezTo>
                      <a:pt x="26507" y="5580"/>
                      <a:pt x="23716" y="5580"/>
                      <a:pt x="22321" y="5580"/>
                    </a:cubicBezTo>
                    <a:cubicBezTo>
                      <a:pt x="19531" y="5580"/>
                      <a:pt x="18136" y="5580"/>
                      <a:pt x="16741" y="6975"/>
                    </a:cubicBezTo>
                    <a:cubicBezTo>
                      <a:pt x="15346" y="8370"/>
                      <a:pt x="13951" y="9765"/>
                      <a:pt x="12556" y="11161"/>
                    </a:cubicBezTo>
                    <a:cubicBezTo>
                      <a:pt x="11161" y="13951"/>
                      <a:pt x="11161" y="15346"/>
                      <a:pt x="11161" y="19531"/>
                    </a:cubicBezTo>
                    <a:cubicBezTo>
                      <a:pt x="11161" y="23716"/>
                      <a:pt x="12556" y="27902"/>
                      <a:pt x="13951" y="30692"/>
                    </a:cubicBezTo>
                    <a:cubicBezTo>
                      <a:pt x="15346" y="33482"/>
                      <a:pt x="19531" y="34877"/>
                      <a:pt x="22321" y="34877"/>
                    </a:cubicBezTo>
                    <a:cubicBezTo>
                      <a:pt x="23716" y="33482"/>
                      <a:pt x="25111" y="33482"/>
                      <a:pt x="27902" y="32087"/>
                    </a:cubicBezTo>
                    <a:close/>
                  </a:path>
                </a:pathLst>
              </a:custGeom>
              <a:solidFill>
                <a:srgbClr val="000000"/>
              </a:solidFill>
              <a:ln w="13943" cap="flat">
                <a:no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D6BEFD5F-C18F-06FE-A167-F8FF12A97F1B}"/>
                  </a:ext>
                </a:extLst>
              </p:cNvPr>
              <p:cNvSpPr/>
              <p:nvPr/>
            </p:nvSpPr>
            <p:spPr>
              <a:xfrm>
                <a:off x="1780324" y="1014004"/>
                <a:ext cx="61383" cy="41852"/>
              </a:xfrm>
              <a:custGeom>
                <a:avLst/>
                <a:gdLst>
                  <a:gd name="connsiteX0" fmla="*/ 61383 w 61383"/>
                  <a:gd name="connsiteY0" fmla="*/ 0 h 41852"/>
                  <a:gd name="connsiteX1" fmla="*/ 48828 w 61383"/>
                  <a:gd name="connsiteY1" fmla="*/ 41852 h 41852"/>
                  <a:gd name="connsiteX2" fmla="*/ 39062 w 61383"/>
                  <a:gd name="connsiteY2" fmla="*/ 41852 h 41852"/>
                  <a:gd name="connsiteX3" fmla="*/ 30692 w 61383"/>
                  <a:gd name="connsiteY3" fmla="*/ 11161 h 41852"/>
                  <a:gd name="connsiteX4" fmla="*/ 22321 w 61383"/>
                  <a:gd name="connsiteY4" fmla="*/ 41852 h 41852"/>
                  <a:gd name="connsiteX5" fmla="*/ 12556 w 61383"/>
                  <a:gd name="connsiteY5" fmla="*/ 41852 h 41852"/>
                  <a:gd name="connsiteX6" fmla="*/ 0 w 61383"/>
                  <a:gd name="connsiteY6" fmla="*/ 0 h 41852"/>
                  <a:gd name="connsiteX7" fmla="*/ 8371 w 61383"/>
                  <a:gd name="connsiteY7" fmla="*/ 0 h 41852"/>
                  <a:gd name="connsiteX8" fmla="*/ 16741 w 61383"/>
                  <a:gd name="connsiteY8" fmla="*/ 33482 h 41852"/>
                  <a:gd name="connsiteX9" fmla="*/ 25111 w 61383"/>
                  <a:gd name="connsiteY9" fmla="*/ 0 h 41852"/>
                  <a:gd name="connsiteX10" fmla="*/ 34877 w 61383"/>
                  <a:gd name="connsiteY10" fmla="*/ 0 h 41852"/>
                  <a:gd name="connsiteX11" fmla="*/ 43247 w 61383"/>
                  <a:gd name="connsiteY11" fmla="*/ 33482 h 41852"/>
                  <a:gd name="connsiteX12" fmla="*/ 51618 w 61383"/>
                  <a:gd name="connsiteY12" fmla="*/ 0 h 41852"/>
                  <a:gd name="connsiteX13" fmla="*/ 61383 w 61383"/>
                  <a:gd name="connsiteY13"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383" h="41852">
                    <a:moveTo>
                      <a:pt x="61383" y="0"/>
                    </a:moveTo>
                    <a:lnTo>
                      <a:pt x="48828" y="41852"/>
                    </a:lnTo>
                    <a:lnTo>
                      <a:pt x="39062" y="41852"/>
                    </a:lnTo>
                    <a:lnTo>
                      <a:pt x="30692" y="11161"/>
                    </a:lnTo>
                    <a:lnTo>
                      <a:pt x="22321" y="41852"/>
                    </a:lnTo>
                    <a:lnTo>
                      <a:pt x="12556" y="41852"/>
                    </a:lnTo>
                    <a:lnTo>
                      <a:pt x="0" y="0"/>
                    </a:lnTo>
                    <a:lnTo>
                      <a:pt x="8371" y="0"/>
                    </a:lnTo>
                    <a:lnTo>
                      <a:pt x="16741" y="33482"/>
                    </a:lnTo>
                    <a:lnTo>
                      <a:pt x="25111" y="0"/>
                    </a:lnTo>
                    <a:lnTo>
                      <a:pt x="34877" y="0"/>
                    </a:lnTo>
                    <a:lnTo>
                      <a:pt x="43247" y="33482"/>
                    </a:lnTo>
                    <a:lnTo>
                      <a:pt x="51618" y="0"/>
                    </a:lnTo>
                    <a:lnTo>
                      <a:pt x="61383" y="0"/>
                    </a:lnTo>
                    <a:close/>
                  </a:path>
                </a:pathLst>
              </a:custGeom>
              <a:solidFill>
                <a:srgbClr val="000000"/>
              </a:solidFill>
              <a:ln w="13943" cap="flat">
                <a:no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070BC1AB-FB9F-A41A-1DAE-743DB2502F90}"/>
                  </a:ext>
                </a:extLst>
              </p:cNvPr>
              <p:cNvSpPr/>
              <p:nvPr/>
            </p:nvSpPr>
            <p:spPr>
              <a:xfrm>
                <a:off x="1850078" y="1016794"/>
                <a:ext cx="41852" cy="41852"/>
              </a:xfrm>
              <a:custGeom>
                <a:avLst/>
                <a:gdLst>
                  <a:gd name="connsiteX0" fmla="*/ 40457 w 41852"/>
                  <a:gd name="connsiteY0" fmla="*/ 22321 h 41852"/>
                  <a:gd name="connsiteX1" fmla="*/ 8371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7 w 41852"/>
                  <a:gd name="connsiteY19" fmla="*/ 6975 h 41852"/>
                  <a:gd name="connsiteX20" fmla="*/ 20926 w 41852"/>
                  <a:gd name="connsiteY20" fmla="*/ 4185 h 41852"/>
                  <a:gd name="connsiteX21" fmla="*/ 12556 w 41852"/>
                  <a:gd name="connsiteY21" fmla="*/ 6975 h 41852"/>
                  <a:gd name="connsiteX22" fmla="*/ 8371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1" y="22321"/>
                    </a:lnTo>
                    <a:cubicBezTo>
                      <a:pt x="8371" y="25111"/>
                      <a:pt x="9765" y="27902"/>
                      <a:pt x="12556" y="30692"/>
                    </a:cubicBezTo>
                    <a:cubicBezTo>
                      <a:pt x="15346" y="32087"/>
                      <a:pt x="18136" y="33482"/>
                      <a:pt x="20926" y="33482"/>
                    </a:cubicBezTo>
                    <a:cubicBezTo>
                      <a:pt x="25111" y="33482"/>
                      <a:pt x="29297"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0457" y="19531"/>
                      <a:pt x="40457" y="20926"/>
                      <a:pt x="40457" y="22321"/>
                    </a:cubicBezTo>
                    <a:close/>
                    <a:moveTo>
                      <a:pt x="32087" y="15346"/>
                    </a:moveTo>
                    <a:cubicBezTo>
                      <a:pt x="32087" y="12556"/>
                      <a:pt x="30692" y="9766"/>
                      <a:pt x="29297" y="6975"/>
                    </a:cubicBezTo>
                    <a:cubicBezTo>
                      <a:pt x="26506" y="5580"/>
                      <a:pt x="23716" y="4185"/>
                      <a:pt x="20926" y="4185"/>
                    </a:cubicBezTo>
                    <a:cubicBezTo>
                      <a:pt x="18136" y="4185"/>
                      <a:pt x="15346" y="5580"/>
                      <a:pt x="12556" y="6975"/>
                    </a:cubicBezTo>
                    <a:cubicBezTo>
                      <a:pt x="9765" y="8370"/>
                      <a:pt x="9765" y="11161"/>
                      <a:pt x="8371"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00AC3C3C-4D3D-B905-B7A9-77F7F8898ADF}"/>
                  </a:ext>
                </a:extLst>
              </p:cNvPr>
              <p:cNvSpPr/>
              <p:nvPr/>
            </p:nvSpPr>
            <p:spPr>
              <a:xfrm>
                <a:off x="1901696" y="1014004"/>
                <a:ext cx="22321" cy="41852"/>
              </a:xfrm>
              <a:custGeom>
                <a:avLst/>
                <a:gdLst>
                  <a:gd name="connsiteX0" fmla="*/ 15346 w 22321"/>
                  <a:gd name="connsiteY0" fmla="*/ 1395 h 41852"/>
                  <a:gd name="connsiteX1" fmla="*/ 22321 w 22321"/>
                  <a:gd name="connsiteY1" fmla="*/ 0 h 41852"/>
                  <a:gd name="connsiteX2" fmla="*/ 22321 w 22321"/>
                  <a:gd name="connsiteY2" fmla="*/ 8370 h 41852"/>
                  <a:gd name="connsiteX3" fmla="*/ 19531 w 22321"/>
                  <a:gd name="connsiteY3" fmla="*/ 8370 h 41852"/>
                  <a:gd name="connsiteX4" fmla="*/ 11161 w 22321"/>
                  <a:gd name="connsiteY4" fmla="*/ 11161 h 41852"/>
                  <a:gd name="connsiteX5" fmla="*/ 8371 w 22321"/>
                  <a:gd name="connsiteY5" fmla="*/ 19531 h 41852"/>
                  <a:gd name="connsiteX6" fmla="*/ 8371 w 22321"/>
                  <a:gd name="connsiteY6" fmla="*/ 41852 h 41852"/>
                  <a:gd name="connsiteX7" fmla="*/ 0 w 22321"/>
                  <a:gd name="connsiteY7" fmla="*/ 41852 h 41852"/>
                  <a:gd name="connsiteX8" fmla="*/ 0 w 22321"/>
                  <a:gd name="connsiteY8" fmla="*/ 0 h 41852"/>
                  <a:gd name="connsiteX9" fmla="*/ 8371 w 22321"/>
                  <a:gd name="connsiteY9" fmla="*/ 0 h 41852"/>
                  <a:gd name="connsiteX10" fmla="*/ 8371 w 22321"/>
                  <a:gd name="connsiteY10" fmla="*/ 5580 h 41852"/>
                  <a:gd name="connsiteX11" fmla="*/ 15346 w 22321"/>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21" h="41852">
                    <a:moveTo>
                      <a:pt x="15346" y="1395"/>
                    </a:moveTo>
                    <a:cubicBezTo>
                      <a:pt x="18136" y="0"/>
                      <a:pt x="19531" y="0"/>
                      <a:pt x="22321" y="0"/>
                    </a:cubicBezTo>
                    <a:lnTo>
                      <a:pt x="22321" y="8370"/>
                    </a:lnTo>
                    <a:lnTo>
                      <a:pt x="19531" y="8370"/>
                    </a:lnTo>
                    <a:cubicBezTo>
                      <a:pt x="16741" y="8370"/>
                      <a:pt x="13951" y="9765"/>
                      <a:pt x="11161" y="11161"/>
                    </a:cubicBezTo>
                    <a:cubicBezTo>
                      <a:pt x="9765" y="12556"/>
                      <a:pt x="8371" y="15346"/>
                      <a:pt x="8371" y="19531"/>
                    </a:cubicBezTo>
                    <a:lnTo>
                      <a:pt x="8371" y="41852"/>
                    </a:lnTo>
                    <a:lnTo>
                      <a:pt x="0" y="41852"/>
                    </a:lnTo>
                    <a:lnTo>
                      <a:pt x="0" y="0"/>
                    </a:lnTo>
                    <a:lnTo>
                      <a:pt x="8371" y="0"/>
                    </a:lnTo>
                    <a:lnTo>
                      <a:pt x="8371" y="5580"/>
                    </a:lnTo>
                    <a:cubicBezTo>
                      <a:pt x="11161" y="4185"/>
                      <a:pt x="12556" y="2790"/>
                      <a:pt x="15346" y="1395"/>
                    </a:cubicBezTo>
                    <a:close/>
                  </a:path>
                </a:pathLst>
              </a:custGeom>
              <a:solidFill>
                <a:srgbClr val="000000"/>
              </a:solidFill>
              <a:ln w="13943" cap="flat">
                <a:no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E3B3CBA6-BB5D-D328-7325-F18C48CC509A}"/>
                  </a:ext>
                </a:extLst>
              </p:cNvPr>
              <p:cNvSpPr/>
              <p:nvPr/>
            </p:nvSpPr>
            <p:spPr>
              <a:xfrm>
                <a:off x="1935178" y="997263"/>
                <a:ext cx="11160" cy="58593"/>
              </a:xfrm>
              <a:custGeom>
                <a:avLst/>
                <a:gdLst>
                  <a:gd name="connsiteX0" fmla="*/ 1395 w 11160"/>
                  <a:gd name="connsiteY0" fmla="*/ 9766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6 h 58593"/>
                  <a:gd name="connsiteX7" fmla="*/ 5580 w 11160"/>
                  <a:gd name="connsiteY7" fmla="*/ 11161 h 58593"/>
                  <a:gd name="connsiteX8" fmla="*/ 1395 w 11160"/>
                  <a:gd name="connsiteY8" fmla="*/ 9766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6"/>
                    </a:moveTo>
                    <a:cubicBezTo>
                      <a:pt x="0" y="8371"/>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1"/>
                      <a:pt x="9765" y="9766"/>
                    </a:cubicBezTo>
                    <a:cubicBezTo>
                      <a:pt x="8370" y="11161"/>
                      <a:pt x="6975" y="11161"/>
                      <a:pt x="5580" y="11161"/>
                    </a:cubicBezTo>
                    <a:cubicBezTo>
                      <a:pt x="4185" y="11161"/>
                      <a:pt x="2790" y="11161"/>
                      <a:pt x="1395" y="9766"/>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2A70688F-759A-3F68-B1CC-6E536D50B3F1}"/>
                  </a:ext>
                </a:extLst>
              </p:cNvPr>
              <p:cNvSpPr/>
              <p:nvPr/>
            </p:nvSpPr>
            <p:spPr>
              <a:xfrm>
                <a:off x="1960289" y="1012609"/>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1 w 39062"/>
                  <a:gd name="connsiteY9" fmla="*/ 19531 h 43247"/>
                  <a:gd name="connsiteX10" fmla="*/ 8371 w 39062"/>
                  <a:gd name="connsiteY10" fmla="*/ 43247 h 43247"/>
                  <a:gd name="connsiteX11" fmla="*/ 0 w 39062"/>
                  <a:gd name="connsiteY11" fmla="*/ 43247 h 43247"/>
                  <a:gd name="connsiteX12" fmla="*/ 0 w 39062"/>
                  <a:gd name="connsiteY12" fmla="*/ 1395 h 43247"/>
                  <a:gd name="connsiteX13" fmla="*/ 8371 w 39062"/>
                  <a:gd name="connsiteY13" fmla="*/ 1395 h 43247"/>
                  <a:gd name="connsiteX14" fmla="*/ 8371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7" y="12556"/>
                      <a:pt x="27902" y="11161"/>
                    </a:cubicBezTo>
                    <a:cubicBezTo>
                      <a:pt x="26507" y="9765"/>
                      <a:pt x="23716" y="8370"/>
                      <a:pt x="19531" y="8370"/>
                    </a:cubicBezTo>
                    <a:cubicBezTo>
                      <a:pt x="16741"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5111" y="1395"/>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65" name="Freeform 464">
                <a:extLst>
                  <a:ext uri="{FF2B5EF4-FFF2-40B4-BE49-F238E27FC236}">
                    <a16:creationId xmlns:a16="http://schemas.microsoft.com/office/drawing/2014/main" id="{2A498CF5-7CEC-D5D2-6BAE-9F3DE7BA4AC7}"/>
                  </a:ext>
                </a:extLst>
              </p:cNvPr>
              <p:cNvSpPr/>
              <p:nvPr/>
            </p:nvSpPr>
            <p:spPr>
              <a:xfrm>
                <a:off x="2010512" y="1012609"/>
                <a:ext cx="43247" cy="64173"/>
              </a:xfrm>
              <a:custGeom>
                <a:avLst/>
                <a:gdLst>
                  <a:gd name="connsiteX0" fmla="*/ 29297 w 43247"/>
                  <a:gd name="connsiteY0" fmla="*/ 2790 h 64173"/>
                  <a:gd name="connsiteX1" fmla="*/ 34877 w 43247"/>
                  <a:gd name="connsiteY1" fmla="*/ 6975 h 64173"/>
                  <a:gd name="connsiteX2" fmla="*/ 34877 w 43247"/>
                  <a:gd name="connsiteY2" fmla="*/ 1395 h 64173"/>
                  <a:gd name="connsiteX3" fmla="*/ 43247 w 43247"/>
                  <a:gd name="connsiteY3" fmla="*/ 1395 h 64173"/>
                  <a:gd name="connsiteX4" fmla="*/ 43247 w 43247"/>
                  <a:gd name="connsiteY4" fmla="*/ 44642 h 64173"/>
                  <a:gd name="connsiteX5" fmla="*/ 40457 w 43247"/>
                  <a:gd name="connsiteY5" fmla="*/ 54408 h 64173"/>
                  <a:gd name="connsiteX6" fmla="*/ 33482 w 43247"/>
                  <a:gd name="connsiteY6" fmla="*/ 61383 h 64173"/>
                  <a:gd name="connsiteX7" fmla="*/ 22321 w 43247"/>
                  <a:gd name="connsiteY7" fmla="*/ 64173 h 64173"/>
                  <a:gd name="connsiteX8" fmla="*/ 8371 w 43247"/>
                  <a:gd name="connsiteY8" fmla="*/ 59988 h 64173"/>
                  <a:gd name="connsiteX9" fmla="*/ 1395 w 43247"/>
                  <a:gd name="connsiteY9" fmla="*/ 48828 h 64173"/>
                  <a:gd name="connsiteX10" fmla="*/ 9765 w 43247"/>
                  <a:gd name="connsiteY10" fmla="*/ 48828 h 64173"/>
                  <a:gd name="connsiteX11" fmla="*/ 13951 w 43247"/>
                  <a:gd name="connsiteY11" fmla="*/ 54408 h 64173"/>
                  <a:gd name="connsiteX12" fmla="*/ 22321 w 43247"/>
                  <a:gd name="connsiteY12" fmla="*/ 55803 h 64173"/>
                  <a:gd name="connsiteX13" fmla="*/ 30692 w 43247"/>
                  <a:gd name="connsiteY13" fmla="*/ 53013 h 64173"/>
                  <a:gd name="connsiteX14" fmla="*/ 33482 w 43247"/>
                  <a:gd name="connsiteY14" fmla="*/ 43247 h 64173"/>
                  <a:gd name="connsiteX15" fmla="*/ 33482 w 43247"/>
                  <a:gd name="connsiteY15" fmla="*/ 36272 h 64173"/>
                  <a:gd name="connsiteX16" fmla="*/ 27902 w 43247"/>
                  <a:gd name="connsiteY16" fmla="*/ 41852 h 64173"/>
                  <a:gd name="connsiteX17" fmla="*/ 19531 w 43247"/>
                  <a:gd name="connsiteY17" fmla="*/ 43247 h 64173"/>
                  <a:gd name="connsiteX18" fmla="*/ 9765 w 43247"/>
                  <a:gd name="connsiteY18" fmla="*/ 40457 h 64173"/>
                  <a:gd name="connsiteX19" fmla="*/ 2790 w 43247"/>
                  <a:gd name="connsiteY19" fmla="*/ 32087 h 64173"/>
                  <a:gd name="connsiteX20" fmla="*/ 0 w 43247"/>
                  <a:gd name="connsiteY20" fmla="*/ 20926 h 64173"/>
                  <a:gd name="connsiteX21" fmla="*/ 2790 w 43247"/>
                  <a:gd name="connsiteY21" fmla="*/ 9765 h 64173"/>
                  <a:gd name="connsiteX22" fmla="*/ 9765 w 43247"/>
                  <a:gd name="connsiteY22" fmla="*/ 2790 h 64173"/>
                  <a:gd name="connsiteX23" fmla="*/ 19531 w 43247"/>
                  <a:gd name="connsiteY23" fmla="*/ 0 h 64173"/>
                  <a:gd name="connsiteX24" fmla="*/ 29297 w 43247"/>
                  <a:gd name="connsiteY24" fmla="*/ 2790 h 64173"/>
                  <a:gd name="connsiteX25" fmla="*/ 33482 w 43247"/>
                  <a:gd name="connsiteY25" fmla="*/ 15346 h 64173"/>
                  <a:gd name="connsiteX26" fmla="*/ 29297 w 43247"/>
                  <a:gd name="connsiteY26" fmla="*/ 9765 h 64173"/>
                  <a:gd name="connsiteX27" fmla="*/ 23716 w 43247"/>
                  <a:gd name="connsiteY27" fmla="*/ 8370 h 64173"/>
                  <a:gd name="connsiteX28" fmla="*/ 18136 w 43247"/>
                  <a:gd name="connsiteY28" fmla="*/ 9765 h 64173"/>
                  <a:gd name="connsiteX29" fmla="*/ 13951 w 43247"/>
                  <a:gd name="connsiteY29" fmla="*/ 13951 h 64173"/>
                  <a:gd name="connsiteX30" fmla="*/ 12556 w 43247"/>
                  <a:gd name="connsiteY30" fmla="*/ 20926 h 64173"/>
                  <a:gd name="connsiteX31" fmla="*/ 13951 w 43247"/>
                  <a:gd name="connsiteY31" fmla="*/ 27902 h 64173"/>
                  <a:gd name="connsiteX32" fmla="*/ 18136 w 43247"/>
                  <a:gd name="connsiteY32" fmla="*/ 33482 h 64173"/>
                  <a:gd name="connsiteX33" fmla="*/ 23716 w 43247"/>
                  <a:gd name="connsiteY33" fmla="*/ 34877 h 64173"/>
                  <a:gd name="connsiteX34" fmla="*/ 29297 w 43247"/>
                  <a:gd name="connsiteY34" fmla="*/ 33482 h 64173"/>
                  <a:gd name="connsiteX35" fmla="*/ 33482 w 43247"/>
                  <a:gd name="connsiteY35" fmla="*/ 27902 h 64173"/>
                  <a:gd name="connsiteX36" fmla="*/ 34877 w 43247"/>
                  <a:gd name="connsiteY36" fmla="*/ 20926 h 64173"/>
                  <a:gd name="connsiteX37" fmla="*/ 33482 w 43247"/>
                  <a:gd name="connsiteY37" fmla="*/ 15346 h 6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47" h="64173">
                    <a:moveTo>
                      <a:pt x="29297" y="2790"/>
                    </a:moveTo>
                    <a:cubicBezTo>
                      <a:pt x="32087" y="4185"/>
                      <a:pt x="33482" y="5580"/>
                      <a:pt x="34877" y="6975"/>
                    </a:cubicBezTo>
                    <a:lnTo>
                      <a:pt x="34877" y="1395"/>
                    </a:lnTo>
                    <a:lnTo>
                      <a:pt x="43247" y="1395"/>
                    </a:lnTo>
                    <a:lnTo>
                      <a:pt x="43247" y="44642"/>
                    </a:lnTo>
                    <a:cubicBezTo>
                      <a:pt x="43247" y="48828"/>
                      <a:pt x="41852" y="51618"/>
                      <a:pt x="40457" y="54408"/>
                    </a:cubicBezTo>
                    <a:cubicBezTo>
                      <a:pt x="39062" y="57198"/>
                      <a:pt x="36272" y="59988"/>
                      <a:pt x="33482" y="61383"/>
                    </a:cubicBezTo>
                    <a:cubicBezTo>
                      <a:pt x="30692" y="62778"/>
                      <a:pt x="26506" y="64173"/>
                      <a:pt x="22321" y="64173"/>
                    </a:cubicBezTo>
                    <a:cubicBezTo>
                      <a:pt x="16741" y="64173"/>
                      <a:pt x="12556" y="62778"/>
                      <a:pt x="8371" y="59988"/>
                    </a:cubicBezTo>
                    <a:cubicBezTo>
                      <a:pt x="4185" y="57198"/>
                      <a:pt x="2790" y="53013"/>
                      <a:pt x="1395" y="48828"/>
                    </a:cubicBezTo>
                    <a:lnTo>
                      <a:pt x="9765" y="48828"/>
                    </a:lnTo>
                    <a:cubicBezTo>
                      <a:pt x="9765" y="51618"/>
                      <a:pt x="11161" y="53013"/>
                      <a:pt x="13951" y="54408"/>
                    </a:cubicBezTo>
                    <a:cubicBezTo>
                      <a:pt x="16741" y="55803"/>
                      <a:pt x="18136" y="55803"/>
                      <a:pt x="22321" y="55803"/>
                    </a:cubicBezTo>
                    <a:cubicBezTo>
                      <a:pt x="26506" y="55803"/>
                      <a:pt x="29297" y="54408"/>
                      <a:pt x="30692" y="53013"/>
                    </a:cubicBezTo>
                    <a:cubicBezTo>
                      <a:pt x="33482" y="50223"/>
                      <a:pt x="33482" y="47432"/>
                      <a:pt x="33482" y="43247"/>
                    </a:cubicBezTo>
                    <a:lnTo>
                      <a:pt x="33482" y="36272"/>
                    </a:lnTo>
                    <a:cubicBezTo>
                      <a:pt x="32087" y="37667"/>
                      <a:pt x="30692" y="40457"/>
                      <a:pt x="27902" y="41852"/>
                    </a:cubicBezTo>
                    <a:cubicBezTo>
                      <a:pt x="25111" y="43247"/>
                      <a:pt x="22321" y="43247"/>
                      <a:pt x="19531" y="43247"/>
                    </a:cubicBezTo>
                    <a:cubicBezTo>
                      <a:pt x="15346" y="43247"/>
                      <a:pt x="12556" y="41852"/>
                      <a:pt x="9765" y="40457"/>
                    </a:cubicBezTo>
                    <a:cubicBezTo>
                      <a:pt x="6975" y="39062"/>
                      <a:pt x="4185" y="36272"/>
                      <a:pt x="2790" y="32087"/>
                    </a:cubicBezTo>
                    <a:cubicBezTo>
                      <a:pt x="1395" y="29297"/>
                      <a:pt x="0" y="25111"/>
                      <a:pt x="0" y="20926"/>
                    </a:cubicBezTo>
                    <a:cubicBezTo>
                      <a:pt x="0" y="16741"/>
                      <a:pt x="1395" y="12556"/>
                      <a:pt x="2790" y="9765"/>
                    </a:cubicBezTo>
                    <a:cubicBezTo>
                      <a:pt x="4185" y="6975"/>
                      <a:pt x="6975" y="4185"/>
                      <a:pt x="9765" y="2790"/>
                    </a:cubicBezTo>
                    <a:cubicBezTo>
                      <a:pt x="12556" y="1395"/>
                      <a:pt x="16741" y="0"/>
                      <a:pt x="19531" y="0"/>
                    </a:cubicBezTo>
                    <a:cubicBezTo>
                      <a:pt x="23716" y="1395"/>
                      <a:pt x="26506" y="1395"/>
                      <a:pt x="29297" y="2790"/>
                    </a:cubicBezTo>
                    <a:close/>
                    <a:moveTo>
                      <a:pt x="33482" y="15346"/>
                    </a:moveTo>
                    <a:cubicBezTo>
                      <a:pt x="32087" y="12556"/>
                      <a:pt x="30692" y="11161"/>
                      <a:pt x="29297" y="9765"/>
                    </a:cubicBezTo>
                    <a:cubicBezTo>
                      <a:pt x="27902" y="8370"/>
                      <a:pt x="25111" y="8370"/>
                      <a:pt x="23716" y="8370"/>
                    </a:cubicBezTo>
                    <a:cubicBezTo>
                      <a:pt x="22321" y="8370"/>
                      <a:pt x="19531" y="8370"/>
                      <a:pt x="18136" y="9765"/>
                    </a:cubicBezTo>
                    <a:cubicBezTo>
                      <a:pt x="16741" y="11161"/>
                      <a:pt x="13951" y="12556"/>
                      <a:pt x="13951" y="13951"/>
                    </a:cubicBezTo>
                    <a:cubicBezTo>
                      <a:pt x="12556" y="16741"/>
                      <a:pt x="12556" y="18136"/>
                      <a:pt x="12556" y="20926"/>
                    </a:cubicBezTo>
                    <a:cubicBezTo>
                      <a:pt x="12556" y="23716"/>
                      <a:pt x="12556" y="26506"/>
                      <a:pt x="13951" y="27902"/>
                    </a:cubicBezTo>
                    <a:cubicBezTo>
                      <a:pt x="15346" y="30692"/>
                      <a:pt x="16741" y="32087"/>
                      <a:pt x="18136" y="33482"/>
                    </a:cubicBezTo>
                    <a:cubicBezTo>
                      <a:pt x="19531" y="34877"/>
                      <a:pt x="22321" y="34877"/>
                      <a:pt x="23716" y="34877"/>
                    </a:cubicBezTo>
                    <a:cubicBezTo>
                      <a:pt x="26506" y="34877"/>
                      <a:pt x="27902" y="34877"/>
                      <a:pt x="29297" y="33482"/>
                    </a:cubicBezTo>
                    <a:cubicBezTo>
                      <a:pt x="30692" y="32087"/>
                      <a:pt x="33482" y="30692"/>
                      <a:pt x="33482" y="27902"/>
                    </a:cubicBezTo>
                    <a:cubicBezTo>
                      <a:pt x="34877" y="25111"/>
                      <a:pt x="34877" y="23716"/>
                      <a:pt x="34877" y="20926"/>
                    </a:cubicBezTo>
                    <a:cubicBezTo>
                      <a:pt x="34877" y="19531"/>
                      <a:pt x="33482" y="16741"/>
                      <a:pt x="33482" y="15346"/>
                    </a:cubicBezTo>
                    <a:close/>
                  </a:path>
                </a:pathLst>
              </a:custGeom>
              <a:solidFill>
                <a:srgbClr val="000000"/>
              </a:solidFill>
              <a:ln w="13943" cap="flat">
                <a:noFill/>
                <a:prstDash val="solid"/>
                <a:miter/>
              </a:ln>
            </p:spPr>
            <p:txBody>
              <a:bodyPr rtlCol="0" anchor="ctr"/>
              <a:lstStyle/>
              <a:p>
                <a:endParaRPr lang="en-US"/>
              </a:p>
            </p:txBody>
          </p:sp>
          <p:sp>
            <p:nvSpPr>
              <p:cNvPr id="466" name="Freeform 465">
                <a:extLst>
                  <a:ext uri="{FF2B5EF4-FFF2-40B4-BE49-F238E27FC236}">
                    <a16:creationId xmlns:a16="http://schemas.microsoft.com/office/drawing/2014/main" id="{2C73C37E-BBEE-41C2-E373-75008EB76432}"/>
                  </a:ext>
                </a:extLst>
              </p:cNvPr>
              <p:cNvSpPr/>
              <p:nvPr/>
            </p:nvSpPr>
            <p:spPr>
              <a:xfrm>
                <a:off x="1547347" y="1094918"/>
                <a:ext cx="72543" cy="53012"/>
              </a:xfrm>
              <a:custGeom>
                <a:avLst/>
                <a:gdLst>
                  <a:gd name="connsiteX0" fmla="*/ 72544 w 72543"/>
                  <a:gd name="connsiteY0" fmla="*/ 0 h 53012"/>
                  <a:gd name="connsiteX1" fmla="*/ 57198 w 72543"/>
                  <a:gd name="connsiteY1" fmla="*/ 53013 h 53012"/>
                  <a:gd name="connsiteX2" fmla="*/ 47432 w 72543"/>
                  <a:gd name="connsiteY2" fmla="*/ 53013 h 53012"/>
                  <a:gd name="connsiteX3" fmla="*/ 36272 w 72543"/>
                  <a:gd name="connsiteY3" fmla="*/ 12556 h 53012"/>
                  <a:gd name="connsiteX4" fmla="*/ 25111 w 72543"/>
                  <a:gd name="connsiteY4" fmla="*/ 53013 h 53012"/>
                  <a:gd name="connsiteX5" fmla="*/ 15346 w 72543"/>
                  <a:gd name="connsiteY5" fmla="*/ 53013 h 53012"/>
                  <a:gd name="connsiteX6" fmla="*/ 0 w 72543"/>
                  <a:gd name="connsiteY6" fmla="*/ 0 h 53012"/>
                  <a:gd name="connsiteX7" fmla="*/ 9765 w 72543"/>
                  <a:gd name="connsiteY7" fmla="*/ 0 h 53012"/>
                  <a:gd name="connsiteX8" fmla="*/ 20926 w 72543"/>
                  <a:gd name="connsiteY8" fmla="*/ 43247 h 53012"/>
                  <a:gd name="connsiteX9" fmla="*/ 33482 w 72543"/>
                  <a:gd name="connsiteY9" fmla="*/ 0 h 53012"/>
                  <a:gd name="connsiteX10" fmla="*/ 43247 w 72543"/>
                  <a:gd name="connsiteY10" fmla="*/ 0 h 53012"/>
                  <a:gd name="connsiteX11" fmla="*/ 54408 w 72543"/>
                  <a:gd name="connsiteY11" fmla="*/ 43247 h 53012"/>
                  <a:gd name="connsiteX12" fmla="*/ 65568 w 72543"/>
                  <a:gd name="connsiteY12" fmla="*/ 0 h 53012"/>
                  <a:gd name="connsiteX13" fmla="*/ 72544 w 72543"/>
                  <a:gd name="connsiteY13" fmla="*/ 0 h 5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543" h="53012">
                    <a:moveTo>
                      <a:pt x="72544" y="0"/>
                    </a:moveTo>
                    <a:lnTo>
                      <a:pt x="57198" y="53013"/>
                    </a:lnTo>
                    <a:lnTo>
                      <a:pt x="47432" y="53013"/>
                    </a:lnTo>
                    <a:lnTo>
                      <a:pt x="36272" y="12556"/>
                    </a:lnTo>
                    <a:lnTo>
                      <a:pt x="25111" y="53013"/>
                    </a:lnTo>
                    <a:lnTo>
                      <a:pt x="15346" y="53013"/>
                    </a:lnTo>
                    <a:lnTo>
                      <a:pt x="0" y="0"/>
                    </a:lnTo>
                    <a:lnTo>
                      <a:pt x="9765" y="0"/>
                    </a:lnTo>
                    <a:lnTo>
                      <a:pt x="20926" y="43247"/>
                    </a:lnTo>
                    <a:lnTo>
                      <a:pt x="33482" y="0"/>
                    </a:lnTo>
                    <a:lnTo>
                      <a:pt x="43247" y="0"/>
                    </a:lnTo>
                    <a:lnTo>
                      <a:pt x="54408" y="43247"/>
                    </a:lnTo>
                    <a:lnTo>
                      <a:pt x="65568" y="0"/>
                    </a:lnTo>
                    <a:lnTo>
                      <a:pt x="72544" y="0"/>
                    </a:lnTo>
                    <a:close/>
                  </a:path>
                </a:pathLst>
              </a:custGeom>
              <a:solidFill>
                <a:srgbClr val="000000"/>
              </a:solidFill>
              <a:ln w="13943" cap="flat">
                <a:noFill/>
                <a:prstDash val="solid"/>
                <a:miter/>
              </a:ln>
            </p:spPr>
            <p:txBody>
              <a:bodyPr rtlCol="0" anchor="ctr"/>
              <a:lstStyle/>
              <a:p>
                <a:endParaRPr lang="en-US"/>
              </a:p>
            </p:txBody>
          </p:sp>
          <p:sp>
            <p:nvSpPr>
              <p:cNvPr id="467" name="Freeform 466">
                <a:extLst>
                  <a:ext uri="{FF2B5EF4-FFF2-40B4-BE49-F238E27FC236}">
                    <a16:creationId xmlns:a16="http://schemas.microsoft.com/office/drawing/2014/main" id="{9F00AE6E-6036-C852-FA71-197255B41414}"/>
                  </a:ext>
                </a:extLst>
              </p:cNvPr>
              <p:cNvSpPr/>
              <p:nvPr/>
            </p:nvSpPr>
            <p:spPr>
              <a:xfrm>
                <a:off x="1628261" y="110747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6 h 41852"/>
                  <a:gd name="connsiteX4" fmla="*/ 11160 w 44642"/>
                  <a:gd name="connsiteY4" fmla="*/ 2790 h 41852"/>
                  <a:gd name="connsiteX5" fmla="*/ 22321 w 44642"/>
                  <a:gd name="connsiteY5" fmla="*/ 0 h 41852"/>
                  <a:gd name="connsiteX6" fmla="*/ 33482 w 44642"/>
                  <a:gd name="connsiteY6" fmla="*/ 2790 h 41852"/>
                  <a:gd name="connsiteX7" fmla="*/ 41852 w 44642"/>
                  <a:gd name="connsiteY7" fmla="*/ 9766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6506 w 44642"/>
                  <a:gd name="connsiteY13" fmla="*/ 32087 h 41852"/>
                  <a:gd name="connsiteX14" fmla="*/ 30692 w 44642"/>
                  <a:gd name="connsiteY14" fmla="*/ 27902 h 41852"/>
                  <a:gd name="connsiteX15" fmla="*/ 32087 w 44642"/>
                  <a:gd name="connsiteY15" fmla="*/ 19531 h 41852"/>
                  <a:gd name="connsiteX16" fmla="*/ 30692 w 44642"/>
                  <a:gd name="connsiteY16" fmla="*/ 11161 h 41852"/>
                  <a:gd name="connsiteX17" fmla="*/ 26506 w 44642"/>
                  <a:gd name="connsiteY17" fmla="*/ 6975 h 41852"/>
                  <a:gd name="connsiteX18" fmla="*/ 20926 w 44642"/>
                  <a:gd name="connsiteY18" fmla="*/ 5580 h 41852"/>
                  <a:gd name="connsiteX19" fmla="*/ 15346 w 44642"/>
                  <a:gd name="connsiteY19" fmla="*/ 6975 h 41852"/>
                  <a:gd name="connsiteX20" fmla="*/ 11160 w 44642"/>
                  <a:gd name="connsiteY20" fmla="*/ 11161 h 41852"/>
                  <a:gd name="connsiteX21" fmla="*/ 9765 w 44642"/>
                  <a:gd name="connsiteY21" fmla="*/ 19531 h 41852"/>
                  <a:gd name="connsiteX22" fmla="*/ 12556 w 44642"/>
                  <a:gd name="connsiteY22" fmla="*/ 30692 h 41852"/>
                  <a:gd name="connsiteX23" fmla="*/ 20926 w 44642"/>
                  <a:gd name="connsiteY23" fmla="*/ 34877 h 41852"/>
                  <a:gd name="connsiteX24" fmla="*/ 26506 w 44642"/>
                  <a:gd name="connsiteY24" fmla="*/ 32087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7"/>
                      <a:pt x="0" y="25111"/>
                      <a:pt x="0" y="20926"/>
                    </a:cubicBezTo>
                    <a:cubicBezTo>
                      <a:pt x="0" y="16741"/>
                      <a:pt x="1395" y="12556"/>
                      <a:pt x="2790" y="9766"/>
                    </a:cubicBezTo>
                    <a:cubicBezTo>
                      <a:pt x="4185" y="6975"/>
                      <a:pt x="6975" y="4185"/>
                      <a:pt x="11160" y="2790"/>
                    </a:cubicBezTo>
                    <a:cubicBezTo>
                      <a:pt x="13951" y="1395"/>
                      <a:pt x="18136" y="0"/>
                      <a:pt x="22321" y="0"/>
                    </a:cubicBezTo>
                    <a:cubicBezTo>
                      <a:pt x="26506" y="0"/>
                      <a:pt x="29296" y="1395"/>
                      <a:pt x="33482" y="2790"/>
                    </a:cubicBezTo>
                    <a:cubicBezTo>
                      <a:pt x="37667" y="4185"/>
                      <a:pt x="39062" y="6975"/>
                      <a:pt x="41852" y="9766"/>
                    </a:cubicBezTo>
                    <a:cubicBezTo>
                      <a:pt x="43247" y="12556"/>
                      <a:pt x="44642" y="16741"/>
                      <a:pt x="44642" y="20926"/>
                    </a:cubicBezTo>
                    <a:cubicBezTo>
                      <a:pt x="44642" y="25111"/>
                      <a:pt x="43247" y="29297"/>
                      <a:pt x="41852" y="32087"/>
                    </a:cubicBezTo>
                    <a:cubicBezTo>
                      <a:pt x="40457" y="34877"/>
                      <a:pt x="37667" y="37667"/>
                      <a:pt x="33482" y="39062"/>
                    </a:cubicBezTo>
                    <a:cubicBezTo>
                      <a:pt x="30692" y="40457"/>
                      <a:pt x="26506" y="41852"/>
                      <a:pt x="22321" y="41852"/>
                    </a:cubicBezTo>
                    <a:cubicBezTo>
                      <a:pt x="16741" y="41852"/>
                      <a:pt x="12556" y="40457"/>
                      <a:pt x="9765" y="39062"/>
                    </a:cubicBezTo>
                    <a:close/>
                    <a:moveTo>
                      <a:pt x="26506" y="32087"/>
                    </a:moveTo>
                    <a:cubicBezTo>
                      <a:pt x="27902" y="30692"/>
                      <a:pt x="30692" y="29297"/>
                      <a:pt x="30692" y="27902"/>
                    </a:cubicBezTo>
                    <a:cubicBezTo>
                      <a:pt x="32087" y="25111"/>
                      <a:pt x="32087" y="23716"/>
                      <a:pt x="32087" y="19531"/>
                    </a:cubicBezTo>
                    <a:cubicBezTo>
                      <a:pt x="32087" y="16741"/>
                      <a:pt x="32087" y="13951"/>
                      <a:pt x="30692" y="11161"/>
                    </a:cubicBezTo>
                    <a:cubicBezTo>
                      <a:pt x="29296" y="8370"/>
                      <a:pt x="27902" y="6975"/>
                      <a:pt x="26506" y="6975"/>
                    </a:cubicBezTo>
                    <a:cubicBezTo>
                      <a:pt x="25111" y="5580"/>
                      <a:pt x="22321" y="5580"/>
                      <a:pt x="20926" y="5580"/>
                    </a:cubicBezTo>
                    <a:cubicBezTo>
                      <a:pt x="19531" y="5580"/>
                      <a:pt x="16741" y="5580"/>
                      <a:pt x="15346" y="6975"/>
                    </a:cubicBezTo>
                    <a:cubicBezTo>
                      <a:pt x="13951" y="8370"/>
                      <a:pt x="12556" y="9766"/>
                      <a:pt x="11160" y="11161"/>
                    </a:cubicBezTo>
                    <a:cubicBezTo>
                      <a:pt x="9765" y="13951"/>
                      <a:pt x="9765" y="15346"/>
                      <a:pt x="9765" y="19531"/>
                    </a:cubicBezTo>
                    <a:cubicBezTo>
                      <a:pt x="9765" y="23716"/>
                      <a:pt x="11160" y="27902"/>
                      <a:pt x="12556" y="30692"/>
                    </a:cubicBezTo>
                    <a:cubicBezTo>
                      <a:pt x="15346" y="33482"/>
                      <a:pt x="18136" y="34877"/>
                      <a:pt x="20926" y="34877"/>
                    </a:cubicBezTo>
                    <a:cubicBezTo>
                      <a:pt x="22321" y="33482"/>
                      <a:pt x="25111" y="33482"/>
                      <a:pt x="26506" y="32087"/>
                    </a:cubicBezTo>
                    <a:close/>
                  </a:path>
                </a:pathLst>
              </a:custGeom>
              <a:solidFill>
                <a:srgbClr val="000000"/>
              </a:solidFill>
              <a:ln w="13943" cap="flat">
                <a:noFill/>
                <a:prstDash val="solid"/>
                <a:miter/>
              </a:ln>
            </p:spPr>
            <p:txBody>
              <a:bodyPr rtlCol="0" anchor="ctr"/>
              <a:lstStyle/>
              <a:p>
                <a:endParaRPr lang="en-US"/>
              </a:p>
            </p:txBody>
          </p:sp>
          <p:sp>
            <p:nvSpPr>
              <p:cNvPr id="468" name="Freeform 467">
                <a:extLst>
                  <a:ext uri="{FF2B5EF4-FFF2-40B4-BE49-F238E27FC236}">
                    <a16:creationId xmlns:a16="http://schemas.microsoft.com/office/drawing/2014/main" id="{66CEEC34-9BBA-7A83-DBC8-0528ABD28E87}"/>
                  </a:ext>
                </a:extLst>
              </p:cNvPr>
              <p:cNvSpPr/>
              <p:nvPr/>
            </p:nvSpPr>
            <p:spPr>
              <a:xfrm>
                <a:off x="1681274" y="1104684"/>
                <a:ext cx="69753" cy="43247"/>
              </a:xfrm>
              <a:custGeom>
                <a:avLst/>
                <a:gdLst>
                  <a:gd name="connsiteX0" fmla="*/ 61383 w 69753"/>
                  <a:gd name="connsiteY0" fmla="*/ 2790 h 43247"/>
                  <a:gd name="connsiteX1" fmla="*/ 66964 w 69753"/>
                  <a:gd name="connsiteY1" fmla="*/ 8370 h 43247"/>
                  <a:gd name="connsiteX2" fmla="*/ 69754 w 69753"/>
                  <a:gd name="connsiteY2" fmla="*/ 18136 h 43247"/>
                  <a:gd name="connsiteX3" fmla="*/ 69754 w 69753"/>
                  <a:gd name="connsiteY3" fmla="*/ 43247 h 43247"/>
                  <a:gd name="connsiteX4" fmla="*/ 61383 w 69753"/>
                  <a:gd name="connsiteY4" fmla="*/ 43247 h 43247"/>
                  <a:gd name="connsiteX5" fmla="*/ 61383 w 69753"/>
                  <a:gd name="connsiteY5" fmla="*/ 19531 h 43247"/>
                  <a:gd name="connsiteX6" fmla="*/ 58593 w 69753"/>
                  <a:gd name="connsiteY6" fmla="*/ 11161 h 43247"/>
                  <a:gd name="connsiteX7" fmla="*/ 50223 w 69753"/>
                  <a:gd name="connsiteY7" fmla="*/ 8370 h 43247"/>
                  <a:gd name="connsiteX8" fmla="*/ 41852 w 69753"/>
                  <a:gd name="connsiteY8" fmla="*/ 11161 h 43247"/>
                  <a:gd name="connsiteX9" fmla="*/ 39062 w 69753"/>
                  <a:gd name="connsiteY9" fmla="*/ 19531 h 43247"/>
                  <a:gd name="connsiteX10" fmla="*/ 39062 w 69753"/>
                  <a:gd name="connsiteY10" fmla="*/ 43247 h 43247"/>
                  <a:gd name="connsiteX11" fmla="*/ 30692 w 69753"/>
                  <a:gd name="connsiteY11" fmla="*/ 43247 h 43247"/>
                  <a:gd name="connsiteX12" fmla="*/ 30692 w 69753"/>
                  <a:gd name="connsiteY12" fmla="*/ 19531 h 43247"/>
                  <a:gd name="connsiteX13" fmla="*/ 27902 w 69753"/>
                  <a:gd name="connsiteY13" fmla="*/ 11161 h 43247"/>
                  <a:gd name="connsiteX14" fmla="*/ 19531 w 69753"/>
                  <a:gd name="connsiteY14" fmla="*/ 8370 h 43247"/>
                  <a:gd name="connsiteX15" fmla="*/ 11161 w 69753"/>
                  <a:gd name="connsiteY15" fmla="*/ 11161 h 43247"/>
                  <a:gd name="connsiteX16" fmla="*/ 8371 w 69753"/>
                  <a:gd name="connsiteY16" fmla="*/ 19531 h 43247"/>
                  <a:gd name="connsiteX17" fmla="*/ 8371 w 69753"/>
                  <a:gd name="connsiteY17" fmla="*/ 43247 h 43247"/>
                  <a:gd name="connsiteX18" fmla="*/ 0 w 69753"/>
                  <a:gd name="connsiteY18" fmla="*/ 43247 h 43247"/>
                  <a:gd name="connsiteX19" fmla="*/ 0 w 69753"/>
                  <a:gd name="connsiteY19" fmla="*/ 1395 h 43247"/>
                  <a:gd name="connsiteX20" fmla="*/ 8371 w 69753"/>
                  <a:gd name="connsiteY20" fmla="*/ 1395 h 43247"/>
                  <a:gd name="connsiteX21" fmla="*/ 8371 w 69753"/>
                  <a:gd name="connsiteY21" fmla="*/ 5580 h 43247"/>
                  <a:gd name="connsiteX22" fmla="*/ 13951 w 69753"/>
                  <a:gd name="connsiteY22" fmla="*/ 1395 h 43247"/>
                  <a:gd name="connsiteX23" fmla="*/ 20926 w 69753"/>
                  <a:gd name="connsiteY23" fmla="*/ 0 h 43247"/>
                  <a:gd name="connsiteX24" fmla="*/ 29297 w 69753"/>
                  <a:gd name="connsiteY24" fmla="*/ 2790 h 43247"/>
                  <a:gd name="connsiteX25" fmla="*/ 34877 w 69753"/>
                  <a:gd name="connsiteY25" fmla="*/ 8370 h 43247"/>
                  <a:gd name="connsiteX26" fmla="*/ 40457 w 69753"/>
                  <a:gd name="connsiteY26" fmla="*/ 2790 h 43247"/>
                  <a:gd name="connsiteX27" fmla="*/ 48828 w 69753"/>
                  <a:gd name="connsiteY27" fmla="*/ 0 h 43247"/>
                  <a:gd name="connsiteX28" fmla="*/ 61383 w 69753"/>
                  <a:gd name="connsiteY28"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753" h="43247">
                    <a:moveTo>
                      <a:pt x="61383" y="2790"/>
                    </a:moveTo>
                    <a:cubicBezTo>
                      <a:pt x="64174" y="4185"/>
                      <a:pt x="65569" y="5580"/>
                      <a:pt x="66964" y="8370"/>
                    </a:cubicBezTo>
                    <a:cubicBezTo>
                      <a:pt x="68359" y="11161"/>
                      <a:pt x="69754" y="13951"/>
                      <a:pt x="69754" y="18136"/>
                    </a:cubicBezTo>
                    <a:lnTo>
                      <a:pt x="69754" y="43247"/>
                    </a:lnTo>
                    <a:lnTo>
                      <a:pt x="61383" y="43247"/>
                    </a:lnTo>
                    <a:lnTo>
                      <a:pt x="61383" y="19531"/>
                    </a:lnTo>
                    <a:cubicBezTo>
                      <a:pt x="61383" y="15346"/>
                      <a:pt x="59988" y="12556"/>
                      <a:pt x="58593" y="11161"/>
                    </a:cubicBezTo>
                    <a:cubicBezTo>
                      <a:pt x="57198" y="9765"/>
                      <a:pt x="54408" y="8370"/>
                      <a:pt x="50223" y="8370"/>
                    </a:cubicBezTo>
                    <a:cubicBezTo>
                      <a:pt x="47433" y="8370"/>
                      <a:pt x="44643" y="9765"/>
                      <a:pt x="41852" y="11161"/>
                    </a:cubicBezTo>
                    <a:cubicBezTo>
                      <a:pt x="40457" y="12556"/>
                      <a:pt x="39062" y="16741"/>
                      <a:pt x="39062" y="19531"/>
                    </a:cubicBezTo>
                    <a:lnTo>
                      <a:pt x="39062" y="43247"/>
                    </a:lnTo>
                    <a:lnTo>
                      <a:pt x="30692" y="43247"/>
                    </a:lnTo>
                    <a:lnTo>
                      <a:pt x="30692" y="19531"/>
                    </a:lnTo>
                    <a:cubicBezTo>
                      <a:pt x="30692" y="15346"/>
                      <a:pt x="29297" y="12556"/>
                      <a:pt x="27902" y="11161"/>
                    </a:cubicBezTo>
                    <a:cubicBezTo>
                      <a:pt x="26507" y="9765"/>
                      <a:pt x="23716" y="8370"/>
                      <a:pt x="19531" y="8370"/>
                    </a:cubicBezTo>
                    <a:cubicBezTo>
                      <a:pt x="15346" y="8370"/>
                      <a:pt x="13951" y="9765"/>
                      <a:pt x="11161" y="11161"/>
                    </a:cubicBezTo>
                    <a:cubicBezTo>
                      <a:pt x="9766" y="12556"/>
                      <a:pt x="8371" y="16741"/>
                      <a:pt x="8371" y="19531"/>
                    </a:cubicBezTo>
                    <a:lnTo>
                      <a:pt x="8371" y="43247"/>
                    </a:lnTo>
                    <a:lnTo>
                      <a:pt x="0" y="43247"/>
                    </a:lnTo>
                    <a:lnTo>
                      <a:pt x="0" y="1395"/>
                    </a:lnTo>
                    <a:lnTo>
                      <a:pt x="8371" y="1395"/>
                    </a:lnTo>
                    <a:lnTo>
                      <a:pt x="8371" y="5580"/>
                    </a:lnTo>
                    <a:cubicBezTo>
                      <a:pt x="9766" y="4185"/>
                      <a:pt x="11161" y="2790"/>
                      <a:pt x="13951" y="1395"/>
                    </a:cubicBezTo>
                    <a:cubicBezTo>
                      <a:pt x="16741" y="0"/>
                      <a:pt x="18136" y="0"/>
                      <a:pt x="20926" y="0"/>
                    </a:cubicBezTo>
                    <a:cubicBezTo>
                      <a:pt x="23716" y="0"/>
                      <a:pt x="27902" y="1395"/>
                      <a:pt x="29297" y="2790"/>
                    </a:cubicBezTo>
                    <a:cubicBezTo>
                      <a:pt x="32087" y="4185"/>
                      <a:pt x="33482" y="5580"/>
                      <a:pt x="34877" y="8370"/>
                    </a:cubicBezTo>
                    <a:cubicBezTo>
                      <a:pt x="36272" y="5580"/>
                      <a:pt x="37667" y="4185"/>
                      <a:pt x="40457" y="2790"/>
                    </a:cubicBezTo>
                    <a:cubicBezTo>
                      <a:pt x="43247" y="1395"/>
                      <a:pt x="46038" y="0"/>
                      <a:pt x="48828" y="0"/>
                    </a:cubicBezTo>
                    <a:cubicBezTo>
                      <a:pt x="55803" y="0"/>
                      <a:pt x="58593" y="1395"/>
                      <a:pt x="61383" y="2790"/>
                    </a:cubicBezTo>
                    <a:close/>
                  </a:path>
                </a:pathLst>
              </a:custGeom>
              <a:solidFill>
                <a:srgbClr val="000000"/>
              </a:solidFill>
              <a:ln w="13943" cap="flat">
                <a:noFill/>
                <a:prstDash val="solid"/>
                <a:miter/>
              </a:ln>
            </p:spPr>
            <p:txBody>
              <a:bodyPr rtlCol="0" anchor="ctr"/>
              <a:lstStyle/>
              <a:p>
                <a:endParaRPr lang="en-US"/>
              </a:p>
            </p:txBody>
          </p:sp>
          <p:sp>
            <p:nvSpPr>
              <p:cNvPr id="475" name="Freeform 474">
                <a:extLst>
                  <a:ext uri="{FF2B5EF4-FFF2-40B4-BE49-F238E27FC236}">
                    <a16:creationId xmlns:a16="http://schemas.microsoft.com/office/drawing/2014/main" id="{AC92B981-DAC1-AF63-1BF0-C415C28B2016}"/>
                  </a:ext>
                </a:extLst>
              </p:cNvPr>
              <p:cNvSpPr/>
              <p:nvPr/>
            </p:nvSpPr>
            <p:spPr>
              <a:xfrm>
                <a:off x="1763583" y="1107474"/>
                <a:ext cx="41852" cy="41852"/>
              </a:xfrm>
              <a:custGeom>
                <a:avLst/>
                <a:gdLst>
                  <a:gd name="connsiteX0" fmla="*/ 40457 w 41852"/>
                  <a:gd name="connsiteY0" fmla="*/ 22321 h 41852"/>
                  <a:gd name="connsiteX1" fmla="*/ 8370 w 41852"/>
                  <a:gd name="connsiteY1" fmla="*/ 22321 h 41852"/>
                  <a:gd name="connsiteX2" fmla="*/ 12556 w 41852"/>
                  <a:gd name="connsiteY2" fmla="*/ 30692 h 41852"/>
                  <a:gd name="connsiteX3" fmla="*/ 20926 w 41852"/>
                  <a:gd name="connsiteY3" fmla="*/ 33482 h 41852"/>
                  <a:gd name="connsiteX4" fmla="*/ 30692 w 41852"/>
                  <a:gd name="connsiteY4" fmla="*/ 27902 h 41852"/>
                  <a:gd name="connsiteX5" fmla="*/ 40457 w 41852"/>
                  <a:gd name="connsiteY5" fmla="*/ 27902 h 41852"/>
                  <a:gd name="connsiteX6" fmla="*/ 33482 w 41852"/>
                  <a:gd name="connsiteY6" fmla="*/ 37667 h 41852"/>
                  <a:gd name="connsiteX7" fmla="*/ 20926 w 41852"/>
                  <a:gd name="connsiteY7" fmla="*/ 41852 h 41852"/>
                  <a:gd name="connsiteX8" fmla="*/ 9765 w 41852"/>
                  <a:gd name="connsiteY8" fmla="*/ 39062 h 41852"/>
                  <a:gd name="connsiteX9" fmla="*/ 2790 w 41852"/>
                  <a:gd name="connsiteY9" fmla="*/ 32087 h 41852"/>
                  <a:gd name="connsiteX10" fmla="*/ 0 w 41852"/>
                  <a:gd name="connsiteY10" fmla="*/ 20926 h 41852"/>
                  <a:gd name="connsiteX11" fmla="*/ 2790 w 41852"/>
                  <a:gd name="connsiteY11" fmla="*/ 9766 h 41852"/>
                  <a:gd name="connsiteX12" fmla="*/ 9765 w 41852"/>
                  <a:gd name="connsiteY12" fmla="*/ 2790 h 41852"/>
                  <a:gd name="connsiteX13" fmla="*/ 20926 w 41852"/>
                  <a:gd name="connsiteY13" fmla="*/ 0 h 41852"/>
                  <a:gd name="connsiteX14" fmla="*/ 32087 w 41852"/>
                  <a:gd name="connsiteY14" fmla="*/ 2790 h 41852"/>
                  <a:gd name="connsiteX15" fmla="*/ 39062 w 41852"/>
                  <a:gd name="connsiteY15" fmla="*/ 9766 h 41852"/>
                  <a:gd name="connsiteX16" fmla="*/ 41852 w 41852"/>
                  <a:gd name="connsiteY16" fmla="*/ 20926 h 41852"/>
                  <a:gd name="connsiteX17" fmla="*/ 40457 w 41852"/>
                  <a:gd name="connsiteY17" fmla="*/ 22321 h 41852"/>
                  <a:gd name="connsiteX18" fmla="*/ 32087 w 41852"/>
                  <a:gd name="connsiteY18" fmla="*/ 15346 h 41852"/>
                  <a:gd name="connsiteX19" fmla="*/ 29296 w 41852"/>
                  <a:gd name="connsiteY19" fmla="*/ 6975 h 41852"/>
                  <a:gd name="connsiteX20" fmla="*/ 20926 w 41852"/>
                  <a:gd name="connsiteY20" fmla="*/ 4185 h 41852"/>
                  <a:gd name="connsiteX21" fmla="*/ 12556 w 41852"/>
                  <a:gd name="connsiteY21" fmla="*/ 6975 h 41852"/>
                  <a:gd name="connsiteX22" fmla="*/ 8370 w 41852"/>
                  <a:gd name="connsiteY22" fmla="*/ 15346 h 41852"/>
                  <a:gd name="connsiteX23" fmla="*/ 32087 w 41852"/>
                  <a:gd name="connsiteY23" fmla="*/ 15346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852" h="41852">
                    <a:moveTo>
                      <a:pt x="40457" y="22321"/>
                    </a:moveTo>
                    <a:lnTo>
                      <a:pt x="8370" y="22321"/>
                    </a:lnTo>
                    <a:cubicBezTo>
                      <a:pt x="8370" y="25111"/>
                      <a:pt x="9765" y="27902"/>
                      <a:pt x="12556" y="30692"/>
                    </a:cubicBezTo>
                    <a:cubicBezTo>
                      <a:pt x="15346" y="32087"/>
                      <a:pt x="18136" y="33482"/>
                      <a:pt x="20926" y="33482"/>
                    </a:cubicBezTo>
                    <a:cubicBezTo>
                      <a:pt x="25111" y="33482"/>
                      <a:pt x="29296" y="32087"/>
                      <a:pt x="30692" y="27902"/>
                    </a:cubicBezTo>
                    <a:lnTo>
                      <a:pt x="40457" y="27902"/>
                    </a:lnTo>
                    <a:cubicBezTo>
                      <a:pt x="39062" y="32087"/>
                      <a:pt x="36272" y="34877"/>
                      <a:pt x="33482" y="37667"/>
                    </a:cubicBezTo>
                    <a:cubicBezTo>
                      <a:pt x="30692" y="40457"/>
                      <a:pt x="26506" y="41852"/>
                      <a:pt x="20926" y="41852"/>
                    </a:cubicBezTo>
                    <a:cubicBezTo>
                      <a:pt x="16741" y="41852"/>
                      <a:pt x="13951" y="40457"/>
                      <a:pt x="9765" y="39062"/>
                    </a:cubicBezTo>
                    <a:cubicBezTo>
                      <a:pt x="6975" y="37667"/>
                      <a:pt x="4185" y="34877"/>
                      <a:pt x="2790" y="32087"/>
                    </a:cubicBezTo>
                    <a:cubicBezTo>
                      <a:pt x="1395" y="29297"/>
                      <a:pt x="0" y="25111"/>
                      <a:pt x="0" y="20926"/>
                    </a:cubicBezTo>
                    <a:cubicBezTo>
                      <a:pt x="0" y="16741"/>
                      <a:pt x="1395" y="12556"/>
                      <a:pt x="2790" y="9766"/>
                    </a:cubicBezTo>
                    <a:cubicBezTo>
                      <a:pt x="4185" y="6975"/>
                      <a:pt x="6975" y="4185"/>
                      <a:pt x="9765" y="2790"/>
                    </a:cubicBezTo>
                    <a:cubicBezTo>
                      <a:pt x="12556" y="1395"/>
                      <a:pt x="16741" y="0"/>
                      <a:pt x="20926" y="0"/>
                    </a:cubicBezTo>
                    <a:cubicBezTo>
                      <a:pt x="25111" y="0"/>
                      <a:pt x="27902" y="1395"/>
                      <a:pt x="32087" y="2790"/>
                    </a:cubicBezTo>
                    <a:cubicBezTo>
                      <a:pt x="34877" y="4185"/>
                      <a:pt x="37667" y="6975"/>
                      <a:pt x="39062" y="9766"/>
                    </a:cubicBezTo>
                    <a:cubicBezTo>
                      <a:pt x="40457" y="12556"/>
                      <a:pt x="41852" y="16741"/>
                      <a:pt x="41852" y="20926"/>
                    </a:cubicBezTo>
                    <a:cubicBezTo>
                      <a:pt x="41852" y="19531"/>
                      <a:pt x="40457" y="20926"/>
                      <a:pt x="40457" y="22321"/>
                    </a:cubicBezTo>
                    <a:close/>
                    <a:moveTo>
                      <a:pt x="32087" y="15346"/>
                    </a:moveTo>
                    <a:cubicBezTo>
                      <a:pt x="32087" y="12556"/>
                      <a:pt x="30692" y="9766"/>
                      <a:pt x="29296" y="6975"/>
                    </a:cubicBezTo>
                    <a:cubicBezTo>
                      <a:pt x="26506" y="5580"/>
                      <a:pt x="23716" y="4185"/>
                      <a:pt x="20926" y="4185"/>
                    </a:cubicBezTo>
                    <a:cubicBezTo>
                      <a:pt x="18136" y="4185"/>
                      <a:pt x="15346" y="5580"/>
                      <a:pt x="12556" y="6975"/>
                    </a:cubicBezTo>
                    <a:cubicBezTo>
                      <a:pt x="9765" y="8370"/>
                      <a:pt x="9765" y="11161"/>
                      <a:pt x="8370" y="15346"/>
                    </a:cubicBezTo>
                    <a:lnTo>
                      <a:pt x="32087" y="15346"/>
                    </a:lnTo>
                    <a:close/>
                  </a:path>
                </a:pathLst>
              </a:custGeom>
              <a:solidFill>
                <a:srgbClr val="000000"/>
              </a:solidFill>
              <a:ln w="13943" cap="flat">
                <a:noFill/>
                <a:prstDash val="solid"/>
                <a:miter/>
              </a:ln>
            </p:spPr>
            <p:txBody>
              <a:bodyPr rtlCol="0" anchor="ctr"/>
              <a:lstStyle/>
              <a:p>
                <a:endParaRPr lang="en-US"/>
              </a:p>
            </p:txBody>
          </p:sp>
          <p:sp>
            <p:nvSpPr>
              <p:cNvPr id="476" name="Freeform 475">
                <a:extLst>
                  <a:ext uri="{FF2B5EF4-FFF2-40B4-BE49-F238E27FC236}">
                    <a16:creationId xmlns:a16="http://schemas.microsoft.com/office/drawing/2014/main" id="{9422B96A-C4C0-1854-4DA1-0C42052BDBE3}"/>
                  </a:ext>
                </a:extLst>
              </p:cNvPr>
              <p:cNvSpPr/>
              <p:nvPr/>
            </p:nvSpPr>
            <p:spPr>
              <a:xfrm>
                <a:off x="1816596" y="1104684"/>
                <a:ext cx="39061" cy="43247"/>
              </a:xfrm>
              <a:custGeom>
                <a:avLst/>
                <a:gdLst>
                  <a:gd name="connsiteX0" fmla="*/ 30692 w 39061"/>
                  <a:gd name="connsiteY0" fmla="*/ 2790 h 43247"/>
                  <a:gd name="connsiteX1" fmla="*/ 36272 w 39061"/>
                  <a:gd name="connsiteY1" fmla="*/ 8370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0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7" name="Freeform 476">
                <a:extLst>
                  <a:ext uri="{FF2B5EF4-FFF2-40B4-BE49-F238E27FC236}">
                    <a16:creationId xmlns:a16="http://schemas.microsoft.com/office/drawing/2014/main" id="{131A06EE-B65A-C30B-8361-3A100E0795E0}"/>
                  </a:ext>
                </a:extLst>
              </p:cNvPr>
              <p:cNvSpPr/>
              <p:nvPr/>
            </p:nvSpPr>
            <p:spPr>
              <a:xfrm>
                <a:off x="1893325" y="1089338"/>
                <a:ext cx="11160" cy="58593"/>
              </a:xfrm>
              <a:custGeom>
                <a:avLst/>
                <a:gdLst>
                  <a:gd name="connsiteX0" fmla="*/ 1395 w 11160"/>
                  <a:gd name="connsiteY0" fmla="*/ 9765 h 58593"/>
                  <a:gd name="connsiteX1" fmla="*/ 0 w 11160"/>
                  <a:gd name="connsiteY1" fmla="*/ 5580 h 58593"/>
                  <a:gd name="connsiteX2" fmla="*/ 1395 w 11160"/>
                  <a:gd name="connsiteY2" fmla="*/ 1395 h 58593"/>
                  <a:gd name="connsiteX3" fmla="*/ 5580 w 11160"/>
                  <a:gd name="connsiteY3" fmla="*/ 0 h 58593"/>
                  <a:gd name="connsiteX4" fmla="*/ 9765 w 11160"/>
                  <a:gd name="connsiteY4" fmla="*/ 1395 h 58593"/>
                  <a:gd name="connsiteX5" fmla="*/ 11160 w 11160"/>
                  <a:gd name="connsiteY5" fmla="*/ 5580 h 58593"/>
                  <a:gd name="connsiteX6" fmla="*/ 9765 w 11160"/>
                  <a:gd name="connsiteY6" fmla="*/ 9765 h 58593"/>
                  <a:gd name="connsiteX7" fmla="*/ 5580 w 11160"/>
                  <a:gd name="connsiteY7" fmla="*/ 11161 h 58593"/>
                  <a:gd name="connsiteX8" fmla="*/ 1395 w 11160"/>
                  <a:gd name="connsiteY8" fmla="*/ 9765 h 58593"/>
                  <a:gd name="connsiteX9" fmla="*/ 9765 w 11160"/>
                  <a:gd name="connsiteY9" fmla="*/ 16741 h 58593"/>
                  <a:gd name="connsiteX10" fmla="*/ 9765 w 11160"/>
                  <a:gd name="connsiteY10" fmla="*/ 58593 h 58593"/>
                  <a:gd name="connsiteX11" fmla="*/ 1395 w 11160"/>
                  <a:gd name="connsiteY11" fmla="*/ 58593 h 58593"/>
                  <a:gd name="connsiteX12" fmla="*/ 1395 w 11160"/>
                  <a:gd name="connsiteY12" fmla="*/ 16741 h 58593"/>
                  <a:gd name="connsiteX13" fmla="*/ 9765 w 11160"/>
                  <a:gd name="connsiteY13" fmla="*/ 16741 h 5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8593">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1161"/>
                      <a:pt x="2790" y="9765"/>
                      <a:pt x="1395" y="9765"/>
                    </a:cubicBezTo>
                    <a:close/>
                    <a:moveTo>
                      <a:pt x="9765" y="16741"/>
                    </a:moveTo>
                    <a:lnTo>
                      <a:pt x="9765" y="58593"/>
                    </a:lnTo>
                    <a:lnTo>
                      <a:pt x="1395" y="58593"/>
                    </a:lnTo>
                    <a:lnTo>
                      <a:pt x="1395" y="16741"/>
                    </a:lnTo>
                    <a:lnTo>
                      <a:pt x="9765" y="16741"/>
                    </a:lnTo>
                    <a:close/>
                  </a:path>
                </a:pathLst>
              </a:custGeom>
              <a:solidFill>
                <a:srgbClr val="000000"/>
              </a:solidFill>
              <a:ln w="13943" cap="flat">
                <a:noFill/>
                <a:prstDash val="solid"/>
                <a:miter/>
              </a:ln>
            </p:spPr>
            <p:txBody>
              <a:bodyPr rtlCol="0" anchor="ctr"/>
              <a:lstStyle/>
              <a:p>
                <a:endParaRPr lang="en-US"/>
              </a:p>
            </p:txBody>
          </p:sp>
          <p:sp>
            <p:nvSpPr>
              <p:cNvPr id="478" name="Freeform 477">
                <a:extLst>
                  <a:ext uri="{FF2B5EF4-FFF2-40B4-BE49-F238E27FC236}">
                    <a16:creationId xmlns:a16="http://schemas.microsoft.com/office/drawing/2014/main" id="{3AEA49C4-AE91-D25E-6B50-89686AE64D8F}"/>
                  </a:ext>
                </a:extLst>
              </p:cNvPr>
              <p:cNvSpPr/>
              <p:nvPr/>
            </p:nvSpPr>
            <p:spPr>
              <a:xfrm>
                <a:off x="1917042" y="1104684"/>
                <a:ext cx="39062" cy="43247"/>
              </a:xfrm>
              <a:custGeom>
                <a:avLst/>
                <a:gdLst>
                  <a:gd name="connsiteX0" fmla="*/ 30692 w 39062"/>
                  <a:gd name="connsiteY0" fmla="*/ 2790 h 43247"/>
                  <a:gd name="connsiteX1" fmla="*/ 36272 w 39062"/>
                  <a:gd name="connsiteY1" fmla="*/ 8370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0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0"/>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0"/>
                      <a:pt x="19531" y="8370"/>
                    </a:cubicBezTo>
                    <a:cubicBezTo>
                      <a:pt x="16741" y="8370"/>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79" name="Freeform 478">
                <a:extLst>
                  <a:ext uri="{FF2B5EF4-FFF2-40B4-BE49-F238E27FC236}">
                    <a16:creationId xmlns:a16="http://schemas.microsoft.com/office/drawing/2014/main" id="{1978FAD7-090D-5193-6A23-37632EE70092}"/>
                  </a:ext>
                </a:extLst>
              </p:cNvPr>
              <p:cNvSpPr/>
              <p:nvPr/>
            </p:nvSpPr>
            <p:spPr>
              <a:xfrm>
                <a:off x="1547347" y="1186993"/>
                <a:ext cx="53012" cy="55803"/>
              </a:xfrm>
              <a:custGeom>
                <a:avLst/>
                <a:gdLst>
                  <a:gd name="connsiteX0" fmla="*/ 4185 w 53012"/>
                  <a:gd name="connsiteY0" fmla="*/ 12556 h 55803"/>
                  <a:gd name="connsiteX1" fmla="*/ 13951 w 53012"/>
                  <a:gd name="connsiteY1" fmla="*/ 2790 h 55803"/>
                  <a:gd name="connsiteX2" fmla="*/ 27902 w 53012"/>
                  <a:gd name="connsiteY2" fmla="*/ 0 h 55803"/>
                  <a:gd name="connsiteX3" fmla="*/ 43247 w 53012"/>
                  <a:gd name="connsiteY3" fmla="*/ 4185 h 55803"/>
                  <a:gd name="connsiteX4" fmla="*/ 53013 w 53012"/>
                  <a:gd name="connsiteY4" fmla="*/ 15346 h 55803"/>
                  <a:gd name="connsiteX5" fmla="*/ 43247 w 53012"/>
                  <a:gd name="connsiteY5" fmla="*/ 15346 h 55803"/>
                  <a:gd name="connsiteX6" fmla="*/ 37667 w 53012"/>
                  <a:gd name="connsiteY6" fmla="*/ 9765 h 55803"/>
                  <a:gd name="connsiteX7" fmla="*/ 29297 w 53012"/>
                  <a:gd name="connsiteY7" fmla="*/ 8370 h 55803"/>
                  <a:gd name="connsiteX8" fmla="*/ 19531 w 53012"/>
                  <a:gd name="connsiteY8" fmla="*/ 11161 h 55803"/>
                  <a:gd name="connsiteX9" fmla="*/ 12556 w 53012"/>
                  <a:gd name="connsiteY9" fmla="*/ 18136 h 55803"/>
                  <a:gd name="connsiteX10" fmla="*/ 9765 w 53012"/>
                  <a:gd name="connsiteY10" fmla="*/ 27902 h 55803"/>
                  <a:gd name="connsiteX11" fmla="*/ 12556 w 53012"/>
                  <a:gd name="connsiteY11" fmla="*/ 37667 h 55803"/>
                  <a:gd name="connsiteX12" fmla="*/ 19531 w 53012"/>
                  <a:gd name="connsiteY12" fmla="*/ 44642 h 55803"/>
                  <a:gd name="connsiteX13" fmla="*/ 29297 w 53012"/>
                  <a:gd name="connsiteY13" fmla="*/ 47432 h 55803"/>
                  <a:gd name="connsiteX14" fmla="*/ 37667 w 53012"/>
                  <a:gd name="connsiteY14" fmla="*/ 46038 h 55803"/>
                  <a:gd name="connsiteX15" fmla="*/ 43247 w 53012"/>
                  <a:gd name="connsiteY15" fmla="*/ 40457 h 55803"/>
                  <a:gd name="connsiteX16" fmla="*/ 53013 w 53012"/>
                  <a:gd name="connsiteY16" fmla="*/ 40457 h 55803"/>
                  <a:gd name="connsiteX17" fmla="*/ 43247 w 53012"/>
                  <a:gd name="connsiteY17" fmla="*/ 51618 h 55803"/>
                  <a:gd name="connsiteX18" fmla="*/ 27902 w 53012"/>
                  <a:gd name="connsiteY18" fmla="*/ 55803 h 55803"/>
                  <a:gd name="connsiteX19" fmla="*/ 13951 w 53012"/>
                  <a:gd name="connsiteY19" fmla="*/ 53013 h 55803"/>
                  <a:gd name="connsiteX20" fmla="*/ 4185 w 53012"/>
                  <a:gd name="connsiteY20" fmla="*/ 43247 h 55803"/>
                  <a:gd name="connsiteX21" fmla="*/ 0 w 53012"/>
                  <a:gd name="connsiteY21" fmla="*/ 29296 h 55803"/>
                  <a:gd name="connsiteX22" fmla="*/ 4185 w 53012"/>
                  <a:gd name="connsiteY22" fmla="*/ 12556 h 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2" h="55803">
                    <a:moveTo>
                      <a:pt x="4185" y="12556"/>
                    </a:moveTo>
                    <a:cubicBezTo>
                      <a:pt x="6975" y="8370"/>
                      <a:pt x="9765" y="5580"/>
                      <a:pt x="13951" y="2790"/>
                    </a:cubicBezTo>
                    <a:cubicBezTo>
                      <a:pt x="18136" y="0"/>
                      <a:pt x="22321" y="0"/>
                      <a:pt x="27902" y="0"/>
                    </a:cubicBezTo>
                    <a:cubicBezTo>
                      <a:pt x="33482" y="0"/>
                      <a:pt x="39062" y="1395"/>
                      <a:pt x="43247" y="4185"/>
                    </a:cubicBezTo>
                    <a:cubicBezTo>
                      <a:pt x="47432" y="6975"/>
                      <a:pt x="50223" y="11161"/>
                      <a:pt x="53013" y="15346"/>
                    </a:cubicBezTo>
                    <a:lnTo>
                      <a:pt x="43247" y="15346"/>
                    </a:lnTo>
                    <a:cubicBezTo>
                      <a:pt x="41852" y="12556"/>
                      <a:pt x="40457" y="9765"/>
                      <a:pt x="37667" y="9765"/>
                    </a:cubicBezTo>
                    <a:cubicBezTo>
                      <a:pt x="34877" y="8370"/>
                      <a:pt x="32087" y="8370"/>
                      <a:pt x="29297" y="8370"/>
                    </a:cubicBezTo>
                    <a:cubicBezTo>
                      <a:pt x="25111" y="8370"/>
                      <a:pt x="22321" y="9765"/>
                      <a:pt x="19531" y="11161"/>
                    </a:cubicBezTo>
                    <a:cubicBezTo>
                      <a:pt x="16741" y="12556"/>
                      <a:pt x="13951" y="15346"/>
                      <a:pt x="12556" y="18136"/>
                    </a:cubicBezTo>
                    <a:cubicBezTo>
                      <a:pt x="11161" y="20926"/>
                      <a:pt x="9765" y="25111"/>
                      <a:pt x="9765" y="27902"/>
                    </a:cubicBezTo>
                    <a:cubicBezTo>
                      <a:pt x="9765" y="32087"/>
                      <a:pt x="11161" y="34877"/>
                      <a:pt x="12556" y="37667"/>
                    </a:cubicBezTo>
                    <a:cubicBezTo>
                      <a:pt x="13951" y="40457"/>
                      <a:pt x="16741" y="43247"/>
                      <a:pt x="19531" y="44642"/>
                    </a:cubicBezTo>
                    <a:cubicBezTo>
                      <a:pt x="22321" y="46038"/>
                      <a:pt x="25111" y="47432"/>
                      <a:pt x="29297" y="47432"/>
                    </a:cubicBezTo>
                    <a:cubicBezTo>
                      <a:pt x="32087" y="47432"/>
                      <a:pt x="34877" y="47432"/>
                      <a:pt x="37667" y="46038"/>
                    </a:cubicBezTo>
                    <a:cubicBezTo>
                      <a:pt x="40457" y="44642"/>
                      <a:pt x="41852" y="43247"/>
                      <a:pt x="43247" y="40457"/>
                    </a:cubicBezTo>
                    <a:lnTo>
                      <a:pt x="53013" y="40457"/>
                    </a:lnTo>
                    <a:cubicBezTo>
                      <a:pt x="51618" y="46038"/>
                      <a:pt x="47432" y="48828"/>
                      <a:pt x="43247" y="51618"/>
                    </a:cubicBezTo>
                    <a:cubicBezTo>
                      <a:pt x="39062" y="54408"/>
                      <a:pt x="33482" y="55803"/>
                      <a:pt x="27902" y="55803"/>
                    </a:cubicBezTo>
                    <a:cubicBezTo>
                      <a:pt x="22321" y="55803"/>
                      <a:pt x="18136" y="54408"/>
                      <a:pt x="13951" y="53013"/>
                    </a:cubicBezTo>
                    <a:cubicBezTo>
                      <a:pt x="9765" y="50223"/>
                      <a:pt x="6975" y="47432"/>
                      <a:pt x="4185" y="43247"/>
                    </a:cubicBezTo>
                    <a:cubicBezTo>
                      <a:pt x="1395" y="39062"/>
                      <a:pt x="0" y="34877"/>
                      <a:pt x="0" y="29296"/>
                    </a:cubicBezTo>
                    <a:cubicBezTo>
                      <a:pt x="0" y="20926"/>
                      <a:pt x="1395" y="16741"/>
                      <a:pt x="4185" y="12556"/>
                    </a:cubicBezTo>
                    <a:close/>
                  </a:path>
                </a:pathLst>
              </a:custGeom>
              <a:solidFill>
                <a:srgbClr val="000000"/>
              </a:solidFill>
              <a:ln w="13943" cap="flat">
                <a:noFill/>
                <a:prstDash val="solid"/>
                <a:miter/>
              </a:ln>
            </p:spPr>
            <p:txBody>
              <a:bodyPr rtlCol="0" anchor="ctr"/>
              <a:lstStyle/>
              <a:p>
                <a:endParaRPr lang="en-US"/>
              </a:p>
            </p:txBody>
          </p:sp>
          <p:sp>
            <p:nvSpPr>
              <p:cNvPr id="480" name="Freeform 479">
                <a:extLst>
                  <a:ext uri="{FF2B5EF4-FFF2-40B4-BE49-F238E27FC236}">
                    <a16:creationId xmlns:a16="http://schemas.microsoft.com/office/drawing/2014/main" id="{A602C3BD-A245-3352-0A38-0CE46571B6F6}"/>
                  </a:ext>
                </a:extLst>
              </p:cNvPr>
              <p:cNvSpPr/>
              <p:nvPr/>
            </p:nvSpPr>
            <p:spPr>
              <a:xfrm>
                <a:off x="1611520" y="1198154"/>
                <a:ext cx="44642" cy="41852"/>
              </a:xfrm>
              <a:custGeom>
                <a:avLst/>
                <a:gdLst>
                  <a:gd name="connsiteX0" fmla="*/ 9766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6 w 44642"/>
                  <a:gd name="connsiteY12" fmla="*/ 39062 h 41852"/>
                  <a:gd name="connsiteX13" fmla="*/ 26506 w 44642"/>
                  <a:gd name="connsiteY13" fmla="*/ 33482 h 41852"/>
                  <a:gd name="connsiteX14" fmla="*/ 30692 w 44642"/>
                  <a:gd name="connsiteY14" fmla="*/ 29296 h 41852"/>
                  <a:gd name="connsiteX15" fmla="*/ 32087 w 44642"/>
                  <a:gd name="connsiteY15" fmla="*/ 20926 h 41852"/>
                  <a:gd name="connsiteX16" fmla="*/ 30692 w 44642"/>
                  <a:gd name="connsiteY16" fmla="*/ 12556 h 41852"/>
                  <a:gd name="connsiteX17" fmla="*/ 26506 w 44642"/>
                  <a:gd name="connsiteY17" fmla="*/ 8370 h 41852"/>
                  <a:gd name="connsiteX18" fmla="*/ 20926 w 44642"/>
                  <a:gd name="connsiteY18" fmla="*/ 6975 h 41852"/>
                  <a:gd name="connsiteX19" fmla="*/ 15346 w 44642"/>
                  <a:gd name="connsiteY19" fmla="*/ 8370 h 41852"/>
                  <a:gd name="connsiteX20" fmla="*/ 11161 w 44642"/>
                  <a:gd name="connsiteY20" fmla="*/ 12556 h 41852"/>
                  <a:gd name="connsiteX21" fmla="*/ 9766 w 44642"/>
                  <a:gd name="connsiteY21" fmla="*/ 20926 h 41852"/>
                  <a:gd name="connsiteX22" fmla="*/ 12556 w 44642"/>
                  <a:gd name="connsiteY22" fmla="*/ 32087 h 41852"/>
                  <a:gd name="connsiteX23" fmla="*/ 20926 w 44642"/>
                  <a:gd name="connsiteY23" fmla="*/ 36272 h 41852"/>
                  <a:gd name="connsiteX24" fmla="*/ 26506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6"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3951" y="1395"/>
                      <a:pt x="18136" y="0"/>
                      <a:pt x="22321" y="0"/>
                    </a:cubicBezTo>
                    <a:cubicBezTo>
                      <a:pt x="26506"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6" y="41852"/>
                      <a:pt x="22321" y="41852"/>
                    </a:cubicBezTo>
                    <a:cubicBezTo>
                      <a:pt x="16741" y="41852"/>
                      <a:pt x="12556" y="41852"/>
                      <a:pt x="9766" y="39062"/>
                    </a:cubicBezTo>
                    <a:close/>
                    <a:moveTo>
                      <a:pt x="26506" y="33482"/>
                    </a:moveTo>
                    <a:cubicBezTo>
                      <a:pt x="27901" y="32087"/>
                      <a:pt x="30692" y="30692"/>
                      <a:pt x="30692" y="29296"/>
                    </a:cubicBezTo>
                    <a:cubicBezTo>
                      <a:pt x="32087" y="26506"/>
                      <a:pt x="32087" y="25111"/>
                      <a:pt x="32087" y="20926"/>
                    </a:cubicBezTo>
                    <a:cubicBezTo>
                      <a:pt x="32087" y="18136"/>
                      <a:pt x="32087" y="15346"/>
                      <a:pt x="30692" y="12556"/>
                    </a:cubicBezTo>
                    <a:cubicBezTo>
                      <a:pt x="29297" y="9765"/>
                      <a:pt x="27901" y="8370"/>
                      <a:pt x="26506" y="8370"/>
                    </a:cubicBezTo>
                    <a:cubicBezTo>
                      <a:pt x="25111" y="6975"/>
                      <a:pt x="22321" y="6975"/>
                      <a:pt x="20926" y="6975"/>
                    </a:cubicBezTo>
                    <a:cubicBezTo>
                      <a:pt x="19531" y="6975"/>
                      <a:pt x="16741" y="6975"/>
                      <a:pt x="15346" y="8370"/>
                    </a:cubicBezTo>
                    <a:cubicBezTo>
                      <a:pt x="13951" y="9765"/>
                      <a:pt x="12556" y="11160"/>
                      <a:pt x="11161" y="12556"/>
                    </a:cubicBezTo>
                    <a:cubicBezTo>
                      <a:pt x="9766" y="15346"/>
                      <a:pt x="9766" y="16741"/>
                      <a:pt x="9766" y="20926"/>
                    </a:cubicBezTo>
                    <a:cubicBezTo>
                      <a:pt x="9766" y="25111"/>
                      <a:pt x="11161" y="29296"/>
                      <a:pt x="12556" y="32087"/>
                    </a:cubicBezTo>
                    <a:cubicBezTo>
                      <a:pt x="13951" y="34877"/>
                      <a:pt x="18136" y="36272"/>
                      <a:pt x="20926" y="36272"/>
                    </a:cubicBezTo>
                    <a:cubicBezTo>
                      <a:pt x="22321" y="34877"/>
                      <a:pt x="23716" y="33482"/>
                      <a:pt x="26506" y="33482"/>
                    </a:cubicBezTo>
                    <a:close/>
                  </a:path>
                </a:pathLst>
              </a:custGeom>
              <a:solidFill>
                <a:srgbClr val="000000"/>
              </a:solidFill>
              <a:ln w="13943" cap="flat">
                <a:noFill/>
                <a:prstDash val="solid"/>
                <a:miter/>
              </a:ln>
            </p:spPr>
            <p:txBody>
              <a:bodyPr rtlCol="0" anchor="ctr"/>
              <a:lstStyle/>
              <a:p>
                <a:endParaRPr lang="en-US"/>
              </a:p>
            </p:txBody>
          </p:sp>
          <p:sp>
            <p:nvSpPr>
              <p:cNvPr id="481" name="Freeform 480">
                <a:extLst>
                  <a:ext uri="{FF2B5EF4-FFF2-40B4-BE49-F238E27FC236}">
                    <a16:creationId xmlns:a16="http://schemas.microsoft.com/office/drawing/2014/main" id="{E5E77143-C8A6-AC25-91AE-11CAC1735FF6}"/>
                  </a:ext>
                </a:extLst>
              </p:cNvPr>
              <p:cNvSpPr/>
              <p:nvPr/>
            </p:nvSpPr>
            <p:spPr>
              <a:xfrm>
                <a:off x="1665928" y="1196759"/>
                <a:ext cx="39062" cy="43247"/>
              </a:xfrm>
              <a:custGeom>
                <a:avLst/>
                <a:gdLst>
                  <a:gd name="connsiteX0" fmla="*/ 30692 w 39062"/>
                  <a:gd name="connsiteY0" fmla="*/ 2790 h 43247"/>
                  <a:gd name="connsiteX1" fmla="*/ 36272 w 39062"/>
                  <a:gd name="connsiteY1" fmla="*/ 8371 h 43247"/>
                  <a:gd name="connsiteX2" fmla="*/ 39062 w 39062"/>
                  <a:gd name="connsiteY2" fmla="*/ 18136 h 43247"/>
                  <a:gd name="connsiteX3" fmla="*/ 39062 w 39062"/>
                  <a:gd name="connsiteY3" fmla="*/ 43247 h 43247"/>
                  <a:gd name="connsiteX4" fmla="*/ 30692 w 39062"/>
                  <a:gd name="connsiteY4" fmla="*/ 43247 h 43247"/>
                  <a:gd name="connsiteX5" fmla="*/ 30692 w 39062"/>
                  <a:gd name="connsiteY5" fmla="*/ 19531 h 43247"/>
                  <a:gd name="connsiteX6" fmla="*/ 27902 w 39062"/>
                  <a:gd name="connsiteY6" fmla="*/ 11161 h 43247"/>
                  <a:gd name="connsiteX7" fmla="*/ 19531 w 39062"/>
                  <a:gd name="connsiteY7" fmla="*/ 8371 h 43247"/>
                  <a:gd name="connsiteX8" fmla="*/ 11161 w 39062"/>
                  <a:gd name="connsiteY8" fmla="*/ 11161 h 43247"/>
                  <a:gd name="connsiteX9" fmla="*/ 8370 w 39062"/>
                  <a:gd name="connsiteY9" fmla="*/ 19531 h 43247"/>
                  <a:gd name="connsiteX10" fmla="*/ 8370 w 39062"/>
                  <a:gd name="connsiteY10" fmla="*/ 43247 h 43247"/>
                  <a:gd name="connsiteX11" fmla="*/ 0 w 39062"/>
                  <a:gd name="connsiteY11" fmla="*/ 43247 h 43247"/>
                  <a:gd name="connsiteX12" fmla="*/ 0 w 39062"/>
                  <a:gd name="connsiteY12" fmla="*/ 1395 h 43247"/>
                  <a:gd name="connsiteX13" fmla="*/ 8370 w 39062"/>
                  <a:gd name="connsiteY13" fmla="*/ 1395 h 43247"/>
                  <a:gd name="connsiteX14" fmla="*/ 8370 w 39062"/>
                  <a:gd name="connsiteY14" fmla="*/ 5580 h 43247"/>
                  <a:gd name="connsiteX15" fmla="*/ 13951 w 39062"/>
                  <a:gd name="connsiteY15" fmla="*/ 1395 h 43247"/>
                  <a:gd name="connsiteX16" fmla="*/ 20926 w 39062"/>
                  <a:gd name="connsiteY16" fmla="*/ 0 h 43247"/>
                  <a:gd name="connsiteX17" fmla="*/ 30692 w 39062"/>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2"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6741" y="8371"/>
                      <a:pt x="13951" y="9765"/>
                      <a:pt x="11161" y="11161"/>
                    </a:cubicBezTo>
                    <a:cubicBezTo>
                      <a:pt x="9765" y="12556"/>
                      <a:pt x="8370" y="16741"/>
                      <a:pt x="8370" y="19531"/>
                    </a:cubicBezTo>
                    <a:lnTo>
                      <a:pt x="8370" y="43247"/>
                    </a:lnTo>
                    <a:lnTo>
                      <a:pt x="0" y="43247"/>
                    </a:lnTo>
                    <a:lnTo>
                      <a:pt x="0" y="1395"/>
                    </a:lnTo>
                    <a:lnTo>
                      <a:pt x="8370" y="1395"/>
                    </a:lnTo>
                    <a:lnTo>
                      <a:pt x="8370" y="5580"/>
                    </a:lnTo>
                    <a:cubicBezTo>
                      <a:pt x="9765" y="4185"/>
                      <a:pt x="11161"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sp>
            <p:nvSpPr>
              <p:cNvPr id="482" name="Freeform 481">
                <a:extLst>
                  <a:ext uri="{FF2B5EF4-FFF2-40B4-BE49-F238E27FC236}">
                    <a16:creationId xmlns:a16="http://schemas.microsoft.com/office/drawing/2014/main" id="{B1297F56-BC5B-DE8A-67F3-1203F69A5979}"/>
                  </a:ext>
                </a:extLst>
              </p:cNvPr>
              <p:cNvSpPr/>
              <p:nvPr/>
            </p:nvSpPr>
            <p:spPr>
              <a:xfrm>
                <a:off x="1714756" y="1193969"/>
                <a:ext cx="32086" cy="45688"/>
              </a:xfrm>
              <a:custGeom>
                <a:avLst/>
                <a:gdLst>
                  <a:gd name="connsiteX0" fmla="*/ 11161 w 32086"/>
                  <a:gd name="connsiteY0" fmla="*/ 44642 h 45688"/>
                  <a:gd name="connsiteX1" fmla="*/ 5580 w 32086"/>
                  <a:gd name="connsiteY1" fmla="*/ 39062 h 45688"/>
                  <a:gd name="connsiteX2" fmla="*/ 2790 w 32086"/>
                  <a:gd name="connsiteY2" fmla="*/ 32087 h 45688"/>
                  <a:gd name="connsiteX3" fmla="*/ 11161 w 32086"/>
                  <a:gd name="connsiteY3" fmla="*/ 32087 h 45688"/>
                  <a:gd name="connsiteX4" fmla="*/ 13951 w 32086"/>
                  <a:gd name="connsiteY4" fmla="*/ 36272 h 45688"/>
                  <a:gd name="connsiteX5" fmla="*/ 19531 w 32086"/>
                  <a:gd name="connsiteY5" fmla="*/ 37667 h 45688"/>
                  <a:gd name="connsiteX6" fmla="*/ 25111 w 32086"/>
                  <a:gd name="connsiteY6" fmla="*/ 36272 h 45688"/>
                  <a:gd name="connsiteX7" fmla="*/ 26506 w 32086"/>
                  <a:gd name="connsiteY7" fmla="*/ 32087 h 45688"/>
                  <a:gd name="connsiteX8" fmla="*/ 23716 w 32086"/>
                  <a:gd name="connsiteY8" fmla="*/ 27902 h 45688"/>
                  <a:gd name="connsiteX9" fmla="*/ 16741 w 32086"/>
                  <a:gd name="connsiteY9" fmla="*/ 25111 h 45688"/>
                  <a:gd name="connsiteX10" fmla="*/ 8370 w 32086"/>
                  <a:gd name="connsiteY10" fmla="*/ 22321 h 45688"/>
                  <a:gd name="connsiteX11" fmla="*/ 2790 w 32086"/>
                  <a:gd name="connsiteY11" fmla="*/ 18136 h 45688"/>
                  <a:gd name="connsiteX12" fmla="*/ 0 w 32086"/>
                  <a:gd name="connsiteY12" fmla="*/ 11161 h 45688"/>
                  <a:gd name="connsiteX13" fmla="*/ 1395 w 32086"/>
                  <a:gd name="connsiteY13" fmla="*/ 5580 h 45688"/>
                  <a:gd name="connsiteX14" fmla="*/ 6975 w 32086"/>
                  <a:gd name="connsiteY14" fmla="*/ 1395 h 45688"/>
                  <a:gd name="connsiteX15" fmla="*/ 15346 w 32086"/>
                  <a:gd name="connsiteY15" fmla="*/ 0 h 45688"/>
                  <a:gd name="connsiteX16" fmla="*/ 26506 w 32086"/>
                  <a:gd name="connsiteY16" fmla="*/ 4185 h 45688"/>
                  <a:gd name="connsiteX17" fmla="*/ 30692 w 32086"/>
                  <a:gd name="connsiteY17" fmla="*/ 13951 h 45688"/>
                  <a:gd name="connsiteX18" fmla="*/ 22321 w 32086"/>
                  <a:gd name="connsiteY18" fmla="*/ 13951 h 45688"/>
                  <a:gd name="connsiteX19" fmla="*/ 19531 w 32086"/>
                  <a:gd name="connsiteY19" fmla="*/ 9765 h 45688"/>
                  <a:gd name="connsiteX20" fmla="*/ 13951 w 32086"/>
                  <a:gd name="connsiteY20" fmla="*/ 8370 h 45688"/>
                  <a:gd name="connsiteX21" fmla="*/ 8370 w 32086"/>
                  <a:gd name="connsiteY21" fmla="*/ 9765 h 45688"/>
                  <a:gd name="connsiteX22" fmla="*/ 6975 w 32086"/>
                  <a:gd name="connsiteY22" fmla="*/ 12556 h 45688"/>
                  <a:gd name="connsiteX23" fmla="*/ 8370 w 32086"/>
                  <a:gd name="connsiteY23" fmla="*/ 15346 h 45688"/>
                  <a:gd name="connsiteX24" fmla="*/ 11161 w 32086"/>
                  <a:gd name="connsiteY24" fmla="*/ 16741 h 45688"/>
                  <a:gd name="connsiteX25" fmla="*/ 16741 w 32086"/>
                  <a:gd name="connsiteY25" fmla="*/ 18136 h 45688"/>
                  <a:gd name="connsiteX26" fmla="*/ 23716 w 32086"/>
                  <a:gd name="connsiteY26" fmla="*/ 20926 h 45688"/>
                  <a:gd name="connsiteX27" fmla="*/ 29296 w 32086"/>
                  <a:gd name="connsiteY27" fmla="*/ 25111 h 45688"/>
                  <a:gd name="connsiteX28" fmla="*/ 32087 w 32086"/>
                  <a:gd name="connsiteY28" fmla="*/ 32087 h 45688"/>
                  <a:gd name="connsiteX29" fmla="*/ 30692 w 32086"/>
                  <a:gd name="connsiteY29" fmla="*/ 39062 h 45688"/>
                  <a:gd name="connsiteX30" fmla="*/ 25111 w 32086"/>
                  <a:gd name="connsiteY30" fmla="*/ 43247 h 45688"/>
                  <a:gd name="connsiteX31" fmla="*/ 16741 w 32086"/>
                  <a:gd name="connsiteY31" fmla="*/ 44642 h 45688"/>
                  <a:gd name="connsiteX32" fmla="*/ 11161 w 32086"/>
                  <a:gd name="connsiteY32" fmla="*/ 44642 h 4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86" h="45688">
                    <a:moveTo>
                      <a:pt x="11161" y="44642"/>
                    </a:moveTo>
                    <a:cubicBezTo>
                      <a:pt x="8370" y="43247"/>
                      <a:pt x="6975" y="41852"/>
                      <a:pt x="5580" y="39062"/>
                    </a:cubicBezTo>
                    <a:cubicBezTo>
                      <a:pt x="4185" y="37667"/>
                      <a:pt x="2790" y="34877"/>
                      <a:pt x="2790" y="32087"/>
                    </a:cubicBezTo>
                    <a:lnTo>
                      <a:pt x="11161" y="32087"/>
                    </a:lnTo>
                    <a:cubicBezTo>
                      <a:pt x="11161" y="33482"/>
                      <a:pt x="12556" y="34877"/>
                      <a:pt x="13951" y="36272"/>
                    </a:cubicBezTo>
                    <a:cubicBezTo>
                      <a:pt x="15346" y="37667"/>
                      <a:pt x="18136" y="37667"/>
                      <a:pt x="19531" y="37667"/>
                    </a:cubicBezTo>
                    <a:cubicBezTo>
                      <a:pt x="22321" y="37667"/>
                      <a:pt x="23716" y="37667"/>
                      <a:pt x="25111" y="36272"/>
                    </a:cubicBezTo>
                    <a:cubicBezTo>
                      <a:pt x="26506" y="34877"/>
                      <a:pt x="26506" y="33482"/>
                      <a:pt x="26506" y="32087"/>
                    </a:cubicBezTo>
                    <a:cubicBezTo>
                      <a:pt x="26506" y="30692"/>
                      <a:pt x="25111" y="29296"/>
                      <a:pt x="23716" y="27902"/>
                    </a:cubicBezTo>
                    <a:cubicBezTo>
                      <a:pt x="22321" y="26506"/>
                      <a:pt x="19531" y="26506"/>
                      <a:pt x="16741" y="25111"/>
                    </a:cubicBezTo>
                    <a:cubicBezTo>
                      <a:pt x="13951" y="23716"/>
                      <a:pt x="11161" y="23716"/>
                      <a:pt x="8370" y="22321"/>
                    </a:cubicBezTo>
                    <a:cubicBezTo>
                      <a:pt x="6975" y="20926"/>
                      <a:pt x="4185" y="20926"/>
                      <a:pt x="2790" y="18136"/>
                    </a:cubicBezTo>
                    <a:cubicBezTo>
                      <a:pt x="1395" y="16741"/>
                      <a:pt x="0" y="13951"/>
                      <a:pt x="0" y="11161"/>
                    </a:cubicBezTo>
                    <a:cubicBezTo>
                      <a:pt x="0" y="8370"/>
                      <a:pt x="0" y="6975"/>
                      <a:pt x="1395" y="5580"/>
                    </a:cubicBezTo>
                    <a:cubicBezTo>
                      <a:pt x="2790" y="4185"/>
                      <a:pt x="4185" y="2790"/>
                      <a:pt x="6975" y="1395"/>
                    </a:cubicBezTo>
                    <a:cubicBezTo>
                      <a:pt x="9765" y="0"/>
                      <a:pt x="12556" y="0"/>
                      <a:pt x="15346" y="0"/>
                    </a:cubicBezTo>
                    <a:cubicBezTo>
                      <a:pt x="19531" y="0"/>
                      <a:pt x="23716" y="1395"/>
                      <a:pt x="26506" y="4185"/>
                    </a:cubicBezTo>
                    <a:cubicBezTo>
                      <a:pt x="29296" y="6975"/>
                      <a:pt x="30692" y="9765"/>
                      <a:pt x="30692" y="13951"/>
                    </a:cubicBezTo>
                    <a:lnTo>
                      <a:pt x="22321" y="13951"/>
                    </a:lnTo>
                    <a:cubicBezTo>
                      <a:pt x="22321" y="12556"/>
                      <a:pt x="20926" y="11161"/>
                      <a:pt x="19531" y="9765"/>
                    </a:cubicBezTo>
                    <a:cubicBezTo>
                      <a:pt x="18136" y="8370"/>
                      <a:pt x="16741" y="8370"/>
                      <a:pt x="13951" y="8370"/>
                    </a:cubicBezTo>
                    <a:cubicBezTo>
                      <a:pt x="11161" y="8370"/>
                      <a:pt x="9765" y="8370"/>
                      <a:pt x="8370" y="9765"/>
                    </a:cubicBezTo>
                    <a:cubicBezTo>
                      <a:pt x="6975" y="11161"/>
                      <a:pt x="6975" y="11161"/>
                      <a:pt x="6975" y="12556"/>
                    </a:cubicBezTo>
                    <a:cubicBezTo>
                      <a:pt x="6975" y="13951"/>
                      <a:pt x="6975" y="13951"/>
                      <a:pt x="8370" y="15346"/>
                    </a:cubicBezTo>
                    <a:cubicBezTo>
                      <a:pt x="9765" y="16741"/>
                      <a:pt x="9765" y="16741"/>
                      <a:pt x="11161" y="16741"/>
                    </a:cubicBezTo>
                    <a:cubicBezTo>
                      <a:pt x="12556" y="16741"/>
                      <a:pt x="13951" y="18136"/>
                      <a:pt x="16741" y="18136"/>
                    </a:cubicBezTo>
                    <a:cubicBezTo>
                      <a:pt x="19531" y="19531"/>
                      <a:pt x="22321" y="19531"/>
                      <a:pt x="23716" y="20926"/>
                    </a:cubicBezTo>
                    <a:cubicBezTo>
                      <a:pt x="25111" y="22321"/>
                      <a:pt x="27902" y="22321"/>
                      <a:pt x="29296" y="25111"/>
                    </a:cubicBezTo>
                    <a:cubicBezTo>
                      <a:pt x="30692" y="26506"/>
                      <a:pt x="32087" y="29296"/>
                      <a:pt x="32087" y="32087"/>
                    </a:cubicBezTo>
                    <a:cubicBezTo>
                      <a:pt x="32087" y="34877"/>
                      <a:pt x="32087" y="36272"/>
                      <a:pt x="30692" y="39062"/>
                    </a:cubicBezTo>
                    <a:cubicBezTo>
                      <a:pt x="29296" y="40457"/>
                      <a:pt x="27902" y="41852"/>
                      <a:pt x="25111" y="43247"/>
                    </a:cubicBezTo>
                    <a:cubicBezTo>
                      <a:pt x="22321" y="44642"/>
                      <a:pt x="19531" y="44642"/>
                      <a:pt x="16741" y="44642"/>
                    </a:cubicBezTo>
                    <a:cubicBezTo>
                      <a:pt x="16741" y="46038"/>
                      <a:pt x="13951" y="46038"/>
                      <a:pt x="11161" y="44642"/>
                    </a:cubicBezTo>
                    <a:close/>
                  </a:path>
                </a:pathLst>
              </a:custGeom>
              <a:solidFill>
                <a:srgbClr val="000000"/>
              </a:solidFill>
              <a:ln w="13943" cap="flat">
                <a:noFill/>
                <a:prstDash val="solid"/>
                <a:miter/>
              </a:ln>
            </p:spPr>
            <p:txBody>
              <a:bodyPr rtlCol="0" anchor="ctr"/>
              <a:lstStyle/>
              <a:p>
                <a:endParaRPr lang="en-US"/>
              </a:p>
            </p:txBody>
          </p:sp>
          <p:sp>
            <p:nvSpPr>
              <p:cNvPr id="483" name="Freeform 482">
                <a:extLst>
                  <a:ext uri="{FF2B5EF4-FFF2-40B4-BE49-F238E27FC236}">
                    <a16:creationId xmlns:a16="http://schemas.microsoft.com/office/drawing/2014/main" id="{B4B95BA3-1950-97A7-2ED4-2A93567D36D4}"/>
                  </a:ext>
                </a:extLst>
              </p:cNvPr>
              <p:cNvSpPr/>
              <p:nvPr/>
            </p:nvSpPr>
            <p:spPr>
              <a:xfrm>
                <a:off x="1760793"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0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0"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4" name="Freeform 483">
                <a:extLst>
                  <a:ext uri="{FF2B5EF4-FFF2-40B4-BE49-F238E27FC236}">
                    <a16:creationId xmlns:a16="http://schemas.microsoft.com/office/drawing/2014/main" id="{B4E03231-DBC6-44D0-30C9-76850C9A90F7}"/>
                  </a:ext>
                </a:extLst>
              </p:cNvPr>
              <p:cNvSpPr/>
              <p:nvPr/>
            </p:nvSpPr>
            <p:spPr>
              <a:xfrm>
                <a:off x="1795670" y="1196759"/>
                <a:ext cx="20926" cy="41852"/>
              </a:xfrm>
              <a:custGeom>
                <a:avLst/>
                <a:gdLst>
                  <a:gd name="connsiteX0" fmla="*/ 13951 w 20926"/>
                  <a:gd name="connsiteY0" fmla="*/ 1395 h 41852"/>
                  <a:gd name="connsiteX1" fmla="*/ 20926 w 20926"/>
                  <a:gd name="connsiteY1" fmla="*/ 0 h 41852"/>
                  <a:gd name="connsiteX2" fmla="*/ 20926 w 20926"/>
                  <a:gd name="connsiteY2" fmla="*/ 8371 h 41852"/>
                  <a:gd name="connsiteX3" fmla="*/ 19531 w 20926"/>
                  <a:gd name="connsiteY3" fmla="*/ 8371 h 41852"/>
                  <a:gd name="connsiteX4" fmla="*/ 11160 w 20926"/>
                  <a:gd name="connsiteY4" fmla="*/ 11161 h 41852"/>
                  <a:gd name="connsiteX5" fmla="*/ 8370 w 20926"/>
                  <a:gd name="connsiteY5" fmla="*/ 19531 h 41852"/>
                  <a:gd name="connsiteX6" fmla="*/ 8370 w 20926"/>
                  <a:gd name="connsiteY6" fmla="*/ 41852 h 41852"/>
                  <a:gd name="connsiteX7" fmla="*/ 0 w 20926"/>
                  <a:gd name="connsiteY7" fmla="*/ 41852 h 41852"/>
                  <a:gd name="connsiteX8" fmla="*/ 0 w 20926"/>
                  <a:gd name="connsiteY8" fmla="*/ 0 h 41852"/>
                  <a:gd name="connsiteX9" fmla="*/ 8370 w 20926"/>
                  <a:gd name="connsiteY9" fmla="*/ 0 h 41852"/>
                  <a:gd name="connsiteX10" fmla="*/ 8370 w 20926"/>
                  <a:gd name="connsiteY10" fmla="*/ 5580 h 41852"/>
                  <a:gd name="connsiteX11" fmla="*/ 13951 w 20926"/>
                  <a:gd name="connsiteY11" fmla="*/ 1395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26" h="41852">
                    <a:moveTo>
                      <a:pt x="13951" y="1395"/>
                    </a:moveTo>
                    <a:cubicBezTo>
                      <a:pt x="16741" y="0"/>
                      <a:pt x="18136" y="0"/>
                      <a:pt x="20926" y="0"/>
                    </a:cubicBezTo>
                    <a:lnTo>
                      <a:pt x="20926" y="8371"/>
                    </a:lnTo>
                    <a:lnTo>
                      <a:pt x="19531" y="8371"/>
                    </a:lnTo>
                    <a:cubicBezTo>
                      <a:pt x="16741" y="8371"/>
                      <a:pt x="13951" y="9765"/>
                      <a:pt x="11160" y="11161"/>
                    </a:cubicBezTo>
                    <a:cubicBezTo>
                      <a:pt x="9765" y="12556"/>
                      <a:pt x="8370" y="15346"/>
                      <a:pt x="8370" y="19531"/>
                    </a:cubicBezTo>
                    <a:lnTo>
                      <a:pt x="8370" y="41852"/>
                    </a:lnTo>
                    <a:lnTo>
                      <a:pt x="0" y="41852"/>
                    </a:lnTo>
                    <a:lnTo>
                      <a:pt x="0" y="0"/>
                    </a:lnTo>
                    <a:lnTo>
                      <a:pt x="8370" y="0"/>
                    </a:lnTo>
                    <a:lnTo>
                      <a:pt x="8370" y="5580"/>
                    </a:lnTo>
                    <a:cubicBezTo>
                      <a:pt x="9765" y="4185"/>
                      <a:pt x="12556" y="2790"/>
                      <a:pt x="13951" y="1395"/>
                    </a:cubicBezTo>
                    <a:close/>
                  </a:path>
                </a:pathLst>
              </a:custGeom>
              <a:solidFill>
                <a:srgbClr val="000000"/>
              </a:solidFill>
              <a:ln w="13943" cap="flat">
                <a:noFill/>
                <a:prstDash val="solid"/>
                <a:miter/>
              </a:ln>
            </p:spPr>
            <p:txBody>
              <a:bodyPr rtlCol="0" anchor="ctr"/>
              <a:lstStyle/>
              <a:p>
                <a:endParaRPr lang="en-US"/>
              </a:p>
            </p:txBody>
          </p:sp>
          <p:sp>
            <p:nvSpPr>
              <p:cNvPr id="485" name="Freeform 484">
                <a:extLst>
                  <a:ext uri="{FF2B5EF4-FFF2-40B4-BE49-F238E27FC236}">
                    <a16:creationId xmlns:a16="http://schemas.microsoft.com/office/drawing/2014/main" id="{C6E3A500-A0EB-4A6F-7E38-5EEBC2C60397}"/>
                  </a:ext>
                </a:extLst>
              </p:cNvPr>
              <p:cNvSpPr/>
              <p:nvPr/>
            </p:nvSpPr>
            <p:spPr>
              <a:xfrm>
                <a:off x="1829152" y="1198154"/>
                <a:ext cx="37666" cy="41852"/>
              </a:xfrm>
              <a:custGeom>
                <a:avLst/>
                <a:gdLst>
                  <a:gd name="connsiteX0" fmla="*/ 37667 w 37666"/>
                  <a:gd name="connsiteY0" fmla="*/ 0 h 41852"/>
                  <a:gd name="connsiteX1" fmla="*/ 37667 w 37666"/>
                  <a:gd name="connsiteY1" fmla="*/ 41852 h 41852"/>
                  <a:gd name="connsiteX2" fmla="*/ 29297 w 37666"/>
                  <a:gd name="connsiteY2" fmla="*/ 41852 h 41852"/>
                  <a:gd name="connsiteX3" fmla="*/ 29297 w 37666"/>
                  <a:gd name="connsiteY3" fmla="*/ 36272 h 41852"/>
                  <a:gd name="connsiteX4" fmla="*/ 23716 w 37666"/>
                  <a:gd name="connsiteY4" fmla="*/ 40457 h 41852"/>
                  <a:gd name="connsiteX5" fmla="*/ 16741 w 37666"/>
                  <a:gd name="connsiteY5" fmla="*/ 41852 h 41852"/>
                  <a:gd name="connsiteX6" fmla="*/ 8371 w 37666"/>
                  <a:gd name="connsiteY6" fmla="*/ 40457 h 41852"/>
                  <a:gd name="connsiteX7" fmla="*/ 2790 w 37666"/>
                  <a:gd name="connsiteY7" fmla="*/ 34877 h 41852"/>
                  <a:gd name="connsiteX8" fmla="*/ 0 w 37666"/>
                  <a:gd name="connsiteY8" fmla="*/ 25111 h 41852"/>
                  <a:gd name="connsiteX9" fmla="*/ 0 w 37666"/>
                  <a:gd name="connsiteY9" fmla="*/ 0 h 41852"/>
                  <a:gd name="connsiteX10" fmla="*/ 8371 w 37666"/>
                  <a:gd name="connsiteY10" fmla="*/ 0 h 41852"/>
                  <a:gd name="connsiteX11" fmla="*/ 8371 w 37666"/>
                  <a:gd name="connsiteY11" fmla="*/ 23716 h 41852"/>
                  <a:gd name="connsiteX12" fmla="*/ 11161 w 37666"/>
                  <a:gd name="connsiteY12" fmla="*/ 32087 h 41852"/>
                  <a:gd name="connsiteX13" fmla="*/ 19531 w 37666"/>
                  <a:gd name="connsiteY13" fmla="*/ 34877 h 41852"/>
                  <a:gd name="connsiteX14" fmla="*/ 27902 w 37666"/>
                  <a:gd name="connsiteY14" fmla="*/ 32087 h 41852"/>
                  <a:gd name="connsiteX15" fmla="*/ 30692 w 37666"/>
                  <a:gd name="connsiteY15" fmla="*/ 23716 h 41852"/>
                  <a:gd name="connsiteX16" fmla="*/ 30692 w 37666"/>
                  <a:gd name="connsiteY16" fmla="*/ 0 h 41852"/>
                  <a:gd name="connsiteX17" fmla="*/ 37667 w 37666"/>
                  <a:gd name="connsiteY17" fmla="*/ 0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666" h="41852">
                    <a:moveTo>
                      <a:pt x="37667" y="0"/>
                    </a:moveTo>
                    <a:lnTo>
                      <a:pt x="37667" y="41852"/>
                    </a:lnTo>
                    <a:lnTo>
                      <a:pt x="29297" y="41852"/>
                    </a:lnTo>
                    <a:lnTo>
                      <a:pt x="29297" y="36272"/>
                    </a:lnTo>
                    <a:cubicBezTo>
                      <a:pt x="27902" y="37667"/>
                      <a:pt x="26506" y="39062"/>
                      <a:pt x="23716" y="40457"/>
                    </a:cubicBezTo>
                    <a:cubicBezTo>
                      <a:pt x="20926" y="41852"/>
                      <a:pt x="19531" y="41852"/>
                      <a:pt x="16741" y="41852"/>
                    </a:cubicBezTo>
                    <a:cubicBezTo>
                      <a:pt x="13951" y="41852"/>
                      <a:pt x="11161" y="41852"/>
                      <a:pt x="8371" y="40457"/>
                    </a:cubicBezTo>
                    <a:cubicBezTo>
                      <a:pt x="5580" y="39062"/>
                      <a:pt x="4185" y="37667"/>
                      <a:pt x="2790" y="34877"/>
                    </a:cubicBezTo>
                    <a:cubicBezTo>
                      <a:pt x="1395" y="32087"/>
                      <a:pt x="0" y="29296"/>
                      <a:pt x="0" y="25111"/>
                    </a:cubicBezTo>
                    <a:lnTo>
                      <a:pt x="0" y="0"/>
                    </a:lnTo>
                    <a:lnTo>
                      <a:pt x="8371" y="0"/>
                    </a:lnTo>
                    <a:lnTo>
                      <a:pt x="8371" y="23716"/>
                    </a:lnTo>
                    <a:cubicBezTo>
                      <a:pt x="8371" y="27902"/>
                      <a:pt x="9765" y="30692"/>
                      <a:pt x="11161" y="32087"/>
                    </a:cubicBezTo>
                    <a:cubicBezTo>
                      <a:pt x="12556" y="33482"/>
                      <a:pt x="15346" y="34877"/>
                      <a:pt x="19531" y="34877"/>
                    </a:cubicBezTo>
                    <a:cubicBezTo>
                      <a:pt x="22321" y="34877"/>
                      <a:pt x="25111" y="33482"/>
                      <a:pt x="27902" y="32087"/>
                    </a:cubicBezTo>
                    <a:cubicBezTo>
                      <a:pt x="29297" y="30692"/>
                      <a:pt x="30692" y="26506"/>
                      <a:pt x="30692" y="23716"/>
                    </a:cubicBezTo>
                    <a:lnTo>
                      <a:pt x="30692" y="0"/>
                    </a:lnTo>
                    <a:lnTo>
                      <a:pt x="37667" y="0"/>
                    </a:lnTo>
                    <a:close/>
                  </a:path>
                </a:pathLst>
              </a:custGeom>
              <a:solidFill>
                <a:srgbClr val="000000"/>
              </a:solidFill>
              <a:ln w="13943" cap="flat">
                <a:noFill/>
                <a:prstDash val="solid"/>
                <a:miter/>
              </a:ln>
            </p:spPr>
            <p:txBody>
              <a:bodyPr rtlCol="0" anchor="ctr"/>
              <a:lstStyle/>
              <a:p>
                <a:endParaRPr lang="en-US"/>
              </a:p>
            </p:txBody>
          </p:sp>
          <p:sp>
            <p:nvSpPr>
              <p:cNvPr id="486" name="Freeform 485">
                <a:extLst>
                  <a:ext uri="{FF2B5EF4-FFF2-40B4-BE49-F238E27FC236}">
                    <a16:creationId xmlns:a16="http://schemas.microsoft.com/office/drawing/2014/main" id="{5D9425EE-56F0-7CC8-BCD1-5A12AEB8F3DD}"/>
                  </a:ext>
                </a:extLst>
              </p:cNvPr>
              <p:cNvSpPr/>
              <p:nvPr/>
            </p:nvSpPr>
            <p:spPr>
              <a:xfrm>
                <a:off x="1877980" y="1196759"/>
                <a:ext cx="41852" cy="44642"/>
              </a:xfrm>
              <a:custGeom>
                <a:avLst/>
                <a:gdLst>
                  <a:gd name="connsiteX0" fmla="*/ 4185 w 41852"/>
                  <a:gd name="connsiteY0" fmla="*/ 9765 h 44642"/>
                  <a:gd name="connsiteX1" fmla="*/ 11161 w 41852"/>
                  <a:gd name="connsiteY1" fmla="*/ 2790 h 44642"/>
                  <a:gd name="connsiteX2" fmla="*/ 22321 w 41852"/>
                  <a:gd name="connsiteY2" fmla="*/ 0 h 44642"/>
                  <a:gd name="connsiteX3" fmla="*/ 34877 w 41852"/>
                  <a:gd name="connsiteY3" fmla="*/ 4185 h 44642"/>
                  <a:gd name="connsiteX4" fmla="*/ 41852 w 41852"/>
                  <a:gd name="connsiteY4" fmla="*/ 13951 h 44642"/>
                  <a:gd name="connsiteX5" fmla="*/ 32087 w 41852"/>
                  <a:gd name="connsiteY5" fmla="*/ 13951 h 44642"/>
                  <a:gd name="connsiteX6" fmla="*/ 27902 w 41852"/>
                  <a:gd name="connsiteY6" fmla="*/ 8371 h 44642"/>
                  <a:gd name="connsiteX7" fmla="*/ 20926 w 41852"/>
                  <a:gd name="connsiteY7" fmla="*/ 6975 h 44642"/>
                  <a:gd name="connsiteX8" fmla="*/ 12556 w 41852"/>
                  <a:gd name="connsiteY8" fmla="*/ 11161 h 44642"/>
                  <a:gd name="connsiteX9" fmla="*/ 9765 w 41852"/>
                  <a:gd name="connsiteY9" fmla="*/ 22321 h 44642"/>
                  <a:gd name="connsiteX10" fmla="*/ 12556 w 41852"/>
                  <a:gd name="connsiteY10" fmla="*/ 33482 h 44642"/>
                  <a:gd name="connsiteX11" fmla="*/ 20926 w 41852"/>
                  <a:gd name="connsiteY11" fmla="*/ 37667 h 44642"/>
                  <a:gd name="connsiteX12" fmla="*/ 30692 w 41852"/>
                  <a:gd name="connsiteY12" fmla="*/ 30692 h 44642"/>
                  <a:gd name="connsiteX13" fmla="*/ 40457 w 41852"/>
                  <a:gd name="connsiteY13" fmla="*/ 30692 h 44642"/>
                  <a:gd name="connsiteX14" fmla="*/ 33482 w 41852"/>
                  <a:gd name="connsiteY14" fmla="*/ 40457 h 44642"/>
                  <a:gd name="connsiteX15" fmla="*/ 20926 w 41852"/>
                  <a:gd name="connsiteY15" fmla="*/ 44642 h 44642"/>
                  <a:gd name="connsiteX16" fmla="*/ 9765 w 41852"/>
                  <a:gd name="connsiteY16" fmla="*/ 41852 h 44642"/>
                  <a:gd name="connsiteX17" fmla="*/ 2790 w 41852"/>
                  <a:gd name="connsiteY17" fmla="*/ 34877 h 44642"/>
                  <a:gd name="connsiteX18" fmla="*/ 0 w 41852"/>
                  <a:gd name="connsiteY18" fmla="*/ 23716 h 44642"/>
                  <a:gd name="connsiteX19" fmla="*/ 4185 w 41852"/>
                  <a:gd name="connsiteY19" fmla="*/ 9765 h 4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852" h="44642">
                    <a:moveTo>
                      <a:pt x="4185" y="9765"/>
                    </a:moveTo>
                    <a:cubicBezTo>
                      <a:pt x="5580" y="6975"/>
                      <a:pt x="8371" y="4185"/>
                      <a:pt x="11161" y="2790"/>
                    </a:cubicBezTo>
                    <a:cubicBezTo>
                      <a:pt x="13951" y="1395"/>
                      <a:pt x="18136" y="0"/>
                      <a:pt x="22321" y="0"/>
                    </a:cubicBezTo>
                    <a:cubicBezTo>
                      <a:pt x="27902" y="0"/>
                      <a:pt x="32087" y="1395"/>
                      <a:pt x="34877" y="4185"/>
                    </a:cubicBezTo>
                    <a:cubicBezTo>
                      <a:pt x="37667" y="6975"/>
                      <a:pt x="40457" y="9765"/>
                      <a:pt x="41852" y="13951"/>
                    </a:cubicBezTo>
                    <a:lnTo>
                      <a:pt x="32087" y="13951"/>
                    </a:lnTo>
                    <a:cubicBezTo>
                      <a:pt x="30692" y="12556"/>
                      <a:pt x="30692" y="9765"/>
                      <a:pt x="27902" y="8371"/>
                    </a:cubicBezTo>
                    <a:cubicBezTo>
                      <a:pt x="26506" y="6975"/>
                      <a:pt x="23716" y="6975"/>
                      <a:pt x="20926" y="6975"/>
                    </a:cubicBezTo>
                    <a:cubicBezTo>
                      <a:pt x="16741" y="6975"/>
                      <a:pt x="13951" y="8371"/>
                      <a:pt x="12556" y="11161"/>
                    </a:cubicBezTo>
                    <a:cubicBezTo>
                      <a:pt x="9765" y="13951"/>
                      <a:pt x="9765" y="16741"/>
                      <a:pt x="9765" y="22321"/>
                    </a:cubicBezTo>
                    <a:cubicBezTo>
                      <a:pt x="9765" y="26506"/>
                      <a:pt x="11161" y="30692"/>
                      <a:pt x="12556" y="33482"/>
                    </a:cubicBezTo>
                    <a:cubicBezTo>
                      <a:pt x="15346" y="36272"/>
                      <a:pt x="18136" y="37667"/>
                      <a:pt x="20926" y="37667"/>
                    </a:cubicBezTo>
                    <a:cubicBezTo>
                      <a:pt x="26506" y="37667"/>
                      <a:pt x="29297" y="34877"/>
                      <a:pt x="30692" y="30692"/>
                    </a:cubicBezTo>
                    <a:lnTo>
                      <a:pt x="40457" y="30692"/>
                    </a:lnTo>
                    <a:cubicBezTo>
                      <a:pt x="39062" y="34877"/>
                      <a:pt x="36272" y="37667"/>
                      <a:pt x="33482" y="40457"/>
                    </a:cubicBezTo>
                    <a:cubicBezTo>
                      <a:pt x="30692" y="43247"/>
                      <a:pt x="26506" y="44642"/>
                      <a:pt x="20926" y="44642"/>
                    </a:cubicBezTo>
                    <a:cubicBezTo>
                      <a:pt x="16741" y="44642"/>
                      <a:pt x="13951" y="43247"/>
                      <a:pt x="9765" y="41852"/>
                    </a:cubicBezTo>
                    <a:cubicBezTo>
                      <a:pt x="6975" y="40457"/>
                      <a:pt x="4185" y="37667"/>
                      <a:pt x="2790" y="34877"/>
                    </a:cubicBezTo>
                    <a:cubicBezTo>
                      <a:pt x="1395" y="32087"/>
                      <a:pt x="0" y="27902"/>
                      <a:pt x="0" y="23716"/>
                    </a:cubicBezTo>
                    <a:cubicBezTo>
                      <a:pt x="1395" y="16741"/>
                      <a:pt x="2790" y="13951"/>
                      <a:pt x="4185" y="9765"/>
                    </a:cubicBezTo>
                    <a:close/>
                  </a:path>
                </a:pathLst>
              </a:custGeom>
              <a:solidFill>
                <a:srgbClr val="000000"/>
              </a:solidFill>
              <a:ln w="13943" cap="flat">
                <a:noFill/>
                <a:prstDash val="solid"/>
                <a:miter/>
              </a:ln>
            </p:spPr>
            <p:txBody>
              <a:bodyPr rtlCol="0" anchor="ctr"/>
              <a:lstStyle/>
              <a:p>
                <a:endParaRPr lang="en-US"/>
              </a:p>
            </p:txBody>
          </p:sp>
          <p:sp>
            <p:nvSpPr>
              <p:cNvPr id="487" name="Freeform 486">
                <a:extLst>
                  <a:ext uri="{FF2B5EF4-FFF2-40B4-BE49-F238E27FC236}">
                    <a16:creationId xmlns:a16="http://schemas.microsoft.com/office/drawing/2014/main" id="{D369E7DC-A600-F0A6-3C2A-240C4A0B5516}"/>
                  </a:ext>
                </a:extLst>
              </p:cNvPr>
              <p:cNvSpPr/>
              <p:nvPr/>
            </p:nvSpPr>
            <p:spPr>
              <a:xfrm>
                <a:off x="1929597" y="1188388"/>
                <a:ext cx="23716" cy="51617"/>
              </a:xfrm>
              <a:custGeom>
                <a:avLst/>
                <a:gdLst>
                  <a:gd name="connsiteX0" fmla="*/ 12556 w 23716"/>
                  <a:gd name="connsiteY0" fmla="*/ 16741 h 51617"/>
                  <a:gd name="connsiteX1" fmla="*/ 12556 w 23716"/>
                  <a:gd name="connsiteY1" fmla="*/ 40457 h 51617"/>
                  <a:gd name="connsiteX2" fmla="*/ 13951 w 23716"/>
                  <a:gd name="connsiteY2" fmla="*/ 43247 h 51617"/>
                  <a:gd name="connsiteX3" fmla="*/ 18136 w 23716"/>
                  <a:gd name="connsiteY3" fmla="*/ 44642 h 51617"/>
                  <a:gd name="connsiteX4" fmla="*/ 23716 w 23716"/>
                  <a:gd name="connsiteY4" fmla="*/ 44642 h 51617"/>
                  <a:gd name="connsiteX5" fmla="*/ 23716 w 23716"/>
                  <a:gd name="connsiteY5" fmla="*/ 51618 h 51617"/>
                  <a:gd name="connsiteX6" fmla="*/ 16741 w 23716"/>
                  <a:gd name="connsiteY6" fmla="*/ 51618 h 51617"/>
                  <a:gd name="connsiteX7" fmla="*/ 8371 w 23716"/>
                  <a:gd name="connsiteY7" fmla="*/ 48828 h 51617"/>
                  <a:gd name="connsiteX8" fmla="*/ 5580 w 23716"/>
                  <a:gd name="connsiteY8" fmla="*/ 40457 h 51617"/>
                  <a:gd name="connsiteX9" fmla="*/ 5580 w 23716"/>
                  <a:gd name="connsiteY9" fmla="*/ 16741 h 51617"/>
                  <a:gd name="connsiteX10" fmla="*/ 0 w 23716"/>
                  <a:gd name="connsiteY10" fmla="*/ 16741 h 51617"/>
                  <a:gd name="connsiteX11" fmla="*/ 0 w 23716"/>
                  <a:gd name="connsiteY11" fmla="*/ 9766 h 51617"/>
                  <a:gd name="connsiteX12" fmla="*/ 5580 w 23716"/>
                  <a:gd name="connsiteY12" fmla="*/ 9766 h 51617"/>
                  <a:gd name="connsiteX13" fmla="*/ 5580 w 23716"/>
                  <a:gd name="connsiteY13" fmla="*/ 0 h 51617"/>
                  <a:gd name="connsiteX14" fmla="*/ 13951 w 23716"/>
                  <a:gd name="connsiteY14" fmla="*/ 0 h 51617"/>
                  <a:gd name="connsiteX15" fmla="*/ 13951 w 23716"/>
                  <a:gd name="connsiteY15" fmla="*/ 9766 h 51617"/>
                  <a:gd name="connsiteX16" fmla="*/ 23716 w 23716"/>
                  <a:gd name="connsiteY16" fmla="*/ 9766 h 51617"/>
                  <a:gd name="connsiteX17" fmla="*/ 23716 w 23716"/>
                  <a:gd name="connsiteY17" fmla="*/ 16741 h 51617"/>
                  <a:gd name="connsiteX18" fmla="*/ 12556 w 23716"/>
                  <a:gd name="connsiteY18" fmla="*/ 16741 h 5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716" h="51617">
                    <a:moveTo>
                      <a:pt x="12556" y="16741"/>
                    </a:moveTo>
                    <a:lnTo>
                      <a:pt x="12556" y="40457"/>
                    </a:lnTo>
                    <a:cubicBezTo>
                      <a:pt x="12556" y="41852"/>
                      <a:pt x="12556" y="43247"/>
                      <a:pt x="13951" y="43247"/>
                    </a:cubicBezTo>
                    <a:cubicBezTo>
                      <a:pt x="15346" y="43247"/>
                      <a:pt x="15346" y="44642"/>
                      <a:pt x="18136" y="44642"/>
                    </a:cubicBezTo>
                    <a:lnTo>
                      <a:pt x="23716" y="44642"/>
                    </a:lnTo>
                    <a:lnTo>
                      <a:pt x="23716" y="51618"/>
                    </a:lnTo>
                    <a:lnTo>
                      <a:pt x="16741" y="51618"/>
                    </a:lnTo>
                    <a:cubicBezTo>
                      <a:pt x="12556" y="51618"/>
                      <a:pt x="9765" y="50223"/>
                      <a:pt x="8371" y="48828"/>
                    </a:cubicBezTo>
                    <a:cubicBezTo>
                      <a:pt x="6975" y="47433"/>
                      <a:pt x="5580" y="44642"/>
                      <a:pt x="5580" y="40457"/>
                    </a:cubicBezTo>
                    <a:lnTo>
                      <a:pt x="5580" y="16741"/>
                    </a:lnTo>
                    <a:lnTo>
                      <a:pt x="0" y="16741"/>
                    </a:lnTo>
                    <a:lnTo>
                      <a:pt x="0" y="9766"/>
                    </a:lnTo>
                    <a:lnTo>
                      <a:pt x="5580" y="9766"/>
                    </a:lnTo>
                    <a:lnTo>
                      <a:pt x="5580" y="0"/>
                    </a:lnTo>
                    <a:lnTo>
                      <a:pt x="13951" y="0"/>
                    </a:lnTo>
                    <a:lnTo>
                      <a:pt x="13951" y="9766"/>
                    </a:lnTo>
                    <a:lnTo>
                      <a:pt x="23716" y="9766"/>
                    </a:lnTo>
                    <a:lnTo>
                      <a:pt x="23716" y="16741"/>
                    </a:lnTo>
                    <a:lnTo>
                      <a:pt x="12556" y="16741"/>
                    </a:lnTo>
                    <a:close/>
                  </a:path>
                </a:pathLst>
              </a:custGeom>
              <a:solidFill>
                <a:srgbClr val="000000"/>
              </a:solidFill>
              <a:ln w="13943" cap="flat">
                <a:noFill/>
                <a:prstDash val="solid"/>
                <a:miter/>
              </a:ln>
            </p:spPr>
            <p:txBody>
              <a:bodyPr rtlCol="0" anchor="ctr"/>
              <a:lstStyle/>
              <a:p>
                <a:endParaRPr lang="en-US"/>
              </a:p>
            </p:txBody>
          </p:sp>
          <p:sp>
            <p:nvSpPr>
              <p:cNvPr id="488" name="Freeform 487">
                <a:extLst>
                  <a:ext uri="{FF2B5EF4-FFF2-40B4-BE49-F238E27FC236}">
                    <a16:creationId xmlns:a16="http://schemas.microsoft.com/office/drawing/2014/main" id="{6811EF8C-0E57-1993-1D61-CF662262CCB1}"/>
                  </a:ext>
                </a:extLst>
              </p:cNvPr>
              <p:cNvSpPr/>
              <p:nvPr/>
            </p:nvSpPr>
            <p:spPr>
              <a:xfrm>
                <a:off x="1963079" y="1180018"/>
                <a:ext cx="11160" cy="59988"/>
              </a:xfrm>
              <a:custGeom>
                <a:avLst/>
                <a:gdLst>
                  <a:gd name="connsiteX0" fmla="*/ 1395 w 11160"/>
                  <a:gd name="connsiteY0" fmla="*/ 9765 h 59988"/>
                  <a:gd name="connsiteX1" fmla="*/ 0 w 11160"/>
                  <a:gd name="connsiteY1" fmla="*/ 5580 h 59988"/>
                  <a:gd name="connsiteX2" fmla="*/ 1395 w 11160"/>
                  <a:gd name="connsiteY2" fmla="*/ 1395 h 59988"/>
                  <a:gd name="connsiteX3" fmla="*/ 5580 w 11160"/>
                  <a:gd name="connsiteY3" fmla="*/ 0 h 59988"/>
                  <a:gd name="connsiteX4" fmla="*/ 9765 w 11160"/>
                  <a:gd name="connsiteY4" fmla="*/ 1395 h 59988"/>
                  <a:gd name="connsiteX5" fmla="*/ 11160 w 11160"/>
                  <a:gd name="connsiteY5" fmla="*/ 5580 h 59988"/>
                  <a:gd name="connsiteX6" fmla="*/ 9765 w 11160"/>
                  <a:gd name="connsiteY6" fmla="*/ 9765 h 59988"/>
                  <a:gd name="connsiteX7" fmla="*/ 5580 w 11160"/>
                  <a:gd name="connsiteY7" fmla="*/ 11161 h 59988"/>
                  <a:gd name="connsiteX8" fmla="*/ 1395 w 11160"/>
                  <a:gd name="connsiteY8" fmla="*/ 9765 h 59988"/>
                  <a:gd name="connsiteX9" fmla="*/ 9765 w 11160"/>
                  <a:gd name="connsiteY9" fmla="*/ 18136 h 59988"/>
                  <a:gd name="connsiteX10" fmla="*/ 9765 w 11160"/>
                  <a:gd name="connsiteY10" fmla="*/ 59988 h 59988"/>
                  <a:gd name="connsiteX11" fmla="*/ 1395 w 11160"/>
                  <a:gd name="connsiteY11" fmla="*/ 59988 h 59988"/>
                  <a:gd name="connsiteX12" fmla="*/ 1395 w 11160"/>
                  <a:gd name="connsiteY12" fmla="*/ 18136 h 59988"/>
                  <a:gd name="connsiteX13" fmla="*/ 9765 w 11160"/>
                  <a:gd name="connsiteY13" fmla="*/ 18136 h 5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0" h="59988">
                    <a:moveTo>
                      <a:pt x="1395" y="9765"/>
                    </a:moveTo>
                    <a:cubicBezTo>
                      <a:pt x="0" y="8370"/>
                      <a:pt x="0" y="6975"/>
                      <a:pt x="0" y="5580"/>
                    </a:cubicBezTo>
                    <a:cubicBezTo>
                      <a:pt x="0" y="4185"/>
                      <a:pt x="0" y="2790"/>
                      <a:pt x="1395" y="1395"/>
                    </a:cubicBezTo>
                    <a:cubicBezTo>
                      <a:pt x="2790" y="0"/>
                      <a:pt x="4185" y="0"/>
                      <a:pt x="5580" y="0"/>
                    </a:cubicBezTo>
                    <a:cubicBezTo>
                      <a:pt x="6975" y="0"/>
                      <a:pt x="8370" y="0"/>
                      <a:pt x="9765" y="1395"/>
                    </a:cubicBezTo>
                    <a:cubicBezTo>
                      <a:pt x="11160" y="2790"/>
                      <a:pt x="11160" y="4185"/>
                      <a:pt x="11160" y="5580"/>
                    </a:cubicBezTo>
                    <a:cubicBezTo>
                      <a:pt x="11160" y="6975"/>
                      <a:pt x="11160" y="8370"/>
                      <a:pt x="9765" y="9765"/>
                    </a:cubicBezTo>
                    <a:cubicBezTo>
                      <a:pt x="8370" y="11161"/>
                      <a:pt x="6975" y="11161"/>
                      <a:pt x="5580" y="11161"/>
                    </a:cubicBezTo>
                    <a:cubicBezTo>
                      <a:pt x="4185" y="12556"/>
                      <a:pt x="2790" y="11161"/>
                      <a:pt x="1395" y="9765"/>
                    </a:cubicBezTo>
                    <a:close/>
                    <a:moveTo>
                      <a:pt x="9765" y="18136"/>
                    </a:moveTo>
                    <a:lnTo>
                      <a:pt x="9765" y="59988"/>
                    </a:lnTo>
                    <a:lnTo>
                      <a:pt x="1395" y="59988"/>
                    </a:lnTo>
                    <a:lnTo>
                      <a:pt x="1395" y="18136"/>
                    </a:lnTo>
                    <a:lnTo>
                      <a:pt x="9765" y="18136"/>
                    </a:lnTo>
                    <a:close/>
                  </a:path>
                </a:pathLst>
              </a:custGeom>
              <a:solidFill>
                <a:srgbClr val="000000"/>
              </a:solidFill>
              <a:ln w="13943" cap="flat">
                <a:noFill/>
                <a:prstDash val="solid"/>
                <a:miter/>
              </a:ln>
            </p:spPr>
            <p:txBody>
              <a:bodyPr rtlCol="0" anchor="ctr"/>
              <a:lstStyle/>
              <a:p>
                <a:endParaRPr lang="en-US"/>
              </a:p>
            </p:txBody>
          </p:sp>
          <p:sp>
            <p:nvSpPr>
              <p:cNvPr id="489" name="Freeform 488">
                <a:extLst>
                  <a:ext uri="{FF2B5EF4-FFF2-40B4-BE49-F238E27FC236}">
                    <a16:creationId xmlns:a16="http://schemas.microsoft.com/office/drawing/2014/main" id="{E2B12414-79BE-9741-1609-5C5765F74BAF}"/>
                  </a:ext>
                </a:extLst>
              </p:cNvPr>
              <p:cNvSpPr/>
              <p:nvPr/>
            </p:nvSpPr>
            <p:spPr>
              <a:xfrm>
                <a:off x="1985400" y="1198154"/>
                <a:ext cx="44642" cy="41852"/>
              </a:xfrm>
              <a:custGeom>
                <a:avLst/>
                <a:gdLst>
                  <a:gd name="connsiteX0" fmla="*/ 9765 w 44642"/>
                  <a:gd name="connsiteY0" fmla="*/ 39062 h 41852"/>
                  <a:gd name="connsiteX1" fmla="*/ 2790 w 44642"/>
                  <a:gd name="connsiteY1" fmla="*/ 32087 h 41852"/>
                  <a:gd name="connsiteX2" fmla="*/ 0 w 44642"/>
                  <a:gd name="connsiteY2" fmla="*/ 20926 h 41852"/>
                  <a:gd name="connsiteX3" fmla="*/ 2790 w 44642"/>
                  <a:gd name="connsiteY3" fmla="*/ 9765 h 41852"/>
                  <a:gd name="connsiteX4" fmla="*/ 11161 w 44642"/>
                  <a:gd name="connsiteY4" fmla="*/ 2790 h 41852"/>
                  <a:gd name="connsiteX5" fmla="*/ 22321 w 44642"/>
                  <a:gd name="connsiteY5" fmla="*/ 0 h 41852"/>
                  <a:gd name="connsiteX6" fmla="*/ 33482 w 44642"/>
                  <a:gd name="connsiteY6" fmla="*/ 2790 h 41852"/>
                  <a:gd name="connsiteX7" fmla="*/ 41852 w 44642"/>
                  <a:gd name="connsiteY7" fmla="*/ 9765 h 41852"/>
                  <a:gd name="connsiteX8" fmla="*/ 44642 w 44642"/>
                  <a:gd name="connsiteY8" fmla="*/ 20926 h 41852"/>
                  <a:gd name="connsiteX9" fmla="*/ 41852 w 44642"/>
                  <a:gd name="connsiteY9" fmla="*/ 32087 h 41852"/>
                  <a:gd name="connsiteX10" fmla="*/ 33482 w 44642"/>
                  <a:gd name="connsiteY10" fmla="*/ 39062 h 41852"/>
                  <a:gd name="connsiteX11" fmla="*/ 22321 w 44642"/>
                  <a:gd name="connsiteY11" fmla="*/ 41852 h 41852"/>
                  <a:gd name="connsiteX12" fmla="*/ 9765 w 44642"/>
                  <a:gd name="connsiteY12" fmla="*/ 39062 h 41852"/>
                  <a:gd name="connsiteX13" fmla="*/ 27902 w 44642"/>
                  <a:gd name="connsiteY13" fmla="*/ 33482 h 41852"/>
                  <a:gd name="connsiteX14" fmla="*/ 32087 w 44642"/>
                  <a:gd name="connsiteY14" fmla="*/ 29296 h 41852"/>
                  <a:gd name="connsiteX15" fmla="*/ 33482 w 44642"/>
                  <a:gd name="connsiteY15" fmla="*/ 20926 h 41852"/>
                  <a:gd name="connsiteX16" fmla="*/ 32087 w 44642"/>
                  <a:gd name="connsiteY16" fmla="*/ 12556 h 41852"/>
                  <a:gd name="connsiteX17" fmla="*/ 27902 w 44642"/>
                  <a:gd name="connsiteY17" fmla="*/ 8370 h 41852"/>
                  <a:gd name="connsiteX18" fmla="*/ 22321 w 44642"/>
                  <a:gd name="connsiteY18" fmla="*/ 6975 h 41852"/>
                  <a:gd name="connsiteX19" fmla="*/ 16741 w 44642"/>
                  <a:gd name="connsiteY19" fmla="*/ 8370 h 41852"/>
                  <a:gd name="connsiteX20" fmla="*/ 12556 w 44642"/>
                  <a:gd name="connsiteY20" fmla="*/ 12556 h 41852"/>
                  <a:gd name="connsiteX21" fmla="*/ 11161 w 44642"/>
                  <a:gd name="connsiteY21" fmla="*/ 20926 h 41852"/>
                  <a:gd name="connsiteX22" fmla="*/ 13951 w 44642"/>
                  <a:gd name="connsiteY22" fmla="*/ 32087 h 41852"/>
                  <a:gd name="connsiteX23" fmla="*/ 22321 w 44642"/>
                  <a:gd name="connsiteY23" fmla="*/ 36272 h 41852"/>
                  <a:gd name="connsiteX24" fmla="*/ 27902 w 44642"/>
                  <a:gd name="connsiteY24" fmla="*/ 33482 h 4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42" h="41852">
                    <a:moveTo>
                      <a:pt x="9765" y="39062"/>
                    </a:moveTo>
                    <a:cubicBezTo>
                      <a:pt x="6975" y="37667"/>
                      <a:pt x="4185" y="34877"/>
                      <a:pt x="2790" y="32087"/>
                    </a:cubicBezTo>
                    <a:cubicBezTo>
                      <a:pt x="1395" y="29296"/>
                      <a:pt x="0" y="25111"/>
                      <a:pt x="0" y="20926"/>
                    </a:cubicBezTo>
                    <a:cubicBezTo>
                      <a:pt x="0" y="16741"/>
                      <a:pt x="1395" y="12556"/>
                      <a:pt x="2790" y="9765"/>
                    </a:cubicBezTo>
                    <a:cubicBezTo>
                      <a:pt x="4185" y="6975"/>
                      <a:pt x="6975" y="4185"/>
                      <a:pt x="11161" y="2790"/>
                    </a:cubicBezTo>
                    <a:cubicBezTo>
                      <a:pt x="15346" y="1395"/>
                      <a:pt x="18136" y="0"/>
                      <a:pt x="22321" y="0"/>
                    </a:cubicBezTo>
                    <a:cubicBezTo>
                      <a:pt x="26507" y="0"/>
                      <a:pt x="29297" y="1395"/>
                      <a:pt x="33482" y="2790"/>
                    </a:cubicBezTo>
                    <a:cubicBezTo>
                      <a:pt x="36272" y="4185"/>
                      <a:pt x="39062" y="6975"/>
                      <a:pt x="41852" y="9765"/>
                    </a:cubicBezTo>
                    <a:cubicBezTo>
                      <a:pt x="43247" y="12556"/>
                      <a:pt x="44642" y="16741"/>
                      <a:pt x="44642" y="20926"/>
                    </a:cubicBezTo>
                    <a:cubicBezTo>
                      <a:pt x="44642" y="25111"/>
                      <a:pt x="43247" y="29296"/>
                      <a:pt x="41852" y="32087"/>
                    </a:cubicBezTo>
                    <a:cubicBezTo>
                      <a:pt x="40457" y="34877"/>
                      <a:pt x="37667" y="37667"/>
                      <a:pt x="33482" y="39062"/>
                    </a:cubicBezTo>
                    <a:cubicBezTo>
                      <a:pt x="30692" y="40457"/>
                      <a:pt x="26507" y="41852"/>
                      <a:pt x="22321" y="41852"/>
                    </a:cubicBezTo>
                    <a:cubicBezTo>
                      <a:pt x="16741" y="41852"/>
                      <a:pt x="13951" y="41852"/>
                      <a:pt x="9765" y="39062"/>
                    </a:cubicBezTo>
                    <a:close/>
                    <a:moveTo>
                      <a:pt x="27902" y="33482"/>
                    </a:moveTo>
                    <a:cubicBezTo>
                      <a:pt x="29297" y="32087"/>
                      <a:pt x="32087" y="30692"/>
                      <a:pt x="32087" y="29296"/>
                    </a:cubicBezTo>
                    <a:cubicBezTo>
                      <a:pt x="33482" y="26506"/>
                      <a:pt x="33482" y="25111"/>
                      <a:pt x="33482" y="20926"/>
                    </a:cubicBezTo>
                    <a:cubicBezTo>
                      <a:pt x="33482" y="18136"/>
                      <a:pt x="33482" y="15346"/>
                      <a:pt x="32087" y="12556"/>
                    </a:cubicBezTo>
                    <a:cubicBezTo>
                      <a:pt x="30692" y="9765"/>
                      <a:pt x="29297" y="8370"/>
                      <a:pt x="27902" y="8370"/>
                    </a:cubicBezTo>
                    <a:cubicBezTo>
                      <a:pt x="26507" y="6975"/>
                      <a:pt x="23716" y="6975"/>
                      <a:pt x="22321" y="6975"/>
                    </a:cubicBezTo>
                    <a:cubicBezTo>
                      <a:pt x="20926" y="6975"/>
                      <a:pt x="18136" y="6975"/>
                      <a:pt x="16741" y="8370"/>
                    </a:cubicBezTo>
                    <a:cubicBezTo>
                      <a:pt x="15346" y="9765"/>
                      <a:pt x="13951" y="11160"/>
                      <a:pt x="12556" y="12556"/>
                    </a:cubicBezTo>
                    <a:cubicBezTo>
                      <a:pt x="11161" y="15346"/>
                      <a:pt x="11161" y="16741"/>
                      <a:pt x="11161" y="20926"/>
                    </a:cubicBezTo>
                    <a:cubicBezTo>
                      <a:pt x="11161" y="25111"/>
                      <a:pt x="12556" y="29296"/>
                      <a:pt x="13951" y="32087"/>
                    </a:cubicBezTo>
                    <a:cubicBezTo>
                      <a:pt x="16741" y="34877"/>
                      <a:pt x="19531" y="36272"/>
                      <a:pt x="22321" y="36272"/>
                    </a:cubicBezTo>
                    <a:cubicBezTo>
                      <a:pt x="23716" y="34877"/>
                      <a:pt x="25111" y="33482"/>
                      <a:pt x="27902" y="33482"/>
                    </a:cubicBezTo>
                    <a:close/>
                  </a:path>
                </a:pathLst>
              </a:custGeom>
              <a:solidFill>
                <a:srgbClr val="000000"/>
              </a:solidFill>
              <a:ln w="13943" cap="flat">
                <a:noFill/>
                <a:prstDash val="solid"/>
                <a:miter/>
              </a:ln>
            </p:spPr>
            <p:txBody>
              <a:bodyPr rtlCol="0" anchor="ctr"/>
              <a:lstStyle/>
              <a:p>
                <a:endParaRPr lang="en-US"/>
              </a:p>
            </p:txBody>
          </p:sp>
          <p:sp>
            <p:nvSpPr>
              <p:cNvPr id="490" name="Freeform 489">
                <a:extLst>
                  <a:ext uri="{FF2B5EF4-FFF2-40B4-BE49-F238E27FC236}">
                    <a16:creationId xmlns:a16="http://schemas.microsoft.com/office/drawing/2014/main" id="{4C92035B-8DB0-6C63-1BDF-EE955E71DEF6}"/>
                  </a:ext>
                </a:extLst>
              </p:cNvPr>
              <p:cNvSpPr/>
              <p:nvPr/>
            </p:nvSpPr>
            <p:spPr>
              <a:xfrm>
                <a:off x="2039808" y="1196759"/>
                <a:ext cx="39061" cy="43247"/>
              </a:xfrm>
              <a:custGeom>
                <a:avLst/>
                <a:gdLst>
                  <a:gd name="connsiteX0" fmla="*/ 30692 w 39061"/>
                  <a:gd name="connsiteY0" fmla="*/ 2790 h 43247"/>
                  <a:gd name="connsiteX1" fmla="*/ 36272 w 39061"/>
                  <a:gd name="connsiteY1" fmla="*/ 8371 h 43247"/>
                  <a:gd name="connsiteX2" fmla="*/ 39062 w 39061"/>
                  <a:gd name="connsiteY2" fmla="*/ 18136 h 43247"/>
                  <a:gd name="connsiteX3" fmla="*/ 39062 w 39061"/>
                  <a:gd name="connsiteY3" fmla="*/ 43247 h 43247"/>
                  <a:gd name="connsiteX4" fmla="*/ 30692 w 39061"/>
                  <a:gd name="connsiteY4" fmla="*/ 43247 h 43247"/>
                  <a:gd name="connsiteX5" fmla="*/ 30692 w 39061"/>
                  <a:gd name="connsiteY5" fmla="*/ 19531 h 43247"/>
                  <a:gd name="connsiteX6" fmla="*/ 27902 w 39061"/>
                  <a:gd name="connsiteY6" fmla="*/ 11161 h 43247"/>
                  <a:gd name="connsiteX7" fmla="*/ 19531 w 39061"/>
                  <a:gd name="connsiteY7" fmla="*/ 8371 h 43247"/>
                  <a:gd name="connsiteX8" fmla="*/ 11160 w 39061"/>
                  <a:gd name="connsiteY8" fmla="*/ 11161 h 43247"/>
                  <a:gd name="connsiteX9" fmla="*/ 8370 w 39061"/>
                  <a:gd name="connsiteY9" fmla="*/ 19531 h 43247"/>
                  <a:gd name="connsiteX10" fmla="*/ 8370 w 39061"/>
                  <a:gd name="connsiteY10" fmla="*/ 43247 h 43247"/>
                  <a:gd name="connsiteX11" fmla="*/ 0 w 39061"/>
                  <a:gd name="connsiteY11" fmla="*/ 43247 h 43247"/>
                  <a:gd name="connsiteX12" fmla="*/ 0 w 39061"/>
                  <a:gd name="connsiteY12" fmla="*/ 1395 h 43247"/>
                  <a:gd name="connsiteX13" fmla="*/ 8370 w 39061"/>
                  <a:gd name="connsiteY13" fmla="*/ 1395 h 43247"/>
                  <a:gd name="connsiteX14" fmla="*/ 8370 w 39061"/>
                  <a:gd name="connsiteY14" fmla="*/ 5580 h 43247"/>
                  <a:gd name="connsiteX15" fmla="*/ 13951 w 39061"/>
                  <a:gd name="connsiteY15" fmla="*/ 1395 h 43247"/>
                  <a:gd name="connsiteX16" fmla="*/ 20926 w 39061"/>
                  <a:gd name="connsiteY16" fmla="*/ 0 h 43247"/>
                  <a:gd name="connsiteX17" fmla="*/ 30692 w 39061"/>
                  <a:gd name="connsiteY17" fmla="*/ 2790 h 4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061" h="43247">
                    <a:moveTo>
                      <a:pt x="30692" y="2790"/>
                    </a:moveTo>
                    <a:cubicBezTo>
                      <a:pt x="33482" y="4185"/>
                      <a:pt x="34877" y="5580"/>
                      <a:pt x="36272" y="8371"/>
                    </a:cubicBezTo>
                    <a:cubicBezTo>
                      <a:pt x="37667" y="11161"/>
                      <a:pt x="39062" y="13951"/>
                      <a:pt x="39062" y="18136"/>
                    </a:cubicBezTo>
                    <a:lnTo>
                      <a:pt x="39062" y="43247"/>
                    </a:lnTo>
                    <a:lnTo>
                      <a:pt x="30692" y="43247"/>
                    </a:lnTo>
                    <a:lnTo>
                      <a:pt x="30692" y="19531"/>
                    </a:lnTo>
                    <a:cubicBezTo>
                      <a:pt x="30692" y="15346"/>
                      <a:pt x="29296" y="12556"/>
                      <a:pt x="27902" y="11161"/>
                    </a:cubicBezTo>
                    <a:cubicBezTo>
                      <a:pt x="26506" y="9765"/>
                      <a:pt x="23716" y="8371"/>
                      <a:pt x="19531" y="8371"/>
                    </a:cubicBezTo>
                    <a:cubicBezTo>
                      <a:pt x="15346" y="8371"/>
                      <a:pt x="13951" y="9765"/>
                      <a:pt x="11160" y="11161"/>
                    </a:cubicBezTo>
                    <a:cubicBezTo>
                      <a:pt x="9765" y="12556"/>
                      <a:pt x="8370" y="16741"/>
                      <a:pt x="8370" y="19531"/>
                    </a:cubicBezTo>
                    <a:lnTo>
                      <a:pt x="8370" y="43247"/>
                    </a:lnTo>
                    <a:lnTo>
                      <a:pt x="0" y="43247"/>
                    </a:lnTo>
                    <a:lnTo>
                      <a:pt x="0" y="1395"/>
                    </a:lnTo>
                    <a:lnTo>
                      <a:pt x="8370" y="1395"/>
                    </a:lnTo>
                    <a:lnTo>
                      <a:pt x="8370" y="5580"/>
                    </a:lnTo>
                    <a:cubicBezTo>
                      <a:pt x="9765" y="4185"/>
                      <a:pt x="11160" y="2790"/>
                      <a:pt x="13951" y="1395"/>
                    </a:cubicBezTo>
                    <a:cubicBezTo>
                      <a:pt x="16741" y="0"/>
                      <a:pt x="18136" y="0"/>
                      <a:pt x="20926" y="0"/>
                    </a:cubicBezTo>
                    <a:cubicBezTo>
                      <a:pt x="25111" y="0"/>
                      <a:pt x="27902" y="1395"/>
                      <a:pt x="30692" y="2790"/>
                    </a:cubicBezTo>
                    <a:close/>
                  </a:path>
                </a:pathLst>
              </a:custGeom>
              <a:solidFill>
                <a:srgbClr val="000000"/>
              </a:solidFill>
              <a:ln w="13943" cap="flat">
                <a:noFill/>
                <a:prstDash val="solid"/>
                <a:miter/>
              </a:ln>
            </p:spPr>
            <p:txBody>
              <a:bodyPr rtlCol="0" anchor="ctr"/>
              <a:lstStyle/>
              <a:p>
                <a:endParaRPr lang="en-US"/>
              </a:p>
            </p:txBody>
          </p:sp>
        </p:grpSp>
        <p:grpSp>
          <p:nvGrpSpPr>
            <p:cNvPr id="491" name="Graphic 54">
              <a:extLst>
                <a:ext uri="{FF2B5EF4-FFF2-40B4-BE49-F238E27FC236}">
                  <a16:creationId xmlns:a16="http://schemas.microsoft.com/office/drawing/2014/main" id="{243DFAF1-3E8F-9A19-1AA2-E29BB8860016}"/>
                </a:ext>
              </a:extLst>
            </p:cNvPr>
            <p:cNvGrpSpPr/>
            <p:nvPr/>
          </p:nvGrpSpPr>
          <p:grpSpPr>
            <a:xfrm>
              <a:off x="2171923" y="287948"/>
              <a:ext cx="318494" cy="1040003"/>
              <a:chOff x="2171923" y="287948"/>
              <a:chExt cx="318494" cy="1040003"/>
            </a:xfrm>
            <a:solidFill>
              <a:srgbClr val="EF8D5B"/>
            </a:solidFill>
          </p:grpSpPr>
          <p:sp>
            <p:nvSpPr>
              <p:cNvPr id="492" name="Freeform 491">
                <a:extLst>
                  <a:ext uri="{FF2B5EF4-FFF2-40B4-BE49-F238E27FC236}">
                    <a16:creationId xmlns:a16="http://schemas.microsoft.com/office/drawing/2014/main" id="{304000AE-EB8C-682D-45C0-3FC23C8BB694}"/>
                  </a:ext>
                </a:extLst>
              </p:cNvPr>
              <p:cNvSpPr/>
              <p:nvPr/>
            </p:nvSpPr>
            <p:spPr>
              <a:xfrm>
                <a:off x="2314512" y="1115844"/>
                <a:ext cx="175905" cy="212107"/>
              </a:xfrm>
              <a:custGeom>
                <a:avLst/>
                <a:gdLst>
                  <a:gd name="connsiteX0" fmla="*/ 11287 w 175905"/>
                  <a:gd name="connsiteY0" fmla="*/ 30692 h 212107"/>
                  <a:gd name="connsiteX1" fmla="*/ 2916 w 175905"/>
                  <a:gd name="connsiteY1" fmla="*/ 73939 h 212107"/>
                  <a:gd name="connsiteX2" fmla="*/ 1521 w 175905"/>
                  <a:gd name="connsiteY2" fmla="*/ 152063 h 212107"/>
                  <a:gd name="connsiteX3" fmla="*/ 15472 w 175905"/>
                  <a:gd name="connsiteY3" fmla="*/ 189730 h 212107"/>
                  <a:gd name="connsiteX4" fmla="*/ 97781 w 175905"/>
                  <a:gd name="connsiteY4" fmla="*/ 209261 h 212107"/>
                  <a:gd name="connsiteX5" fmla="*/ 103361 w 175905"/>
                  <a:gd name="connsiteY5" fmla="*/ 196706 h 212107"/>
                  <a:gd name="connsiteX6" fmla="*/ 101966 w 175905"/>
                  <a:gd name="connsiteY6" fmla="*/ 188335 h 212107"/>
                  <a:gd name="connsiteX7" fmla="*/ 89411 w 175905"/>
                  <a:gd name="connsiteY7" fmla="*/ 182755 h 212107"/>
                  <a:gd name="connsiteX8" fmla="*/ 82435 w 175905"/>
                  <a:gd name="connsiteY8" fmla="*/ 160434 h 212107"/>
                  <a:gd name="connsiteX9" fmla="*/ 74065 w 175905"/>
                  <a:gd name="connsiteY9" fmla="*/ 118581 h 212107"/>
                  <a:gd name="connsiteX10" fmla="*/ 71275 w 175905"/>
                  <a:gd name="connsiteY10" fmla="*/ 39062 h 212107"/>
                  <a:gd name="connsiteX11" fmla="*/ 76855 w 175905"/>
                  <a:gd name="connsiteY11" fmla="*/ 33482 h 212107"/>
                  <a:gd name="connsiteX12" fmla="*/ 88016 w 175905"/>
                  <a:gd name="connsiteY12" fmla="*/ 57198 h 212107"/>
                  <a:gd name="connsiteX13" fmla="*/ 96386 w 175905"/>
                  <a:gd name="connsiteY13" fmla="*/ 104631 h 212107"/>
                  <a:gd name="connsiteX14" fmla="*/ 107547 w 175905"/>
                  <a:gd name="connsiteY14" fmla="*/ 182755 h 212107"/>
                  <a:gd name="connsiteX15" fmla="*/ 124287 w 175905"/>
                  <a:gd name="connsiteY15" fmla="*/ 186940 h 212107"/>
                  <a:gd name="connsiteX16" fmla="*/ 154979 w 175905"/>
                  <a:gd name="connsiteY16" fmla="*/ 191125 h 212107"/>
                  <a:gd name="connsiteX17" fmla="*/ 163350 w 175905"/>
                  <a:gd name="connsiteY17" fmla="*/ 167409 h 212107"/>
                  <a:gd name="connsiteX18" fmla="*/ 175905 w 175905"/>
                  <a:gd name="connsiteY18" fmla="*/ 128347 h 212107"/>
                  <a:gd name="connsiteX19" fmla="*/ 159164 w 175905"/>
                  <a:gd name="connsiteY19" fmla="*/ 71149 h 212107"/>
                  <a:gd name="connsiteX20" fmla="*/ 132658 w 175905"/>
                  <a:gd name="connsiteY20" fmla="*/ 0 h 212107"/>
                  <a:gd name="connsiteX21" fmla="*/ 101966 w 175905"/>
                  <a:gd name="connsiteY21" fmla="*/ 11161 h 212107"/>
                  <a:gd name="connsiteX22" fmla="*/ 12681 w 175905"/>
                  <a:gd name="connsiteY22" fmla="*/ 32087 h 212107"/>
                  <a:gd name="connsiteX23" fmla="*/ 11287 w 175905"/>
                  <a:gd name="connsiteY23" fmla="*/ 30692 h 212107"/>
                  <a:gd name="connsiteX24" fmla="*/ 11287 w 175905"/>
                  <a:gd name="connsiteY24" fmla="*/ 30692 h 21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5905" h="212107">
                    <a:moveTo>
                      <a:pt x="11287" y="30692"/>
                    </a:moveTo>
                    <a:cubicBezTo>
                      <a:pt x="8496" y="36272"/>
                      <a:pt x="5706" y="51618"/>
                      <a:pt x="2916" y="73939"/>
                    </a:cubicBezTo>
                    <a:cubicBezTo>
                      <a:pt x="126" y="101841"/>
                      <a:pt x="-1269" y="131137"/>
                      <a:pt x="1521" y="152063"/>
                    </a:cubicBezTo>
                    <a:cubicBezTo>
                      <a:pt x="2916" y="166014"/>
                      <a:pt x="7101" y="184150"/>
                      <a:pt x="15472" y="189730"/>
                    </a:cubicBezTo>
                    <a:cubicBezTo>
                      <a:pt x="40583" y="206471"/>
                      <a:pt x="82435" y="217632"/>
                      <a:pt x="97781" y="209261"/>
                    </a:cubicBezTo>
                    <a:cubicBezTo>
                      <a:pt x="101966" y="206471"/>
                      <a:pt x="103361" y="202286"/>
                      <a:pt x="103361" y="196706"/>
                    </a:cubicBezTo>
                    <a:cubicBezTo>
                      <a:pt x="103361" y="193916"/>
                      <a:pt x="103361" y="192520"/>
                      <a:pt x="101966" y="188335"/>
                    </a:cubicBezTo>
                    <a:cubicBezTo>
                      <a:pt x="94991" y="185545"/>
                      <a:pt x="90806" y="184150"/>
                      <a:pt x="89411" y="182755"/>
                    </a:cubicBezTo>
                    <a:cubicBezTo>
                      <a:pt x="88016" y="181360"/>
                      <a:pt x="86620" y="179965"/>
                      <a:pt x="82435" y="160434"/>
                    </a:cubicBezTo>
                    <a:cubicBezTo>
                      <a:pt x="79645" y="147878"/>
                      <a:pt x="76855" y="133927"/>
                      <a:pt x="74065" y="118581"/>
                    </a:cubicBezTo>
                    <a:cubicBezTo>
                      <a:pt x="69880" y="96260"/>
                      <a:pt x="65694" y="55803"/>
                      <a:pt x="71275" y="39062"/>
                    </a:cubicBezTo>
                    <a:cubicBezTo>
                      <a:pt x="72670" y="33482"/>
                      <a:pt x="75460" y="33482"/>
                      <a:pt x="76855" y="33482"/>
                    </a:cubicBezTo>
                    <a:cubicBezTo>
                      <a:pt x="81040" y="33482"/>
                      <a:pt x="83830" y="37667"/>
                      <a:pt x="88016" y="57198"/>
                    </a:cubicBezTo>
                    <a:cubicBezTo>
                      <a:pt x="90806" y="68359"/>
                      <a:pt x="93596" y="85100"/>
                      <a:pt x="96386" y="104631"/>
                    </a:cubicBezTo>
                    <a:cubicBezTo>
                      <a:pt x="100571" y="132532"/>
                      <a:pt x="104757" y="163224"/>
                      <a:pt x="107547" y="182755"/>
                    </a:cubicBezTo>
                    <a:cubicBezTo>
                      <a:pt x="111732" y="184150"/>
                      <a:pt x="118707" y="185545"/>
                      <a:pt x="124287" y="186940"/>
                    </a:cubicBezTo>
                    <a:cubicBezTo>
                      <a:pt x="135448" y="189730"/>
                      <a:pt x="146609" y="191125"/>
                      <a:pt x="154979" y="191125"/>
                    </a:cubicBezTo>
                    <a:cubicBezTo>
                      <a:pt x="157769" y="184150"/>
                      <a:pt x="160560" y="175780"/>
                      <a:pt x="163350" y="167409"/>
                    </a:cubicBezTo>
                    <a:cubicBezTo>
                      <a:pt x="167535" y="154853"/>
                      <a:pt x="171720" y="140903"/>
                      <a:pt x="175905" y="128347"/>
                    </a:cubicBezTo>
                    <a:cubicBezTo>
                      <a:pt x="171720" y="111606"/>
                      <a:pt x="166140" y="93470"/>
                      <a:pt x="159164" y="71149"/>
                    </a:cubicBezTo>
                    <a:cubicBezTo>
                      <a:pt x="149399" y="40457"/>
                      <a:pt x="139633" y="15346"/>
                      <a:pt x="132658" y="0"/>
                    </a:cubicBezTo>
                    <a:cubicBezTo>
                      <a:pt x="122893" y="4185"/>
                      <a:pt x="113127" y="8371"/>
                      <a:pt x="101966" y="11161"/>
                    </a:cubicBezTo>
                    <a:cubicBezTo>
                      <a:pt x="53139" y="29297"/>
                      <a:pt x="23842" y="36272"/>
                      <a:pt x="12681" y="32087"/>
                    </a:cubicBezTo>
                    <a:cubicBezTo>
                      <a:pt x="14077" y="32087"/>
                      <a:pt x="12681" y="32087"/>
                      <a:pt x="11287" y="30692"/>
                    </a:cubicBezTo>
                    <a:cubicBezTo>
                      <a:pt x="12681" y="30692"/>
                      <a:pt x="12681" y="30692"/>
                      <a:pt x="11287" y="30692"/>
                    </a:cubicBezTo>
                    <a:close/>
                  </a:path>
                </a:pathLst>
              </a:custGeom>
              <a:solidFill>
                <a:srgbClr val="EF8D5B"/>
              </a:solidFill>
              <a:ln w="13943" cap="flat">
                <a:noFill/>
                <a:prstDash val="solid"/>
                <a:miter/>
              </a:ln>
            </p:spPr>
            <p:txBody>
              <a:bodyPr rtlCol="0" anchor="ctr"/>
              <a:lstStyle/>
              <a:p>
                <a:endParaRPr lang="en-US"/>
              </a:p>
            </p:txBody>
          </p:sp>
          <p:sp>
            <p:nvSpPr>
              <p:cNvPr id="493" name="Freeform 492">
                <a:extLst>
                  <a:ext uri="{FF2B5EF4-FFF2-40B4-BE49-F238E27FC236}">
                    <a16:creationId xmlns:a16="http://schemas.microsoft.com/office/drawing/2014/main" id="{46B5E920-1F4A-206C-D280-6FA20AF5FDB6}"/>
                  </a:ext>
                </a:extLst>
              </p:cNvPr>
              <p:cNvSpPr/>
              <p:nvPr/>
            </p:nvSpPr>
            <p:spPr>
              <a:xfrm>
                <a:off x="2291697" y="287948"/>
                <a:ext cx="170819" cy="617239"/>
              </a:xfrm>
              <a:custGeom>
                <a:avLst/>
                <a:gdLst>
                  <a:gd name="connsiteX0" fmla="*/ 89905 w 170819"/>
                  <a:gd name="connsiteY0" fmla="*/ 583758 h 617239"/>
                  <a:gd name="connsiteX1" fmla="*/ 102461 w 170819"/>
                  <a:gd name="connsiteY1" fmla="*/ 587943 h 617239"/>
                  <a:gd name="connsiteX2" fmla="*/ 170819 w 170819"/>
                  <a:gd name="connsiteY2" fmla="*/ 617240 h 617239"/>
                  <a:gd name="connsiteX3" fmla="*/ 163844 w 170819"/>
                  <a:gd name="connsiteY3" fmla="*/ 526560 h 617239"/>
                  <a:gd name="connsiteX4" fmla="*/ 159659 w 170819"/>
                  <a:gd name="connsiteY4" fmla="*/ 296373 h 617239"/>
                  <a:gd name="connsiteX5" fmla="*/ 149893 w 170819"/>
                  <a:gd name="connsiteY5" fmla="*/ 29913 h 617239"/>
                  <a:gd name="connsiteX6" fmla="*/ 99670 w 170819"/>
                  <a:gd name="connsiteY6" fmla="*/ 617 h 617239"/>
                  <a:gd name="connsiteX7" fmla="*/ 620 w 170819"/>
                  <a:gd name="connsiteY7" fmla="*/ 24333 h 617239"/>
                  <a:gd name="connsiteX8" fmla="*/ 620 w 170819"/>
                  <a:gd name="connsiteY8" fmla="*/ 66185 h 617239"/>
                  <a:gd name="connsiteX9" fmla="*/ 14571 w 170819"/>
                  <a:gd name="connsiteY9" fmla="*/ 73161 h 617239"/>
                  <a:gd name="connsiteX10" fmla="*/ 36892 w 170819"/>
                  <a:gd name="connsiteY10" fmla="*/ 159655 h 617239"/>
                  <a:gd name="connsiteX11" fmla="*/ 64794 w 170819"/>
                  <a:gd name="connsiteY11" fmla="*/ 334040 h 617239"/>
                  <a:gd name="connsiteX12" fmla="*/ 89905 w 170819"/>
                  <a:gd name="connsiteY12" fmla="*/ 583758 h 61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819" h="617239">
                    <a:moveTo>
                      <a:pt x="89905" y="583758"/>
                    </a:moveTo>
                    <a:cubicBezTo>
                      <a:pt x="94090" y="585153"/>
                      <a:pt x="98275" y="586548"/>
                      <a:pt x="102461" y="587943"/>
                    </a:cubicBezTo>
                    <a:cubicBezTo>
                      <a:pt x="127572" y="596314"/>
                      <a:pt x="154078" y="606079"/>
                      <a:pt x="170819" y="617240"/>
                    </a:cubicBezTo>
                    <a:cubicBezTo>
                      <a:pt x="168029" y="599104"/>
                      <a:pt x="165239" y="571202"/>
                      <a:pt x="163844" y="526560"/>
                    </a:cubicBezTo>
                    <a:cubicBezTo>
                      <a:pt x="161054" y="460991"/>
                      <a:pt x="161054" y="377287"/>
                      <a:pt x="159659" y="296373"/>
                    </a:cubicBezTo>
                    <a:cubicBezTo>
                      <a:pt x="158264" y="170816"/>
                      <a:pt x="158264" y="53629"/>
                      <a:pt x="149893" y="29913"/>
                    </a:cubicBezTo>
                    <a:cubicBezTo>
                      <a:pt x="142918" y="7592"/>
                      <a:pt x="117806" y="2012"/>
                      <a:pt x="99670" y="617"/>
                    </a:cubicBezTo>
                    <a:cubicBezTo>
                      <a:pt x="56423" y="-3569"/>
                      <a:pt x="6200" y="14567"/>
                      <a:pt x="620" y="24333"/>
                    </a:cubicBezTo>
                    <a:cubicBezTo>
                      <a:pt x="620" y="25728"/>
                      <a:pt x="-775" y="31308"/>
                      <a:pt x="620" y="66185"/>
                    </a:cubicBezTo>
                    <a:cubicBezTo>
                      <a:pt x="6200" y="67580"/>
                      <a:pt x="11781" y="70370"/>
                      <a:pt x="14571" y="73161"/>
                    </a:cubicBezTo>
                    <a:cubicBezTo>
                      <a:pt x="15966" y="74556"/>
                      <a:pt x="21546" y="80136"/>
                      <a:pt x="36892" y="159655"/>
                    </a:cubicBezTo>
                    <a:cubicBezTo>
                      <a:pt x="46658" y="208483"/>
                      <a:pt x="56423" y="271261"/>
                      <a:pt x="64794" y="334040"/>
                    </a:cubicBezTo>
                    <a:cubicBezTo>
                      <a:pt x="73164" y="380077"/>
                      <a:pt x="89905" y="511214"/>
                      <a:pt x="89905" y="583758"/>
                    </a:cubicBezTo>
                    <a:close/>
                  </a:path>
                </a:pathLst>
              </a:custGeom>
              <a:solidFill>
                <a:srgbClr val="EF8D5B"/>
              </a:solidFill>
              <a:ln w="13943" cap="flat">
                <a:noFill/>
                <a:prstDash val="solid"/>
                <a:miter/>
              </a:ln>
            </p:spPr>
            <p:txBody>
              <a:bodyPr rtlCol="0" anchor="ctr"/>
              <a:lstStyle/>
              <a:p>
                <a:endParaRPr lang="en-US"/>
              </a:p>
            </p:txBody>
          </p:sp>
          <p:sp>
            <p:nvSpPr>
              <p:cNvPr id="494" name="Freeform 493">
                <a:extLst>
                  <a:ext uri="{FF2B5EF4-FFF2-40B4-BE49-F238E27FC236}">
                    <a16:creationId xmlns:a16="http://schemas.microsoft.com/office/drawing/2014/main" id="{224D62CF-785B-4397-DA23-48EF0A521C3C}"/>
                  </a:ext>
                </a:extLst>
              </p:cNvPr>
              <p:cNvSpPr/>
              <p:nvPr/>
            </p:nvSpPr>
            <p:spPr>
              <a:xfrm>
                <a:off x="2171923" y="356923"/>
                <a:ext cx="177591" cy="544079"/>
              </a:xfrm>
              <a:custGeom>
                <a:avLst/>
                <a:gdLst>
                  <a:gd name="connsiteX0" fmla="*/ 95282 w 177591"/>
                  <a:gd name="connsiteY0" fmla="*/ 0 h 544079"/>
                  <a:gd name="connsiteX1" fmla="*/ 70171 w 177591"/>
                  <a:gd name="connsiteY1" fmla="*/ 1395 h 544079"/>
                  <a:gd name="connsiteX2" fmla="*/ 3207 w 177591"/>
                  <a:gd name="connsiteY2" fmla="*/ 26506 h 544079"/>
                  <a:gd name="connsiteX3" fmla="*/ 1812 w 177591"/>
                  <a:gd name="connsiteY3" fmla="*/ 79519 h 544079"/>
                  <a:gd name="connsiteX4" fmla="*/ 18553 w 177591"/>
                  <a:gd name="connsiteY4" fmla="*/ 195311 h 544079"/>
                  <a:gd name="connsiteX5" fmla="*/ 84122 w 177591"/>
                  <a:gd name="connsiteY5" fmla="*/ 468745 h 544079"/>
                  <a:gd name="connsiteX6" fmla="*/ 110628 w 177591"/>
                  <a:gd name="connsiteY6" fmla="*/ 544079 h 544079"/>
                  <a:gd name="connsiteX7" fmla="*/ 139925 w 177591"/>
                  <a:gd name="connsiteY7" fmla="*/ 511993 h 544079"/>
                  <a:gd name="connsiteX8" fmla="*/ 177592 w 177591"/>
                  <a:gd name="connsiteY8" fmla="*/ 509202 h 544079"/>
                  <a:gd name="connsiteX9" fmla="*/ 138530 w 177591"/>
                  <a:gd name="connsiteY9" fmla="*/ 248323 h 544079"/>
                  <a:gd name="connsiteX10" fmla="*/ 117604 w 177591"/>
                  <a:gd name="connsiteY10" fmla="*/ 50223 h 544079"/>
                  <a:gd name="connsiteX11" fmla="*/ 113418 w 177591"/>
                  <a:gd name="connsiteY11" fmla="*/ 2790 h 544079"/>
                  <a:gd name="connsiteX12" fmla="*/ 95282 w 177591"/>
                  <a:gd name="connsiteY12" fmla="*/ 0 h 54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591" h="544079">
                    <a:moveTo>
                      <a:pt x="95282" y="0"/>
                    </a:moveTo>
                    <a:cubicBezTo>
                      <a:pt x="88307" y="0"/>
                      <a:pt x="79937" y="0"/>
                      <a:pt x="70171" y="1395"/>
                    </a:cubicBezTo>
                    <a:cubicBezTo>
                      <a:pt x="40874" y="5580"/>
                      <a:pt x="14368" y="15346"/>
                      <a:pt x="3207" y="26506"/>
                    </a:cubicBezTo>
                    <a:cubicBezTo>
                      <a:pt x="1812" y="27902"/>
                      <a:pt x="-2373" y="34877"/>
                      <a:pt x="1812" y="79519"/>
                    </a:cubicBezTo>
                    <a:cubicBezTo>
                      <a:pt x="4602" y="108816"/>
                      <a:pt x="10183" y="149273"/>
                      <a:pt x="18553" y="195311"/>
                    </a:cubicBezTo>
                    <a:cubicBezTo>
                      <a:pt x="36689" y="290176"/>
                      <a:pt x="61801" y="396201"/>
                      <a:pt x="84122" y="468745"/>
                    </a:cubicBezTo>
                    <a:cubicBezTo>
                      <a:pt x="93887" y="500832"/>
                      <a:pt x="103653" y="525943"/>
                      <a:pt x="110628" y="544079"/>
                    </a:cubicBezTo>
                    <a:cubicBezTo>
                      <a:pt x="116208" y="530129"/>
                      <a:pt x="125974" y="518968"/>
                      <a:pt x="139925" y="511993"/>
                    </a:cubicBezTo>
                    <a:cubicBezTo>
                      <a:pt x="148295" y="507807"/>
                      <a:pt x="162246" y="507807"/>
                      <a:pt x="177592" y="509202"/>
                    </a:cubicBezTo>
                    <a:cubicBezTo>
                      <a:pt x="162246" y="433868"/>
                      <a:pt x="145505" y="298546"/>
                      <a:pt x="138530" y="248323"/>
                    </a:cubicBezTo>
                    <a:cubicBezTo>
                      <a:pt x="130159" y="177175"/>
                      <a:pt x="121789" y="104631"/>
                      <a:pt x="117604" y="50223"/>
                    </a:cubicBezTo>
                    <a:cubicBezTo>
                      <a:pt x="116208" y="30692"/>
                      <a:pt x="114813" y="15346"/>
                      <a:pt x="113418" y="2790"/>
                    </a:cubicBezTo>
                    <a:cubicBezTo>
                      <a:pt x="109233" y="0"/>
                      <a:pt x="102258" y="0"/>
                      <a:pt x="95282" y="0"/>
                    </a:cubicBezTo>
                    <a:close/>
                  </a:path>
                </a:pathLst>
              </a:custGeom>
              <a:solidFill>
                <a:srgbClr val="EF8D5B"/>
              </a:solidFill>
              <a:ln w="13943" cap="flat">
                <a:noFill/>
                <a:prstDash val="solid"/>
                <a:miter/>
              </a:ln>
            </p:spPr>
            <p:txBody>
              <a:bodyPr rtlCol="0" anchor="ctr"/>
              <a:lstStyle/>
              <a:p>
                <a:endParaRPr lang="en-US"/>
              </a:p>
            </p:txBody>
          </p:sp>
        </p:grpSp>
        <p:sp>
          <p:nvSpPr>
            <p:cNvPr id="505" name="Freeform 504">
              <a:extLst>
                <a:ext uri="{FF2B5EF4-FFF2-40B4-BE49-F238E27FC236}">
                  <a16:creationId xmlns:a16="http://schemas.microsoft.com/office/drawing/2014/main" id="{9D6885C0-5386-5ABC-D271-05BDE7F21EAB}"/>
                </a:ext>
              </a:extLst>
            </p:cNvPr>
            <p:cNvSpPr/>
            <p:nvPr/>
          </p:nvSpPr>
          <p:spPr>
            <a:xfrm>
              <a:off x="2596443" y="504801"/>
              <a:ext cx="274829" cy="385040"/>
            </a:xfrm>
            <a:custGeom>
              <a:avLst/>
              <a:gdLst>
                <a:gd name="connsiteX0" fmla="*/ 0 w 274829"/>
                <a:gd name="connsiteY0" fmla="*/ 380855 h 385040"/>
                <a:gd name="connsiteX1" fmla="*/ 4185 w 274829"/>
                <a:gd name="connsiteY1" fmla="*/ 385041 h 385040"/>
                <a:gd name="connsiteX2" fmla="*/ 6975 w 274829"/>
                <a:gd name="connsiteY2" fmla="*/ 385041 h 385040"/>
                <a:gd name="connsiteX3" fmla="*/ 19531 w 274829"/>
                <a:gd name="connsiteY3" fmla="*/ 372485 h 385040"/>
                <a:gd name="connsiteX4" fmla="*/ 118581 w 274829"/>
                <a:gd name="connsiteY4" fmla="*/ 226002 h 385040"/>
                <a:gd name="connsiteX5" fmla="*/ 253904 w 274829"/>
                <a:gd name="connsiteY5" fmla="*/ 27902 h 385040"/>
                <a:gd name="connsiteX6" fmla="*/ 274830 w 274829"/>
                <a:gd name="connsiteY6" fmla="*/ 0 h 385040"/>
                <a:gd name="connsiteX7" fmla="*/ 234373 w 274829"/>
                <a:gd name="connsiteY7" fmla="*/ 30692 h 385040"/>
                <a:gd name="connsiteX8" fmla="*/ 167409 w 274829"/>
                <a:gd name="connsiteY8" fmla="*/ 68359 h 385040"/>
                <a:gd name="connsiteX9" fmla="*/ 110211 w 274829"/>
                <a:gd name="connsiteY9" fmla="*/ 79519 h 385040"/>
                <a:gd name="connsiteX10" fmla="*/ 83705 w 274829"/>
                <a:gd name="connsiteY10" fmla="*/ 55803 h 385040"/>
                <a:gd name="connsiteX11" fmla="*/ 80914 w 274829"/>
                <a:gd name="connsiteY11" fmla="*/ 32087 h 385040"/>
                <a:gd name="connsiteX12" fmla="*/ 0 w 274829"/>
                <a:gd name="connsiteY12" fmla="*/ 380855 h 38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829" h="385040">
                  <a:moveTo>
                    <a:pt x="0" y="380855"/>
                  </a:moveTo>
                  <a:cubicBezTo>
                    <a:pt x="1395" y="383646"/>
                    <a:pt x="2790" y="385041"/>
                    <a:pt x="4185" y="385041"/>
                  </a:cubicBezTo>
                  <a:cubicBezTo>
                    <a:pt x="5580" y="385041"/>
                    <a:pt x="5580" y="385041"/>
                    <a:pt x="6975" y="385041"/>
                  </a:cubicBezTo>
                  <a:cubicBezTo>
                    <a:pt x="8371" y="383646"/>
                    <a:pt x="12556" y="380855"/>
                    <a:pt x="19531" y="372485"/>
                  </a:cubicBezTo>
                  <a:cubicBezTo>
                    <a:pt x="40457" y="347374"/>
                    <a:pt x="78124" y="288781"/>
                    <a:pt x="118581" y="226002"/>
                  </a:cubicBezTo>
                  <a:cubicBezTo>
                    <a:pt x="164619" y="154853"/>
                    <a:pt x="217632" y="72544"/>
                    <a:pt x="253904" y="27902"/>
                  </a:cubicBezTo>
                  <a:cubicBezTo>
                    <a:pt x="260879" y="18136"/>
                    <a:pt x="269250" y="8370"/>
                    <a:pt x="274830" y="0"/>
                  </a:cubicBezTo>
                  <a:cubicBezTo>
                    <a:pt x="262274" y="9765"/>
                    <a:pt x="248323" y="20926"/>
                    <a:pt x="234373" y="30692"/>
                  </a:cubicBezTo>
                  <a:cubicBezTo>
                    <a:pt x="210656" y="47433"/>
                    <a:pt x="188335" y="59988"/>
                    <a:pt x="167409" y="68359"/>
                  </a:cubicBezTo>
                  <a:cubicBezTo>
                    <a:pt x="143693" y="78124"/>
                    <a:pt x="124162" y="82309"/>
                    <a:pt x="110211" y="79519"/>
                  </a:cubicBezTo>
                  <a:cubicBezTo>
                    <a:pt x="96260" y="76729"/>
                    <a:pt x="87890" y="69754"/>
                    <a:pt x="83705" y="55803"/>
                  </a:cubicBezTo>
                  <a:cubicBezTo>
                    <a:pt x="80914" y="48828"/>
                    <a:pt x="80914" y="40457"/>
                    <a:pt x="80914" y="32087"/>
                  </a:cubicBezTo>
                  <a:cubicBezTo>
                    <a:pt x="53013" y="132532"/>
                    <a:pt x="15346" y="312497"/>
                    <a:pt x="0" y="380855"/>
                  </a:cubicBezTo>
                  <a:close/>
                </a:path>
              </a:pathLst>
            </a:custGeom>
            <a:solidFill>
              <a:srgbClr val="7CD0E4"/>
            </a:solidFill>
            <a:ln w="13943" cap="flat">
              <a:noFill/>
              <a:prstDash val="solid"/>
              <a:miter/>
            </a:ln>
          </p:spPr>
          <p:txBody>
            <a:bodyPr rtlCol="0" anchor="ctr"/>
            <a:lstStyle/>
            <a:p>
              <a:endParaRPr lang="en-US"/>
            </a:p>
          </p:txBody>
        </p:sp>
        <p:sp>
          <p:nvSpPr>
            <p:cNvPr id="506" name="Freeform 505">
              <a:extLst>
                <a:ext uri="{FF2B5EF4-FFF2-40B4-BE49-F238E27FC236}">
                  <a16:creationId xmlns:a16="http://schemas.microsoft.com/office/drawing/2014/main" id="{2C9A36C2-A27B-F93F-60B9-BE90311AB723}"/>
                </a:ext>
              </a:extLst>
            </p:cNvPr>
            <p:cNvSpPr/>
            <p:nvPr/>
          </p:nvSpPr>
          <p:spPr>
            <a:xfrm>
              <a:off x="2627135" y="-59177"/>
              <a:ext cx="364114" cy="226370"/>
            </a:xfrm>
            <a:custGeom>
              <a:avLst/>
              <a:gdLst>
                <a:gd name="connsiteX0" fmla="*/ 145088 w 364114"/>
                <a:gd name="connsiteY0" fmla="*/ 167778 h 226370"/>
                <a:gd name="connsiteX1" fmla="*/ 178570 w 364114"/>
                <a:gd name="connsiteY1" fmla="*/ 170568 h 226370"/>
                <a:gd name="connsiteX2" fmla="*/ 344584 w 364114"/>
                <a:gd name="connsiteY2" fmla="*/ 218000 h 226370"/>
                <a:gd name="connsiteX3" fmla="*/ 364115 w 364114"/>
                <a:gd name="connsiteY3" fmla="*/ 226371 h 226370"/>
                <a:gd name="connsiteX4" fmla="*/ 323657 w 364114"/>
                <a:gd name="connsiteY4" fmla="*/ 82678 h 226370"/>
                <a:gd name="connsiteX5" fmla="*/ 260879 w 364114"/>
                <a:gd name="connsiteY5" fmla="*/ 38036 h 226370"/>
                <a:gd name="connsiteX6" fmla="*/ 228792 w 364114"/>
                <a:gd name="connsiteY6" fmla="*/ 31060 h 226370"/>
                <a:gd name="connsiteX7" fmla="*/ 235768 w 364114"/>
                <a:gd name="connsiteY7" fmla="*/ 88259 h 226370"/>
                <a:gd name="connsiteX8" fmla="*/ 235768 w 364114"/>
                <a:gd name="connsiteY8" fmla="*/ 131506 h 226370"/>
                <a:gd name="connsiteX9" fmla="*/ 230187 w 364114"/>
                <a:gd name="connsiteY9" fmla="*/ 155222 h 226370"/>
                <a:gd name="connsiteX10" fmla="*/ 223212 w 364114"/>
                <a:gd name="connsiteY10" fmla="*/ 155222 h 226370"/>
                <a:gd name="connsiteX11" fmla="*/ 216237 w 364114"/>
                <a:gd name="connsiteY11" fmla="*/ 131506 h 226370"/>
                <a:gd name="connsiteX12" fmla="*/ 212051 w 364114"/>
                <a:gd name="connsiteY12" fmla="*/ 92444 h 226370"/>
                <a:gd name="connsiteX13" fmla="*/ 213447 w 364114"/>
                <a:gd name="connsiteY13" fmla="*/ 26875 h 226370"/>
                <a:gd name="connsiteX14" fmla="*/ 217632 w 364114"/>
                <a:gd name="connsiteY14" fmla="*/ 22690 h 226370"/>
                <a:gd name="connsiteX15" fmla="*/ 217632 w 364114"/>
                <a:gd name="connsiteY15" fmla="*/ 22690 h 226370"/>
                <a:gd name="connsiteX16" fmla="*/ 213447 w 364114"/>
                <a:gd name="connsiteY16" fmla="*/ 14320 h 226370"/>
                <a:gd name="connsiteX17" fmla="*/ 118581 w 364114"/>
                <a:gd name="connsiteY17" fmla="*/ 12924 h 226370"/>
                <a:gd name="connsiteX18" fmla="*/ 104631 w 364114"/>
                <a:gd name="connsiteY18" fmla="*/ 21295 h 226370"/>
                <a:gd name="connsiteX19" fmla="*/ 104631 w 364114"/>
                <a:gd name="connsiteY19" fmla="*/ 21295 h 226370"/>
                <a:gd name="connsiteX20" fmla="*/ 97655 w 364114"/>
                <a:gd name="connsiteY20" fmla="*/ 89654 h 226370"/>
                <a:gd name="connsiteX21" fmla="*/ 90680 w 364114"/>
                <a:gd name="connsiteY21" fmla="*/ 131506 h 226370"/>
                <a:gd name="connsiteX22" fmla="*/ 79519 w 364114"/>
                <a:gd name="connsiteY22" fmla="*/ 153827 h 226370"/>
                <a:gd name="connsiteX23" fmla="*/ 72544 w 364114"/>
                <a:gd name="connsiteY23" fmla="*/ 149642 h 226370"/>
                <a:gd name="connsiteX24" fmla="*/ 66964 w 364114"/>
                <a:gd name="connsiteY24" fmla="*/ 103604 h 226370"/>
                <a:gd name="connsiteX25" fmla="*/ 79519 w 364114"/>
                <a:gd name="connsiteY25" fmla="*/ 43616 h 226370"/>
                <a:gd name="connsiteX26" fmla="*/ 87890 w 364114"/>
                <a:gd name="connsiteY26" fmla="*/ 26875 h 226370"/>
                <a:gd name="connsiteX27" fmla="*/ 80914 w 364114"/>
                <a:gd name="connsiteY27" fmla="*/ 33851 h 226370"/>
                <a:gd name="connsiteX28" fmla="*/ 36272 w 364114"/>
                <a:gd name="connsiteY28" fmla="*/ 78493 h 226370"/>
                <a:gd name="connsiteX29" fmla="*/ 0 w 364114"/>
                <a:gd name="connsiteY29" fmla="*/ 204050 h 226370"/>
                <a:gd name="connsiteX30" fmla="*/ 0 w 364114"/>
                <a:gd name="connsiteY30" fmla="*/ 205445 h 226370"/>
                <a:gd name="connsiteX31" fmla="*/ 20926 w 364114"/>
                <a:gd name="connsiteY31" fmla="*/ 195679 h 226370"/>
                <a:gd name="connsiteX32" fmla="*/ 145088 w 364114"/>
                <a:gd name="connsiteY32" fmla="*/ 167778 h 2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64114" h="226370">
                  <a:moveTo>
                    <a:pt x="145088" y="167778"/>
                  </a:moveTo>
                  <a:cubicBezTo>
                    <a:pt x="156248" y="167778"/>
                    <a:pt x="167409" y="169173"/>
                    <a:pt x="178570" y="170568"/>
                  </a:cubicBezTo>
                  <a:cubicBezTo>
                    <a:pt x="237163" y="180334"/>
                    <a:pt x="297151" y="197074"/>
                    <a:pt x="344584" y="218000"/>
                  </a:cubicBezTo>
                  <a:cubicBezTo>
                    <a:pt x="351559" y="220791"/>
                    <a:pt x="357139" y="223581"/>
                    <a:pt x="364115" y="226371"/>
                  </a:cubicBezTo>
                  <a:cubicBezTo>
                    <a:pt x="361325" y="174753"/>
                    <a:pt x="347374" y="116160"/>
                    <a:pt x="323657" y="82678"/>
                  </a:cubicBezTo>
                  <a:cubicBezTo>
                    <a:pt x="309707" y="61752"/>
                    <a:pt x="288781" y="47801"/>
                    <a:pt x="260879" y="38036"/>
                  </a:cubicBezTo>
                  <a:cubicBezTo>
                    <a:pt x="248323" y="33851"/>
                    <a:pt x="235768" y="31060"/>
                    <a:pt x="228792" y="31060"/>
                  </a:cubicBezTo>
                  <a:cubicBezTo>
                    <a:pt x="232978" y="49196"/>
                    <a:pt x="235768" y="71518"/>
                    <a:pt x="235768" y="88259"/>
                  </a:cubicBezTo>
                  <a:cubicBezTo>
                    <a:pt x="235768" y="103604"/>
                    <a:pt x="235768" y="118950"/>
                    <a:pt x="235768" y="131506"/>
                  </a:cubicBezTo>
                  <a:cubicBezTo>
                    <a:pt x="234373" y="152432"/>
                    <a:pt x="231583" y="153827"/>
                    <a:pt x="230187" y="155222"/>
                  </a:cubicBezTo>
                  <a:cubicBezTo>
                    <a:pt x="228792" y="156617"/>
                    <a:pt x="226002" y="156617"/>
                    <a:pt x="223212" y="155222"/>
                  </a:cubicBezTo>
                  <a:cubicBezTo>
                    <a:pt x="221817" y="153827"/>
                    <a:pt x="219027" y="149642"/>
                    <a:pt x="216237" y="131506"/>
                  </a:cubicBezTo>
                  <a:cubicBezTo>
                    <a:pt x="214842" y="120345"/>
                    <a:pt x="213447" y="106394"/>
                    <a:pt x="212051" y="92444"/>
                  </a:cubicBezTo>
                  <a:cubicBezTo>
                    <a:pt x="210656" y="72913"/>
                    <a:pt x="209261" y="35246"/>
                    <a:pt x="213447" y="26875"/>
                  </a:cubicBezTo>
                  <a:cubicBezTo>
                    <a:pt x="214842" y="24085"/>
                    <a:pt x="216237" y="22690"/>
                    <a:pt x="217632" y="22690"/>
                  </a:cubicBezTo>
                  <a:cubicBezTo>
                    <a:pt x="217632" y="22690"/>
                    <a:pt x="217632" y="22690"/>
                    <a:pt x="217632" y="22690"/>
                  </a:cubicBezTo>
                  <a:cubicBezTo>
                    <a:pt x="216237" y="19900"/>
                    <a:pt x="214842" y="17110"/>
                    <a:pt x="213447" y="14320"/>
                  </a:cubicBezTo>
                  <a:cubicBezTo>
                    <a:pt x="193916" y="-6607"/>
                    <a:pt x="164619" y="-2421"/>
                    <a:pt x="118581" y="12924"/>
                  </a:cubicBezTo>
                  <a:cubicBezTo>
                    <a:pt x="114396" y="14320"/>
                    <a:pt x="108816" y="17110"/>
                    <a:pt x="104631" y="21295"/>
                  </a:cubicBezTo>
                  <a:cubicBezTo>
                    <a:pt x="104631" y="21295"/>
                    <a:pt x="104631" y="21295"/>
                    <a:pt x="104631" y="21295"/>
                  </a:cubicBezTo>
                  <a:cubicBezTo>
                    <a:pt x="104631" y="26875"/>
                    <a:pt x="101841" y="57567"/>
                    <a:pt x="97655" y="89654"/>
                  </a:cubicBezTo>
                  <a:cubicBezTo>
                    <a:pt x="94865" y="107790"/>
                    <a:pt x="93470" y="121740"/>
                    <a:pt x="90680" y="131506"/>
                  </a:cubicBezTo>
                  <a:cubicBezTo>
                    <a:pt x="86495" y="149642"/>
                    <a:pt x="83705" y="153827"/>
                    <a:pt x="79519" y="153827"/>
                  </a:cubicBezTo>
                  <a:cubicBezTo>
                    <a:pt x="78124" y="153827"/>
                    <a:pt x="75334" y="153827"/>
                    <a:pt x="72544" y="149642"/>
                  </a:cubicBezTo>
                  <a:cubicBezTo>
                    <a:pt x="68359" y="141271"/>
                    <a:pt x="65568" y="124531"/>
                    <a:pt x="66964" y="103604"/>
                  </a:cubicBezTo>
                  <a:cubicBezTo>
                    <a:pt x="68359" y="81283"/>
                    <a:pt x="72544" y="60357"/>
                    <a:pt x="79519" y="43616"/>
                  </a:cubicBezTo>
                  <a:cubicBezTo>
                    <a:pt x="82310" y="38036"/>
                    <a:pt x="85100" y="32456"/>
                    <a:pt x="87890" y="26875"/>
                  </a:cubicBezTo>
                  <a:cubicBezTo>
                    <a:pt x="86495" y="28270"/>
                    <a:pt x="83705" y="31060"/>
                    <a:pt x="80914" y="33851"/>
                  </a:cubicBezTo>
                  <a:cubicBezTo>
                    <a:pt x="71149" y="42221"/>
                    <a:pt x="58593" y="56172"/>
                    <a:pt x="36272" y="78493"/>
                  </a:cubicBezTo>
                  <a:cubicBezTo>
                    <a:pt x="0" y="116160"/>
                    <a:pt x="0" y="166383"/>
                    <a:pt x="0" y="204050"/>
                  </a:cubicBezTo>
                  <a:cubicBezTo>
                    <a:pt x="0" y="204050"/>
                    <a:pt x="0" y="204050"/>
                    <a:pt x="0" y="205445"/>
                  </a:cubicBezTo>
                  <a:cubicBezTo>
                    <a:pt x="6975" y="201260"/>
                    <a:pt x="13951" y="198469"/>
                    <a:pt x="20926" y="195679"/>
                  </a:cubicBezTo>
                  <a:cubicBezTo>
                    <a:pt x="53013" y="181729"/>
                    <a:pt x="96260" y="167778"/>
                    <a:pt x="145088" y="167778"/>
                  </a:cubicBezTo>
                  <a:close/>
                </a:path>
              </a:pathLst>
            </a:custGeom>
            <a:solidFill>
              <a:srgbClr val="EF8D5B"/>
            </a:solidFill>
            <a:ln w="1394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B35D2D8-9D19-EF5F-604D-CED9172E6496}"/>
                </a:ext>
              </a:extLst>
            </p:cNvPr>
            <p:cNvSpPr/>
            <p:nvPr/>
          </p:nvSpPr>
          <p:spPr>
            <a:xfrm>
              <a:off x="-176968" y="-75549"/>
              <a:ext cx="8323021" cy="1462038"/>
            </a:xfrm>
            <a:custGeom>
              <a:avLst/>
              <a:gdLst>
                <a:gd name="connsiteX0" fmla="*/ 8323021 w 8323021"/>
                <a:gd name="connsiteY0" fmla="*/ 1459249 h 1462038"/>
                <a:gd name="connsiteX1" fmla="*/ 8304885 w 8323021"/>
                <a:gd name="connsiteY1" fmla="*/ 1459249 h 1462038"/>
                <a:gd name="connsiteX2" fmla="*/ 2829215 w 8323021"/>
                <a:gd name="connsiteY2" fmla="*/ 1452273 h 1462038"/>
                <a:gd name="connsiteX3" fmla="*/ 2791548 w 8323021"/>
                <a:gd name="connsiteY3" fmla="*/ 1452273 h 1462038"/>
                <a:gd name="connsiteX4" fmla="*/ 2772017 w 8323021"/>
                <a:gd name="connsiteY4" fmla="*/ 1450878 h 1462038"/>
                <a:gd name="connsiteX5" fmla="*/ 2760857 w 8323021"/>
                <a:gd name="connsiteY5" fmla="*/ 1448088 h 1462038"/>
                <a:gd name="connsiteX6" fmla="*/ 2760857 w 8323021"/>
                <a:gd name="connsiteY6" fmla="*/ 1443903 h 1462038"/>
                <a:gd name="connsiteX7" fmla="*/ 2772017 w 8323021"/>
                <a:gd name="connsiteY7" fmla="*/ 1442508 h 1462038"/>
                <a:gd name="connsiteX8" fmla="*/ 2798524 w 8323021"/>
                <a:gd name="connsiteY8" fmla="*/ 1443903 h 1462038"/>
                <a:gd name="connsiteX9" fmla="*/ 2830610 w 8323021"/>
                <a:gd name="connsiteY9" fmla="*/ 1445298 h 1462038"/>
                <a:gd name="connsiteX10" fmla="*/ 2841771 w 8323021"/>
                <a:gd name="connsiteY10" fmla="*/ 1443903 h 1462038"/>
                <a:gd name="connsiteX11" fmla="*/ 2857117 w 8323021"/>
                <a:gd name="connsiteY11" fmla="*/ 1420187 h 1462038"/>
                <a:gd name="connsiteX12" fmla="*/ 2847351 w 8323021"/>
                <a:gd name="connsiteY12" fmla="*/ 1388100 h 1462038"/>
                <a:gd name="connsiteX13" fmla="*/ 2847351 w 8323021"/>
                <a:gd name="connsiteY13" fmla="*/ 1386705 h 1462038"/>
                <a:gd name="connsiteX14" fmla="*/ 2830610 w 8323021"/>
                <a:gd name="connsiteY14" fmla="*/ 1375544 h 1462038"/>
                <a:gd name="connsiteX15" fmla="*/ 2830610 w 8323021"/>
                <a:gd name="connsiteY15" fmla="*/ 1368569 h 1462038"/>
                <a:gd name="connsiteX16" fmla="*/ 2838981 w 8323021"/>
                <a:gd name="connsiteY16" fmla="*/ 1365779 h 1462038"/>
                <a:gd name="connsiteX17" fmla="*/ 2852932 w 8323021"/>
                <a:gd name="connsiteY17" fmla="*/ 1381124 h 1462038"/>
                <a:gd name="connsiteX18" fmla="*/ 2857117 w 8323021"/>
                <a:gd name="connsiteY18" fmla="*/ 1382519 h 1462038"/>
                <a:gd name="connsiteX19" fmla="*/ 2903154 w 8323021"/>
                <a:gd name="connsiteY19" fmla="*/ 1396470 h 1462038"/>
                <a:gd name="connsiteX20" fmla="*/ 3002205 w 8323021"/>
                <a:gd name="connsiteY20" fmla="*/ 1413211 h 1462038"/>
                <a:gd name="connsiteX21" fmla="*/ 3021736 w 8323021"/>
                <a:gd name="connsiteY21" fmla="*/ 1407631 h 1462038"/>
                <a:gd name="connsiteX22" fmla="*/ 3017550 w 8323021"/>
                <a:gd name="connsiteY22" fmla="*/ 1376939 h 1462038"/>
                <a:gd name="connsiteX23" fmla="*/ 3010575 w 8323021"/>
                <a:gd name="connsiteY23" fmla="*/ 1340667 h 1462038"/>
                <a:gd name="connsiteX24" fmla="*/ 3016155 w 8323021"/>
                <a:gd name="connsiteY24" fmla="*/ 1326716 h 1462038"/>
                <a:gd name="connsiteX25" fmla="*/ 3070563 w 8323021"/>
                <a:gd name="connsiteY25" fmla="*/ 1353223 h 1462038"/>
                <a:gd name="connsiteX26" fmla="*/ 3102650 w 8323021"/>
                <a:gd name="connsiteY26" fmla="*/ 1374149 h 1462038"/>
                <a:gd name="connsiteX27" fmla="*/ 3106835 w 8323021"/>
                <a:gd name="connsiteY27" fmla="*/ 1375544 h 1462038"/>
                <a:gd name="connsiteX28" fmla="*/ 3099860 w 8323021"/>
                <a:gd name="connsiteY28" fmla="*/ 1354618 h 1462038"/>
                <a:gd name="connsiteX29" fmla="*/ 3076144 w 8323021"/>
                <a:gd name="connsiteY29" fmla="*/ 1277889 h 1462038"/>
                <a:gd name="connsiteX30" fmla="*/ 3080329 w 8323021"/>
                <a:gd name="connsiteY30" fmla="*/ 1259753 h 1462038"/>
                <a:gd name="connsiteX31" fmla="*/ 3172404 w 8323021"/>
                <a:gd name="connsiteY31" fmla="*/ 1335087 h 1462038"/>
                <a:gd name="connsiteX32" fmla="*/ 3242158 w 8323021"/>
                <a:gd name="connsiteY32" fmla="*/ 1400655 h 1462038"/>
                <a:gd name="connsiteX33" fmla="*/ 3244948 w 8323021"/>
                <a:gd name="connsiteY33" fmla="*/ 1402051 h 1462038"/>
                <a:gd name="connsiteX34" fmla="*/ 3242158 w 8323021"/>
                <a:gd name="connsiteY34" fmla="*/ 1388100 h 1462038"/>
                <a:gd name="connsiteX35" fmla="*/ 3229602 w 8323021"/>
                <a:gd name="connsiteY35" fmla="*/ 1357408 h 1462038"/>
                <a:gd name="connsiteX36" fmla="*/ 3190540 w 8323021"/>
                <a:gd name="connsiteY36" fmla="*/ 1276494 h 1462038"/>
                <a:gd name="connsiteX37" fmla="*/ 3152873 w 8323021"/>
                <a:gd name="connsiteY37" fmla="*/ 1195579 h 1462038"/>
                <a:gd name="connsiteX38" fmla="*/ 3154268 w 8323021"/>
                <a:gd name="connsiteY38" fmla="*/ 1178839 h 1462038"/>
                <a:gd name="connsiteX39" fmla="*/ 3164033 w 8323021"/>
                <a:gd name="connsiteY39" fmla="*/ 1173258 h 1462038"/>
                <a:gd name="connsiteX40" fmla="*/ 3173799 w 8323021"/>
                <a:gd name="connsiteY40" fmla="*/ 1166283 h 1462038"/>
                <a:gd name="connsiteX41" fmla="*/ 3171009 w 8323021"/>
                <a:gd name="connsiteY41" fmla="*/ 1153727 h 1462038"/>
                <a:gd name="connsiteX42" fmla="*/ 3172404 w 8323021"/>
                <a:gd name="connsiteY42" fmla="*/ 1123036 h 1462038"/>
                <a:gd name="connsiteX43" fmla="*/ 3236577 w 8323021"/>
                <a:gd name="connsiteY43" fmla="*/ 966787 h 1462038"/>
                <a:gd name="connsiteX44" fmla="*/ 3277035 w 8323021"/>
                <a:gd name="connsiteY44" fmla="*/ 758921 h 1462038"/>
                <a:gd name="connsiteX45" fmla="*/ 3159848 w 8323021"/>
                <a:gd name="connsiteY45" fmla="*/ 616623 h 1462038"/>
                <a:gd name="connsiteX46" fmla="*/ 3158453 w 8323021"/>
                <a:gd name="connsiteY46" fmla="*/ 616623 h 1462038"/>
                <a:gd name="connsiteX47" fmla="*/ 3129156 w 8323021"/>
                <a:gd name="connsiteY47" fmla="*/ 619413 h 1462038"/>
                <a:gd name="connsiteX48" fmla="*/ 3111020 w 8323021"/>
                <a:gd name="connsiteY48" fmla="*/ 666846 h 1462038"/>
                <a:gd name="connsiteX49" fmla="*/ 3071958 w 8323021"/>
                <a:gd name="connsiteY49" fmla="*/ 676612 h 1462038"/>
                <a:gd name="connsiteX50" fmla="*/ 3041267 w 8323021"/>
                <a:gd name="connsiteY50" fmla="*/ 683587 h 1462038"/>
                <a:gd name="connsiteX51" fmla="*/ 3027316 w 8323021"/>
                <a:gd name="connsiteY51" fmla="*/ 689167 h 1462038"/>
                <a:gd name="connsiteX52" fmla="*/ 3039872 w 8323021"/>
                <a:gd name="connsiteY52" fmla="*/ 697538 h 1462038"/>
                <a:gd name="connsiteX53" fmla="*/ 3063588 w 8323021"/>
                <a:gd name="connsiteY53" fmla="*/ 721254 h 1462038"/>
                <a:gd name="connsiteX54" fmla="*/ 3063588 w 8323021"/>
                <a:gd name="connsiteY54" fmla="*/ 722649 h 1462038"/>
                <a:gd name="connsiteX55" fmla="*/ 3122181 w 8323021"/>
                <a:gd name="connsiteY55" fmla="*/ 679402 h 1462038"/>
                <a:gd name="connsiteX56" fmla="*/ 3212861 w 8323021"/>
                <a:gd name="connsiteY56" fmla="*/ 678007 h 1462038"/>
                <a:gd name="connsiteX57" fmla="*/ 3264479 w 8323021"/>
                <a:gd name="connsiteY57" fmla="*/ 781242 h 1462038"/>
                <a:gd name="connsiteX58" fmla="*/ 3247738 w 8323021"/>
                <a:gd name="connsiteY58" fmla="*/ 852391 h 1462038"/>
                <a:gd name="connsiteX59" fmla="*/ 3196120 w 8323021"/>
                <a:gd name="connsiteY59" fmla="*/ 954231 h 1462038"/>
                <a:gd name="connsiteX60" fmla="*/ 3041267 w 8323021"/>
                <a:gd name="connsiteY60" fmla="*/ 1169073 h 1462038"/>
                <a:gd name="connsiteX61" fmla="*/ 2915710 w 8323021"/>
                <a:gd name="connsiteY61" fmla="*/ 1259753 h 1462038"/>
                <a:gd name="connsiteX62" fmla="*/ 2746906 w 8323021"/>
                <a:gd name="connsiteY62" fmla="*/ 1244407 h 1462038"/>
                <a:gd name="connsiteX63" fmla="*/ 2674362 w 8323021"/>
                <a:gd name="connsiteY63" fmla="*/ 1229061 h 1462038"/>
                <a:gd name="connsiteX64" fmla="*/ 2675757 w 8323021"/>
                <a:gd name="connsiteY64" fmla="*/ 1231851 h 1462038"/>
                <a:gd name="connsiteX65" fmla="*/ 2682732 w 8323021"/>
                <a:gd name="connsiteY65" fmla="*/ 1293235 h 1462038"/>
                <a:gd name="connsiteX66" fmla="*/ 2672967 w 8323021"/>
                <a:gd name="connsiteY66" fmla="*/ 1329507 h 1462038"/>
                <a:gd name="connsiteX67" fmla="*/ 2678547 w 8323021"/>
                <a:gd name="connsiteY67" fmla="*/ 1378334 h 1462038"/>
                <a:gd name="connsiteX68" fmla="*/ 2660411 w 8323021"/>
                <a:gd name="connsiteY68" fmla="*/ 1397865 h 1462038"/>
                <a:gd name="connsiteX69" fmla="*/ 2650646 w 8323021"/>
                <a:gd name="connsiteY69" fmla="*/ 1399261 h 1462038"/>
                <a:gd name="connsiteX70" fmla="*/ 2646460 w 8323021"/>
                <a:gd name="connsiteY70" fmla="*/ 1416001 h 1462038"/>
                <a:gd name="connsiteX71" fmla="*/ 2645065 w 8323021"/>
                <a:gd name="connsiteY71" fmla="*/ 1439718 h 1462038"/>
                <a:gd name="connsiteX72" fmla="*/ 2646460 w 8323021"/>
                <a:gd name="connsiteY72" fmla="*/ 1441113 h 1462038"/>
                <a:gd name="connsiteX73" fmla="*/ 2647856 w 8323021"/>
                <a:gd name="connsiteY73" fmla="*/ 1441113 h 1462038"/>
                <a:gd name="connsiteX74" fmla="*/ 2649251 w 8323021"/>
                <a:gd name="connsiteY74" fmla="*/ 1441113 h 1462038"/>
                <a:gd name="connsiteX75" fmla="*/ 2653436 w 8323021"/>
                <a:gd name="connsiteY75" fmla="*/ 1443903 h 1462038"/>
                <a:gd name="connsiteX76" fmla="*/ 2649251 w 8323021"/>
                <a:gd name="connsiteY76" fmla="*/ 1448088 h 1462038"/>
                <a:gd name="connsiteX77" fmla="*/ 2646460 w 8323021"/>
                <a:gd name="connsiteY77" fmla="*/ 1448088 h 1462038"/>
                <a:gd name="connsiteX78" fmla="*/ 2586472 w 8323021"/>
                <a:gd name="connsiteY78" fmla="*/ 1448088 h 1462038"/>
                <a:gd name="connsiteX79" fmla="*/ 44645 w 8323021"/>
                <a:gd name="connsiteY79" fmla="*/ 1452273 h 1462038"/>
                <a:gd name="connsiteX80" fmla="*/ 3 w 8323021"/>
                <a:gd name="connsiteY80" fmla="*/ 1452273 h 1462038"/>
                <a:gd name="connsiteX81" fmla="*/ 509205 w 8323021"/>
                <a:gd name="connsiteY81" fmla="*/ 1449483 h 1462038"/>
                <a:gd name="connsiteX82" fmla="*/ 44645 w 8323021"/>
                <a:gd name="connsiteY82" fmla="*/ 1445298 h 1462038"/>
                <a:gd name="connsiteX83" fmla="*/ 1580623 w 8323021"/>
                <a:gd name="connsiteY83" fmla="*/ 1442508 h 1462038"/>
                <a:gd name="connsiteX84" fmla="*/ 2314433 w 8323021"/>
                <a:gd name="connsiteY84" fmla="*/ 1441113 h 1462038"/>
                <a:gd name="connsiteX85" fmla="*/ 2555781 w 8323021"/>
                <a:gd name="connsiteY85" fmla="*/ 1441113 h 1462038"/>
                <a:gd name="connsiteX86" fmla="*/ 2624139 w 8323021"/>
                <a:gd name="connsiteY86" fmla="*/ 1441113 h 1462038"/>
                <a:gd name="connsiteX87" fmla="*/ 2636695 w 8323021"/>
                <a:gd name="connsiteY87" fmla="*/ 1441113 h 1462038"/>
                <a:gd name="connsiteX88" fmla="*/ 2642275 w 8323021"/>
                <a:gd name="connsiteY88" fmla="*/ 1400655 h 1462038"/>
                <a:gd name="connsiteX89" fmla="*/ 2597633 w 8323021"/>
                <a:gd name="connsiteY89" fmla="*/ 1392285 h 1462038"/>
                <a:gd name="connsiteX90" fmla="*/ 2597633 w 8323021"/>
                <a:gd name="connsiteY90" fmla="*/ 1396470 h 1462038"/>
                <a:gd name="connsiteX91" fmla="*/ 2589262 w 8323021"/>
                <a:gd name="connsiteY91" fmla="*/ 1416001 h 1462038"/>
                <a:gd name="connsiteX92" fmla="*/ 2498583 w 8323021"/>
                <a:gd name="connsiteY92" fmla="*/ 1396470 h 1462038"/>
                <a:gd name="connsiteX93" fmla="*/ 2480447 w 8323021"/>
                <a:gd name="connsiteY93" fmla="*/ 1322531 h 1462038"/>
                <a:gd name="connsiteX94" fmla="*/ 2490212 w 8323021"/>
                <a:gd name="connsiteY94" fmla="*/ 1236037 h 1462038"/>
                <a:gd name="connsiteX95" fmla="*/ 2491607 w 8323021"/>
                <a:gd name="connsiteY95" fmla="*/ 1233246 h 1462038"/>
                <a:gd name="connsiteX96" fmla="*/ 2463706 w 8323021"/>
                <a:gd name="connsiteY96" fmla="*/ 1233246 h 1462038"/>
                <a:gd name="connsiteX97" fmla="*/ 2407903 w 8323021"/>
                <a:gd name="connsiteY97" fmla="*/ 1199765 h 1462038"/>
                <a:gd name="connsiteX98" fmla="*/ 2430224 w 8323021"/>
                <a:gd name="connsiteY98" fmla="*/ 1085368 h 1462038"/>
                <a:gd name="connsiteX99" fmla="*/ 2452545 w 8323021"/>
                <a:gd name="connsiteY99" fmla="*/ 1054677 h 1462038"/>
                <a:gd name="connsiteX100" fmla="*/ 2452545 w 8323021"/>
                <a:gd name="connsiteY100" fmla="*/ 1004454 h 1462038"/>
                <a:gd name="connsiteX101" fmla="*/ 2453940 w 8323021"/>
                <a:gd name="connsiteY101" fmla="*/ 996084 h 1462038"/>
                <a:gd name="connsiteX102" fmla="*/ 2451150 w 8323021"/>
                <a:gd name="connsiteY102" fmla="*/ 991898 h 1462038"/>
                <a:gd name="connsiteX103" fmla="*/ 2423248 w 8323021"/>
                <a:gd name="connsiteY103" fmla="*/ 915169 h 1462038"/>
                <a:gd name="connsiteX104" fmla="*/ 2357680 w 8323021"/>
                <a:gd name="connsiteY104" fmla="*/ 640339 h 1462038"/>
                <a:gd name="connsiteX105" fmla="*/ 2339544 w 8323021"/>
                <a:gd name="connsiteY105" fmla="*/ 524548 h 1462038"/>
                <a:gd name="connsiteX106" fmla="*/ 2342334 w 8323021"/>
                <a:gd name="connsiteY106" fmla="*/ 465955 h 1462038"/>
                <a:gd name="connsiteX107" fmla="*/ 2413483 w 8323021"/>
                <a:gd name="connsiteY107" fmla="*/ 439449 h 1462038"/>
                <a:gd name="connsiteX108" fmla="*/ 2458125 w 8323021"/>
                <a:gd name="connsiteY108" fmla="*/ 439449 h 1462038"/>
                <a:gd name="connsiteX109" fmla="*/ 2458125 w 8323021"/>
                <a:gd name="connsiteY109" fmla="*/ 396201 h 1462038"/>
                <a:gd name="connsiteX110" fmla="*/ 2497187 w 8323021"/>
                <a:gd name="connsiteY110" fmla="*/ 375275 h 1462038"/>
                <a:gd name="connsiteX111" fmla="*/ 2562756 w 8323021"/>
                <a:gd name="connsiteY111" fmla="*/ 368300 h 1462038"/>
                <a:gd name="connsiteX112" fmla="*/ 2619954 w 8323021"/>
                <a:gd name="connsiteY112" fmla="*/ 403177 h 1462038"/>
                <a:gd name="connsiteX113" fmla="*/ 2631115 w 8323021"/>
                <a:gd name="connsiteY113" fmla="*/ 672426 h 1462038"/>
                <a:gd name="connsiteX114" fmla="*/ 2635300 w 8323021"/>
                <a:gd name="connsiteY114" fmla="*/ 904009 h 1462038"/>
                <a:gd name="connsiteX115" fmla="*/ 2640880 w 8323021"/>
                <a:gd name="connsiteY115" fmla="*/ 984923 h 1462038"/>
                <a:gd name="connsiteX116" fmla="*/ 2642275 w 8323021"/>
                <a:gd name="connsiteY116" fmla="*/ 997479 h 1462038"/>
                <a:gd name="connsiteX117" fmla="*/ 2646460 w 8323021"/>
                <a:gd name="connsiteY117" fmla="*/ 1000269 h 1462038"/>
                <a:gd name="connsiteX118" fmla="*/ 2659016 w 8323021"/>
                <a:gd name="connsiteY118" fmla="*/ 1017010 h 1462038"/>
                <a:gd name="connsiteX119" fmla="*/ 2652041 w 8323021"/>
                <a:gd name="connsiteY119" fmla="*/ 1023985 h 1462038"/>
                <a:gd name="connsiteX120" fmla="*/ 2646460 w 8323021"/>
                <a:gd name="connsiteY120" fmla="*/ 1022590 h 1462038"/>
                <a:gd name="connsiteX121" fmla="*/ 2638090 w 8323021"/>
                <a:gd name="connsiteY121" fmla="*/ 1001664 h 1462038"/>
                <a:gd name="connsiteX122" fmla="*/ 2565546 w 8323021"/>
                <a:gd name="connsiteY122" fmla="*/ 970972 h 1462038"/>
                <a:gd name="connsiteX123" fmla="*/ 2555781 w 8323021"/>
                <a:gd name="connsiteY123" fmla="*/ 968182 h 1462038"/>
                <a:gd name="connsiteX124" fmla="*/ 2551595 w 8323021"/>
                <a:gd name="connsiteY124" fmla="*/ 1003059 h 1462038"/>
                <a:gd name="connsiteX125" fmla="*/ 2546015 w 8323021"/>
                <a:gd name="connsiteY125" fmla="*/ 1008639 h 1462038"/>
                <a:gd name="connsiteX126" fmla="*/ 2540435 w 8323021"/>
                <a:gd name="connsiteY126" fmla="*/ 1004454 h 1462038"/>
                <a:gd name="connsiteX127" fmla="*/ 2527879 w 8323021"/>
                <a:gd name="connsiteY127" fmla="*/ 961207 h 1462038"/>
                <a:gd name="connsiteX128" fmla="*/ 2493002 w 8323021"/>
                <a:gd name="connsiteY128" fmla="*/ 962602 h 1462038"/>
                <a:gd name="connsiteX129" fmla="*/ 2465101 w 8323021"/>
                <a:gd name="connsiteY129" fmla="*/ 996084 h 1462038"/>
                <a:gd name="connsiteX130" fmla="*/ 2483237 w 8323021"/>
                <a:gd name="connsiteY130" fmla="*/ 1018405 h 1462038"/>
                <a:gd name="connsiteX131" fmla="*/ 2502768 w 8323021"/>
                <a:gd name="connsiteY131" fmla="*/ 1026775 h 1462038"/>
                <a:gd name="connsiteX132" fmla="*/ 2491607 w 8323021"/>
                <a:gd name="connsiteY132" fmla="*/ 1037936 h 1462038"/>
                <a:gd name="connsiteX133" fmla="*/ 2463706 w 8323021"/>
                <a:gd name="connsiteY133" fmla="*/ 1057467 h 1462038"/>
                <a:gd name="connsiteX134" fmla="*/ 2483237 w 8323021"/>
                <a:gd name="connsiteY134" fmla="*/ 1075603 h 1462038"/>
                <a:gd name="connsiteX135" fmla="*/ 2552990 w 8323021"/>
                <a:gd name="connsiteY135" fmla="*/ 1081183 h 1462038"/>
                <a:gd name="connsiteX136" fmla="*/ 2734350 w 8323021"/>
                <a:gd name="connsiteY136" fmla="*/ 1049097 h 1462038"/>
                <a:gd name="connsiteX137" fmla="*/ 2735745 w 8323021"/>
                <a:gd name="connsiteY137" fmla="*/ 1049097 h 1462038"/>
                <a:gd name="connsiteX138" fmla="*/ 2744116 w 8323021"/>
                <a:gd name="connsiteY138" fmla="*/ 1030961 h 1462038"/>
                <a:gd name="connsiteX139" fmla="*/ 2716214 w 8323021"/>
                <a:gd name="connsiteY139" fmla="*/ 1037936 h 1462038"/>
                <a:gd name="connsiteX140" fmla="*/ 2682732 w 8323021"/>
                <a:gd name="connsiteY140" fmla="*/ 1047701 h 1462038"/>
                <a:gd name="connsiteX141" fmla="*/ 2681337 w 8323021"/>
                <a:gd name="connsiteY141" fmla="*/ 1049097 h 1462038"/>
                <a:gd name="connsiteX142" fmla="*/ 2671572 w 8323021"/>
                <a:gd name="connsiteY142" fmla="*/ 1054677 h 1462038"/>
                <a:gd name="connsiteX143" fmla="*/ 2661806 w 8323021"/>
                <a:gd name="connsiteY143" fmla="*/ 1050492 h 1462038"/>
                <a:gd name="connsiteX144" fmla="*/ 2677152 w 8323021"/>
                <a:gd name="connsiteY144" fmla="*/ 1040726 h 1462038"/>
                <a:gd name="connsiteX145" fmla="*/ 2664596 w 8323021"/>
                <a:gd name="connsiteY145" fmla="*/ 963997 h 1462038"/>
                <a:gd name="connsiteX146" fmla="*/ 2645065 w 8323021"/>
                <a:gd name="connsiteY146" fmla="*/ 827280 h 1462038"/>
                <a:gd name="connsiteX147" fmla="*/ 2731560 w 8323021"/>
                <a:gd name="connsiteY147" fmla="*/ 683587 h 1462038"/>
                <a:gd name="connsiteX148" fmla="*/ 2727375 w 8323021"/>
                <a:gd name="connsiteY148" fmla="*/ 680797 h 1462038"/>
                <a:gd name="connsiteX149" fmla="*/ 2723190 w 8323021"/>
                <a:gd name="connsiteY149" fmla="*/ 675216 h 1462038"/>
                <a:gd name="connsiteX150" fmla="*/ 2802709 w 8323021"/>
                <a:gd name="connsiteY150" fmla="*/ 602672 h 1462038"/>
                <a:gd name="connsiteX151" fmla="*/ 2825030 w 8323021"/>
                <a:gd name="connsiteY151" fmla="*/ 585932 h 1462038"/>
                <a:gd name="connsiteX152" fmla="*/ 2728770 w 8323021"/>
                <a:gd name="connsiteY152" fmla="*/ 524548 h 1462038"/>
                <a:gd name="connsiteX153" fmla="*/ 2727375 w 8323021"/>
                <a:gd name="connsiteY153" fmla="*/ 470140 h 1462038"/>
                <a:gd name="connsiteX154" fmla="*/ 2755276 w 8323021"/>
                <a:gd name="connsiteY154" fmla="*/ 417127 h 1462038"/>
                <a:gd name="connsiteX155" fmla="*/ 2781783 w 8323021"/>
                <a:gd name="connsiteY155" fmla="*/ 371090 h 1462038"/>
                <a:gd name="connsiteX156" fmla="*/ 2791548 w 8323021"/>
                <a:gd name="connsiteY156" fmla="*/ 348769 h 1462038"/>
                <a:gd name="connsiteX157" fmla="*/ 2778993 w 8323021"/>
                <a:gd name="connsiteY157" fmla="*/ 304126 h 1462038"/>
                <a:gd name="connsiteX158" fmla="*/ 2845956 w 8323021"/>
                <a:gd name="connsiteY158" fmla="*/ 221817 h 1462038"/>
                <a:gd name="connsiteX159" fmla="*/ 2970118 w 8323021"/>
                <a:gd name="connsiteY159" fmla="*/ 217632 h 1462038"/>
                <a:gd name="connsiteX160" fmla="*/ 3101255 w 8323021"/>
                <a:gd name="connsiteY160" fmla="*/ 238558 h 1462038"/>
                <a:gd name="connsiteX161" fmla="*/ 3143107 w 8323021"/>
                <a:gd name="connsiteY161" fmla="*/ 265064 h 1462038"/>
                <a:gd name="connsiteX162" fmla="*/ 3154268 w 8323021"/>
                <a:gd name="connsiteY162" fmla="*/ 267854 h 1462038"/>
                <a:gd name="connsiteX163" fmla="*/ 3161243 w 8323021"/>
                <a:gd name="connsiteY163" fmla="*/ 269250 h 1462038"/>
                <a:gd name="connsiteX164" fmla="*/ 3161243 w 8323021"/>
                <a:gd name="connsiteY164" fmla="*/ 239953 h 1462038"/>
                <a:gd name="connsiteX165" fmla="*/ 3138922 w 8323021"/>
                <a:gd name="connsiteY165" fmla="*/ 228792 h 1462038"/>
                <a:gd name="connsiteX166" fmla="*/ 2974303 w 8323021"/>
                <a:gd name="connsiteY166" fmla="*/ 181360 h 1462038"/>
                <a:gd name="connsiteX167" fmla="*/ 2836191 w 8323021"/>
                <a:gd name="connsiteY167" fmla="*/ 200891 h 1462038"/>
                <a:gd name="connsiteX168" fmla="*/ 2797129 w 8323021"/>
                <a:gd name="connsiteY168" fmla="*/ 219027 h 1462038"/>
                <a:gd name="connsiteX169" fmla="*/ 2794338 w 8323021"/>
                <a:gd name="connsiteY169" fmla="*/ 245533 h 1462038"/>
                <a:gd name="connsiteX170" fmla="*/ 2728770 w 8323021"/>
                <a:gd name="connsiteY170" fmla="*/ 280410 h 1462038"/>
                <a:gd name="connsiteX171" fmla="*/ 2721795 w 8323021"/>
                <a:gd name="connsiteY171" fmla="*/ 276225 h 1462038"/>
                <a:gd name="connsiteX172" fmla="*/ 2725980 w 8323021"/>
                <a:gd name="connsiteY172" fmla="*/ 263669 h 1462038"/>
                <a:gd name="connsiteX173" fmla="*/ 2788758 w 8323021"/>
                <a:gd name="connsiteY173" fmla="*/ 214842 h 1462038"/>
                <a:gd name="connsiteX174" fmla="*/ 2788758 w 8323021"/>
                <a:gd name="connsiteY174" fmla="*/ 210656 h 1462038"/>
                <a:gd name="connsiteX175" fmla="*/ 2792943 w 8323021"/>
                <a:gd name="connsiteY175" fmla="*/ 146483 h 1462038"/>
                <a:gd name="connsiteX176" fmla="*/ 2826425 w 8323021"/>
                <a:gd name="connsiteY176" fmla="*/ 80914 h 1462038"/>
                <a:gd name="connsiteX177" fmla="*/ 2894784 w 8323021"/>
                <a:gd name="connsiteY177" fmla="*/ 20926 h 1462038"/>
                <a:gd name="connsiteX178" fmla="*/ 2910130 w 8323021"/>
                <a:gd name="connsiteY178" fmla="*/ 12556 h 1462038"/>
                <a:gd name="connsiteX179" fmla="*/ 2970118 w 8323021"/>
                <a:gd name="connsiteY179" fmla="*/ 0 h 1462038"/>
                <a:gd name="connsiteX180" fmla="*/ 3011970 w 8323021"/>
                <a:gd name="connsiteY180" fmla="*/ 16741 h 1462038"/>
                <a:gd name="connsiteX181" fmla="*/ 3018946 w 8323021"/>
                <a:gd name="connsiteY181" fmla="*/ 29297 h 1462038"/>
                <a:gd name="connsiteX182" fmla="*/ 3122181 w 8323021"/>
                <a:gd name="connsiteY182" fmla="*/ 85100 h 1462038"/>
                <a:gd name="connsiteX183" fmla="*/ 3159848 w 8323021"/>
                <a:gd name="connsiteY183" fmla="*/ 191125 h 1462038"/>
                <a:gd name="connsiteX184" fmla="*/ 3165429 w 8323021"/>
                <a:gd name="connsiteY184" fmla="*/ 237163 h 1462038"/>
                <a:gd name="connsiteX185" fmla="*/ 3210071 w 8323021"/>
                <a:gd name="connsiteY185" fmla="*/ 274830 h 1462038"/>
                <a:gd name="connsiteX186" fmla="*/ 3205886 w 8323021"/>
                <a:gd name="connsiteY186" fmla="*/ 287386 h 1462038"/>
                <a:gd name="connsiteX187" fmla="*/ 3176589 w 8323021"/>
                <a:gd name="connsiteY187" fmla="*/ 291571 h 1462038"/>
                <a:gd name="connsiteX188" fmla="*/ 3180774 w 8323021"/>
                <a:gd name="connsiteY188" fmla="*/ 306917 h 1462038"/>
                <a:gd name="connsiteX189" fmla="*/ 3193330 w 8323021"/>
                <a:gd name="connsiteY189" fmla="*/ 347374 h 1462038"/>
                <a:gd name="connsiteX190" fmla="*/ 3233787 w 8323021"/>
                <a:gd name="connsiteY190" fmla="*/ 566401 h 1462038"/>
                <a:gd name="connsiteX191" fmla="*/ 3207281 w 8323021"/>
                <a:gd name="connsiteY191" fmla="*/ 602672 h 1462038"/>
                <a:gd name="connsiteX192" fmla="*/ 3171009 w 8323021"/>
                <a:gd name="connsiteY192" fmla="*/ 618018 h 1462038"/>
                <a:gd name="connsiteX193" fmla="*/ 3286800 w 8323021"/>
                <a:gd name="connsiteY193" fmla="*/ 761711 h 1462038"/>
                <a:gd name="connsiteX194" fmla="*/ 3246343 w 8323021"/>
                <a:gd name="connsiteY194" fmla="*/ 973762 h 1462038"/>
                <a:gd name="connsiteX195" fmla="*/ 3180774 w 8323021"/>
                <a:gd name="connsiteY195" fmla="*/ 1131406 h 1462038"/>
                <a:gd name="connsiteX196" fmla="*/ 3179379 w 8323021"/>
                <a:gd name="connsiteY196" fmla="*/ 1155122 h 1462038"/>
                <a:gd name="connsiteX197" fmla="*/ 3182169 w 8323021"/>
                <a:gd name="connsiteY197" fmla="*/ 1173258 h 1462038"/>
                <a:gd name="connsiteX198" fmla="*/ 3168219 w 8323021"/>
                <a:gd name="connsiteY198" fmla="*/ 1184419 h 1462038"/>
                <a:gd name="connsiteX199" fmla="*/ 3162638 w 8323021"/>
                <a:gd name="connsiteY199" fmla="*/ 1187209 h 1462038"/>
                <a:gd name="connsiteX200" fmla="*/ 3162638 w 8323021"/>
                <a:gd name="connsiteY200" fmla="*/ 1199765 h 1462038"/>
                <a:gd name="connsiteX201" fmla="*/ 3198910 w 8323021"/>
                <a:gd name="connsiteY201" fmla="*/ 1279284 h 1462038"/>
                <a:gd name="connsiteX202" fmla="*/ 3239367 w 8323021"/>
                <a:gd name="connsiteY202" fmla="*/ 1361593 h 1462038"/>
                <a:gd name="connsiteX203" fmla="*/ 3251923 w 8323021"/>
                <a:gd name="connsiteY203" fmla="*/ 1392285 h 1462038"/>
                <a:gd name="connsiteX204" fmla="*/ 3251923 w 8323021"/>
                <a:gd name="connsiteY204" fmla="*/ 1411816 h 1462038"/>
                <a:gd name="connsiteX205" fmla="*/ 3242158 w 8323021"/>
                <a:gd name="connsiteY205" fmla="*/ 1411816 h 1462038"/>
                <a:gd name="connsiteX206" fmla="*/ 3171009 w 8323021"/>
                <a:gd name="connsiteY206" fmla="*/ 1344852 h 1462038"/>
                <a:gd name="connsiteX207" fmla="*/ 3116601 w 8323021"/>
                <a:gd name="connsiteY207" fmla="*/ 1290445 h 1462038"/>
                <a:gd name="connsiteX208" fmla="*/ 3085909 w 8323021"/>
                <a:gd name="connsiteY208" fmla="*/ 1270914 h 1462038"/>
                <a:gd name="connsiteX209" fmla="*/ 3085909 w 8323021"/>
                <a:gd name="connsiteY209" fmla="*/ 1282074 h 1462038"/>
                <a:gd name="connsiteX210" fmla="*/ 3109626 w 8323021"/>
                <a:gd name="connsiteY210" fmla="*/ 1357408 h 1462038"/>
                <a:gd name="connsiteX211" fmla="*/ 3115206 w 8323021"/>
                <a:gd name="connsiteY211" fmla="*/ 1385310 h 1462038"/>
                <a:gd name="connsiteX212" fmla="*/ 3104045 w 8323021"/>
                <a:gd name="connsiteY212" fmla="*/ 1385310 h 1462038"/>
                <a:gd name="connsiteX213" fmla="*/ 3070563 w 8323021"/>
                <a:gd name="connsiteY213" fmla="*/ 1362988 h 1462038"/>
                <a:gd name="connsiteX214" fmla="*/ 3041267 w 8323021"/>
                <a:gd name="connsiteY214" fmla="*/ 1343458 h 1462038"/>
                <a:gd name="connsiteX215" fmla="*/ 3023131 w 8323021"/>
                <a:gd name="connsiteY215" fmla="*/ 1337877 h 1462038"/>
                <a:gd name="connsiteX216" fmla="*/ 3020341 w 8323021"/>
                <a:gd name="connsiteY216" fmla="*/ 1344852 h 1462038"/>
                <a:gd name="connsiteX217" fmla="*/ 3027316 w 8323021"/>
                <a:gd name="connsiteY217" fmla="*/ 1379729 h 1462038"/>
                <a:gd name="connsiteX218" fmla="*/ 3030106 w 8323021"/>
                <a:gd name="connsiteY218" fmla="*/ 1417396 h 1462038"/>
                <a:gd name="connsiteX219" fmla="*/ 3004995 w 8323021"/>
                <a:gd name="connsiteY219" fmla="*/ 1425767 h 1462038"/>
                <a:gd name="connsiteX220" fmla="*/ 2905944 w 8323021"/>
                <a:gd name="connsiteY220" fmla="*/ 1409026 h 1462038"/>
                <a:gd name="connsiteX221" fmla="*/ 2859907 w 8323021"/>
                <a:gd name="connsiteY221" fmla="*/ 1395075 h 1462038"/>
                <a:gd name="connsiteX222" fmla="*/ 2866882 w 8323021"/>
                <a:gd name="connsiteY222" fmla="*/ 1431347 h 1462038"/>
                <a:gd name="connsiteX223" fmla="*/ 2857117 w 8323021"/>
                <a:gd name="connsiteY223" fmla="*/ 1450878 h 1462038"/>
                <a:gd name="connsiteX224" fmla="*/ 8309070 w 8323021"/>
                <a:gd name="connsiteY224" fmla="*/ 1457854 h 1462038"/>
                <a:gd name="connsiteX225" fmla="*/ 3522568 w 8323021"/>
                <a:gd name="connsiteY225" fmla="*/ 1462039 h 1462038"/>
                <a:gd name="connsiteX226" fmla="*/ 8323021 w 8323021"/>
                <a:gd name="connsiteY226" fmla="*/ 1459249 h 1462038"/>
                <a:gd name="connsiteX227" fmla="*/ 2494397 w 8323021"/>
                <a:gd name="connsiteY227" fmla="*/ 1230456 h 1462038"/>
                <a:gd name="connsiteX228" fmla="*/ 2486027 w 8323021"/>
                <a:gd name="connsiteY228" fmla="*/ 1273704 h 1462038"/>
                <a:gd name="connsiteX229" fmla="*/ 2484632 w 8323021"/>
                <a:gd name="connsiteY229" fmla="*/ 1351828 h 1462038"/>
                <a:gd name="connsiteX230" fmla="*/ 2498583 w 8323021"/>
                <a:gd name="connsiteY230" fmla="*/ 1389495 h 1462038"/>
                <a:gd name="connsiteX231" fmla="*/ 2580892 w 8323021"/>
                <a:gd name="connsiteY231" fmla="*/ 1409026 h 1462038"/>
                <a:gd name="connsiteX232" fmla="*/ 2586472 w 8323021"/>
                <a:gd name="connsiteY232" fmla="*/ 1396470 h 1462038"/>
                <a:gd name="connsiteX233" fmla="*/ 2585077 w 8323021"/>
                <a:gd name="connsiteY233" fmla="*/ 1388100 h 1462038"/>
                <a:gd name="connsiteX234" fmla="*/ 2572522 w 8323021"/>
                <a:gd name="connsiteY234" fmla="*/ 1382519 h 1462038"/>
                <a:gd name="connsiteX235" fmla="*/ 2565546 w 8323021"/>
                <a:gd name="connsiteY235" fmla="*/ 1360198 h 1462038"/>
                <a:gd name="connsiteX236" fmla="*/ 2557176 w 8323021"/>
                <a:gd name="connsiteY236" fmla="*/ 1318346 h 1462038"/>
                <a:gd name="connsiteX237" fmla="*/ 2554386 w 8323021"/>
                <a:gd name="connsiteY237" fmla="*/ 1238827 h 1462038"/>
                <a:gd name="connsiteX238" fmla="*/ 2559966 w 8323021"/>
                <a:gd name="connsiteY238" fmla="*/ 1233246 h 1462038"/>
                <a:gd name="connsiteX239" fmla="*/ 2571126 w 8323021"/>
                <a:gd name="connsiteY239" fmla="*/ 1256963 h 1462038"/>
                <a:gd name="connsiteX240" fmla="*/ 2579497 w 8323021"/>
                <a:gd name="connsiteY240" fmla="*/ 1304395 h 1462038"/>
                <a:gd name="connsiteX241" fmla="*/ 2590657 w 8323021"/>
                <a:gd name="connsiteY241" fmla="*/ 1382519 h 1462038"/>
                <a:gd name="connsiteX242" fmla="*/ 2607398 w 8323021"/>
                <a:gd name="connsiteY242" fmla="*/ 1386705 h 1462038"/>
                <a:gd name="connsiteX243" fmla="*/ 2638090 w 8323021"/>
                <a:gd name="connsiteY243" fmla="*/ 1390890 h 1462038"/>
                <a:gd name="connsiteX244" fmla="*/ 2646460 w 8323021"/>
                <a:gd name="connsiteY244" fmla="*/ 1367174 h 1462038"/>
                <a:gd name="connsiteX245" fmla="*/ 2659016 w 8323021"/>
                <a:gd name="connsiteY245" fmla="*/ 1328112 h 1462038"/>
                <a:gd name="connsiteX246" fmla="*/ 2642275 w 8323021"/>
                <a:gd name="connsiteY246" fmla="*/ 1270914 h 1462038"/>
                <a:gd name="connsiteX247" fmla="*/ 2615769 w 8323021"/>
                <a:gd name="connsiteY247" fmla="*/ 1199765 h 1462038"/>
                <a:gd name="connsiteX248" fmla="*/ 2585077 w 8323021"/>
                <a:gd name="connsiteY248" fmla="*/ 1210925 h 1462038"/>
                <a:gd name="connsiteX249" fmla="*/ 2495792 w 8323021"/>
                <a:gd name="connsiteY249" fmla="*/ 1231851 h 1462038"/>
                <a:gd name="connsiteX250" fmla="*/ 2494397 w 8323021"/>
                <a:gd name="connsiteY250" fmla="*/ 1230456 h 1462038"/>
                <a:gd name="connsiteX251" fmla="*/ 2494397 w 8323021"/>
                <a:gd name="connsiteY251" fmla="*/ 1230456 h 1462038"/>
                <a:gd name="connsiteX252" fmla="*/ 2664596 w 8323021"/>
                <a:gd name="connsiteY252" fmla="*/ 1342062 h 1462038"/>
                <a:gd name="connsiteX253" fmla="*/ 2654831 w 8323021"/>
                <a:gd name="connsiteY253" fmla="*/ 1369964 h 1462038"/>
                <a:gd name="connsiteX254" fmla="*/ 2647856 w 8323021"/>
                <a:gd name="connsiteY254" fmla="*/ 1390890 h 1462038"/>
                <a:gd name="connsiteX255" fmla="*/ 2654831 w 8323021"/>
                <a:gd name="connsiteY255" fmla="*/ 1389495 h 1462038"/>
                <a:gd name="connsiteX256" fmla="*/ 2667387 w 8323021"/>
                <a:gd name="connsiteY256" fmla="*/ 1375544 h 1462038"/>
                <a:gd name="connsiteX257" fmla="*/ 2664596 w 8323021"/>
                <a:gd name="connsiteY257" fmla="*/ 1342062 h 1462038"/>
                <a:gd name="connsiteX258" fmla="*/ 2578102 w 8323021"/>
                <a:gd name="connsiteY258" fmla="*/ 1376939 h 1462038"/>
                <a:gd name="connsiteX259" fmla="*/ 2583682 w 8323021"/>
                <a:gd name="connsiteY259" fmla="*/ 1379729 h 1462038"/>
                <a:gd name="connsiteX260" fmla="*/ 2573917 w 8323021"/>
                <a:gd name="connsiteY260" fmla="*/ 1308581 h 1462038"/>
                <a:gd name="connsiteX261" fmla="*/ 2559966 w 8323021"/>
                <a:gd name="connsiteY261" fmla="*/ 1243012 h 1462038"/>
                <a:gd name="connsiteX262" fmla="*/ 2564151 w 8323021"/>
                <a:gd name="connsiteY262" fmla="*/ 1315556 h 1462038"/>
                <a:gd name="connsiteX263" fmla="*/ 2578102 w 8323021"/>
                <a:gd name="connsiteY263" fmla="*/ 1376939 h 1462038"/>
                <a:gd name="connsiteX264" fmla="*/ 2624139 w 8323021"/>
                <a:gd name="connsiteY264" fmla="*/ 1198370 h 1462038"/>
                <a:gd name="connsiteX265" fmla="*/ 2628325 w 8323021"/>
                <a:gd name="connsiteY265" fmla="*/ 1208135 h 1462038"/>
                <a:gd name="connsiteX266" fmla="*/ 2649251 w 8323021"/>
                <a:gd name="connsiteY266" fmla="*/ 1266728 h 1462038"/>
                <a:gd name="connsiteX267" fmla="*/ 2664596 w 8323021"/>
                <a:gd name="connsiteY267" fmla="*/ 1315556 h 1462038"/>
                <a:gd name="connsiteX268" fmla="*/ 2665992 w 8323021"/>
                <a:gd name="connsiteY268" fmla="*/ 1237432 h 1462038"/>
                <a:gd name="connsiteX269" fmla="*/ 2660411 w 8323021"/>
                <a:gd name="connsiteY269" fmla="*/ 1227666 h 1462038"/>
                <a:gd name="connsiteX270" fmla="*/ 2633905 w 8323021"/>
                <a:gd name="connsiteY270" fmla="*/ 1213715 h 1462038"/>
                <a:gd name="connsiteX271" fmla="*/ 2635300 w 8323021"/>
                <a:gd name="connsiteY271" fmla="*/ 1195579 h 1462038"/>
                <a:gd name="connsiteX272" fmla="*/ 2624139 w 8323021"/>
                <a:gd name="connsiteY272" fmla="*/ 1198370 h 1462038"/>
                <a:gd name="connsiteX273" fmla="*/ 2667387 w 8323021"/>
                <a:gd name="connsiteY273" fmla="*/ 1222086 h 1462038"/>
                <a:gd name="connsiteX274" fmla="*/ 2742721 w 8323021"/>
                <a:gd name="connsiteY274" fmla="*/ 1238827 h 1462038"/>
                <a:gd name="connsiteX275" fmla="*/ 2910130 w 8323021"/>
                <a:gd name="connsiteY275" fmla="*/ 1254173 h 1462038"/>
                <a:gd name="connsiteX276" fmla="*/ 2963143 w 8323021"/>
                <a:gd name="connsiteY276" fmla="*/ 1230456 h 1462038"/>
                <a:gd name="connsiteX277" fmla="*/ 3031501 w 8323021"/>
                <a:gd name="connsiteY277" fmla="*/ 1166283 h 1462038"/>
                <a:gd name="connsiteX278" fmla="*/ 3186355 w 8323021"/>
                <a:gd name="connsiteY278" fmla="*/ 952836 h 1462038"/>
                <a:gd name="connsiteX279" fmla="*/ 3237972 w 8323021"/>
                <a:gd name="connsiteY279" fmla="*/ 850996 h 1462038"/>
                <a:gd name="connsiteX280" fmla="*/ 3254713 w 8323021"/>
                <a:gd name="connsiteY280" fmla="*/ 782637 h 1462038"/>
                <a:gd name="connsiteX281" fmla="*/ 3237972 w 8323021"/>
                <a:gd name="connsiteY281" fmla="*/ 721254 h 1462038"/>
                <a:gd name="connsiteX282" fmla="*/ 3205886 w 8323021"/>
                <a:gd name="connsiteY282" fmla="*/ 684982 h 1462038"/>
                <a:gd name="connsiteX283" fmla="*/ 3168219 w 8323021"/>
                <a:gd name="connsiteY283" fmla="*/ 675216 h 1462038"/>
                <a:gd name="connsiteX284" fmla="*/ 3122181 w 8323021"/>
                <a:gd name="connsiteY284" fmla="*/ 686377 h 1462038"/>
                <a:gd name="connsiteX285" fmla="*/ 2975698 w 8323021"/>
                <a:gd name="connsiteY285" fmla="*/ 870527 h 1462038"/>
                <a:gd name="connsiteX286" fmla="*/ 2939426 w 8323021"/>
                <a:gd name="connsiteY286" fmla="*/ 936095 h 1462038"/>
                <a:gd name="connsiteX287" fmla="*/ 2886413 w 8323021"/>
                <a:gd name="connsiteY287" fmla="*/ 1012825 h 1462038"/>
                <a:gd name="connsiteX288" fmla="*/ 2872463 w 8323021"/>
                <a:gd name="connsiteY288" fmla="*/ 1047701 h 1462038"/>
                <a:gd name="connsiteX289" fmla="*/ 2841771 w 8323021"/>
                <a:gd name="connsiteY289" fmla="*/ 1093739 h 1462038"/>
                <a:gd name="connsiteX290" fmla="*/ 2804104 w 8323021"/>
                <a:gd name="connsiteY290" fmla="*/ 1114665 h 1462038"/>
                <a:gd name="connsiteX291" fmla="*/ 2734350 w 8323021"/>
                <a:gd name="connsiteY291" fmla="*/ 1171863 h 1462038"/>
                <a:gd name="connsiteX292" fmla="*/ 2665992 w 8323021"/>
                <a:gd name="connsiteY292" fmla="*/ 1219296 h 1462038"/>
                <a:gd name="connsiteX293" fmla="*/ 2667387 w 8323021"/>
                <a:gd name="connsiteY293" fmla="*/ 1222086 h 1462038"/>
                <a:gd name="connsiteX294" fmla="*/ 2561361 w 8323021"/>
                <a:gd name="connsiteY294" fmla="*/ 1240222 h 1462038"/>
                <a:gd name="connsiteX295" fmla="*/ 2561361 w 8323021"/>
                <a:gd name="connsiteY295" fmla="*/ 1240222 h 1462038"/>
                <a:gd name="connsiteX296" fmla="*/ 2561361 w 8323021"/>
                <a:gd name="connsiteY296" fmla="*/ 1240222 h 1462038"/>
                <a:gd name="connsiteX297" fmla="*/ 2449755 w 8323021"/>
                <a:gd name="connsiteY297" fmla="*/ 1060257 h 1462038"/>
                <a:gd name="connsiteX298" fmla="*/ 2431619 w 8323021"/>
                <a:gd name="connsiteY298" fmla="*/ 1085368 h 1462038"/>
                <a:gd name="connsiteX299" fmla="*/ 2409298 w 8323021"/>
                <a:gd name="connsiteY299" fmla="*/ 1194184 h 1462038"/>
                <a:gd name="connsiteX300" fmla="*/ 2459520 w 8323021"/>
                <a:gd name="connsiteY300" fmla="*/ 1224876 h 1462038"/>
                <a:gd name="connsiteX301" fmla="*/ 2488817 w 8323021"/>
                <a:gd name="connsiteY301" fmla="*/ 1224876 h 1462038"/>
                <a:gd name="connsiteX302" fmla="*/ 2493002 w 8323021"/>
                <a:gd name="connsiteY302" fmla="*/ 1222086 h 1462038"/>
                <a:gd name="connsiteX303" fmla="*/ 2497187 w 8323021"/>
                <a:gd name="connsiteY303" fmla="*/ 1223481 h 1462038"/>
                <a:gd name="connsiteX304" fmla="*/ 2547410 w 8323021"/>
                <a:gd name="connsiteY304" fmla="*/ 1212320 h 1462038"/>
                <a:gd name="connsiteX305" fmla="*/ 2589262 w 8323021"/>
                <a:gd name="connsiteY305" fmla="*/ 1196975 h 1462038"/>
                <a:gd name="connsiteX306" fmla="*/ 2606003 w 8323021"/>
                <a:gd name="connsiteY306" fmla="*/ 1184419 h 1462038"/>
                <a:gd name="connsiteX307" fmla="*/ 2611584 w 8323021"/>
                <a:gd name="connsiteY307" fmla="*/ 1180234 h 1462038"/>
                <a:gd name="connsiteX308" fmla="*/ 2619954 w 8323021"/>
                <a:gd name="connsiteY308" fmla="*/ 1189999 h 1462038"/>
                <a:gd name="connsiteX309" fmla="*/ 2621349 w 8323021"/>
                <a:gd name="connsiteY309" fmla="*/ 1192789 h 1462038"/>
                <a:gd name="connsiteX310" fmla="*/ 2639485 w 8323021"/>
                <a:gd name="connsiteY310" fmla="*/ 1185814 h 1462038"/>
                <a:gd name="connsiteX311" fmla="*/ 2674362 w 8323021"/>
                <a:gd name="connsiteY311" fmla="*/ 1131406 h 1462038"/>
                <a:gd name="connsiteX312" fmla="*/ 2724585 w 8323021"/>
                <a:gd name="connsiteY312" fmla="*/ 1053282 h 1462038"/>
                <a:gd name="connsiteX313" fmla="*/ 2546015 w 8323021"/>
                <a:gd name="connsiteY313" fmla="*/ 1085368 h 1462038"/>
                <a:gd name="connsiteX314" fmla="*/ 2474866 w 8323021"/>
                <a:gd name="connsiteY314" fmla="*/ 1079788 h 1462038"/>
                <a:gd name="connsiteX315" fmla="*/ 2449755 w 8323021"/>
                <a:gd name="connsiteY315" fmla="*/ 1060257 h 1462038"/>
                <a:gd name="connsiteX316" fmla="*/ 2645065 w 8323021"/>
                <a:gd name="connsiteY316" fmla="*/ 1189999 h 1462038"/>
                <a:gd name="connsiteX317" fmla="*/ 2640880 w 8323021"/>
                <a:gd name="connsiteY317" fmla="*/ 1208135 h 1462038"/>
                <a:gd name="connsiteX318" fmla="*/ 2661806 w 8323021"/>
                <a:gd name="connsiteY318" fmla="*/ 1219296 h 1462038"/>
                <a:gd name="connsiteX319" fmla="*/ 2661806 w 8323021"/>
                <a:gd name="connsiteY319" fmla="*/ 1217901 h 1462038"/>
                <a:gd name="connsiteX320" fmla="*/ 2734350 w 8323021"/>
                <a:gd name="connsiteY320" fmla="*/ 1166283 h 1462038"/>
                <a:gd name="connsiteX321" fmla="*/ 2783178 w 8323021"/>
                <a:gd name="connsiteY321" fmla="*/ 1139776 h 1462038"/>
                <a:gd name="connsiteX322" fmla="*/ 2799919 w 8323021"/>
                <a:gd name="connsiteY322" fmla="*/ 1117455 h 1462038"/>
                <a:gd name="connsiteX323" fmla="*/ 2776202 w 8323021"/>
                <a:gd name="connsiteY323" fmla="*/ 1127221 h 1462038"/>
                <a:gd name="connsiteX324" fmla="*/ 2659016 w 8323021"/>
                <a:gd name="connsiteY324" fmla="*/ 1184419 h 1462038"/>
                <a:gd name="connsiteX325" fmla="*/ 2659016 w 8323021"/>
                <a:gd name="connsiteY325" fmla="*/ 1184419 h 1462038"/>
                <a:gd name="connsiteX326" fmla="*/ 2645065 w 8323021"/>
                <a:gd name="connsiteY326" fmla="*/ 1189999 h 1462038"/>
                <a:gd name="connsiteX327" fmla="*/ 2611584 w 8323021"/>
                <a:gd name="connsiteY327" fmla="*/ 1188604 h 1462038"/>
                <a:gd name="connsiteX328" fmla="*/ 2592053 w 8323021"/>
                <a:gd name="connsiteY328" fmla="*/ 1201160 h 1462038"/>
                <a:gd name="connsiteX329" fmla="*/ 2575312 w 8323021"/>
                <a:gd name="connsiteY329" fmla="*/ 1208135 h 1462038"/>
                <a:gd name="connsiteX330" fmla="*/ 2583682 w 8323021"/>
                <a:gd name="connsiteY330" fmla="*/ 1205345 h 1462038"/>
                <a:gd name="connsiteX331" fmla="*/ 2612979 w 8323021"/>
                <a:gd name="connsiteY331" fmla="*/ 1194184 h 1462038"/>
                <a:gd name="connsiteX332" fmla="*/ 2611584 w 8323021"/>
                <a:gd name="connsiteY332" fmla="*/ 1188604 h 1462038"/>
                <a:gd name="connsiteX333" fmla="*/ 2732955 w 8323021"/>
                <a:gd name="connsiteY333" fmla="*/ 1050492 h 1462038"/>
                <a:gd name="connsiteX334" fmla="*/ 2679942 w 8323021"/>
                <a:gd name="connsiteY334" fmla="*/ 1134196 h 1462038"/>
                <a:gd name="connsiteX335" fmla="*/ 2649251 w 8323021"/>
                <a:gd name="connsiteY335" fmla="*/ 1180234 h 1462038"/>
                <a:gd name="connsiteX336" fmla="*/ 2652041 w 8323021"/>
                <a:gd name="connsiteY336" fmla="*/ 1178839 h 1462038"/>
                <a:gd name="connsiteX337" fmla="*/ 2770622 w 8323021"/>
                <a:gd name="connsiteY337" fmla="*/ 1121640 h 1462038"/>
                <a:gd name="connsiteX338" fmla="*/ 2795734 w 8323021"/>
                <a:gd name="connsiteY338" fmla="*/ 1110480 h 1462038"/>
                <a:gd name="connsiteX339" fmla="*/ 2792943 w 8323021"/>
                <a:gd name="connsiteY339" fmla="*/ 1099319 h 1462038"/>
                <a:gd name="connsiteX340" fmla="*/ 2787363 w 8323021"/>
                <a:gd name="connsiteY340" fmla="*/ 1074208 h 1462038"/>
                <a:gd name="connsiteX341" fmla="*/ 2762252 w 8323021"/>
                <a:gd name="connsiteY341" fmla="*/ 1075603 h 1462038"/>
                <a:gd name="connsiteX342" fmla="*/ 2760857 w 8323021"/>
                <a:gd name="connsiteY342" fmla="*/ 1075603 h 1462038"/>
                <a:gd name="connsiteX343" fmla="*/ 2749696 w 8323021"/>
                <a:gd name="connsiteY343" fmla="*/ 1068628 h 1462038"/>
                <a:gd name="connsiteX344" fmla="*/ 2766437 w 8323021"/>
                <a:gd name="connsiteY344" fmla="*/ 1049097 h 1462038"/>
                <a:gd name="connsiteX345" fmla="*/ 2773412 w 8323021"/>
                <a:gd name="connsiteY345" fmla="*/ 1044911 h 1462038"/>
                <a:gd name="connsiteX346" fmla="*/ 2769227 w 8323021"/>
                <a:gd name="connsiteY346" fmla="*/ 1043516 h 1462038"/>
                <a:gd name="connsiteX347" fmla="*/ 2732955 w 8323021"/>
                <a:gd name="connsiteY347" fmla="*/ 1050492 h 1462038"/>
                <a:gd name="connsiteX348" fmla="*/ 2795734 w 8323021"/>
                <a:gd name="connsiteY348" fmla="*/ 1072813 h 1462038"/>
                <a:gd name="connsiteX349" fmla="*/ 2801314 w 8323021"/>
                <a:gd name="connsiteY349" fmla="*/ 1096529 h 1462038"/>
                <a:gd name="connsiteX350" fmla="*/ 2804104 w 8323021"/>
                <a:gd name="connsiteY350" fmla="*/ 1106295 h 1462038"/>
                <a:gd name="connsiteX351" fmla="*/ 2838981 w 8323021"/>
                <a:gd name="connsiteY351" fmla="*/ 1088159 h 1462038"/>
                <a:gd name="connsiteX352" fmla="*/ 2868277 w 8323021"/>
                <a:gd name="connsiteY352" fmla="*/ 1043516 h 1462038"/>
                <a:gd name="connsiteX353" fmla="*/ 2876648 w 8323021"/>
                <a:gd name="connsiteY353" fmla="*/ 1022590 h 1462038"/>
                <a:gd name="connsiteX354" fmla="*/ 2837586 w 8323021"/>
                <a:gd name="connsiteY354" fmla="*/ 1056072 h 1462038"/>
                <a:gd name="connsiteX355" fmla="*/ 2795734 w 8323021"/>
                <a:gd name="connsiteY355" fmla="*/ 1072813 h 1462038"/>
                <a:gd name="connsiteX356" fmla="*/ 2758066 w 8323021"/>
                <a:gd name="connsiteY356" fmla="*/ 1067233 h 1462038"/>
                <a:gd name="connsiteX357" fmla="*/ 2762252 w 8323021"/>
                <a:gd name="connsiteY357" fmla="*/ 1067233 h 1462038"/>
                <a:gd name="connsiteX358" fmla="*/ 2763647 w 8323021"/>
                <a:gd name="connsiteY358" fmla="*/ 1067233 h 1462038"/>
                <a:gd name="connsiteX359" fmla="*/ 2785968 w 8323021"/>
                <a:gd name="connsiteY359" fmla="*/ 1065837 h 1462038"/>
                <a:gd name="connsiteX360" fmla="*/ 2778993 w 8323021"/>
                <a:gd name="connsiteY360" fmla="*/ 1047701 h 1462038"/>
                <a:gd name="connsiteX361" fmla="*/ 2773412 w 8323021"/>
                <a:gd name="connsiteY361" fmla="*/ 1051887 h 1462038"/>
                <a:gd name="connsiteX362" fmla="*/ 2758066 w 8323021"/>
                <a:gd name="connsiteY362" fmla="*/ 1067233 h 1462038"/>
                <a:gd name="connsiteX363" fmla="*/ 2785968 w 8323021"/>
                <a:gd name="connsiteY363" fmla="*/ 1046306 h 1462038"/>
                <a:gd name="connsiteX364" fmla="*/ 2794338 w 8323021"/>
                <a:gd name="connsiteY364" fmla="*/ 1067233 h 1462038"/>
                <a:gd name="connsiteX365" fmla="*/ 2834796 w 8323021"/>
                <a:gd name="connsiteY365" fmla="*/ 1051887 h 1462038"/>
                <a:gd name="connsiteX366" fmla="*/ 2882228 w 8323021"/>
                <a:gd name="connsiteY366" fmla="*/ 1010034 h 1462038"/>
                <a:gd name="connsiteX367" fmla="*/ 2882228 w 8323021"/>
                <a:gd name="connsiteY367" fmla="*/ 1003059 h 1462038"/>
                <a:gd name="connsiteX368" fmla="*/ 2879438 w 8323021"/>
                <a:gd name="connsiteY368" fmla="*/ 1001664 h 1462038"/>
                <a:gd name="connsiteX369" fmla="*/ 2812474 w 8323021"/>
                <a:gd name="connsiteY369" fmla="*/ 1030961 h 1462038"/>
                <a:gd name="connsiteX370" fmla="*/ 2785968 w 8323021"/>
                <a:gd name="connsiteY370" fmla="*/ 1046306 h 1462038"/>
                <a:gd name="connsiteX371" fmla="*/ 2453940 w 8323021"/>
                <a:gd name="connsiteY371" fmla="*/ 1003059 h 1462038"/>
                <a:gd name="connsiteX372" fmla="*/ 2453940 w 8323021"/>
                <a:gd name="connsiteY372" fmla="*/ 1003059 h 1462038"/>
                <a:gd name="connsiteX373" fmla="*/ 2453940 w 8323021"/>
                <a:gd name="connsiteY373" fmla="*/ 1046306 h 1462038"/>
                <a:gd name="connsiteX374" fmla="*/ 2480447 w 8323021"/>
                <a:gd name="connsiteY374" fmla="*/ 1028170 h 1462038"/>
                <a:gd name="connsiteX375" fmla="*/ 2486027 w 8323021"/>
                <a:gd name="connsiteY375" fmla="*/ 1025380 h 1462038"/>
                <a:gd name="connsiteX376" fmla="*/ 2473471 w 8323021"/>
                <a:gd name="connsiteY376" fmla="*/ 1022590 h 1462038"/>
                <a:gd name="connsiteX377" fmla="*/ 2453940 w 8323021"/>
                <a:gd name="connsiteY377" fmla="*/ 1003059 h 1462038"/>
                <a:gd name="connsiteX378" fmla="*/ 2745511 w 8323021"/>
                <a:gd name="connsiteY378" fmla="*/ 1023985 h 1462038"/>
                <a:gd name="connsiteX379" fmla="*/ 2737140 w 8323021"/>
                <a:gd name="connsiteY379" fmla="*/ 1042121 h 1462038"/>
                <a:gd name="connsiteX380" fmla="*/ 2772017 w 8323021"/>
                <a:gd name="connsiteY380" fmla="*/ 1035146 h 1462038"/>
                <a:gd name="connsiteX381" fmla="*/ 2781783 w 8323021"/>
                <a:gd name="connsiteY381" fmla="*/ 1039331 h 1462038"/>
                <a:gd name="connsiteX382" fmla="*/ 2806894 w 8323021"/>
                <a:gd name="connsiteY382" fmla="*/ 1023985 h 1462038"/>
                <a:gd name="connsiteX383" fmla="*/ 2878043 w 8323021"/>
                <a:gd name="connsiteY383" fmla="*/ 993294 h 1462038"/>
                <a:gd name="connsiteX384" fmla="*/ 2887808 w 8323021"/>
                <a:gd name="connsiteY384" fmla="*/ 998874 h 1462038"/>
                <a:gd name="connsiteX385" fmla="*/ 2887808 w 8323021"/>
                <a:gd name="connsiteY385" fmla="*/ 1000269 h 1462038"/>
                <a:gd name="connsiteX386" fmla="*/ 2933846 w 8323021"/>
                <a:gd name="connsiteY386" fmla="*/ 930515 h 1462038"/>
                <a:gd name="connsiteX387" fmla="*/ 2970118 w 8323021"/>
                <a:gd name="connsiteY387" fmla="*/ 864947 h 1462038"/>
                <a:gd name="connsiteX388" fmla="*/ 3037081 w 8323021"/>
                <a:gd name="connsiteY388" fmla="*/ 751945 h 1462038"/>
                <a:gd name="connsiteX389" fmla="*/ 2999414 w 8323021"/>
                <a:gd name="connsiteY389" fmla="*/ 791008 h 1462038"/>
                <a:gd name="connsiteX390" fmla="*/ 2855722 w 8323021"/>
                <a:gd name="connsiteY390" fmla="*/ 936095 h 1462038"/>
                <a:gd name="connsiteX391" fmla="*/ 2762252 w 8323021"/>
                <a:gd name="connsiteY391" fmla="*/ 1019800 h 1462038"/>
                <a:gd name="connsiteX392" fmla="*/ 2745511 w 8323021"/>
                <a:gd name="connsiteY392" fmla="*/ 1023985 h 1462038"/>
                <a:gd name="connsiteX393" fmla="*/ 2732955 w 8323021"/>
                <a:gd name="connsiteY393" fmla="*/ 683587 h 1462038"/>
                <a:gd name="connsiteX394" fmla="*/ 2675757 w 8323021"/>
                <a:gd name="connsiteY394" fmla="*/ 743575 h 1462038"/>
                <a:gd name="connsiteX395" fmla="*/ 2645065 w 8323021"/>
                <a:gd name="connsiteY395" fmla="*/ 825885 h 1462038"/>
                <a:gd name="connsiteX396" fmla="*/ 2664596 w 8323021"/>
                <a:gd name="connsiteY396" fmla="*/ 959812 h 1462038"/>
                <a:gd name="connsiteX397" fmla="*/ 2677152 w 8323021"/>
                <a:gd name="connsiteY397" fmla="*/ 1035146 h 1462038"/>
                <a:gd name="connsiteX398" fmla="*/ 2703659 w 8323021"/>
                <a:gd name="connsiteY398" fmla="*/ 1026775 h 1462038"/>
                <a:gd name="connsiteX399" fmla="*/ 2739931 w 8323021"/>
                <a:gd name="connsiteY399" fmla="*/ 1017010 h 1462038"/>
                <a:gd name="connsiteX400" fmla="*/ 2744116 w 8323021"/>
                <a:gd name="connsiteY400" fmla="*/ 1001664 h 1462038"/>
                <a:gd name="connsiteX401" fmla="*/ 2744116 w 8323021"/>
                <a:gd name="connsiteY401" fmla="*/ 1000269 h 1462038"/>
                <a:gd name="connsiteX402" fmla="*/ 2725980 w 8323021"/>
                <a:gd name="connsiteY402" fmla="*/ 933305 h 1462038"/>
                <a:gd name="connsiteX403" fmla="*/ 2709239 w 8323021"/>
                <a:gd name="connsiteY403" fmla="*/ 814724 h 1462038"/>
                <a:gd name="connsiteX404" fmla="*/ 2703659 w 8323021"/>
                <a:gd name="connsiteY404" fmla="*/ 771477 h 1462038"/>
                <a:gd name="connsiteX405" fmla="*/ 2717609 w 8323021"/>
                <a:gd name="connsiteY405" fmla="*/ 731019 h 1462038"/>
                <a:gd name="connsiteX406" fmla="*/ 2751091 w 8323021"/>
                <a:gd name="connsiteY406" fmla="*/ 710093 h 1462038"/>
                <a:gd name="connsiteX407" fmla="*/ 2770622 w 8323021"/>
                <a:gd name="connsiteY407" fmla="*/ 698933 h 1462038"/>
                <a:gd name="connsiteX408" fmla="*/ 2772017 w 8323021"/>
                <a:gd name="connsiteY408" fmla="*/ 696142 h 1462038"/>
                <a:gd name="connsiteX409" fmla="*/ 2751091 w 8323021"/>
                <a:gd name="connsiteY409" fmla="*/ 687772 h 1462038"/>
                <a:gd name="connsiteX410" fmla="*/ 2732955 w 8323021"/>
                <a:gd name="connsiteY410" fmla="*/ 683587 h 1462038"/>
                <a:gd name="connsiteX411" fmla="*/ 2749696 w 8323021"/>
                <a:gd name="connsiteY411" fmla="*/ 1010034 h 1462038"/>
                <a:gd name="connsiteX412" fmla="*/ 2748301 w 8323021"/>
                <a:gd name="connsiteY412" fmla="*/ 1017010 h 1462038"/>
                <a:gd name="connsiteX413" fmla="*/ 2760857 w 8323021"/>
                <a:gd name="connsiteY413" fmla="*/ 1014220 h 1462038"/>
                <a:gd name="connsiteX414" fmla="*/ 2790153 w 8323021"/>
                <a:gd name="connsiteY414" fmla="*/ 989108 h 1462038"/>
                <a:gd name="connsiteX415" fmla="*/ 2851537 w 8323021"/>
                <a:gd name="connsiteY415" fmla="*/ 930515 h 1462038"/>
                <a:gd name="connsiteX416" fmla="*/ 2993834 w 8323021"/>
                <a:gd name="connsiteY416" fmla="*/ 788218 h 1462038"/>
                <a:gd name="connsiteX417" fmla="*/ 3049637 w 8323021"/>
                <a:gd name="connsiteY417" fmla="*/ 732415 h 1462038"/>
                <a:gd name="connsiteX418" fmla="*/ 3053823 w 8323021"/>
                <a:gd name="connsiteY418" fmla="*/ 724044 h 1462038"/>
                <a:gd name="connsiteX419" fmla="*/ 3032896 w 8323021"/>
                <a:gd name="connsiteY419" fmla="*/ 705908 h 1462038"/>
                <a:gd name="connsiteX420" fmla="*/ 3017550 w 8323021"/>
                <a:gd name="connsiteY420" fmla="*/ 694747 h 1462038"/>
                <a:gd name="connsiteX421" fmla="*/ 3016155 w 8323021"/>
                <a:gd name="connsiteY421" fmla="*/ 689167 h 1462038"/>
                <a:gd name="connsiteX422" fmla="*/ 3066378 w 8323021"/>
                <a:gd name="connsiteY422" fmla="*/ 672426 h 1462038"/>
                <a:gd name="connsiteX423" fmla="*/ 3104045 w 8323021"/>
                <a:gd name="connsiteY423" fmla="*/ 662661 h 1462038"/>
                <a:gd name="connsiteX424" fmla="*/ 3115206 w 8323021"/>
                <a:gd name="connsiteY424" fmla="*/ 640339 h 1462038"/>
                <a:gd name="connsiteX425" fmla="*/ 3117996 w 8323021"/>
                <a:gd name="connsiteY425" fmla="*/ 622204 h 1462038"/>
                <a:gd name="connsiteX426" fmla="*/ 3056613 w 8323021"/>
                <a:gd name="connsiteY426" fmla="*/ 618018 h 1462038"/>
                <a:gd name="connsiteX427" fmla="*/ 3038477 w 8323021"/>
                <a:gd name="connsiteY427" fmla="*/ 615228 h 1462038"/>
                <a:gd name="connsiteX428" fmla="*/ 3009180 w 8323021"/>
                <a:gd name="connsiteY428" fmla="*/ 655685 h 1462038"/>
                <a:gd name="connsiteX429" fmla="*/ 2875253 w 8323021"/>
                <a:gd name="connsiteY429" fmla="*/ 852391 h 1462038"/>
                <a:gd name="connsiteX430" fmla="*/ 2776202 w 8323021"/>
                <a:gd name="connsiteY430" fmla="*/ 998874 h 1462038"/>
                <a:gd name="connsiteX431" fmla="*/ 2760857 w 8323021"/>
                <a:gd name="connsiteY431" fmla="*/ 1014220 h 1462038"/>
                <a:gd name="connsiteX432" fmla="*/ 2752486 w 8323021"/>
                <a:gd name="connsiteY432" fmla="*/ 1014220 h 1462038"/>
                <a:gd name="connsiteX433" fmla="*/ 2749696 w 8323021"/>
                <a:gd name="connsiteY433" fmla="*/ 1010034 h 1462038"/>
                <a:gd name="connsiteX434" fmla="*/ 2640880 w 8323021"/>
                <a:gd name="connsiteY434" fmla="*/ 1003059 h 1462038"/>
                <a:gd name="connsiteX435" fmla="*/ 2645065 w 8323021"/>
                <a:gd name="connsiteY435" fmla="*/ 1012825 h 1462038"/>
                <a:gd name="connsiteX436" fmla="*/ 2647856 w 8323021"/>
                <a:gd name="connsiteY436" fmla="*/ 1011430 h 1462038"/>
                <a:gd name="connsiteX437" fmla="*/ 2640880 w 8323021"/>
                <a:gd name="connsiteY437" fmla="*/ 1003059 h 1462038"/>
                <a:gd name="connsiteX438" fmla="*/ 2752486 w 8323021"/>
                <a:gd name="connsiteY438" fmla="*/ 1000269 h 1462038"/>
                <a:gd name="connsiteX439" fmla="*/ 2756671 w 8323021"/>
                <a:gd name="connsiteY439" fmla="*/ 1004454 h 1462038"/>
                <a:gd name="connsiteX440" fmla="*/ 2759462 w 8323021"/>
                <a:gd name="connsiteY440" fmla="*/ 1004454 h 1462038"/>
                <a:gd name="connsiteX441" fmla="*/ 2772017 w 8323021"/>
                <a:gd name="connsiteY441" fmla="*/ 991898 h 1462038"/>
                <a:gd name="connsiteX442" fmla="*/ 2871068 w 8323021"/>
                <a:gd name="connsiteY442" fmla="*/ 845416 h 1462038"/>
                <a:gd name="connsiteX443" fmla="*/ 3006390 w 8323021"/>
                <a:gd name="connsiteY443" fmla="*/ 647315 h 1462038"/>
                <a:gd name="connsiteX444" fmla="*/ 3027316 w 8323021"/>
                <a:gd name="connsiteY444" fmla="*/ 619413 h 1462038"/>
                <a:gd name="connsiteX445" fmla="*/ 2986859 w 8323021"/>
                <a:gd name="connsiteY445" fmla="*/ 650105 h 1462038"/>
                <a:gd name="connsiteX446" fmla="*/ 2919895 w 8323021"/>
                <a:gd name="connsiteY446" fmla="*/ 687772 h 1462038"/>
                <a:gd name="connsiteX447" fmla="*/ 2862697 w 8323021"/>
                <a:gd name="connsiteY447" fmla="*/ 698933 h 1462038"/>
                <a:gd name="connsiteX448" fmla="*/ 2836191 w 8323021"/>
                <a:gd name="connsiteY448" fmla="*/ 675216 h 1462038"/>
                <a:gd name="connsiteX449" fmla="*/ 2833401 w 8323021"/>
                <a:gd name="connsiteY449" fmla="*/ 651500 h 1462038"/>
                <a:gd name="connsiteX450" fmla="*/ 2752486 w 8323021"/>
                <a:gd name="connsiteY450" fmla="*/ 1000269 h 1462038"/>
                <a:gd name="connsiteX451" fmla="*/ 2527879 w 8323021"/>
                <a:gd name="connsiteY451" fmla="*/ 958417 h 1462038"/>
                <a:gd name="connsiteX452" fmla="*/ 2530669 w 8323021"/>
                <a:gd name="connsiteY452" fmla="*/ 968182 h 1462038"/>
                <a:gd name="connsiteX453" fmla="*/ 2539040 w 8323021"/>
                <a:gd name="connsiteY453" fmla="*/ 994689 h 1462038"/>
                <a:gd name="connsiteX454" fmla="*/ 2539040 w 8323021"/>
                <a:gd name="connsiteY454" fmla="*/ 994689 h 1462038"/>
                <a:gd name="connsiteX455" fmla="*/ 2543225 w 8323021"/>
                <a:gd name="connsiteY455" fmla="*/ 961207 h 1462038"/>
                <a:gd name="connsiteX456" fmla="*/ 2527879 w 8323021"/>
                <a:gd name="connsiteY456" fmla="*/ 958417 h 1462038"/>
                <a:gd name="connsiteX457" fmla="*/ 2738535 w 8323021"/>
                <a:gd name="connsiteY457" fmla="*/ 678007 h 1462038"/>
                <a:gd name="connsiteX458" fmla="*/ 2752486 w 8323021"/>
                <a:gd name="connsiteY458" fmla="*/ 682192 h 1462038"/>
                <a:gd name="connsiteX459" fmla="*/ 2777598 w 8323021"/>
                <a:gd name="connsiteY459" fmla="*/ 694747 h 1462038"/>
                <a:gd name="connsiteX460" fmla="*/ 2776202 w 8323021"/>
                <a:gd name="connsiteY460" fmla="*/ 704513 h 1462038"/>
                <a:gd name="connsiteX461" fmla="*/ 2753881 w 8323021"/>
                <a:gd name="connsiteY461" fmla="*/ 718464 h 1462038"/>
                <a:gd name="connsiteX462" fmla="*/ 2710634 w 8323021"/>
                <a:gd name="connsiteY462" fmla="*/ 772872 h 1462038"/>
                <a:gd name="connsiteX463" fmla="*/ 2716214 w 8323021"/>
                <a:gd name="connsiteY463" fmla="*/ 816119 h 1462038"/>
                <a:gd name="connsiteX464" fmla="*/ 2732955 w 8323021"/>
                <a:gd name="connsiteY464" fmla="*/ 934700 h 1462038"/>
                <a:gd name="connsiteX465" fmla="*/ 2746906 w 8323021"/>
                <a:gd name="connsiteY465" fmla="*/ 990503 h 1462038"/>
                <a:gd name="connsiteX466" fmla="*/ 2845956 w 8323021"/>
                <a:gd name="connsiteY466" fmla="*/ 592907 h 1462038"/>
                <a:gd name="connsiteX467" fmla="*/ 2843166 w 8323021"/>
                <a:gd name="connsiteY467" fmla="*/ 591512 h 1462038"/>
                <a:gd name="connsiteX468" fmla="*/ 2763647 w 8323021"/>
                <a:gd name="connsiteY468" fmla="*/ 654290 h 1462038"/>
                <a:gd name="connsiteX469" fmla="*/ 2738535 w 8323021"/>
                <a:gd name="connsiteY469" fmla="*/ 678007 h 1462038"/>
                <a:gd name="connsiteX470" fmla="*/ 2550200 w 8323021"/>
                <a:gd name="connsiteY470" fmla="*/ 955627 h 1462038"/>
                <a:gd name="connsiteX471" fmla="*/ 2562756 w 8323021"/>
                <a:gd name="connsiteY471" fmla="*/ 959812 h 1462038"/>
                <a:gd name="connsiteX472" fmla="*/ 2631115 w 8323021"/>
                <a:gd name="connsiteY472" fmla="*/ 989108 h 1462038"/>
                <a:gd name="connsiteX473" fmla="*/ 2624139 w 8323021"/>
                <a:gd name="connsiteY473" fmla="*/ 898428 h 1462038"/>
                <a:gd name="connsiteX474" fmla="*/ 2619954 w 8323021"/>
                <a:gd name="connsiteY474" fmla="*/ 668241 h 1462038"/>
                <a:gd name="connsiteX475" fmla="*/ 2610189 w 8323021"/>
                <a:gd name="connsiteY475" fmla="*/ 401782 h 1462038"/>
                <a:gd name="connsiteX476" fmla="*/ 2559966 w 8323021"/>
                <a:gd name="connsiteY476" fmla="*/ 372485 h 1462038"/>
                <a:gd name="connsiteX477" fmla="*/ 2460916 w 8323021"/>
                <a:gd name="connsiteY477" fmla="*/ 396201 h 1462038"/>
                <a:gd name="connsiteX478" fmla="*/ 2460916 w 8323021"/>
                <a:gd name="connsiteY478" fmla="*/ 438054 h 1462038"/>
                <a:gd name="connsiteX479" fmla="*/ 2474866 w 8323021"/>
                <a:gd name="connsiteY479" fmla="*/ 445029 h 1462038"/>
                <a:gd name="connsiteX480" fmla="*/ 2497187 w 8323021"/>
                <a:gd name="connsiteY480" fmla="*/ 531524 h 1462038"/>
                <a:gd name="connsiteX481" fmla="*/ 2525089 w 8323021"/>
                <a:gd name="connsiteY481" fmla="*/ 705908 h 1462038"/>
                <a:gd name="connsiteX482" fmla="*/ 2550200 w 8323021"/>
                <a:gd name="connsiteY482" fmla="*/ 955627 h 1462038"/>
                <a:gd name="connsiteX483" fmla="*/ 2434409 w 8323021"/>
                <a:gd name="connsiteY483" fmla="*/ 440844 h 1462038"/>
                <a:gd name="connsiteX484" fmla="*/ 2409298 w 8323021"/>
                <a:gd name="connsiteY484" fmla="*/ 442239 h 1462038"/>
                <a:gd name="connsiteX485" fmla="*/ 2342334 w 8323021"/>
                <a:gd name="connsiteY485" fmla="*/ 467350 h 1462038"/>
                <a:gd name="connsiteX486" fmla="*/ 2340939 w 8323021"/>
                <a:gd name="connsiteY486" fmla="*/ 520363 h 1462038"/>
                <a:gd name="connsiteX487" fmla="*/ 2357680 w 8323021"/>
                <a:gd name="connsiteY487" fmla="*/ 636154 h 1462038"/>
                <a:gd name="connsiteX488" fmla="*/ 2423248 w 8323021"/>
                <a:gd name="connsiteY488" fmla="*/ 909589 h 1462038"/>
                <a:gd name="connsiteX489" fmla="*/ 2449755 w 8323021"/>
                <a:gd name="connsiteY489" fmla="*/ 984923 h 1462038"/>
                <a:gd name="connsiteX490" fmla="*/ 2479051 w 8323021"/>
                <a:gd name="connsiteY490" fmla="*/ 952836 h 1462038"/>
                <a:gd name="connsiteX491" fmla="*/ 2516719 w 8323021"/>
                <a:gd name="connsiteY491" fmla="*/ 950046 h 1462038"/>
                <a:gd name="connsiteX492" fmla="*/ 2477656 w 8323021"/>
                <a:gd name="connsiteY492" fmla="*/ 689167 h 1462038"/>
                <a:gd name="connsiteX493" fmla="*/ 2456730 w 8323021"/>
                <a:gd name="connsiteY493" fmla="*/ 491066 h 1462038"/>
                <a:gd name="connsiteX494" fmla="*/ 2452545 w 8323021"/>
                <a:gd name="connsiteY494" fmla="*/ 443634 h 1462038"/>
                <a:gd name="connsiteX495" fmla="*/ 2434409 w 8323021"/>
                <a:gd name="connsiteY495" fmla="*/ 440844 h 1462038"/>
                <a:gd name="connsiteX496" fmla="*/ 2526484 w 8323021"/>
                <a:gd name="connsiteY496" fmla="*/ 950046 h 1462038"/>
                <a:gd name="connsiteX497" fmla="*/ 2543225 w 8323021"/>
                <a:gd name="connsiteY497" fmla="*/ 952836 h 1462038"/>
                <a:gd name="connsiteX498" fmla="*/ 2519509 w 8323021"/>
                <a:gd name="connsiteY498" fmla="*/ 705908 h 1462038"/>
                <a:gd name="connsiteX499" fmla="*/ 2491607 w 8323021"/>
                <a:gd name="connsiteY499" fmla="*/ 531524 h 1462038"/>
                <a:gd name="connsiteX500" fmla="*/ 2470681 w 8323021"/>
                <a:gd name="connsiteY500" fmla="*/ 447819 h 1462038"/>
                <a:gd name="connsiteX501" fmla="*/ 2462311 w 8323021"/>
                <a:gd name="connsiteY501" fmla="*/ 443634 h 1462038"/>
                <a:gd name="connsiteX502" fmla="*/ 2466496 w 8323021"/>
                <a:gd name="connsiteY502" fmla="*/ 495252 h 1462038"/>
                <a:gd name="connsiteX503" fmla="*/ 2488817 w 8323021"/>
                <a:gd name="connsiteY503" fmla="*/ 697538 h 1462038"/>
                <a:gd name="connsiteX504" fmla="*/ 2516719 w 8323021"/>
                <a:gd name="connsiteY504" fmla="*/ 899824 h 1462038"/>
                <a:gd name="connsiteX505" fmla="*/ 2526484 w 8323021"/>
                <a:gd name="connsiteY505" fmla="*/ 950046 h 1462038"/>
                <a:gd name="connsiteX506" fmla="*/ 2855722 w 8323021"/>
                <a:gd name="connsiteY506" fmla="*/ 595697 h 1462038"/>
                <a:gd name="connsiteX507" fmla="*/ 2851537 w 8323021"/>
                <a:gd name="connsiteY507" fmla="*/ 605463 h 1462038"/>
                <a:gd name="connsiteX508" fmla="*/ 2840376 w 8323021"/>
                <a:gd name="connsiteY508" fmla="*/ 666846 h 1462038"/>
                <a:gd name="connsiteX509" fmla="*/ 2862697 w 8323021"/>
                <a:gd name="connsiteY509" fmla="*/ 691957 h 1462038"/>
                <a:gd name="connsiteX510" fmla="*/ 2981278 w 8323021"/>
                <a:gd name="connsiteY510" fmla="*/ 644525 h 1462038"/>
                <a:gd name="connsiteX511" fmla="*/ 3025921 w 8323021"/>
                <a:gd name="connsiteY511" fmla="*/ 609648 h 1462038"/>
                <a:gd name="connsiteX512" fmla="*/ 2999414 w 8323021"/>
                <a:gd name="connsiteY512" fmla="*/ 597092 h 1462038"/>
                <a:gd name="connsiteX513" fmla="*/ 2998020 w 8323021"/>
                <a:gd name="connsiteY513" fmla="*/ 588722 h 1462038"/>
                <a:gd name="connsiteX514" fmla="*/ 3017550 w 8323021"/>
                <a:gd name="connsiteY514" fmla="*/ 581746 h 1462038"/>
                <a:gd name="connsiteX515" fmla="*/ 3052427 w 8323021"/>
                <a:gd name="connsiteY515" fmla="*/ 574771 h 1462038"/>
                <a:gd name="connsiteX516" fmla="*/ 3078934 w 8323021"/>
                <a:gd name="connsiteY516" fmla="*/ 523153 h 1462038"/>
                <a:gd name="connsiteX517" fmla="*/ 3069168 w 8323021"/>
                <a:gd name="connsiteY517" fmla="*/ 500832 h 1462038"/>
                <a:gd name="connsiteX518" fmla="*/ 3062193 w 8323021"/>
                <a:gd name="connsiteY518" fmla="*/ 479906 h 1462038"/>
                <a:gd name="connsiteX519" fmla="*/ 3078934 w 8323021"/>
                <a:gd name="connsiteY519" fmla="*/ 435263 h 1462038"/>
                <a:gd name="connsiteX520" fmla="*/ 3083119 w 8323021"/>
                <a:gd name="connsiteY520" fmla="*/ 425498 h 1462038"/>
                <a:gd name="connsiteX521" fmla="*/ 3044057 w 8323021"/>
                <a:gd name="connsiteY521" fmla="*/ 467350 h 1462038"/>
                <a:gd name="connsiteX522" fmla="*/ 2998020 w 8323021"/>
                <a:gd name="connsiteY522" fmla="*/ 502227 h 1462038"/>
                <a:gd name="connsiteX523" fmla="*/ 2943611 w 8323021"/>
                <a:gd name="connsiteY523" fmla="*/ 520363 h 1462038"/>
                <a:gd name="connsiteX524" fmla="*/ 2897574 w 8323021"/>
                <a:gd name="connsiteY524" fmla="*/ 511993 h 1462038"/>
                <a:gd name="connsiteX525" fmla="*/ 2862697 w 8323021"/>
                <a:gd name="connsiteY525" fmla="*/ 484091 h 1462038"/>
                <a:gd name="connsiteX526" fmla="*/ 2822240 w 8323021"/>
                <a:gd name="connsiteY526" fmla="*/ 387831 h 1462038"/>
                <a:gd name="connsiteX527" fmla="*/ 2812474 w 8323021"/>
                <a:gd name="connsiteY527" fmla="*/ 283200 h 1462038"/>
                <a:gd name="connsiteX528" fmla="*/ 2812474 w 8323021"/>
                <a:gd name="connsiteY528" fmla="*/ 277620 h 1462038"/>
                <a:gd name="connsiteX529" fmla="*/ 2809684 w 8323021"/>
                <a:gd name="connsiteY529" fmla="*/ 288781 h 1462038"/>
                <a:gd name="connsiteX530" fmla="*/ 2791548 w 8323021"/>
                <a:gd name="connsiteY530" fmla="*/ 341793 h 1462038"/>
                <a:gd name="connsiteX531" fmla="*/ 2811079 w 8323021"/>
                <a:gd name="connsiteY531" fmla="*/ 396201 h 1462038"/>
                <a:gd name="connsiteX532" fmla="*/ 2848746 w 8323021"/>
                <a:gd name="connsiteY532" fmla="*/ 517573 h 1462038"/>
                <a:gd name="connsiteX533" fmla="*/ 2851537 w 8323021"/>
                <a:gd name="connsiteY533" fmla="*/ 552450 h 1462038"/>
                <a:gd name="connsiteX534" fmla="*/ 2862697 w 8323021"/>
                <a:gd name="connsiteY534" fmla="*/ 538499 h 1462038"/>
                <a:gd name="connsiteX535" fmla="*/ 2868277 w 8323021"/>
                <a:gd name="connsiteY535" fmla="*/ 527338 h 1462038"/>
                <a:gd name="connsiteX536" fmla="*/ 2872463 w 8323021"/>
                <a:gd name="connsiteY536" fmla="*/ 528733 h 1462038"/>
                <a:gd name="connsiteX537" fmla="*/ 2871068 w 8323021"/>
                <a:gd name="connsiteY537" fmla="*/ 548265 h 1462038"/>
                <a:gd name="connsiteX538" fmla="*/ 2866882 w 8323021"/>
                <a:gd name="connsiteY538" fmla="*/ 560820 h 1462038"/>
                <a:gd name="connsiteX539" fmla="*/ 2872463 w 8323021"/>
                <a:gd name="connsiteY539" fmla="*/ 559425 h 1462038"/>
                <a:gd name="connsiteX540" fmla="*/ 2875253 w 8323021"/>
                <a:gd name="connsiteY540" fmla="*/ 563610 h 1462038"/>
                <a:gd name="connsiteX541" fmla="*/ 2864092 w 8323021"/>
                <a:gd name="connsiteY541" fmla="*/ 574771 h 1462038"/>
                <a:gd name="connsiteX542" fmla="*/ 2859907 w 8323021"/>
                <a:gd name="connsiteY542" fmla="*/ 581746 h 1462038"/>
                <a:gd name="connsiteX543" fmla="*/ 2868277 w 8323021"/>
                <a:gd name="connsiteY543" fmla="*/ 590117 h 1462038"/>
                <a:gd name="connsiteX544" fmla="*/ 2871068 w 8323021"/>
                <a:gd name="connsiteY544" fmla="*/ 591512 h 1462038"/>
                <a:gd name="connsiteX545" fmla="*/ 2875253 w 8323021"/>
                <a:gd name="connsiteY545" fmla="*/ 592907 h 1462038"/>
                <a:gd name="connsiteX546" fmla="*/ 2876648 w 8323021"/>
                <a:gd name="connsiteY546" fmla="*/ 592907 h 1462038"/>
                <a:gd name="connsiteX547" fmla="*/ 2879438 w 8323021"/>
                <a:gd name="connsiteY547" fmla="*/ 597092 h 1462038"/>
                <a:gd name="connsiteX548" fmla="*/ 2875253 w 8323021"/>
                <a:gd name="connsiteY548" fmla="*/ 599882 h 1462038"/>
                <a:gd name="connsiteX549" fmla="*/ 2873858 w 8323021"/>
                <a:gd name="connsiteY549" fmla="*/ 599882 h 1462038"/>
                <a:gd name="connsiteX550" fmla="*/ 2868277 w 8323021"/>
                <a:gd name="connsiteY550" fmla="*/ 598487 h 1462038"/>
                <a:gd name="connsiteX551" fmla="*/ 2855722 w 8323021"/>
                <a:gd name="connsiteY551" fmla="*/ 595697 h 1462038"/>
                <a:gd name="connsiteX552" fmla="*/ 2723190 w 8323021"/>
                <a:gd name="connsiteY552" fmla="*/ 672426 h 1462038"/>
                <a:gd name="connsiteX553" fmla="*/ 2723190 w 8323021"/>
                <a:gd name="connsiteY553" fmla="*/ 672426 h 1462038"/>
                <a:gd name="connsiteX554" fmla="*/ 2730165 w 8323021"/>
                <a:gd name="connsiteY554" fmla="*/ 675216 h 1462038"/>
                <a:gd name="connsiteX555" fmla="*/ 2758066 w 8323021"/>
                <a:gd name="connsiteY555" fmla="*/ 648710 h 1462038"/>
                <a:gd name="connsiteX556" fmla="*/ 2834796 w 8323021"/>
                <a:gd name="connsiteY556" fmla="*/ 588722 h 1462038"/>
                <a:gd name="connsiteX557" fmla="*/ 2826425 w 8323021"/>
                <a:gd name="connsiteY557" fmla="*/ 585932 h 1462038"/>
                <a:gd name="connsiteX558" fmla="*/ 2799919 w 8323021"/>
                <a:gd name="connsiteY558" fmla="*/ 605463 h 1462038"/>
                <a:gd name="connsiteX559" fmla="*/ 2744116 w 8323021"/>
                <a:gd name="connsiteY559" fmla="*/ 648710 h 1462038"/>
                <a:gd name="connsiteX560" fmla="*/ 2723190 w 8323021"/>
                <a:gd name="connsiteY560" fmla="*/ 672426 h 1462038"/>
                <a:gd name="connsiteX561" fmla="*/ 2723190 w 8323021"/>
                <a:gd name="connsiteY561" fmla="*/ 672426 h 1462038"/>
                <a:gd name="connsiteX562" fmla="*/ 3042662 w 8323021"/>
                <a:gd name="connsiteY562" fmla="*/ 606858 h 1462038"/>
                <a:gd name="connsiteX563" fmla="*/ 3058008 w 8323021"/>
                <a:gd name="connsiteY563" fmla="*/ 609648 h 1462038"/>
                <a:gd name="connsiteX564" fmla="*/ 3119391 w 8323021"/>
                <a:gd name="connsiteY564" fmla="*/ 613833 h 1462038"/>
                <a:gd name="connsiteX565" fmla="*/ 3119391 w 8323021"/>
                <a:gd name="connsiteY565" fmla="*/ 591512 h 1462038"/>
                <a:gd name="connsiteX566" fmla="*/ 3105440 w 8323021"/>
                <a:gd name="connsiteY566" fmla="*/ 578956 h 1462038"/>
                <a:gd name="connsiteX567" fmla="*/ 3098465 w 8323021"/>
                <a:gd name="connsiteY567" fmla="*/ 562215 h 1462038"/>
                <a:gd name="connsiteX568" fmla="*/ 3067773 w 8323021"/>
                <a:gd name="connsiteY568" fmla="*/ 578956 h 1462038"/>
                <a:gd name="connsiteX569" fmla="*/ 3045452 w 8323021"/>
                <a:gd name="connsiteY569" fmla="*/ 602672 h 1462038"/>
                <a:gd name="connsiteX570" fmla="*/ 3042662 w 8323021"/>
                <a:gd name="connsiteY570" fmla="*/ 606858 h 1462038"/>
                <a:gd name="connsiteX571" fmla="*/ 3126366 w 8323021"/>
                <a:gd name="connsiteY571" fmla="*/ 595697 h 1462038"/>
                <a:gd name="connsiteX572" fmla="*/ 3126366 w 8323021"/>
                <a:gd name="connsiteY572" fmla="*/ 612438 h 1462038"/>
                <a:gd name="connsiteX573" fmla="*/ 3147293 w 8323021"/>
                <a:gd name="connsiteY573" fmla="*/ 611043 h 1462038"/>
                <a:gd name="connsiteX574" fmla="*/ 3143107 w 8323021"/>
                <a:gd name="connsiteY574" fmla="*/ 608253 h 1462038"/>
                <a:gd name="connsiteX575" fmla="*/ 3126366 w 8323021"/>
                <a:gd name="connsiteY575" fmla="*/ 595697 h 1462038"/>
                <a:gd name="connsiteX576" fmla="*/ 3126366 w 8323021"/>
                <a:gd name="connsiteY576" fmla="*/ 587327 h 1462038"/>
                <a:gd name="connsiteX577" fmla="*/ 3145897 w 8323021"/>
                <a:gd name="connsiteY577" fmla="*/ 601277 h 1462038"/>
                <a:gd name="connsiteX578" fmla="*/ 3157058 w 8323021"/>
                <a:gd name="connsiteY578" fmla="*/ 608253 h 1462038"/>
                <a:gd name="connsiteX579" fmla="*/ 3197515 w 8323021"/>
                <a:gd name="connsiteY579" fmla="*/ 592907 h 1462038"/>
                <a:gd name="connsiteX580" fmla="*/ 3219836 w 8323021"/>
                <a:gd name="connsiteY580" fmla="*/ 562215 h 1462038"/>
                <a:gd name="connsiteX581" fmla="*/ 3179379 w 8323021"/>
                <a:gd name="connsiteY581" fmla="*/ 347374 h 1462038"/>
                <a:gd name="connsiteX582" fmla="*/ 3162638 w 8323021"/>
                <a:gd name="connsiteY582" fmla="*/ 287386 h 1462038"/>
                <a:gd name="connsiteX583" fmla="*/ 3157058 w 8323021"/>
                <a:gd name="connsiteY583" fmla="*/ 285990 h 1462038"/>
                <a:gd name="connsiteX584" fmla="*/ 3154268 w 8323021"/>
                <a:gd name="connsiteY584" fmla="*/ 299941 h 1462038"/>
                <a:gd name="connsiteX585" fmla="*/ 3140317 w 8323021"/>
                <a:gd name="connsiteY585" fmla="*/ 354349 h 1462038"/>
                <a:gd name="connsiteX586" fmla="*/ 3117996 w 8323021"/>
                <a:gd name="connsiteY586" fmla="*/ 442239 h 1462038"/>
                <a:gd name="connsiteX587" fmla="*/ 3126366 w 8323021"/>
                <a:gd name="connsiteY587" fmla="*/ 488276 h 1462038"/>
                <a:gd name="connsiteX588" fmla="*/ 3122181 w 8323021"/>
                <a:gd name="connsiteY588" fmla="*/ 531524 h 1462038"/>
                <a:gd name="connsiteX589" fmla="*/ 3126366 w 8323021"/>
                <a:gd name="connsiteY589" fmla="*/ 587327 h 1462038"/>
                <a:gd name="connsiteX590" fmla="*/ 3004995 w 8323021"/>
                <a:gd name="connsiteY590" fmla="*/ 592907 h 1462038"/>
                <a:gd name="connsiteX591" fmla="*/ 3006390 w 8323021"/>
                <a:gd name="connsiteY591" fmla="*/ 594302 h 1462038"/>
                <a:gd name="connsiteX592" fmla="*/ 3034291 w 8323021"/>
                <a:gd name="connsiteY592" fmla="*/ 604068 h 1462038"/>
                <a:gd name="connsiteX593" fmla="*/ 3041267 w 8323021"/>
                <a:gd name="connsiteY593" fmla="*/ 597092 h 1462038"/>
                <a:gd name="connsiteX594" fmla="*/ 3048242 w 8323021"/>
                <a:gd name="connsiteY594" fmla="*/ 584536 h 1462038"/>
                <a:gd name="connsiteX595" fmla="*/ 3018946 w 8323021"/>
                <a:gd name="connsiteY595" fmla="*/ 588722 h 1462038"/>
                <a:gd name="connsiteX596" fmla="*/ 3004995 w 8323021"/>
                <a:gd name="connsiteY596" fmla="*/ 592907 h 1462038"/>
                <a:gd name="connsiteX597" fmla="*/ 2832005 w 8323021"/>
                <a:gd name="connsiteY597" fmla="*/ 581746 h 1462038"/>
                <a:gd name="connsiteX598" fmla="*/ 2841771 w 8323021"/>
                <a:gd name="connsiteY598" fmla="*/ 584536 h 1462038"/>
                <a:gd name="connsiteX599" fmla="*/ 2848746 w 8323021"/>
                <a:gd name="connsiteY599" fmla="*/ 580351 h 1462038"/>
                <a:gd name="connsiteX600" fmla="*/ 2851537 w 8323021"/>
                <a:gd name="connsiteY600" fmla="*/ 578956 h 1462038"/>
                <a:gd name="connsiteX601" fmla="*/ 2848746 w 8323021"/>
                <a:gd name="connsiteY601" fmla="*/ 569191 h 1462038"/>
                <a:gd name="connsiteX602" fmla="*/ 2832005 w 8323021"/>
                <a:gd name="connsiteY602" fmla="*/ 581746 h 1462038"/>
                <a:gd name="connsiteX603" fmla="*/ 3105440 w 8323021"/>
                <a:gd name="connsiteY603" fmla="*/ 558030 h 1462038"/>
                <a:gd name="connsiteX604" fmla="*/ 3111020 w 8323021"/>
                <a:gd name="connsiteY604" fmla="*/ 573376 h 1462038"/>
                <a:gd name="connsiteX605" fmla="*/ 3119391 w 8323021"/>
                <a:gd name="connsiteY605" fmla="*/ 581746 h 1462038"/>
                <a:gd name="connsiteX606" fmla="*/ 3116601 w 8323021"/>
                <a:gd name="connsiteY606" fmla="*/ 544079 h 1462038"/>
                <a:gd name="connsiteX607" fmla="*/ 3105440 w 8323021"/>
                <a:gd name="connsiteY607" fmla="*/ 558030 h 1462038"/>
                <a:gd name="connsiteX608" fmla="*/ 2787363 w 8323021"/>
                <a:gd name="connsiteY608" fmla="*/ 355744 h 1462038"/>
                <a:gd name="connsiteX609" fmla="*/ 2780388 w 8323021"/>
                <a:gd name="connsiteY609" fmla="*/ 371090 h 1462038"/>
                <a:gd name="connsiteX610" fmla="*/ 2753881 w 8323021"/>
                <a:gd name="connsiteY610" fmla="*/ 417127 h 1462038"/>
                <a:gd name="connsiteX611" fmla="*/ 2727375 w 8323021"/>
                <a:gd name="connsiteY611" fmla="*/ 518968 h 1462038"/>
                <a:gd name="connsiteX612" fmla="*/ 2823635 w 8323021"/>
                <a:gd name="connsiteY612" fmla="*/ 577561 h 1462038"/>
                <a:gd name="connsiteX613" fmla="*/ 2841771 w 8323021"/>
                <a:gd name="connsiteY613" fmla="*/ 563610 h 1462038"/>
                <a:gd name="connsiteX614" fmla="*/ 2844561 w 8323021"/>
                <a:gd name="connsiteY614" fmla="*/ 560820 h 1462038"/>
                <a:gd name="connsiteX615" fmla="*/ 2840376 w 8323021"/>
                <a:gd name="connsiteY615" fmla="*/ 520363 h 1462038"/>
                <a:gd name="connsiteX616" fmla="*/ 2802709 w 8323021"/>
                <a:gd name="connsiteY616" fmla="*/ 401782 h 1462038"/>
                <a:gd name="connsiteX617" fmla="*/ 2787363 w 8323021"/>
                <a:gd name="connsiteY617" fmla="*/ 355744 h 1462038"/>
                <a:gd name="connsiteX618" fmla="*/ 3080329 w 8323021"/>
                <a:gd name="connsiteY618" fmla="*/ 539894 h 1462038"/>
                <a:gd name="connsiteX619" fmla="*/ 3062193 w 8323021"/>
                <a:gd name="connsiteY619" fmla="*/ 573376 h 1462038"/>
                <a:gd name="connsiteX620" fmla="*/ 3063588 w 8323021"/>
                <a:gd name="connsiteY620" fmla="*/ 573376 h 1462038"/>
                <a:gd name="connsiteX621" fmla="*/ 3073353 w 8323021"/>
                <a:gd name="connsiteY621" fmla="*/ 559425 h 1462038"/>
                <a:gd name="connsiteX622" fmla="*/ 3080329 w 8323021"/>
                <a:gd name="connsiteY622" fmla="*/ 539894 h 1462038"/>
                <a:gd name="connsiteX623" fmla="*/ 2854327 w 8323021"/>
                <a:gd name="connsiteY623" fmla="*/ 563610 h 1462038"/>
                <a:gd name="connsiteX624" fmla="*/ 2854327 w 8323021"/>
                <a:gd name="connsiteY624" fmla="*/ 566401 h 1462038"/>
                <a:gd name="connsiteX625" fmla="*/ 2855722 w 8323021"/>
                <a:gd name="connsiteY625" fmla="*/ 571981 h 1462038"/>
                <a:gd name="connsiteX626" fmla="*/ 2862697 w 8323021"/>
                <a:gd name="connsiteY626" fmla="*/ 555240 h 1462038"/>
                <a:gd name="connsiteX627" fmla="*/ 2854327 w 8323021"/>
                <a:gd name="connsiteY627" fmla="*/ 563610 h 1462038"/>
                <a:gd name="connsiteX628" fmla="*/ 3085909 w 8323021"/>
                <a:gd name="connsiteY628" fmla="*/ 527338 h 1462038"/>
                <a:gd name="connsiteX629" fmla="*/ 3078934 w 8323021"/>
                <a:gd name="connsiteY629" fmla="*/ 563610 h 1462038"/>
                <a:gd name="connsiteX630" fmla="*/ 3076144 w 8323021"/>
                <a:gd name="connsiteY630" fmla="*/ 567796 h 1462038"/>
                <a:gd name="connsiteX631" fmla="*/ 3095675 w 8323021"/>
                <a:gd name="connsiteY631" fmla="*/ 555240 h 1462038"/>
                <a:gd name="connsiteX632" fmla="*/ 3097070 w 8323021"/>
                <a:gd name="connsiteY632" fmla="*/ 555240 h 1462038"/>
                <a:gd name="connsiteX633" fmla="*/ 3102650 w 8323021"/>
                <a:gd name="connsiteY633" fmla="*/ 495252 h 1462038"/>
                <a:gd name="connsiteX634" fmla="*/ 3099860 w 8323021"/>
                <a:gd name="connsiteY634" fmla="*/ 499437 h 1462038"/>
                <a:gd name="connsiteX635" fmla="*/ 3085909 w 8323021"/>
                <a:gd name="connsiteY635" fmla="*/ 527338 h 1462038"/>
                <a:gd name="connsiteX636" fmla="*/ 3085909 w 8323021"/>
                <a:gd name="connsiteY636" fmla="*/ 527338 h 1462038"/>
                <a:gd name="connsiteX637" fmla="*/ 3109626 w 8323021"/>
                <a:gd name="connsiteY637" fmla="*/ 496647 h 1462038"/>
                <a:gd name="connsiteX638" fmla="*/ 3104045 w 8323021"/>
                <a:gd name="connsiteY638" fmla="*/ 548265 h 1462038"/>
                <a:gd name="connsiteX639" fmla="*/ 3115206 w 8323021"/>
                <a:gd name="connsiteY639" fmla="*/ 530129 h 1462038"/>
                <a:gd name="connsiteX640" fmla="*/ 3109626 w 8323021"/>
                <a:gd name="connsiteY640" fmla="*/ 496647 h 1462038"/>
                <a:gd name="connsiteX641" fmla="*/ 2815265 w 8323021"/>
                <a:gd name="connsiteY641" fmla="*/ 267854 h 1462038"/>
                <a:gd name="connsiteX642" fmla="*/ 2818055 w 8323021"/>
                <a:gd name="connsiteY642" fmla="*/ 269250 h 1462038"/>
                <a:gd name="connsiteX643" fmla="*/ 2819450 w 8323021"/>
                <a:gd name="connsiteY643" fmla="*/ 287386 h 1462038"/>
                <a:gd name="connsiteX644" fmla="*/ 2829215 w 8323021"/>
                <a:gd name="connsiteY644" fmla="*/ 390621 h 1462038"/>
                <a:gd name="connsiteX645" fmla="*/ 2868277 w 8323021"/>
                <a:gd name="connsiteY645" fmla="*/ 484091 h 1462038"/>
                <a:gd name="connsiteX646" fmla="*/ 2943611 w 8323021"/>
                <a:gd name="connsiteY646" fmla="*/ 517573 h 1462038"/>
                <a:gd name="connsiteX647" fmla="*/ 3039872 w 8323021"/>
                <a:gd name="connsiteY647" fmla="*/ 465955 h 1462038"/>
                <a:gd name="connsiteX648" fmla="*/ 3083119 w 8323021"/>
                <a:gd name="connsiteY648" fmla="*/ 417127 h 1462038"/>
                <a:gd name="connsiteX649" fmla="*/ 3094280 w 8323021"/>
                <a:gd name="connsiteY649" fmla="*/ 410152 h 1462038"/>
                <a:gd name="connsiteX650" fmla="*/ 3092884 w 8323021"/>
                <a:gd name="connsiteY650" fmla="*/ 422708 h 1462038"/>
                <a:gd name="connsiteX651" fmla="*/ 3084514 w 8323021"/>
                <a:gd name="connsiteY651" fmla="*/ 440844 h 1462038"/>
                <a:gd name="connsiteX652" fmla="*/ 3067773 w 8323021"/>
                <a:gd name="connsiteY652" fmla="*/ 482696 h 1462038"/>
                <a:gd name="connsiteX653" fmla="*/ 3074749 w 8323021"/>
                <a:gd name="connsiteY653" fmla="*/ 499437 h 1462038"/>
                <a:gd name="connsiteX654" fmla="*/ 3083119 w 8323021"/>
                <a:gd name="connsiteY654" fmla="*/ 516178 h 1462038"/>
                <a:gd name="connsiteX655" fmla="*/ 3104045 w 8323021"/>
                <a:gd name="connsiteY655" fmla="*/ 484091 h 1462038"/>
                <a:gd name="connsiteX656" fmla="*/ 3112416 w 8323021"/>
                <a:gd name="connsiteY656" fmla="*/ 443634 h 1462038"/>
                <a:gd name="connsiteX657" fmla="*/ 3101255 w 8323021"/>
                <a:gd name="connsiteY657" fmla="*/ 401782 h 1462038"/>
                <a:gd name="connsiteX658" fmla="*/ 3088699 w 8323021"/>
                <a:gd name="connsiteY658" fmla="*/ 355744 h 1462038"/>
                <a:gd name="connsiteX659" fmla="*/ 3080329 w 8323021"/>
                <a:gd name="connsiteY659" fmla="*/ 309707 h 1462038"/>
                <a:gd name="connsiteX660" fmla="*/ 3067773 w 8323021"/>
                <a:gd name="connsiteY660" fmla="*/ 270645 h 1462038"/>
                <a:gd name="connsiteX661" fmla="*/ 3066378 w 8323021"/>
                <a:gd name="connsiteY661" fmla="*/ 260879 h 1462038"/>
                <a:gd name="connsiteX662" fmla="*/ 3085909 w 8323021"/>
                <a:gd name="connsiteY662" fmla="*/ 267854 h 1462038"/>
                <a:gd name="connsiteX663" fmla="*/ 3120786 w 8323021"/>
                <a:gd name="connsiteY663" fmla="*/ 284595 h 1462038"/>
                <a:gd name="connsiteX664" fmla="*/ 3127761 w 8323021"/>
                <a:gd name="connsiteY664" fmla="*/ 279015 h 1462038"/>
                <a:gd name="connsiteX665" fmla="*/ 3117996 w 8323021"/>
                <a:gd name="connsiteY665" fmla="*/ 274830 h 1462038"/>
                <a:gd name="connsiteX666" fmla="*/ 3111020 w 8323021"/>
                <a:gd name="connsiteY666" fmla="*/ 266459 h 1462038"/>
                <a:gd name="connsiteX667" fmla="*/ 3115206 w 8323021"/>
                <a:gd name="connsiteY667" fmla="*/ 262274 h 1462038"/>
                <a:gd name="connsiteX668" fmla="*/ 3122181 w 8323021"/>
                <a:gd name="connsiteY668" fmla="*/ 262274 h 1462038"/>
                <a:gd name="connsiteX669" fmla="*/ 3087304 w 8323021"/>
                <a:gd name="connsiteY669" fmla="*/ 242743 h 1462038"/>
                <a:gd name="connsiteX670" fmla="*/ 2837586 w 8323021"/>
                <a:gd name="connsiteY670" fmla="*/ 226002 h 1462038"/>
                <a:gd name="connsiteX671" fmla="*/ 2790153 w 8323021"/>
                <a:gd name="connsiteY671" fmla="*/ 259484 h 1462038"/>
                <a:gd name="connsiteX672" fmla="*/ 2774807 w 8323021"/>
                <a:gd name="connsiteY672" fmla="*/ 301336 h 1462038"/>
                <a:gd name="connsiteX673" fmla="*/ 2784573 w 8323021"/>
                <a:gd name="connsiteY673" fmla="*/ 336213 h 1462038"/>
                <a:gd name="connsiteX674" fmla="*/ 2798524 w 8323021"/>
                <a:gd name="connsiteY674" fmla="*/ 291571 h 1462038"/>
                <a:gd name="connsiteX675" fmla="*/ 2815265 w 8323021"/>
                <a:gd name="connsiteY675" fmla="*/ 267854 h 1462038"/>
                <a:gd name="connsiteX676" fmla="*/ 3112416 w 8323021"/>
                <a:gd name="connsiteY676" fmla="*/ 485486 h 1462038"/>
                <a:gd name="connsiteX677" fmla="*/ 3116601 w 8323021"/>
                <a:gd name="connsiteY677" fmla="*/ 493857 h 1462038"/>
                <a:gd name="connsiteX678" fmla="*/ 3120786 w 8323021"/>
                <a:gd name="connsiteY678" fmla="*/ 513388 h 1462038"/>
                <a:gd name="connsiteX679" fmla="*/ 3120786 w 8323021"/>
                <a:gd name="connsiteY679" fmla="*/ 489671 h 1462038"/>
                <a:gd name="connsiteX680" fmla="*/ 3116601 w 8323021"/>
                <a:gd name="connsiteY680" fmla="*/ 458980 h 1462038"/>
                <a:gd name="connsiteX681" fmla="*/ 3112416 w 8323021"/>
                <a:gd name="connsiteY681" fmla="*/ 485486 h 1462038"/>
                <a:gd name="connsiteX682" fmla="*/ 3077539 w 8323021"/>
                <a:gd name="connsiteY682" fmla="*/ 269250 h 1462038"/>
                <a:gd name="connsiteX683" fmla="*/ 3088699 w 8323021"/>
                <a:gd name="connsiteY683" fmla="*/ 308312 h 1462038"/>
                <a:gd name="connsiteX684" fmla="*/ 3097070 w 8323021"/>
                <a:gd name="connsiteY684" fmla="*/ 354349 h 1462038"/>
                <a:gd name="connsiteX685" fmla="*/ 3109626 w 8323021"/>
                <a:gd name="connsiteY685" fmla="*/ 400387 h 1462038"/>
                <a:gd name="connsiteX686" fmla="*/ 3117996 w 8323021"/>
                <a:gd name="connsiteY686" fmla="*/ 429683 h 1462038"/>
                <a:gd name="connsiteX687" fmla="*/ 3136132 w 8323021"/>
                <a:gd name="connsiteY687" fmla="*/ 354349 h 1462038"/>
                <a:gd name="connsiteX688" fmla="*/ 3150083 w 8323021"/>
                <a:gd name="connsiteY688" fmla="*/ 299941 h 1462038"/>
                <a:gd name="connsiteX689" fmla="*/ 3152873 w 8323021"/>
                <a:gd name="connsiteY689" fmla="*/ 285990 h 1462038"/>
                <a:gd name="connsiteX690" fmla="*/ 3138922 w 8323021"/>
                <a:gd name="connsiteY690" fmla="*/ 281805 h 1462038"/>
                <a:gd name="connsiteX691" fmla="*/ 3126366 w 8323021"/>
                <a:gd name="connsiteY691" fmla="*/ 291571 h 1462038"/>
                <a:gd name="connsiteX692" fmla="*/ 3085909 w 8323021"/>
                <a:gd name="connsiteY692" fmla="*/ 274830 h 1462038"/>
                <a:gd name="connsiteX693" fmla="*/ 3077539 w 8323021"/>
                <a:gd name="connsiteY693" fmla="*/ 269250 h 1462038"/>
                <a:gd name="connsiteX694" fmla="*/ 2460916 w 8323021"/>
                <a:gd name="connsiteY694" fmla="*/ 396201 h 1462038"/>
                <a:gd name="connsiteX695" fmla="*/ 2460916 w 8323021"/>
                <a:gd name="connsiteY695" fmla="*/ 396201 h 1462038"/>
                <a:gd name="connsiteX696" fmla="*/ 2460916 w 8323021"/>
                <a:gd name="connsiteY696" fmla="*/ 396201 h 1462038"/>
                <a:gd name="connsiteX697" fmla="*/ 3172404 w 8323021"/>
                <a:gd name="connsiteY697" fmla="*/ 281805 h 1462038"/>
                <a:gd name="connsiteX698" fmla="*/ 3196120 w 8323021"/>
                <a:gd name="connsiteY698" fmla="*/ 279015 h 1462038"/>
                <a:gd name="connsiteX699" fmla="*/ 3197515 w 8323021"/>
                <a:gd name="connsiteY699" fmla="*/ 273435 h 1462038"/>
                <a:gd name="connsiteX700" fmla="*/ 3159848 w 8323021"/>
                <a:gd name="connsiteY700" fmla="*/ 242743 h 1462038"/>
                <a:gd name="connsiteX701" fmla="*/ 3159848 w 8323021"/>
                <a:gd name="connsiteY701" fmla="*/ 270645 h 1462038"/>
                <a:gd name="connsiteX702" fmla="*/ 3171009 w 8323021"/>
                <a:gd name="connsiteY702" fmla="*/ 279015 h 1462038"/>
                <a:gd name="connsiteX703" fmla="*/ 3172404 w 8323021"/>
                <a:gd name="connsiteY703" fmla="*/ 281805 h 1462038"/>
                <a:gd name="connsiteX704" fmla="*/ 3159848 w 8323021"/>
                <a:gd name="connsiteY704" fmla="*/ 280410 h 1462038"/>
                <a:gd name="connsiteX705" fmla="*/ 3165429 w 8323021"/>
                <a:gd name="connsiteY705" fmla="*/ 281805 h 1462038"/>
                <a:gd name="connsiteX706" fmla="*/ 3159848 w 8323021"/>
                <a:gd name="connsiteY706" fmla="*/ 279015 h 1462038"/>
                <a:gd name="connsiteX707" fmla="*/ 3159848 w 8323021"/>
                <a:gd name="connsiteY707" fmla="*/ 280410 h 1462038"/>
                <a:gd name="connsiteX708" fmla="*/ 3138922 w 8323021"/>
                <a:gd name="connsiteY708" fmla="*/ 274830 h 1462038"/>
                <a:gd name="connsiteX709" fmla="*/ 3152873 w 8323021"/>
                <a:gd name="connsiteY709" fmla="*/ 279015 h 1462038"/>
                <a:gd name="connsiteX710" fmla="*/ 3152873 w 8323021"/>
                <a:gd name="connsiteY710" fmla="*/ 274830 h 1462038"/>
                <a:gd name="connsiteX711" fmla="*/ 3144502 w 8323021"/>
                <a:gd name="connsiteY711" fmla="*/ 272040 h 1462038"/>
                <a:gd name="connsiteX712" fmla="*/ 3138922 w 8323021"/>
                <a:gd name="connsiteY712" fmla="*/ 270645 h 1462038"/>
                <a:gd name="connsiteX713" fmla="*/ 3138922 w 8323021"/>
                <a:gd name="connsiteY713" fmla="*/ 274830 h 1462038"/>
                <a:gd name="connsiteX714" fmla="*/ 2721795 w 8323021"/>
                <a:gd name="connsiteY714" fmla="*/ 272040 h 1462038"/>
                <a:gd name="connsiteX715" fmla="*/ 2721795 w 8323021"/>
                <a:gd name="connsiteY715" fmla="*/ 272040 h 1462038"/>
                <a:gd name="connsiteX716" fmla="*/ 2780388 w 8323021"/>
                <a:gd name="connsiteY716" fmla="*/ 242743 h 1462038"/>
                <a:gd name="connsiteX717" fmla="*/ 2781783 w 8323021"/>
                <a:gd name="connsiteY717" fmla="*/ 221817 h 1462038"/>
                <a:gd name="connsiteX718" fmla="*/ 2734350 w 8323021"/>
                <a:gd name="connsiteY718" fmla="*/ 255299 h 1462038"/>
                <a:gd name="connsiteX719" fmla="*/ 2721795 w 8323021"/>
                <a:gd name="connsiteY719" fmla="*/ 272040 h 1462038"/>
                <a:gd name="connsiteX720" fmla="*/ 3124971 w 8323021"/>
                <a:gd name="connsiteY720" fmla="*/ 267854 h 1462038"/>
                <a:gd name="connsiteX721" fmla="*/ 3130552 w 8323021"/>
                <a:gd name="connsiteY721" fmla="*/ 270645 h 1462038"/>
                <a:gd name="connsiteX722" fmla="*/ 3130552 w 8323021"/>
                <a:gd name="connsiteY722" fmla="*/ 267854 h 1462038"/>
                <a:gd name="connsiteX723" fmla="*/ 3124971 w 8323021"/>
                <a:gd name="connsiteY723" fmla="*/ 267854 h 1462038"/>
                <a:gd name="connsiteX724" fmla="*/ 2933846 w 8323021"/>
                <a:gd name="connsiteY724" fmla="*/ 171594 h 1462038"/>
                <a:gd name="connsiteX725" fmla="*/ 2967328 w 8323021"/>
                <a:gd name="connsiteY725" fmla="*/ 174384 h 1462038"/>
                <a:gd name="connsiteX726" fmla="*/ 3133342 w 8323021"/>
                <a:gd name="connsiteY726" fmla="*/ 221817 h 1462038"/>
                <a:gd name="connsiteX727" fmla="*/ 3152873 w 8323021"/>
                <a:gd name="connsiteY727" fmla="*/ 230187 h 1462038"/>
                <a:gd name="connsiteX728" fmla="*/ 3112416 w 8323021"/>
                <a:gd name="connsiteY728" fmla="*/ 86495 h 1462038"/>
                <a:gd name="connsiteX729" fmla="*/ 3049637 w 8323021"/>
                <a:gd name="connsiteY729" fmla="*/ 41852 h 1462038"/>
                <a:gd name="connsiteX730" fmla="*/ 3017550 w 8323021"/>
                <a:gd name="connsiteY730" fmla="*/ 34877 h 1462038"/>
                <a:gd name="connsiteX731" fmla="*/ 3024526 w 8323021"/>
                <a:gd name="connsiteY731" fmla="*/ 92075 h 1462038"/>
                <a:gd name="connsiteX732" fmla="*/ 3024526 w 8323021"/>
                <a:gd name="connsiteY732" fmla="*/ 135322 h 1462038"/>
                <a:gd name="connsiteX733" fmla="*/ 3018946 w 8323021"/>
                <a:gd name="connsiteY733" fmla="*/ 159039 h 1462038"/>
                <a:gd name="connsiteX734" fmla="*/ 3011970 w 8323021"/>
                <a:gd name="connsiteY734" fmla="*/ 159039 h 1462038"/>
                <a:gd name="connsiteX735" fmla="*/ 3004995 w 8323021"/>
                <a:gd name="connsiteY735" fmla="*/ 135322 h 1462038"/>
                <a:gd name="connsiteX736" fmla="*/ 3000810 w 8323021"/>
                <a:gd name="connsiteY736" fmla="*/ 96260 h 1462038"/>
                <a:gd name="connsiteX737" fmla="*/ 3002205 w 8323021"/>
                <a:gd name="connsiteY737" fmla="*/ 30692 h 1462038"/>
                <a:gd name="connsiteX738" fmla="*/ 3006390 w 8323021"/>
                <a:gd name="connsiteY738" fmla="*/ 26506 h 1462038"/>
                <a:gd name="connsiteX739" fmla="*/ 3006390 w 8323021"/>
                <a:gd name="connsiteY739" fmla="*/ 26506 h 1462038"/>
                <a:gd name="connsiteX740" fmla="*/ 3002205 w 8323021"/>
                <a:gd name="connsiteY740" fmla="*/ 18136 h 1462038"/>
                <a:gd name="connsiteX741" fmla="*/ 2907340 w 8323021"/>
                <a:gd name="connsiteY741" fmla="*/ 16741 h 1462038"/>
                <a:gd name="connsiteX742" fmla="*/ 2893389 w 8323021"/>
                <a:gd name="connsiteY742" fmla="*/ 25111 h 1462038"/>
                <a:gd name="connsiteX743" fmla="*/ 2893389 w 8323021"/>
                <a:gd name="connsiteY743" fmla="*/ 25111 h 1462038"/>
                <a:gd name="connsiteX744" fmla="*/ 2886413 w 8323021"/>
                <a:gd name="connsiteY744" fmla="*/ 93470 h 1462038"/>
                <a:gd name="connsiteX745" fmla="*/ 2879438 w 8323021"/>
                <a:gd name="connsiteY745" fmla="*/ 135322 h 1462038"/>
                <a:gd name="connsiteX746" fmla="*/ 2868277 w 8323021"/>
                <a:gd name="connsiteY746" fmla="*/ 157643 h 1462038"/>
                <a:gd name="connsiteX747" fmla="*/ 2861302 w 8323021"/>
                <a:gd name="connsiteY747" fmla="*/ 153458 h 1462038"/>
                <a:gd name="connsiteX748" fmla="*/ 2855722 w 8323021"/>
                <a:gd name="connsiteY748" fmla="*/ 107421 h 1462038"/>
                <a:gd name="connsiteX749" fmla="*/ 2868277 w 8323021"/>
                <a:gd name="connsiteY749" fmla="*/ 47433 h 1462038"/>
                <a:gd name="connsiteX750" fmla="*/ 2876648 w 8323021"/>
                <a:gd name="connsiteY750" fmla="*/ 30692 h 1462038"/>
                <a:gd name="connsiteX751" fmla="*/ 2869672 w 8323021"/>
                <a:gd name="connsiteY751" fmla="*/ 37667 h 1462038"/>
                <a:gd name="connsiteX752" fmla="*/ 2825030 w 8323021"/>
                <a:gd name="connsiteY752" fmla="*/ 82309 h 1462038"/>
                <a:gd name="connsiteX753" fmla="*/ 2788758 w 8323021"/>
                <a:gd name="connsiteY753" fmla="*/ 207866 h 1462038"/>
                <a:gd name="connsiteX754" fmla="*/ 2788758 w 8323021"/>
                <a:gd name="connsiteY754" fmla="*/ 209261 h 1462038"/>
                <a:gd name="connsiteX755" fmla="*/ 2809684 w 8323021"/>
                <a:gd name="connsiteY755" fmla="*/ 199496 h 1462038"/>
                <a:gd name="connsiteX756" fmla="*/ 2933846 w 8323021"/>
                <a:gd name="connsiteY756" fmla="*/ 171594 h 1462038"/>
                <a:gd name="connsiteX757" fmla="*/ 2869672 w 8323021"/>
                <a:gd name="connsiteY757" fmla="*/ 152063 h 1462038"/>
                <a:gd name="connsiteX758" fmla="*/ 2869672 w 8323021"/>
                <a:gd name="connsiteY758" fmla="*/ 152063 h 1462038"/>
                <a:gd name="connsiteX759" fmla="*/ 2869672 w 8323021"/>
                <a:gd name="connsiteY759" fmla="*/ 152063 h 1462038"/>
                <a:gd name="connsiteX760" fmla="*/ 2886413 w 8323021"/>
                <a:gd name="connsiteY760" fmla="*/ 33482 h 1462038"/>
                <a:gd name="connsiteX761" fmla="*/ 2876648 w 8323021"/>
                <a:gd name="connsiteY761" fmla="*/ 51618 h 1462038"/>
                <a:gd name="connsiteX762" fmla="*/ 2869672 w 8323021"/>
                <a:gd name="connsiteY762" fmla="*/ 150668 h 1462038"/>
                <a:gd name="connsiteX763" fmla="*/ 2880833 w 8323021"/>
                <a:gd name="connsiteY763" fmla="*/ 90680 h 1462038"/>
                <a:gd name="connsiteX764" fmla="*/ 2886413 w 8323021"/>
                <a:gd name="connsiteY764" fmla="*/ 33482 h 1462038"/>
                <a:gd name="connsiteX765" fmla="*/ 3007785 w 8323021"/>
                <a:gd name="connsiteY765" fmla="*/ 34877 h 1462038"/>
                <a:gd name="connsiteX766" fmla="*/ 3007785 w 8323021"/>
                <a:gd name="connsiteY766" fmla="*/ 94865 h 1462038"/>
                <a:gd name="connsiteX767" fmla="*/ 3011970 w 8323021"/>
                <a:gd name="connsiteY767" fmla="*/ 133927 h 1462038"/>
                <a:gd name="connsiteX768" fmla="*/ 3014760 w 8323021"/>
                <a:gd name="connsiteY768" fmla="*/ 149273 h 1462038"/>
                <a:gd name="connsiteX769" fmla="*/ 3017550 w 8323021"/>
                <a:gd name="connsiteY769" fmla="*/ 90680 h 1462038"/>
                <a:gd name="connsiteX770" fmla="*/ 3010575 w 8323021"/>
                <a:gd name="connsiteY770" fmla="*/ 34877 h 1462038"/>
                <a:gd name="connsiteX771" fmla="*/ 3007785 w 8323021"/>
                <a:gd name="connsiteY771" fmla="*/ 34877 h 146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Lst>
              <a:rect l="l" t="t" r="r" b="b"/>
              <a:pathLst>
                <a:path w="8323021" h="1462038">
                  <a:moveTo>
                    <a:pt x="8323021" y="1459249"/>
                  </a:moveTo>
                  <a:cubicBezTo>
                    <a:pt x="8323021" y="1459249"/>
                    <a:pt x="8304885" y="1459249"/>
                    <a:pt x="8304885" y="1459249"/>
                  </a:cubicBezTo>
                  <a:cubicBezTo>
                    <a:pt x="8299305" y="1459249"/>
                    <a:pt x="2981278" y="1456458"/>
                    <a:pt x="2829215" y="1452273"/>
                  </a:cubicBezTo>
                  <a:cubicBezTo>
                    <a:pt x="2815265" y="1453668"/>
                    <a:pt x="2799919" y="1453668"/>
                    <a:pt x="2791548" y="1452273"/>
                  </a:cubicBezTo>
                  <a:cubicBezTo>
                    <a:pt x="2784573" y="1452273"/>
                    <a:pt x="2777598" y="1450878"/>
                    <a:pt x="2772017" y="1450878"/>
                  </a:cubicBezTo>
                  <a:cubicBezTo>
                    <a:pt x="2762252" y="1449483"/>
                    <a:pt x="2762252" y="1449483"/>
                    <a:pt x="2760857" y="1448088"/>
                  </a:cubicBezTo>
                  <a:cubicBezTo>
                    <a:pt x="2759462" y="1446693"/>
                    <a:pt x="2759462" y="1445298"/>
                    <a:pt x="2760857" y="1443903"/>
                  </a:cubicBezTo>
                  <a:cubicBezTo>
                    <a:pt x="2762252" y="1441113"/>
                    <a:pt x="2763647" y="1441113"/>
                    <a:pt x="2772017" y="1442508"/>
                  </a:cubicBezTo>
                  <a:cubicBezTo>
                    <a:pt x="2777598" y="1442508"/>
                    <a:pt x="2787363" y="1443903"/>
                    <a:pt x="2798524" y="1443903"/>
                  </a:cubicBezTo>
                  <a:cubicBezTo>
                    <a:pt x="2805499" y="1443903"/>
                    <a:pt x="2816660" y="1445298"/>
                    <a:pt x="2830610" y="1445298"/>
                  </a:cubicBezTo>
                  <a:cubicBezTo>
                    <a:pt x="2834796" y="1445298"/>
                    <a:pt x="2837586" y="1443903"/>
                    <a:pt x="2841771" y="1443903"/>
                  </a:cubicBezTo>
                  <a:cubicBezTo>
                    <a:pt x="2852932" y="1442508"/>
                    <a:pt x="2858512" y="1434137"/>
                    <a:pt x="2857117" y="1420187"/>
                  </a:cubicBezTo>
                  <a:cubicBezTo>
                    <a:pt x="2857117" y="1410421"/>
                    <a:pt x="2852932" y="1397865"/>
                    <a:pt x="2847351" y="1388100"/>
                  </a:cubicBezTo>
                  <a:cubicBezTo>
                    <a:pt x="2847351" y="1388100"/>
                    <a:pt x="2847351" y="1386705"/>
                    <a:pt x="2847351" y="1386705"/>
                  </a:cubicBezTo>
                  <a:cubicBezTo>
                    <a:pt x="2834796" y="1381124"/>
                    <a:pt x="2832005" y="1376939"/>
                    <a:pt x="2830610" y="1375544"/>
                  </a:cubicBezTo>
                  <a:cubicBezTo>
                    <a:pt x="2829215" y="1372754"/>
                    <a:pt x="2829215" y="1371359"/>
                    <a:pt x="2830610" y="1368569"/>
                  </a:cubicBezTo>
                  <a:cubicBezTo>
                    <a:pt x="2832005" y="1365779"/>
                    <a:pt x="2834796" y="1364384"/>
                    <a:pt x="2838981" y="1365779"/>
                  </a:cubicBezTo>
                  <a:cubicBezTo>
                    <a:pt x="2843166" y="1367174"/>
                    <a:pt x="2848746" y="1374149"/>
                    <a:pt x="2852932" y="1381124"/>
                  </a:cubicBezTo>
                  <a:cubicBezTo>
                    <a:pt x="2854327" y="1381124"/>
                    <a:pt x="2855722" y="1382519"/>
                    <a:pt x="2857117" y="1382519"/>
                  </a:cubicBezTo>
                  <a:cubicBezTo>
                    <a:pt x="2869672" y="1386705"/>
                    <a:pt x="2885018" y="1392285"/>
                    <a:pt x="2903154" y="1396470"/>
                  </a:cubicBezTo>
                  <a:cubicBezTo>
                    <a:pt x="2942217" y="1406236"/>
                    <a:pt x="2979883" y="1413211"/>
                    <a:pt x="3002205" y="1413211"/>
                  </a:cubicBezTo>
                  <a:cubicBezTo>
                    <a:pt x="3011970" y="1413211"/>
                    <a:pt x="3018946" y="1411816"/>
                    <a:pt x="3021736" y="1407631"/>
                  </a:cubicBezTo>
                  <a:cubicBezTo>
                    <a:pt x="3025921" y="1402051"/>
                    <a:pt x="3021736" y="1389495"/>
                    <a:pt x="3017550" y="1376939"/>
                  </a:cubicBezTo>
                  <a:cubicBezTo>
                    <a:pt x="3013365" y="1365779"/>
                    <a:pt x="3010575" y="1353223"/>
                    <a:pt x="3010575" y="1340667"/>
                  </a:cubicBezTo>
                  <a:cubicBezTo>
                    <a:pt x="3010575" y="1333692"/>
                    <a:pt x="3011970" y="1329507"/>
                    <a:pt x="3016155" y="1326716"/>
                  </a:cubicBezTo>
                  <a:cubicBezTo>
                    <a:pt x="3025921" y="1321136"/>
                    <a:pt x="3044057" y="1333692"/>
                    <a:pt x="3070563" y="1353223"/>
                  </a:cubicBezTo>
                  <a:cubicBezTo>
                    <a:pt x="3083119" y="1362988"/>
                    <a:pt x="3095675" y="1371359"/>
                    <a:pt x="3102650" y="1374149"/>
                  </a:cubicBezTo>
                  <a:cubicBezTo>
                    <a:pt x="3104045" y="1375544"/>
                    <a:pt x="3105440" y="1375544"/>
                    <a:pt x="3106835" y="1375544"/>
                  </a:cubicBezTo>
                  <a:cubicBezTo>
                    <a:pt x="3106835" y="1372754"/>
                    <a:pt x="3102650" y="1362988"/>
                    <a:pt x="3099860" y="1354618"/>
                  </a:cubicBezTo>
                  <a:cubicBezTo>
                    <a:pt x="3092884" y="1336482"/>
                    <a:pt x="3080329" y="1309976"/>
                    <a:pt x="3076144" y="1277889"/>
                  </a:cubicBezTo>
                  <a:cubicBezTo>
                    <a:pt x="3076144" y="1273704"/>
                    <a:pt x="3073353" y="1262543"/>
                    <a:pt x="3080329" y="1259753"/>
                  </a:cubicBezTo>
                  <a:cubicBezTo>
                    <a:pt x="3092884" y="1254173"/>
                    <a:pt x="3119391" y="1279284"/>
                    <a:pt x="3172404" y="1335087"/>
                  </a:cubicBezTo>
                  <a:cubicBezTo>
                    <a:pt x="3200305" y="1364384"/>
                    <a:pt x="3228207" y="1393680"/>
                    <a:pt x="3242158" y="1400655"/>
                  </a:cubicBezTo>
                  <a:cubicBezTo>
                    <a:pt x="3243553" y="1400655"/>
                    <a:pt x="3243553" y="1402051"/>
                    <a:pt x="3244948" y="1402051"/>
                  </a:cubicBezTo>
                  <a:cubicBezTo>
                    <a:pt x="3244948" y="1400655"/>
                    <a:pt x="3244948" y="1397865"/>
                    <a:pt x="3242158" y="1388100"/>
                  </a:cubicBezTo>
                  <a:cubicBezTo>
                    <a:pt x="3239367" y="1381124"/>
                    <a:pt x="3235182" y="1369964"/>
                    <a:pt x="3229602" y="1357408"/>
                  </a:cubicBezTo>
                  <a:cubicBezTo>
                    <a:pt x="3218441" y="1333692"/>
                    <a:pt x="3204490" y="1304395"/>
                    <a:pt x="3190540" y="1276494"/>
                  </a:cubicBezTo>
                  <a:cubicBezTo>
                    <a:pt x="3171009" y="1238827"/>
                    <a:pt x="3154268" y="1205345"/>
                    <a:pt x="3152873" y="1195579"/>
                  </a:cubicBezTo>
                  <a:cubicBezTo>
                    <a:pt x="3151478" y="1187209"/>
                    <a:pt x="3151478" y="1181629"/>
                    <a:pt x="3154268" y="1178839"/>
                  </a:cubicBezTo>
                  <a:cubicBezTo>
                    <a:pt x="3157058" y="1174653"/>
                    <a:pt x="3161243" y="1174653"/>
                    <a:pt x="3164033" y="1173258"/>
                  </a:cubicBezTo>
                  <a:cubicBezTo>
                    <a:pt x="3168219" y="1171863"/>
                    <a:pt x="3172404" y="1170468"/>
                    <a:pt x="3173799" y="1166283"/>
                  </a:cubicBezTo>
                  <a:cubicBezTo>
                    <a:pt x="3175194" y="1160703"/>
                    <a:pt x="3173799" y="1157912"/>
                    <a:pt x="3171009" y="1153727"/>
                  </a:cubicBezTo>
                  <a:cubicBezTo>
                    <a:pt x="3166823" y="1148147"/>
                    <a:pt x="3161243" y="1139776"/>
                    <a:pt x="3172404" y="1123036"/>
                  </a:cubicBezTo>
                  <a:cubicBezTo>
                    <a:pt x="3180774" y="1110480"/>
                    <a:pt x="3210071" y="1044911"/>
                    <a:pt x="3236577" y="966787"/>
                  </a:cubicBezTo>
                  <a:cubicBezTo>
                    <a:pt x="3258899" y="899824"/>
                    <a:pt x="3285405" y="809144"/>
                    <a:pt x="3277035" y="758921"/>
                  </a:cubicBezTo>
                  <a:cubicBezTo>
                    <a:pt x="3265874" y="694747"/>
                    <a:pt x="3205886" y="648710"/>
                    <a:pt x="3159848" y="616623"/>
                  </a:cubicBezTo>
                  <a:cubicBezTo>
                    <a:pt x="3159848" y="616623"/>
                    <a:pt x="3159848" y="616623"/>
                    <a:pt x="3158453" y="616623"/>
                  </a:cubicBezTo>
                  <a:cubicBezTo>
                    <a:pt x="3148687" y="618018"/>
                    <a:pt x="3138922" y="619413"/>
                    <a:pt x="3129156" y="619413"/>
                  </a:cubicBezTo>
                  <a:cubicBezTo>
                    <a:pt x="3127761" y="643130"/>
                    <a:pt x="3122181" y="662661"/>
                    <a:pt x="3111020" y="666846"/>
                  </a:cubicBezTo>
                  <a:cubicBezTo>
                    <a:pt x="3102650" y="669636"/>
                    <a:pt x="3087304" y="673821"/>
                    <a:pt x="3071958" y="676612"/>
                  </a:cubicBezTo>
                  <a:cubicBezTo>
                    <a:pt x="3060798" y="679402"/>
                    <a:pt x="3049637" y="680797"/>
                    <a:pt x="3041267" y="683587"/>
                  </a:cubicBezTo>
                  <a:cubicBezTo>
                    <a:pt x="3031501" y="686377"/>
                    <a:pt x="3027316" y="687772"/>
                    <a:pt x="3027316" y="689167"/>
                  </a:cubicBezTo>
                  <a:cubicBezTo>
                    <a:pt x="3030106" y="691957"/>
                    <a:pt x="3035686" y="694747"/>
                    <a:pt x="3039872" y="697538"/>
                  </a:cubicBezTo>
                  <a:cubicBezTo>
                    <a:pt x="3051032" y="704513"/>
                    <a:pt x="3063588" y="711488"/>
                    <a:pt x="3063588" y="721254"/>
                  </a:cubicBezTo>
                  <a:cubicBezTo>
                    <a:pt x="3063588" y="721254"/>
                    <a:pt x="3063588" y="722649"/>
                    <a:pt x="3063588" y="722649"/>
                  </a:cubicBezTo>
                  <a:cubicBezTo>
                    <a:pt x="3081724" y="703118"/>
                    <a:pt x="3099860" y="687772"/>
                    <a:pt x="3122181" y="679402"/>
                  </a:cubicBezTo>
                  <a:cubicBezTo>
                    <a:pt x="3157058" y="664056"/>
                    <a:pt x="3187750" y="664056"/>
                    <a:pt x="3212861" y="678007"/>
                  </a:cubicBezTo>
                  <a:cubicBezTo>
                    <a:pt x="3240762" y="694747"/>
                    <a:pt x="3258899" y="731019"/>
                    <a:pt x="3264479" y="781242"/>
                  </a:cubicBezTo>
                  <a:cubicBezTo>
                    <a:pt x="3265874" y="796588"/>
                    <a:pt x="3260293" y="821699"/>
                    <a:pt x="3247738" y="852391"/>
                  </a:cubicBezTo>
                  <a:cubicBezTo>
                    <a:pt x="3235182" y="881688"/>
                    <a:pt x="3218441" y="916564"/>
                    <a:pt x="3196120" y="954231"/>
                  </a:cubicBezTo>
                  <a:cubicBezTo>
                    <a:pt x="3151478" y="1030961"/>
                    <a:pt x="3092884" y="1111875"/>
                    <a:pt x="3041267" y="1169073"/>
                  </a:cubicBezTo>
                  <a:cubicBezTo>
                    <a:pt x="3003600" y="1210925"/>
                    <a:pt x="2951982" y="1259753"/>
                    <a:pt x="2915710" y="1259753"/>
                  </a:cubicBezTo>
                  <a:cubicBezTo>
                    <a:pt x="2869672" y="1259753"/>
                    <a:pt x="2804104" y="1254173"/>
                    <a:pt x="2746906" y="1244407"/>
                  </a:cubicBezTo>
                  <a:cubicBezTo>
                    <a:pt x="2725980" y="1241617"/>
                    <a:pt x="2698078" y="1236037"/>
                    <a:pt x="2674362" y="1229061"/>
                  </a:cubicBezTo>
                  <a:cubicBezTo>
                    <a:pt x="2674362" y="1230456"/>
                    <a:pt x="2675757" y="1230456"/>
                    <a:pt x="2675757" y="1231851"/>
                  </a:cubicBezTo>
                  <a:cubicBezTo>
                    <a:pt x="2685523" y="1243012"/>
                    <a:pt x="2688313" y="1263938"/>
                    <a:pt x="2682732" y="1293235"/>
                  </a:cubicBezTo>
                  <a:cubicBezTo>
                    <a:pt x="2679942" y="1304395"/>
                    <a:pt x="2677152" y="1316951"/>
                    <a:pt x="2672967" y="1329507"/>
                  </a:cubicBezTo>
                  <a:cubicBezTo>
                    <a:pt x="2677152" y="1349038"/>
                    <a:pt x="2679942" y="1367174"/>
                    <a:pt x="2678547" y="1378334"/>
                  </a:cubicBezTo>
                  <a:cubicBezTo>
                    <a:pt x="2677152" y="1388100"/>
                    <a:pt x="2670177" y="1395075"/>
                    <a:pt x="2660411" y="1397865"/>
                  </a:cubicBezTo>
                  <a:cubicBezTo>
                    <a:pt x="2657621" y="1399261"/>
                    <a:pt x="2653436" y="1399261"/>
                    <a:pt x="2650646" y="1399261"/>
                  </a:cubicBezTo>
                  <a:cubicBezTo>
                    <a:pt x="2649251" y="1404841"/>
                    <a:pt x="2646460" y="1410421"/>
                    <a:pt x="2646460" y="1416001"/>
                  </a:cubicBezTo>
                  <a:cubicBezTo>
                    <a:pt x="2642275" y="1431347"/>
                    <a:pt x="2643670" y="1436927"/>
                    <a:pt x="2645065" y="1439718"/>
                  </a:cubicBezTo>
                  <a:cubicBezTo>
                    <a:pt x="2645065" y="1439718"/>
                    <a:pt x="2646460" y="1441113"/>
                    <a:pt x="2646460" y="1441113"/>
                  </a:cubicBezTo>
                  <a:cubicBezTo>
                    <a:pt x="2646460" y="1441113"/>
                    <a:pt x="2646460" y="1441113"/>
                    <a:pt x="2647856" y="1441113"/>
                  </a:cubicBezTo>
                  <a:cubicBezTo>
                    <a:pt x="2647856" y="1441113"/>
                    <a:pt x="2649251" y="1441113"/>
                    <a:pt x="2649251" y="1441113"/>
                  </a:cubicBezTo>
                  <a:cubicBezTo>
                    <a:pt x="2653436" y="1441113"/>
                    <a:pt x="2653436" y="1443903"/>
                    <a:pt x="2653436" y="1443903"/>
                  </a:cubicBezTo>
                  <a:cubicBezTo>
                    <a:pt x="2653436" y="1443903"/>
                    <a:pt x="2653436" y="1446693"/>
                    <a:pt x="2649251" y="1448088"/>
                  </a:cubicBezTo>
                  <a:cubicBezTo>
                    <a:pt x="2647856" y="1448088"/>
                    <a:pt x="2647856" y="1448088"/>
                    <a:pt x="2646460" y="1448088"/>
                  </a:cubicBezTo>
                  <a:cubicBezTo>
                    <a:pt x="2639485" y="1448088"/>
                    <a:pt x="2618559" y="1448088"/>
                    <a:pt x="2586472" y="1448088"/>
                  </a:cubicBezTo>
                  <a:cubicBezTo>
                    <a:pt x="2236308" y="1448088"/>
                    <a:pt x="64176" y="1452273"/>
                    <a:pt x="44645" y="1452273"/>
                  </a:cubicBezTo>
                  <a:cubicBezTo>
                    <a:pt x="44645" y="1452273"/>
                    <a:pt x="3" y="1452273"/>
                    <a:pt x="3" y="1452273"/>
                  </a:cubicBezTo>
                  <a:cubicBezTo>
                    <a:pt x="-1392" y="1452273"/>
                    <a:pt x="509205" y="1450878"/>
                    <a:pt x="509205" y="1449483"/>
                  </a:cubicBezTo>
                  <a:cubicBezTo>
                    <a:pt x="509205" y="1448088"/>
                    <a:pt x="43250" y="1445298"/>
                    <a:pt x="44645" y="1445298"/>
                  </a:cubicBezTo>
                  <a:cubicBezTo>
                    <a:pt x="50226" y="1445298"/>
                    <a:pt x="1051890" y="1443903"/>
                    <a:pt x="1580623" y="1442508"/>
                  </a:cubicBezTo>
                  <a:cubicBezTo>
                    <a:pt x="1890330" y="1441113"/>
                    <a:pt x="2137258" y="1441113"/>
                    <a:pt x="2314433" y="1441113"/>
                  </a:cubicBezTo>
                  <a:cubicBezTo>
                    <a:pt x="2419063" y="1441113"/>
                    <a:pt x="2501373" y="1441113"/>
                    <a:pt x="2555781" y="1441113"/>
                  </a:cubicBezTo>
                  <a:cubicBezTo>
                    <a:pt x="2585077" y="1441113"/>
                    <a:pt x="2608793" y="1441113"/>
                    <a:pt x="2624139" y="1441113"/>
                  </a:cubicBezTo>
                  <a:cubicBezTo>
                    <a:pt x="2629720" y="1441113"/>
                    <a:pt x="2633905" y="1441113"/>
                    <a:pt x="2636695" y="1441113"/>
                  </a:cubicBezTo>
                  <a:cubicBezTo>
                    <a:pt x="2633905" y="1432742"/>
                    <a:pt x="2636695" y="1420187"/>
                    <a:pt x="2642275" y="1400655"/>
                  </a:cubicBezTo>
                  <a:cubicBezTo>
                    <a:pt x="2626929" y="1400655"/>
                    <a:pt x="2610189" y="1396470"/>
                    <a:pt x="2597633" y="1392285"/>
                  </a:cubicBezTo>
                  <a:cubicBezTo>
                    <a:pt x="2597633" y="1393680"/>
                    <a:pt x="2597633" y="1395075"/>
                    <a:pt x="2597633" y="1396470"/>
                  </a:cubicBezTo>
                  <a:cubicBezTo>
                    <a:pt x="2599028" y="1407631"/>
                    <a:pt x="2593448" y="1413211"/>
                    <a:pt x="2589262" y="1416001"/>
                  </a:cubicBezTo>
                  <a:cubicBezTo>
                    <a:pt x="2569731" y="1428557"/>
                    <a:pt x="2522299" y="1413211"/>
                    <a:pt x="2498583" y="1396470"/>
                  </a:cubicBezTo>
                  <a:cubicBezTo>
                    <a:pt x="2483237" y="1386705"/>
                    <a:pt x="2480447" y="1350433"/>
                    <a:pt x="2480447" y="1322531"/>
                  </a:cubicBezTo>
                  <a:cubicBezTo>
                    <a:pt x="2480447" y="1289049"/>
                    <a:pt x="2486027" y="1254173"/>
                    <a:pt x="2490212" y="1236037"/>
                  </a:cubicBezTo>
                  <a:cubicBezTo>
                    <a:pt x="2490212" y="1234642"/>
                    <a:pt x="2490212" y="1233246"/>
                    <a:pt x="2491607" y="1233246"/>
                  </a:cubicBezTo>
                  <a:cubicBezTo>
                    <a:pt x="2480447" y="1234642"/>
                    <a:pt x="2470681" y="1234642"/>
                    <a:pt x="2463706" y="1233246"/>
                  </a:cubicBezTo>
                  <a:cubicBezTo>
                    <a:pt x="2435804" y="1227666"/>
                    <a:pt x="2417668" y="1216506"/>
                    <a:pt x="2407903" y="1199765"/>
                  </a:cubicBezTo>
                  <a:cubicBezTo>
                    <a:pt x="2392557" y="1169073"/>
                    <a:pt x="2412088" y="1124431"/>
                    <a:pt x="2430224" y="1085368"/>
                  </a:cubicBezTo>
                  <a:cubicBezTo>
                    <a:pt x="2435804" y="1072813"/>
                    <a:pt x="2444175" y="1063047"/>
                    <a:pt x="2452545" y="1054677"/>
                  </a:cubicBezTo>
                  <a:cubicBezTo>
                    <a:pt x="2451150" y="1043516"/>
                    <a:pt x="2448360" y="1023985"/>
                    <a:pt x="2452545" y="1004454"/>
                  </a:cubicBezTo>
                  <a:cubicBezTo>
                    <a:pt x="2452545" y="1001664"/>
                    <a:pt x="2453940" y="998874"/>
                    <a:pt x="2453940" y="996084"/>
                  </a:cubicBezTo>
                  <a:cubicBezTo>
                    <a:pt x="2452545" y="994689"/>
                    <a:pt x="2452545" y="993294"/>
                    <a:pt x="2451150" y="991898"/>
                  </a:cubicBezTo>
                  <a:cubicBezTo>
                    <a:pt x="2442780" y="973762"/>
                    <a:pt x="2433014" y="947256"/>
                    <a:pt x="2423248" y="915169"/>
                  </a:cubicBezTo>
                  <a:cubicBezTo>
                    <a:pt x="2400927" y="841230"/>
                    <a:pt x="2375816" y="736600"/>
                    <a:pt x="2357680" y="640339"/>
                  </a:cubicBezTo>
                  <a:cubicBezTo>
                    <a:pt x="2349310" y="594302"/>
                    <a:pt x="2343729" y="553845"/>
                    <a:pt x="2339544" y="524548"/>
                  </a:cubicBezTo>
                  <a:cubicBezTo>
                    <a:pt x="2335359" y="479906"/>
                    <a:pt x="2338149" y="470140"/>
                    <a:pt x="2342334" y="465955"/>
                  </a:cubicBezTo>
                  <a:cubicBezTo>
                    <a:pt x="2356285" y="452004"/>
                    <a:pt x="2388372" y="442239"/>
                    <a:pt x="2413483" y="439449"/>
                  </a:cubicBezTo>
                  <a:cubicBezTo>
                    <a:pt x="2428829" y="438054"/>
                    <a:pt x="2445570" y="436659"/>
                    <a:pt x="2458125" y="439449"/>
                  </a:cubicBezTo>
                  <a:cubicBezTo>
                    <a:pt x="2455335" y="400387"/>
                    <a:pt x="2458125" y="397596"/>
                    <a:pt x="2458125" y="396201"/>
                  </a:cubicBezTo>
                  <a:cubicBezTo>
                    <a:pt x="2463706" y="385041"/>
                    <a:pt x="2490212" y="378065"/>
                    <a:pt x="2497187" y="375275"/>
                  </a:cubicBezTo>
                  <a:cubicBezTo>
                    <a:pt x="2519509" y="369695"/>
                    <a:pt x="2543225" y="366905"/>
                    <a:pt x="2562756" y="368300"/>
                  </a:cubicBezTo>
                  <a:cubicBezTo>
                    <a:pt x="2593448" y="371090"/>
                    <a:pt x="2612979" y="382251"/>
                    <a:pt x="2619954" y="403177"/>
                  </a:cubicBezTo>
                  <a:cubicBezTo>
                    <a:pt x="2628325" y="428288"/>
                    <a:pt x="2629720" y="541289"/>
                    <a:pt x="2631115" y="672426"/>
                  </a:cubicBezTo>
                  <a:cubicBezTo>
                    <a:pt x="2631115" y="754736"/>
                    <a:pt x="2632510" y="838440"/>
                    <a:pt x="2635300" y="904009"/>
                  </a:cubicBezTo>
                  <a:cubicBezTo>
                    <a:pt x="2636695" y="938886"/>
                    <a:pt x="2638090" y="965392"/>
                    <a:pt x="2640880" y="984923"/>
                  </a:cubicBezTo>
                  <a:cubicBezTo>
                    <a:pt x="2640880" y="989108"/>
                    <a:pt x="2642275" y="993294"/>
                    <a:pt x="2642275" y="997479"/>
                  </a:cubicBezTo>
                  <a:cubicBezTo>
                    <a:pt x="2643670" y="998874"/>
                    <a:pt x="2645065" y="998874"/>
                    <a:pt x="2646460" y="1000269"/>
                  </a:cubicBezTo>
                  <a:cubicBezTo>
                    <a:pt x="2654831" y="1007244"/>
                    <a:pt x="2659016" y="1011430"/>
                    <a:pt x="2659016" y="1017010"/>
                  </a:cubicBezTo>
                  <a:cubicBezTo>
                    <a:pt x="2659016" y="1019800"/>
                    <a:pt x="2657621" y="1022590"/>
                    <a:pt x="2652041" y="1023985"/>
                  </a:cubicBezTo>
                  <a:cubicBezTo>
                    <a:pt x="2649251" y="1025380"/>
                    <a:pt x="2647856" y="1023985"/>
                    <a:pt x="2646460" y="1022590"/>
                  </a:cubicBezTo>
                  <a:cubicBezTo>
                    <a:pt x="2643670" y="1021195"/>
                    <a:pt x="2640880" y="1015615"/>
                    <a:pt x="2638090" y="1001664"/>
                  </a:cubicBezTo>
                  <a:cubicBezTo>
                    <a:pt x="2621349" y="990503"/>
                    <a:pt x="2593448" y="979343"/>
                    <a:pt x="2565546" y="970972"/>
                  </a:cubicBezTo>
                  <a:cubicBezTo>
                    <a:pt x="2561361" y="969577"/>
                    <a:pt x="2558571" y="969577"/>
                    <a:pt x="2555781" y="968182"/>
                  </a:cubicBezTo>
                  <a:cubicBezTo>
                    <a:pt x="2555781" y="983528"/>
                    <a:pt x="2554386" y="996084"/>
                    <a:pt x="2551595" y="1003059"/>
                  </a:cubicBezTo>
                  <a:cubicBezTo>
                    <a:pt x="2551595" y="1004454"/>
                    <a:pt x="2550200" y="1008639"/>
                    <a:pt x="2546015" y="1008639"/>
                  </a:cubicBezTo>
                  <a:cubicBezTo>
                    <a:pt x="2543225" y="1008639"/>
                    <a:pt x="2541830" y="1007244"/>
                    <a:pt x="2540435" y="1004454"/>
                  </a:cubicBezTo>
                  <a:cubicBezTo>
                    <a:pt x="2536250" y="998874"/>
                    <a:pt x="2532064" y="983528"/>
                    <a:pt x="2527879" y="961207"/>
                  </a:cubicBezTo>
                  <a:cubicBezTo>
                    <a:pt x="2511138" y="958417"/>
                    <a:pt x="2499978" y="959812"/>
                    <a:pt x="2493002" y="962602"/>
                  </a:cubicBezTo>
                  <a:cubicBezTo>
                    <a:pt x="2479051" y="969577"/>
                    <a:pt x="2470681" y="980738"/>
                    <a:pt x="2465101" y="996084"/>
                  </a:cubicBezTo>
                  <a:cubicBezTo>
                    <a:pt x="2474866" y="1015615"/>
                    <a:pt x="2480447" y="1018405"/>
                    <a:pt x="2483237" y="1018405"/>
                  </a:cubicBezTo>
                  <a:cubicBezTo>
                    <a:pt x="2497187" y="1021195"/>
                    <a:pt x="2502768" y="1022590"/>
                    <a:pt x="2502768" y="1026775"/>
                  </a:cubicBezTo>
                  <a:cubicBezTo>
                    <a:pt x="2502768" y="1030961"/>
                    <a:pt x="2498583" y="1033751"/>
                    <a:pt x="2491607" y="1037936"/>
                  </a:cubicBezTo>
                  <a:cubicBezTo>
                    <a:pt x="2484632" y="1042121"/>
                    <a:pt x="2473471" y="1047701"/>
                    <a:pt x="2463706" y="1057467"/>
                  </a:cubicBezTo>
                  <a:cubicBezTo>
                    <a:pt x="2466496" y="1067233"/>
                    <a:pt x="2472076" y="1071418"/>
                    <a:pt x="2483237" y="1075603"/>
                  </a:cubicBezTo>
                  <a:cubicBezTo>
                    <a:pt x="2498583" y="1079788"/>
                    <a:pt x="2522299" y="1081183"/>
                    <a:pt x="2552990" y="1081183"/>
                  </a:cubicBezTo>
                  <a:cubicBezTo>
                    <a:pt x="2599028" y="1081183"/>
                    <a:pt x="2684128" y="1060257"/>
                    <a:pt x="2734350" y="1049097"/>
                  </a:cubicBezTo>
                  <a:cubicBezTo>
                    <a:pt x="2734350" y="1049097"/>
                    <a:pt x="2735745" y="1049097"/>
                    <a:pt x="2735745" y="1049097"/>
                  </a:cubicBezTo>
                  <a:cubicBezTo>
                    <a:pt x="2738535" y="1043516"/>
                    <a:pt x="2741326" y="1036541"/>
                    <a:pt x="2744116" y="1030961"/>
                  </a:cubicBezTo>
                  <a:cubicBezTo>
                    <a:pt x="2735745" y="1033751"/>
                    <a:pt x="2725980" y="1035146"/>
                    <a:pt x="2716214" y="1037936"/>
                  </a:cubicBezTo>
                  <a:cubicBezTo>
                    <a:pt x="2702263" y="1042121"/>
                    <a:pt x="2691103" y="1044911"/>
                    <a:pt x="2682732" y="1047701"/>
                  </a:cubicBezTo>
                  <a:cubicBezTo>
                    <a:pt x="2682732" y="1049097"/>
                    <a:pt x="2681337" y="1049097"/>
                    <a:pt x="2681337" y="1049097"/>
                  </a:cubicBezTo>
                  <a:cubicBezTo>
                    <a:pt x="2678547" y="1051887"/>
                    <a:pt x="2675757" y="1053282"/>
                    <a:pt x="2671572" y="1054677"/>
                  </a:cubicBezTo>
                  <a:cubicBezTo>
                    <a:pt x="2667387" y="1054677"/>
                    <a:pt x="2661806" y="1056072"/>
                    <a:pt x="2661806" y="1050492"/>
                  </a:cubicBezTo>
                  <a:cubicBezTo>
                    <a:pt x="2661806" y="1047701"/>
                    <a:pt x="2664596" y="1044911"/>
                    <a:pt x="2677152" y="1040726"/>
                  </a:cubicBezTo>
                  <a:cubicBezTo>
                    <a:pt x="2679942" y="1028170"/>
                    <a:pt x="2672967" y="997479"/>
                    <a:pt x="2664596" y="963997"/>
                  </a:cubicBezTo>
                  <a:cubicBezTo>
                    <a:pt x="2654831" y="922145"/>
                    <a:pt x="2640880" y="869132"/>
                    <a:pt x="2645065" y="827280"/>
                  </a:cubicBezTo>
                  <a:cubicBezTo>
                    <a:pt x="2650646" y="758921"/>
                    <a:pt x="2689708" y="721254"/>
                    <a:pt x="2731560" y="683587"/>
                  </a:cubicBezTo>
                  <a:cubicBezTo>
                    <a:pt x="2730165" y="683587"/>
                    <a:pt x="2728770" y="682192"/>
                    <a:pt x="2727375" y="680797"/>
                  </a:cubicBezTo>
                  <a:cubicBezTo>
                    <a:pt x="2724585" y="679402"/>
                    <a:pt x="2723190" y="678007"/>
                    <a:pt x="2723190" y="675216"/>
                  </a:cubicBezTo>
                  <a:cubicBezTo>
                    <a:pt x="2721795" y="664056"/>
                    <a:pt x="2748301" y="643130"/>
                    <a:pt x="2802709" y="602672"/>
                  </a:cubicBezTo>
                  <a:cubicBezTo>
                    <a:pt x="2811079" y="597092"/>
                    <a:pt x="2818055" y="591512"/>
                    <a:pt x="2825030" y="585932"/>
                  </a:cubicBezTo>
                  <a:cubicBezTo>
                    <a:pt x="2772017" y="566401"/>
                    <a:pt x="2738535" y="545474"/>
                    <a:pt x="2728770" y="524548"/>
                  </a:cubicBezTo>
                  <a:cubicBezTo>
                    <a:pt x="2720399" y="507807"/>
                    <a:pt x="2720399" y="489671"/>
                    <a:pt x="2727375" y="470140"/>
                  </a:cubicBezTo>
                  <a:cubicBezTo>
                    <a:pt x="2732955" y="452004"/>
                    <a:pt x="2744116" y="435263"/>
                    <a:pt x="2755276" y="417127"/>
                  </a:cubicBezTo>
                  <a:cubicBezTo>
                    <a:pt x="2763647" y="403177"/>
                    <a:pt x="2773412" y="387831"/>
                    <a:pt x="2781783" y="371090"/>
                  </a:cubicBezTo>
                  <a:cubicBezTo>
                    <a:pt x="2785968" y="362720"/>
                    <a:pt x="2788758" y="355744"/>
                    <a:pt x="2791548" y="348769"/>
                  </a:cubicBezTo>
                  <a:cubicBezTo>
                    <a:pt x="2784573" y="327843"/>
                    <a:pt x="2778993" y="312497"/>
                    <a:pt x="2778993" y="304126"/>
                  </a:cubicBezTo>
                  <a:cubicBezTo>
                    <a:pt x="2776202" y="273435"/>
                    <a:pt x="2804104" y="238558"/>
                    <a:pt x="2845956" y="221817"/>
                  </a:cubicBezTo>
                  <a:cubicBezTo>
                    <a:pt x="2871068" y="212051"/>
                    <a:pt x="2933846" y="214842"/>
                    <a:pt x="2970118" y="217632"/>
                  </a:cubicBezTo>
                  <a:cubicBezTo>
                    <a:pt x="3020341" y="221817"/>
                    <a:pt x="3074749" y="230187"/>
                    <a:pt x="3101255" y="238558"/>
                  </a:cubicBezTo>
                  <a:cubicBezTo>
                    <a:pt x="3124971" y="245533"/>
                    <a:pt x="3137527" y="255299"/>
                    <a:pt x="3143107" y="265064"/>
                  </a:cubicBezTo>
                  <a:cubicBezTo>
                    <a:pt x="3147293" y="266459"/>
                    <a:pt x="3151478" y="266459"/>
                    <a:pt x="3154268" y="267854"/>
                  </a:cubicBezTo>
                  <a:cubicBezTo>
                    <a:pt x="3157058" y="267854"/>
                    <a:pt x="3158453" y="269250"/>
                    <a:pt x="3161243" y="269250"/>
                  </a:cubicBezTo>
                  <a:cubicBezTo>
                    <a:pt x="3161243" y="259484"/>
                    <a:pt x="3161243" y="251114"/>
                    <a:pt x="3161243" y="239953"/>
                  </a:cubicBezTo>
                  <a:cubicBezTo>
                    <a:pt x="3154268" y="237163"/>
                    <a:pt x="3147293" y="232978"/>
                    <a:pt x="3138922" y="228792"/>
                  </a:cubicBezTo>
                  <a:cubicBezTo>
                    <a:pt x="3091490" y="207866"/>
                    <a:pt x="3032896" y="191125"/>
                    <a:pt x="2974303" y="181360"/>
                  </a:cubicBezTo>
                  <a:cubicBezTo>
                    <a:pt x="2945007" y="177175"/>
                    <a:pt x="2897574" y="175780"/>
                    <a:pt x="2836191" y="200891"/>
                  </a:cubicBezTo>
                  <a:cubicBezTo>
                    <a:pt x="2822240" y="206471"/>
                    <a:pt x="2809684" y="212051"/>
                    <a:pt x="2797129" y="219027"/>
                  </a:cubicBezTo>
                  <a:cubicBezTo>
                    <a:pt x="2797129" y="228792"/>
                    <a:pt x="2797129" y="238558"/>
                    <a:pt x="2794338" y="245533"/>
                  </a:cubicBezTo>
                  <a:cubicBezTo>
                    <a:pt x="2785968" y="279015"/>
                    <a:pt x="2755276" y="281805"/>
                    <a:pt x="2728770" y="280410"/>
                  </a:cubicBezTo>
                  <a:cubicBezTo>
                    <a:pt x="2724585" y="280410"/>
                    <a:pt x="2723190" y="277620"/>
                    <a:pt x="2721795" y="276225"/>
                  </a:cubicBezTo>
                  <a:cubicBezTo>
                    <a:pt x="2720399" y="273435"/>
                    <a:pt x="2721795" y="269250"/>
                    <a:pt x="2725980" y="263669"/>
                  </a:cubicBezTo>
                  <a:cubicBezTo>
                    <a:pt x="2735745" y="251114"/>
                    <a:pt x="2758066" y="232978"/>
                    <a:pt x="2788758" y="214842"/>
                  </a:cubicBezTo>
                  <a:cubicBezTo>
                    <a:pt x="2788758" y="213446"/>
                    <a:pt x="2788758" y="212051"/>
                    <a:pt x="2788758" y="210656"/>
                  </a:cubicBezTo>
                  <a:cubicBezTo>
                    <a:pt x="2788758" y="192520"/>
                    <a:pt x="2788758" y="168804"/>
                    <a:pt x="2792943" y="146483"/>
                  </a:cubicBezTo>
                  <a:cubicBezTo>
                    <a:pt x="2798524" y="119976"/>
                    <a:pt x="2809684" y="97655"/>
                    <a:pt x="2826425" y="80914"/>
                  </a:cubicBezTo>
                  <a:cubicBezTo>
                    <a:pt x="2879438" y="25111"/>
                    <a:pt x="2889204" y="18136"/>
                    <a:pt x="2894784" y="20926"/>
                  </a:cubicBezTo>
                  <a:cubicBezTo>
                    <a:pt x="2898969" y="16741"/>
                    <a:pt x="2904549" y="13951"/>
                    <a:pt x="2910130" y="12556"/>
                  </a:cubicBezTo>
                  <a:cubicBezTo>
                    <a:pt x="2938031" y="4185"/>
                    <a:pt x="2954772" y="0"/>
                    <a:pt x="2970118" y="0"/>
                  </a:cubicBezTo>
                  <a:cubicBezTo>
                    <a:pt x="2988254" y="0"/>
                    <a:pt x="3000810" y="5580"/>
                    <a:pt x="3011970" y="16741"/>
                  </a:cubicBezTo>
                  <a:cubicBezTo>
                    <a:pt x="3014760" y="19531"/>
                    <a:pt x="3017550" y="23716"/>
                    <a:pt x="3018946" y="29297"/>
                  </a:cubicBezTo>
                  <a:cubicBezTo>
                    <a:pt x="3039872" y="32087"/>
                    <a:pt x="3091490" y="40457"/>
                    <a:pt x="3122181" y="85100"/>
                  </a:cubicBezTo>
                  <a:cubicBezTo>
                    <a:pt x="3138922" y="108816"/>
                    <a:pt x="3151478" y="146483"/>
                    <a:pt x="3159848" y="191125"/>
                  </a:cubicBezTo>
                  <a:cubicBezTo>
                    <a:pt x="3162638" y="206471"/>
                    <a:pt x="3164033" y="221817"/>
                    <a:pt x="3165429" y="237163"/>
                  </a:cubicBezTo>
                  <a:cubicBezTo>
                    <a:pt x="3191935" y="251114"/>
                    <a:pt x="3208676" y="265064"/>
                    <a:pt x="3210071" y="274830"/>
                  </a:cubicBezTo>
                  <a:cubicBezTo>
                    <a:pt x="3211466" y="280410"/>
                    <a:pt x="3210071" y="284595"/>
                    <a:pt x="3205886" y="287386"/>
                  </a:cubicBezTo>
                  <a:cubicBezTo>
                    <a:pt x="3200305" y="291571"/>
                    <a:pt x="3189145" y="292966"/>
                    <a:pt x="3176589" y="291571"/>
                  </a:cubicBezTo>
                  <a:cubicBezTo>
                    <a:pt x="3176589" y="294361"/>
                    <a:pt x="3177984" y="298546"/>
                    <a:pt x="3180774" y="306917"/>
                  </a:cubicBezTo>
                  <a:cubicBezTo>
                    <a:pt x="3183564" y="318077"/>
                    <a:pt x="3187750" y="332028"/>
                    <a:pt x="3193330" y="347374"/>
                  </a:cubicBezTo>
                  <a:cubicBezTo>
                    <a:pt x="3214256" y="412942"/>
                    <a:pt x="3246343" y="511993"/>
                    <a:pt x="3233787" y="566401"/>
                  </a:cubicBezTo>
                  <a:cubicBezTo>
                    <a:pt x="3230997" y="580351"/>
                    <a:pt x="3221232" y="592907"/>
                    <a:pt x="3207281" y="602672"/>
                  </a:cubicBezTo>
                  <a:cubicBezTo>
                    <a:pt x="3197515" y="609648"/>
                    <a:pt x="3184959" y="613833"/>
                    <a:pt x="3171009" y="618018"/>
                  </a:cubicBezTo>
                  <a:cubicBezTo>
                    <a:pt x="3217046" y="650105"/>
                    <a:pt x="3275639" y="696142"/>
                    <a:pt x="3286800" y="761711"/>
                  </a:cubicBezTo>
                  <a:cubicBezTo>
                    <a:pt x="3295170" y="813329"/>
                    <a:pt x="3270059" y="905404"/>
                    <a:pt x="3246343" y="973762"/>
                  </a:cubicBezTo>
                  <a:cubicBezTo>
                    <a:pt x="3219836" y="1051887"/>
                    <a:pt x="3189145" y="1118850"/>
                    <a:pt x="3180774" y="1131406"/>
                  </a:cubicBezTo>
                  <a:cubicBezTo>
                    <a:pt x="3172404" y="1143962"/>
                    <a:pt x="3175194" y="1149542"/>
                    <a:pt x="3179379" y="1155122"/>
                  </a:cubicBezTo>
                  <a:cubicBezTo>
                    <a:pt x="3182169" y="1159308"/>
                    <a:pt x="3186355" y="1164888"/>
                    <a:pt x="3182169" y="1173258"/>
                  </a:cubicBezTo>
                  <a:cubicBezTo>
                    <a:pt x="3179379" y="1181629"/>
                    <a:pt x="3172404" y="1184419"/>
                    <a:pt x="3168219" y="1184419"/>
                  </a:cubicBezTo>
                  <a:cubicBezTo>
                    <a:pt x="3165429" y="1185814"/>
                    <a:pt x="3162638" y="1185814"/>
                    <a:pt x="3162638" y="1187209"/>
                  </a:cubicBezTo>
                  <a:cubicBezTo>
                    <a:pt x="3161243" y="1188604"/>
                    <a:pt x="3161243" y="1192789"/>
                    <a:pt x="3162638" y="1199765"/>
                  </a:cubicBezTo>
                  <a:cubicBezTo>
                    <a:pt x="3164033" y="1209530"/>
                    <a:pt x="3180774" y="1243012"/>
                    <a:pt x="3198910" y="1279284"/>
                  </a:cubicBezTo>
                  <a:cubicBezTo>
                    <a:pt x="3212861" y="1308581"/>
                    <a:pt x="3228207" y="1337877"/>
                    <a:pt x="3239367" y="1361593"/>
                  </a:cubicBezTo>
                  <a:cubicBezTo>
                    <a:pt x="3244948" y="1375544"/>
                    <a:pt x="3249133" y="1385310"/>
                    <a:pt x="3251923" y="1392285"/>
                  </a:cubicBezTo>
                  <a:cubicBezTo>
                    <a:pt x="3254713" y="1402051"/>
                    <a:pt x="3254713" y="1407631"/>
                    <a:pt x="3251923" y="1411816"/>
                  </a:cubicBezTo>
                  <a:cubicBezTo>
                    <a:pt x="3249133" y="1414606"/>
                    <a:pt x="3246343" y="1414606"/>
                    <a:pt x="3242158" y="1411816"/>
                  </a:cubicBezTo>
                  <a:cubicBezTo>
                    <a:pt x="3228207" y="1404841"/>
                    <a:pt x="3200305" y="1375544"/>
                    <a:pt x="3171009" y="1344852"/>
                  </a:cubicBezTo>
                  <a:cubicBezTo>
                    <a:pt x="3152873" y="1325321"/>
                    <a:pt x="3133342" y="1304395"/>
                    <a:pt x="3116601" y="1290445"/>
                  </a:cubicBezTo>
                  <a:cubicBezTo>
                    <a:pt x="3092884" y="1268123"/>
                    <a:pt x="3087304" y="1269518"/>
                    <a:pt x="3085909" y="1270914"/>
                  </a:cubicBezTo>
                  <a:cubicBezTo>
                    <a:pt x="3084514" y="1270914"/>
                    <a:pt x="3084514" y="1273704"/>
                    <a:pt x="3085909" y="1282074"/>
                  </a:cubicBezTo>
                  <a:cubicBezTo>
                    <a:pt x="3091490" y="1312766"/>
                    <a:pt x="3102650" y="1339272"/>
                    <a:pt x="3109626" y="1357408"/>
                  </a:cubicBezTo>
                  <a:cubicBezTo>
                    <a:pt x="3116601" y="1374149"/>
                    <a:pt x="3119391" y="1381124"/>
                    <a:pt x="3115206" y="1385310"/>
                  </a:cubicBezTo>
                  <a:cubicBezTo>
                    <a:pt x="3112416" y="1388100"/>
                    <a:pt x="3106835" y="1386705"/>
                    <a:pt x="3104045" y="1385310"/>
                  </a:cubicBezTo>
                  <a:cubicBezTo>
                    <a:pt x="3095675" y="1381124"/>
                    <a:pt x="3083119" y="1372754"/>
                    <a:pt x="3070563" y="1362988"/>
                  </a:cubicBezTo>
                  <a:cubicBezTo>
                    <a:pt x="3060798" y="1356013"/>
                    <a:pt x="3051032" y="1347643"/>
                    <a:pt x="3041267" y="1343458"/>
                  </a:cubicBezTo>
                  <a:cubicBezTo>
                    <a:pt x="3030106" y="1336482"/>
                    <a:pt x="3025921" y="1336482"/>
                    <a:pt x="3023131" y="1337877"/>
                  </a:cubicBezTo>
                  <a:cubicBezTo>
                    <a:pt x="3021736" y="1339272"/>
                    <a:pt x="3020341" y="1342062"/>
                    <a:pt x="3020341" y="1344852"/>
                  </a:cubicBezTo>
                  <a:cubicBezTo>
                    <a:pt x="3020341" y="1356013"/>
                    <a:pt x="3024526" y="1368569"/>
                    <a:pt x="3027316" y="1379729"/>
                  </a:cubicBezTo>
                  <a:cubicBezTo>
                    <a:pt x="3031501" y="1395075"/>
                    <a:pt x="3035686" y="1409026"/>
                    <a:pt x="3030106" y="1417396"/>
                  </a:cubicBezTo>
                  <a:cubicBezTo>
                    <a:pt x="3025921" y="1422977"/>
                    <a:pt x="3017550" y="1425767"/>
                    <a:pt x="3004995" y="1425767"/>
                  </a:cubicBezTo>
                  <a:cubicBezTo>
                    <a:pt x="2984069" y="1425767"/>
                    <a:pt x="2945007" y="1418791"/>
                    <a:pt x="2905944" y="1409026"/>
                  </a:cubicBezTo>
                  <a:cubicBezTo>
                    <a:pt x="2887808" y="1404841"/>
                    <a:pt x="2872463" y="1399261"/>
                    <a:pt x="2859907" y="1395075"/>
                  </a:cubicBezTo>
                  <a:cubicBezTo>
                    <a:pt x="2865487" y="1407631"/>
                    <a:pt x="2868277" y="1420187"/>
                    <a:pt x="2866882" y="1431347"/>
                  </a:cubicBezTo>
                  <a:cubicBezTo>
                    <a:pt x="2865487" y="1439718"/>
                    <a:pt x="2862697" y="1446693"/>
                    <a:pt x="2857117" y="1450878"/>
                  </a:cubicBezTo>
                  <a:cubicBezTo>
                    <a:pt x="3032896" y="1455064"/>
                    <a:pt x="8303491" y="1457854"/>
                    <a:pt x="8309070" y="1457854"/>
                  </a:cubicBezTo>
                  <a:cubicBezTo>
                    <a:pt x="8310466" y="1457854"/>
                    <a:pt x="3522568" y="1459249"/>
                    <a:pt x="3522568" y="1462039"/>
                  </a:cubicBezTo>
                  <a:cubicBezTo>
                    <a:pt x="3518382" y="1456458"/>
                    <a:pt x="8324417" y="1459249"/>
                    <a:pt x="8323021" y="1459249"/>
                  </a:cubicBezTo>
                  <a:close/>
                  <a:moveTo>
                    <a:pt x="2494397" y="1230456"/>
                  </a:moveTo>
                  <a:cubicBezTo>
                    <a:pt x="2491607" y="1236037"/>
                    <a:pt x="2488817" y="1251382"/>
                    <a:pt x="2486027" y="1273704"/>
                  </a:cubicBezTo>
                  <a:cubicBezTo>
                    <a:pt x="2483237" y="1301605"/>
                    <a:pt x="2481842" y="1330902"/>
                    <a:pt x="2484632" y="1351828"/>
                  </a:cubicBezTo>
                  <a:cubicBezTo>
                    <a:pt x="2486027" y="1365779"/>
                    <a:pt x="2490212" y="1383915"/>
                    <a:pt x="2498583" y="1389495"/>
                  </a:cubicBezTo>
                  <a:cubicBezTo>
                    <a:pt x="2523694" y="1406236"/>
                    <a:pt x="2565546" y="1417396"/>
                    <a:pt x="2580892" y="1409026"/>
                  </a:cubicBezTo>
                  <a:cubicBezTo>
                    <a:pt x="2585077" y="1406236"/>
                    <a:pt x="2586472" y="1402051"/>
                    <a:pt x="2586472" y="1396470"/>
                  </a:cubicBezTo>
                  <a:cubicBezTo>
                    <a:pt x="2586472" y="1393680"/>
                    <a:pt x="2586472" y="1392285"/>
                    <a:pt x="2585077" y="1388100"/>
                  </a:cubicBezTo>
                  <a:cubicBezTo>
                    <a:pt x="2578102" y="1385310"/>
                    <a:pt x="2573917" y="1383915"/>
                    <a:pt x="2572522" y="1382519"/>
                  </a:cubicBezTo>
                  <a:cubicBezTo>
                    <a:pt x="2571126" y="1381124"/>
                    <a:pt x="2569731" y="1379729"/>
                    <a:pt x="2565546" y="1360198"/>
                  </a:cubicBezTo>
                  <a:cubicBezTo>
                    <a:pt x="2562756" y="1347643"/>
                    <a:pt x="2559966" y="1333692"/>
                    <a:pt x="2557176" y="1318346"/>
                  </a:cubicBezTo>
                  <a:cubicBezTo>
                    <a:pt x="2552990" y="1296025"/>
                    <a:pt x="2548805" y="1255568"/>
                    <a:pt x="2554386" y="1238827"/>
                  </a:cubicBezTo>
                  <a:cubicBezTo>
                    <a:pt x="2555781" y="1233246"/>
                    <a:pt x="2558571" y="1233246"/>
                    <a:pt x="2559966" y="1233246"/>
                  </a:cubicBezTo>
                  <a:cubicBezTo>
                    <a:pt x="2564151" y="1233246"/>
                    <a:pt x="2566941" y="1237432"/>
                    <a:pt x="2571126" y="1256963"/>
                  </a:cubicBezTo>
                  <a:cubicBezTo>
                    <a:pt x="2573917" y="1268123"/>
                    <a:pt x="2576707" y="1284864"/>
                    <a:pt x="2579497" y="1304395"/>
                  </a:cubicBezTo>
                  <a:cubicBezTo>
                    <a:pt x="2583682" y="1332297"/>
                    <a:pt x="2587867" y="1362988"/>
                    <a:pt x="2590657" y="1382519"/>
                  </a:cubicBezTo>
                  <a:cubicBezTo>
                    <a:pt x="2594843" y="1383915"/>
                    <a:pt x="2601818" y="1385310"/>
                    <a:pt x="2607398" y="1386705"/>
                  </a:cubicBezTo>
                  <a:cubicBezTo>
                    <a:pt x="2618559" y="1389495"/>
                    <a:pt x="2629720" y="1390890"/>
                    <a:pt x="2638090" y="1390890"/>
                  </a:cubicBezTo>
                  <a:cubicBezTo>
                    <a:pt x="2640880" y="1383915"/>
                    <a:pt x="2643670" y="1375544"/>
                    <a:pt x="2646460" y="1367174"/>
                  </a:cubicBezTo>
                  <a:cubicBezTo>
                    <a:pt x="2650646" y="1354618"/>
                    <a:pt x="2654831" y="1340667"/>
                    <a:pt x="2659016" y="1328112"/>
                  </a:cubicBezTo>
                  <a:cubicBezTo>
                    <a:pt x="2654831" y="1311371"/>
                    <a:pt x="2649251" y="1293235"/>
                    <a:pt x="2642275" y="1270914"/>
                  </a:cubicBezTo>
                  <a:cubicBezTo>
                    <a:pt x="2632510" y="1240222"/>
                    <a:pt x="2622744" y="1215111"/>
                    <a:pt x="2615769" y="1199765"/>
                  </a:cubicBezTo>
                  <a:cubicBezTo>
                    <a:pt x="2606003" y="1203950"/>
                    <a:pt x="2596238" y="1208135"/>
                    <a:pt x="2585077" y="1210925"/>
                  </a:cubicBezTo>
                  <a:cubicBezTo>
                    <a:pt x="2536250" y="1229061"/>
                    <a:pt x="2506953" y="1236037"/>
                    <a:pt x="2495792" y="1231851"/>
                  </a:cubicBezTo>
                  <a:cubicBezTo>
                    <a:pt x="2497187" y="1231851"/>
                    <a:pt x="2495792" y="1231851"/>
                    <a:pt x="2494397" y="1230456"/>
                  </a:cubicBezTo>
                  <a:cubicBezTo>
                    <a:pt x="2494397" y="1230456"/>
                    <a:pt x="2494397" y="1230456"/>
                    <a:pt x="2494397" y="1230456"/>
                  </a:cubicBezTo>
                  <a:close/>
                  <a:moveTo>
                    <a:pt x="2664596" y="1342062"/>
                  </a:moveTo>
                  <a:cubicBezTo>
                    <a:pt x="2661806" y="1351828"/>
                    <a:pt x="2657621" y="1361593"/>
                    <a:pt x="2654831" y="1369964"/>
                  </a:cubicBezTo>
                  <a:cubicBezTo>
                    <a:pt x="2652041" y="1376939"/>
                    <a:pt x="2649251" y="1383915"/>
                    <a:pt x="2647856" y="1390890"/>
                  </a:cubicBezTo>
                  <a:cubicBezTo>
                    <a:pt x="2650646" y="1390890"/>
                    <a:pt x="2653436" y="1389495"/>
                    <a:pt x="2654831" y="1389495"/>
                  </a:cubicBezTo>
                  <a:cubicBezTo>
                    <a:pt x="2661806" y="1386705"/>
                    <a:pt x="2665992" y="1382519"/>
                    <a:pt x="2667387" y="1375544"/>
                  </a:cubicBezTo>
                  <a:cubicBezTo>
                    <a:pt x="2668782" y="1369964"/>
                    <a:pt x="2667387" y="1357408"/>
                    <a:pt x="2664596" y="1342062"/>
                  </a:cubicBezTo>
                  <a:close/>
                  <a:moveTo>
                    <a:pt x="2578102" y="1376939"/>
                  </a:moveTo>
                  <a:cubicBezTo>
                    <a:pt x="2579497" y="1376939"/>
                    <a:pt x="2580892" y="1378334"/>
                    <a:pt x="2583682" y="1379729"/>
                  </a:cubicBezTo>
                  <a:cubicBezTo>
                    <a:pt x="2580892" y="1361593"/>
                    <a:pt x="2578102" y="1333692"/>
                    <a:pt x="2573917" y="1308581"/>
                  </a:cubicBezTo>
                  <a:cubicBezTo>
                    <a:pt x="2566941" y="1263938"/>
                    <a:pt x="2562756" y="1248592"/>
                    <a:pt x="2559966" y="1243012"/>
                  </a:cubicBezTo>
                  <a:cubicBezTo>
                    <a:pt x="2557176" y="1254173"/>
                    <a:pt x="2558571" y="1280679"/>
                    <a:pt x="2564151" y="1315556"/>
                  </a:cubicBezTo>
                  <a:cubicBezTo>
                    <a:pt x="2569731" y="1349038"/>
                    <a:pt x="2575312" y="1374149"/>
                    <a:pt x="2578102" y="1376939"/>
                  </a:cubicBezTo>
                  <a:close/>
                  <a:moveTo>
                    <a:pt x="2624139" y="1198370"/>
                  </a:moveTo>
                  <a:cubicBezTo>
                    <a:pt x="2625534" y="1201160"/>
                    <a:pt x="2626929" y="1203950"/>
                    <a:pt x="2628325" y="1208135"/>
                  </a:cubicBezTo>
                  <a:cubicBezTo>
                    <a:pt x="2635300" y="1223481"/>
                    <a:pt x="2642275" y="1245802"/>
                    <a:pt x="2649251" y="1266728"/>
                  </a:cubicBezTo>
                  <a:cubicBezTo>
                    <a:pt x="2653436" y="1277889"/>
                    <a:pt x="2659016" y="1296025"/>
                    <a:pt x="2664596" y="1315556"/>
                  </a:cubicBezTo>
                  <a:cubicBezTo>
                    <a:pt x="2674362" y="1283469"/>
                    <a:pt x="2678547" y="1252778"/>
                    <a:pt x="2665992" y="1237432"/>
                  </a:cubicBezTo>
                  <a:cubicBezTo>
                    <a:pt x="2663201" y="1234642"/>
                    <a:pt x="2661806" y="1230456"/>
                    <a:pt x="2660411" y="1227666"/>
                  </a:cubicBezTo>
                  <a:cubicBezTo>
                    <a:pt x="2647856" y="1223481"/>
                    <a:pt x="2636695" y="1217901"/>
                    <a:pt x="2633905" y="1213715"/>
                  </a:cubicBezTo>
                  <a:cubicBezTo>
                    <a:pt x="2631115" y="1209530"/>
                    <a:pt x="2631115" y="1203950"/>
                    <a:pt x="2635300" y="1195579"/>
                  </a:cubicBezTo>
                  <a:cubicBezTo>
                    <a:pt x="2631115" y="1195579"/>
                    <a:pt x="2628325" y="1196975"/>
                    <a:pt x="2624139" y="1198370"/>
                  </a:cubicBezTo>
                  <a:close/>
                  <a:moveTo>
                    <a:pt x="2667387" y="1222086"/>
                  </a:moveTo>
                  <a:cubicBezTo>
                    <a:pt x="2684128" y="1227666"/>
                    <a:pt x="2709239" y="1233246"/>
                    <a:pt x="2742721" y="1238827"/>
                  </a:cubicBezTo>
                  <a:cubicBezTo>
                    <a:pt x="2799919" y="1248592"/>
                    <a:pt x="2864092" y="1254173"/>
                    <a:pt x="2910130" y="1254173"/>
                  </a:cubicBezTo>
                  <a:cubicBezTo>
                    <a:pt x="2924080" y="1254173"/>
                    <a:pt x="2942217" y="1245802"/>
                    <a:pt x="2963143" y="1230456"/>
                  </a:cubicBezTo>
                  <a:cubicBezTo>
                    <a:pt x="2982674" y="1215111"/>
                    <a:pt x="3006390" y="1194184"/>
                    <a:pt x="3031501" y="1166283"/>
                  </a:cubicBezTo>
                  <a:cubicBezTo>
                    <a:pt x="3083119" y="1109085"/>
                    <a:pt x="3140317" y="1029565"/>
                    <a:pt x="3186355" y="952836"/>
                  </a:cubicBezTo>
                  <a:cubicBezTo>
                    <a:pt x="3208676" y="915169"/>
                    <a:pt x="3226812" y="880292"/>
                    <a:pt x="3237972" y="850996"/>
                  </a:cubicBezTo>
                  <a:cubicBezTo>
                    <a:pt x="3250528" y="820304"/>
                    <a:pt x="3256108" y="796588"/>
                    <a:pt x="3254713" y="782637"/>
                  </a:cubicBezTo>
                  <a:cubicBezTo>
                    <a:pt x="3251923" y="758921"/>
                    <a:pt x="3246343" y="737995"/>
                    <a:pt x="3237972" y="721254"/>
                  </a:cubicBezTo>
                  <a:cubicBezTo>
                    <a:pt x="3229602" y="704513"/>
                    <a:pt x="3219836" y="691957"/>
                    <a:pt x="3205886" y="684982"/>
                  </a:cubicBezTo>
                  <a:cubicBezTo>
                    <a:pt x="3194725" y="678007"/>
                    <a:pt x="3182169" y="675216"/>
                    <a:pt x="3168219" y="675216"/>
                  </a:cubicBezTo>
                  <a:cubicBezTo>
                    <a:pt x="3154268" y="675216"/>
                    <a:pt x="3137527" y="679402"/>
                    <a:pt x="3122181" y="686377"/>
                  </a:cubicBezTo>
                  <a:cubicBezTo>
                    <a:pt x="3062193" y="712883"/>
                    <a:pt x="3021736" y="785427"/>
                    <a:pt x="2975698" y="870527"/>
                  </a:cubicBezTo>
                  <a:cubicBezTo>
                    <a:pt x="2964538" y="891453"/>
                    <a:pt x="2951982" y="913774"/>
                    <a:pt x="2939426" y="936095"/>
                  </a:cubicBezTo>
                  <a:cubicBezTo>
                    <a:pt x="2921290" y="966787"/>
                    <a:pt x="2904549" y="993294"/>
                    <a:pt x="2886413" y="1012825"/>
                  </a:cubicBezTo>
                  <a:cubicBezTo>
                    <a:pt x="2885018" y="1023985"/>
                    <a:pt x="2878043" y="1039331"/>
                    <a:pt x="2872463" y="1047701"/>
                  </a:cubicBezTo>
                  <a:cubicBezTo>
                    <a:pt x="2862697" y="1067233"/>
                    <a:pt x="2850141" y="1085368"/>
                    <a:pt x="2841771" y="1093739"/>
                  </a:cubicBezTo>
                  <a:cubicBezTo>
                    <a:pt x="2836191" y="1099319"/>
                    <a:pt x="2822240" y="1106295"/>
                    <a:pt x="2804104" y="1114665"/>
                  </a:cubicBezTo>
                  <a:cubicBezTo>
                    <a:pt x="2808289" y="1136986"/>
                    <a:pt x="2772017" y="1153727"/>
                    <a:pt x="2734350" y="1171863"/>
                  </a:cubicBezTo>
                  <a:cubicBezTo>
                    <a:pt x="2703659" y="1187209"/>
                    <a:pt x="2670177" y="1202555"/>
                    <a:pt x="2665992" y="1219296"/>
                  </a:cubicBezTo>
                  <a:cubicBezTo>
                    <a:pt x="2667387" y="1220691"/>
                    <a:pt x="2667387" y="1220691"/>
                    <a:pt x="2667387" y="1222086"/>
                  </a:cubicBezTo>
                  <a:close/>
                  <a:moveTo>
                    <a:pt x="2561361" y="1240222"/>
                  </a:moveTo>
                  <a:cubicBezTo>
                    <a:pt x="2561361" y="1240222"/>
                    <a:pt x="2561361" y="1240222"/>
                    <a:pt x="2561361" y="1240222"/>
                  </a:cubicBezTo>
                  <a:cubicBezTo>
                    <a:pt x="2561361" y="1240222"/>
                    <a:pt x="2561361" y="1240222"/>
                    <a:pt x="2561361" y="1240222"/>
                  </a:cubicBezTo>
                  <a:close/>
                  <a:moveTo>
                    <a:pt x="2449755" y="1060257"/>
                  </a:moveTo>
                  <a:cubicBezTo>
                    <a:pt x="2442780" y="1067233"/>
                    <a:pt x="2437199" y="1075603"/>
                    <a:pt x="2431619" y="1085368"/>
                  </a:cubicBezTo>
                  <a:cubicBezTo>
                    <a:pt x="2413483" y="1123036"/>
                    <a:pt x="2395347" y="1166283"/>
                    <a:pt x="2409298" y="1194184"/>
                  </a:cubicBezTo>
                  <a:cubicBezTo>
                    <a:pt x="2417668" y="1209530"/>
                    <a:pt x="2433014" y="1219296"/>
                    <a:pt x="2459520" y="1224876"/>
                  </a:cubicBezTo>
                  <a:cubicBezTo>
                    <a:pt x="2466496" y="1226271"/>
                    <a:pt x="2476261" y="1226271"/>
                    <a:pt x="2488817" y="1224876"/>
                  </a:cubicBezTo>
                  <a:cubicBezTo>
                    <a:pt x="2490212" y="1223481"/>
                    <a:pt x="2491607" y="1222086"/>
                    <a:pt x="2493002" y="1222086"/>
                  </a:cubicBezTo>
                  <a:cubicBezTo>
                    <a:pt x="2494397" y="1222086"/>
                    <a:pt x="2495792" y="1222086"/>
                    <a:pt x="2497187" y="1223481"/>
                  </a:cubicBezTo>
                  <a:cubicBezTo>
                    <a:pt x="2511138" y="1222086"/>
                    <a:pt x="2527879" y="1217901"/>
                    <a:pt x="2547410" y="1212320"/>
                  </a:cubicBezTo>
                  <a:cubicBezTo>
                    <a:pt x="2562756" y="1208135"/>
                    <a:pt x="2578102" y="1202555"/>
                    <a:pt x="2589262" y="1196975"/>
                  </a:cubicBezTo>
                  <a:cubicBezTo>
                    <a:pt x="2606003" y="1188604"/>
                    <a:pt x="2606003" y="1184419"/>
                    <a:pt x="2606003" y="1184419"/>
                  </a:cubicBezTo>
                  <a:cubicBezTo>
                    <a:pt x="2606003" y="1181629"/>
                    <a:pt x="2608793" y="1180234"/>
                    <a:pt x="2611584" y="1180234"/>
                  </a:cubicBezTo>
                  <a:cubicBezTo>
                    <a:pt x="2612979" y="1180234"/>
                    <a:pt x="2615769" y="1181629"/>
                    <a:pt x="2619954" y="1189999"/>
                  </a:cubicBezTo>
                  <a:cubicBezTo>
                    <a:pt x="2619954" y="1191394"/>
                    <a:pt x="2621349" y="1191394"/>
                    <a:pt x="2621349" y="1192789"/>
                  </a:cubicBezTo>
                  <a:cubicBezTo>
                    <a:pt x="2628325" y="1189999"/>
                    <a:pt x="2633905" y="1187209"/>
                    <a:pt x="2639485" y="1185814"/>
                  </a:cubicBezTo>
                  <a:cubicBezTo>
                    <a:pt x="2646460" y="1171863"/>
                    <a:pt x="2659016" y="1155122"/>
                    <a:pt x="2674362" y="1131406"/>
                  </a:cubicBezTo>
                  <a:cubicBezTo>
                    <a:pt x="2691103" y="1107690"/>
                    <a:pt x="2710634" y="1079788"/>
                    <a:pt x="2724585" y="1053282"/>
                  </a:cubicBezTo>
                  <a:cubicBezTo>
                    <a:pt x="2672967" y="1065837"/>
                    <a:pt x="2592053" y="1085368"/>
                    <a:pt x="2546015" y="1085368"/>
                  </a:cubicBezTo>
                  <a:cubicBezTo>
                    <a:pt x="2513928" y="1085368"/>
                    <a:pt x="2490212" y="1083973"/>
                    <a:pt x="2474866" y="1079788"/>
                  </a:cubicBezTo>
                  <a:cubicBezTo>
                    <a:pt x="2460916" y="1075603"/>
                    <a:pt x="2453940" y="1070023"/>
                    <a:pt x="2449755" y="1060257"/>
                  </a:cubicBezTo>
                  <a:close/>
                  <a:moveTo>
                    <a:pt x="2645065" y="1189999"/>
                  </a:moveTo>
                  <a:cubicBezTo>
                    <a:pt x="2639485" y="1202555"/>
                    <a:pt x="2639485" y="1206740"/>
                    <a:pt x="2640880" y="1208135"/>
                  </a:cubicBezTo>
                  <a:cubicBezTo>
                    <a:pt x="2642275" y="1210925"/>
                    <a:pt x="2649251" y="1215111"/>
                    <a:pt x="2661806" y="1219296"/>
                  </a:cubicBezTo>
                  <a:cubicBezTo>
                    <a:pt x="2661806" y="1219296"/>
                    <a:pt x="2661806" y="1217901"/>
                    <a:pt x="2661806" y="1217901"/>
                  </a:cubicBezTo>
                  <a:cubicBezTo>
                    <a:pt x="2665992" y="1198370"/>
                    <a:pt x="2699473" y="1183024"/>
                    <a:pt x="2734350" y="1166283"/>
                  </a:cubicBezTo>
                  <a:cubicBezTo>
                    <a:pt x="2752486" y="1157912"/>
                    <a:pt x="2770622" y="1148147"/>
                    <a:pt x="2783178" y="1139776"/>
                  </a:cubicBezTo>
                  <a:cubicBezTo>
                    <a:pt x="2794338" y="1131406"/>
                    <a:pt x="2801314" y="1124431"/>
                    <a:pt x="2799919" y="1117455"/>
                  </a:cubicBezTo>
                  <a:cubicBezTo>
                    <a:pt x="2792943" y="1120245"/>
                    <a:pt x="2784573" y="1124431"/>
                    <a:pt x="2776202" y="1127221"/>
                  </a:cubicBezTo>
                  <a:cubicBezTo>
                    <a:pt x="2738535" y="1142567"/>
                    <a:pt x="2691103" y="1163493"/>
                    <a:pt x="2659016" y="1184419"/>
                  </a:cubicBezTo>
                  <a:cubicBezTo>
                    <a:pt x="2659016" y="1184419"/>
                    <a:pt x="2659016" y="1184419"/>
                    <a:pt x="2659016" y="1184419"/>
                  </a:cubicBezTo>
                  <a:cubicBezTo>
                    <a:pt x="2656226" y="1184419"/>
                    <a:pt x="2652041" y="1187209"/>
                    <a:pt x="2645065" y="1189999"/>
                  </a:cubicBezTo>
                  <a:close/>
                  <a:moveTo>
                    <a:pt x="2611584" y="1188604"/>
                  </a:moveTo>
                  <a:cubicBezTo>
                    <a:pt x="2607398" y="1194184"/>
                    <a:pt x="2599028" y="1198370"/>
                    <a:pt x="2592053" y="1201160"/>
                  </a:cubicBezTo>
                  <a:cubicBezTo>
                    <a:pt x="2587867" y="1203950"/>
                    <a:pt x="2582287" y="1205345"/>
                    <a:pt x="2575312" y="1208135"/>
                  </a:cubicBezTo>
                  <a:cubicBezTo>
                    <a:pt x="2578102" y="1206740"/>
                    <a:pt x="2580892" y="1206740"/>
                    <a:pt x="2583682" y="1205345"/>
                  </a:cubicBezTo>
                  <a:cubicBezTo>
                    <a:pt x="2593448" y="1201160"/>
                    <a:pt x="2604608" y="1196975"/>
                    <a:pt x="2612979" y="1194184"/>
                  </a:cubicBezTo>
                  <a:cubicBezTo>
                    <a:pt x="2614374" y="1192789"/>
                    <a:pt x="2612979" y="1189999"/>
                    <a:pt x="2611584" y="1188604"/>
                  </a:cubicBezTo>
                  <a:close/>
                  <a:moveTo>
                    <a:pt x="2732955" y="1050492"/>
                  </a:moveTo>
                  <a:cubicBezTo>
                    <a:pt x="2717609" y="1078393"/>
                    <a:pt x="2698078" y="1109085"/>
                    <a:pt x="2679942" y="1134196"/>
                  </a:cubicBezTo>
                  <a:cubicBezTo>
                    <a:pt x="2668782" y="1150937"/>
                    <a:pt x="2657621" y="1166283"/>
                    <a:pt x="2649251" y="1180234"/>
                  </a:cubicBezTo>
                  <a:cubicBezTo>
                    <a:pt x="2650646" y="1178839"/>
                    <a:pt x="2652041" y="1178839"/>
                    <a:pt x="2652041" y="1178839"/>
                  </a:cubicBezTo>
                  <a:cubicBezTo>
                    <a:pt x="2684128" y="1156517"/>
                    <a:pt x="2732955" y="1136986"/>
                    <a:pt x="2770622" y="1121640"/>
                  </a:cubicBezTo>
                  <a:cubicBezTo>
                    <a:pt x="2778993" y="1117455"/>
                    <a:pt x="2788758" y="1114665"/>
                    <a:pt x="2795734" y="1110480"/>
                  </a:cubicBezTo>
                  <a:cubicBezTo>
                    <a:pt x="2794338" y="1106295"/>
                    <a:pt x="2794338" y="1102109"/>
                    <a:pt x="2792943" y="1099319"/>
                  </a:cubicBezTo>
                  <a:cubicBezTo>
                    <a:pt x="2791548" y="1090949"/>
                    <a:pt x="2788758" y="1082578"/>
                    <a:pt x="2787363" y="1074208"/>
                  </a:cubicBezTo>
                  <a:cubicBezTo>
                    <a:pt x="2778993" y="1075603"/>
                    <a:pt x="2770622" y="1075603"/>
                    <a:pt x="2762252" y="1075603"/>
                  </a:cubicBezTo>
                  <a:lnTo>
                    <a:pt x="2760857" y="1075603"/>
                  </a:lnTo>
                  <a:cubicBezTo>
                    <a:pt x="2751091" y="1075603"/>
                    <a:pt x="2749696" y="1071418"/>
                    <a:pt x="2749696" y="1068628"/>
                  </a:cubicBezTo>
                  <a:cubicBezTo>
                    <a:pt x="2749696" y="1065837"/>
                    <a:pt x="2751091" y="1060257"/>
                    <a:pt x="2766437" y="1049097"/>
                  </a:cubicBezTo>
                  <a:cubicBezTo>
                    <a:pt x="2769227" y="1047701"/>
                    <a:pt x="2770622" y="1046306"/>
                    <a:pt x="2773412" y="1044911"/>
                  </a:cubicBezTo>
                  <a:cubicBezTo>
                    <a:pt x="2772017" y="1043516"/>
                    <a:pt x="2770622" y="1043516"/>
                    <a:pt x="2769227" y="1043516"/>
                  </a:cubicBezTo>
                  <a:cubicBezTo>
                    <a:pt x="2767832" y="1042121"/>
                    <a:pt x="2752486" y="1046306"/>
                    <a:pt x="2732955" y="1050492"/>
                  </a:cubicBezTo>
                  <a:close/>
                  <a:moveTo>
                    <a:pt x="2795734" y="1072813"/>
                  </a:moveTo>
                  <a:cubicBezTo>
                    <a:pt x="2797129" y="1079788"/>
                    <a:pt x="2799919" y="1088159"/>
                    <a:pt x="2801314" y="1096529"/>
                  </a:cubicBezTo>
                  <a:cubicBezTo>
                    <a:pt x="2802709" y="1099319"/>
                    <a:pt x="2802709" y="1103505"/>
                    <a:pt x="2804104" y="1106295"/>
                  </a:cubicBezTo>
                  <a:cubicBezTo>
                    <a:pt x="2820845" y="1099319"/>
                    <a:pt x="2833401" y="1092344"/>
                    <a:pt x="2838981" y="1088159"/>
                  </a:cubicBezTo>
                  <a:cubicBezTo>
                    <a:pt x="2847351" y="1081183"/>
                    <a:pt x="2858512" y="1063047"/>
                    <a:pt x="2868277" y="1043516"/>
                  </a:cubicBezTo>
                  <a:cubicBezTo>
                    <a:pt x="2872463" y="1035146"/>
                    <a:pt x="2875253" y="1028170"/>
                    <a:pt x="2876648" y="1022590"/>
                  </a:cubicBezTo>
                  <a:cubicBezTo>
                    <a:pt x="2862697" y="1036541"/>
                    <a:pt x="2850141" y="1047701"/>
                    <a:pt x="2837586" y="1056072"/>
                  </a:cubicBezTo>
                  <a:cubicBezTo>
                    <a:pt x="2822240" y="1067233"/>
                    <a:pt x="2808289" y="1071418"/>
                    <a:pt x="2795734" y="1072813"/>
                  </a:cubicBezTo>
                  <a:close/>
                  <a:moveTo>
                    <a:pt x="2758066" y="1067233"/>
                  </a:moveTo>
                  <a:cubicBezTo>
                    <a:pt x="2758066" y="1067233"/>
                    <a:pt x="2759462" y="1067233"/>
                    <a:pt x="2762252" y="1067233"/>
                  </a:cubicBezTo>
                  <a:lnTo>
                    <a:pt x="2763647" y="1067233"/>
                  </a:lnTo>
                  <a:cubicBezTo>
                    <a:pt x="2770622" y="1067233"/>
                    <a:pt x="2778993" y="1067233"/>
                    <a:pt x="2785968" y="1065837"/>
                  </a:cubicBezTo>
                  <a:cubicBezTo>
                    <a:pt x="2783178" y="1058862"/>
                    <a:pt x="2781783" y="1051887"/>
                    <a:pt x="2778993" y="1047701"/>
                  </a:cubicBezTo>
                  <a:cubicBezTo>
                    <a:pt x="2776202" y="1049097"/>
                    <a:pt x="2774807" y="1050492"/>
                    <a:pt x="2773412" y="1051887"/>
                  </a:cubicBezTo>
                  <a:cubicBezTo>
                    <a:pt x="2762252" y="1063047"/>
                    <a:pt x="2759462" y="1065837"/>
                    <a:pt x="2758066" y="1067233"/>
                  </a:cubicBezTo>
                  <a:close/>
                  <a:moveTo>
                    <a:pt x="2785968" y="1046306"/>
                  </a:moveTo>
                  <a:cubicBezTo>
                    <a:pt x="2788758" y="1051887"/>
                    <a:pt x="2791548" y="1058862"/>
                    <a:pt x="2794338" y="1067233"/>
                  </a:cubicBezTo>
                  <a:cubicBezTo>
                    <a:pt x="2806894" y="1065837"/>
                    <a:pt x="2819450" y="1061652"/>
                    <a:pt x="2834796" y="1051887"/>
                  </a:cubicBezTo>
                  <a:cubicBezTo>
                    <a:pt x="2850141" y="1042121"/>
                    <a:pt x="2865487" y="1028170"/>
                    <a:pt x="2882228" y="1010034"/>
                  </a:cubicBezTo>
                  <a:cubicBezTo>
                    <a:pt x="2882228" y="1007244"/>
                    <a:pt x="2882228" y="1004454"/>
                    <a:pt x="2882228" y="1003059"/>
                  </a:cubicBezTo>
                  <a:cubicBezTo>
                    <a:pt x="2882228" y="1001664"/>
                    <a:pt x="2880833" y="1001664"/>
                    <a:pt x="2879438" y="1001664"/>
                  </a:cubicBezTo>
                  <a:cubicBezTo>
                    <a:pt x="2871068" y="1001664"/>
                    <a:pt x="2841771" y="1015615"/>
                    <a:pt x="2812474" y="1030961"/>
                  </a:cubicBezTo>
                  <a:cubicBezTo>
                    <a:pt x="2801314" y="1036541"/>
                    <a:pt x="2792943" y="1040726"/>
                    <a:pt x="2785968" y="1046306"/>
                  </a:cubicBezTo>
                  <a:close/>
                  <a:moveTo>
                    <a:pt x="2453940" y="1003059"/>
                  </a:moveTo>
                  <a:cubicBezTo>
                    <a:pt x="2453940" y="1003059"/>
                    <a:pt x="2453940" y="1003059"/>
                    <a:pt x="2453940" y="1003059"/>
                  </a:cubicBezTo>
                  <a:cubicBezTo>
                    <a:pt x="2451150" y="1019800"/>
                    <a:pt x="2452545" y="1036541"/>
                    <a:pt x="2453940" y="1046306"/>
                  </a:cubicBezTo>
                  <a:cubicBezTo>
                    <a:pt x="2463706" y="1037936"/>
                    <a:pt x="2473471" y="1032356"/>
                    <a:pt x="2480447" y="1028170"/>
                  </a:cubicBezTo>
                  <a:cubicBezTo>
                    <a:pt x="2483237" y="1026775"/>
                    <a:pt x="2484632" y="1025380"/>
                    <a:pt x="2486027" y="1025380"/>
                  </a:cubicBezTo>
                  <a:cubicBezTo>
                    <a:pt x="2483237" y="1025380"/>
                    <a:pt x="2480447" y="1023985"/>
                    <a:pt x="2473471" y="1022590"/>
                  </a:cubicBezTo>
                  <a:cubicBezTo>
                    <a:pt x="2467891" y="1021195"/>
                    <a:pt x="2460916" y="1014220"/>
                    <a:pt x="2453940" y="1003059"/>
                  </a:cubicBezTo>
                  <a:close/>
                  <a:moveTo>
                    <a:pt x="2745511" y="1023985"/>
                  </a:moveTo>
                  <a:cubicBezTo>
                    <a:pt x="2742721" y="1029565"/>
                    <a:pt x="2741326" y="1035146"/>
                    <a:pt x="2737140" y="1042121"/>
                  </a:cubicBezTo>
                  <a:cubicBezTo>
                    <a:pt x="2756671" y="1037936"/>
                    <a:pt x="2767832" y="1035146"/>
                    <a:pt x="2772017" y="1035146"/>
                  </a:cubicBezTo>
                  <a:cubicBezTo>
                    <a:pt x="2776202" y="1035146"/>
                    <a:pt x="2778993" y="1036541"/>
                    <a:pt x="2781783" y="1039331"/>
                  </a:cubicBezTo>
                  <a:cubicBezTo>
                    <a:pt x="2788758" y="1035146"/>
                    <a:pt x="2797129" y="1029565"/>
                    <a:pt x="2806894" y="1023985"/>
                  </a:cubicBezTo>
                  <a:cubicBezTo>
                    <a:pt x="2832005" y="1010034"/>
                    <a:pt x="2865487" y="993294"/>
                    <a:pt x="2878043" y="993294"/>
                  </a:cubicBezTo>
                  <a:cubicBezTo>
                    <a:pt x="2882228" y="993294"/>
                    <a:pt x="2886413" y="994689"/>
                    <a:pt x="2887808" y="998874"/>
                  </a:cubicBezTo>
                  <a:cubicBezTo>
                    <a:pt x="2887808" y="998874"/>
                    <a:pt x="2887808" y="1000269"/>
                    <a:pt x="2887808" y="1000269"/>
                  </a:cubicBezTo>
                  <a:cubicBezTo>
                    <a:pt x="2903154" y="980738"/>
                    <a:pt x="2918500" y="958417"/>
                    <a:pt x="2933846" y="930515"/>
                  </a:cubicBezTo>
                  <a:cubicBezTo>
                    <a:pt x="2946402" y="908194"/>
                    <a:pt x="2958957" y="885873"/>
                    <a:pt x="2970118" y="864947"/>
                  </a:cubicBezTo>
                  <a:cubicBezTo>
                    <a:pt x="2992439" y="823094"/>
                    <a:pt x="3013365" y="784032"/>
                    <a:pt x="3037081" y="751945"/>
                  </a:cubicBezTo>
                  <a:cubicBezTo>
                    <a:pt x="3027316" y="761711"/>
                    <a:pt x="3014760" y="775662"/>
                    <a:pt x="2999414" y="791008"/>
                  </a:cubicBezTo>
                  <a:cubicBezTo>
                    <a:pt x="2958957" y="832860"/>
                    <a:pt x="2901759" y="888663"/>
                    <a:pt x="2855722" y="936095"/>
                  </a:cubicBezTo>
                  <a:cubicBezTo>
                    <a:pt x="2770622" y="1019800"/>
                    <a:pt x="2765042" y="1019800"/>
                    <a:pt x="2762252" y="1019800"/>
                  </a:cubicBezTo>
                  <a:cubicBezTo>
                    <a:pt x="2759462" y="1021195"/>
                    <a:pt x="2752486" y="1022590"/>
                    <a:pt x="2745511" y="1023985"/>
                  </a:cubicBezTo>
                  <a:close/>
                  <a:moveTo>
                    <a:pt x="2732955" y="683587"/>
                  </a:moveTo>
                  <a:cubicBezTo>
                    <a:pt x="2712029" y="703118"/>
                    <a:pt x="2691103" y="721254"/>
                    <a:pt x="2675757" y="743575"/>
                  </a:cubicBezTo>
                  <a:cubicBezTo>
                    <a:pt x="2657621" y="768686"/>
                    <a:pt x="2647856" y="795193"/>
                    <a:pt x="2645065" y="825885"/>
                  </a:cubicBezTo>
                  <a:cubicBezTo>
                    <a:pt x="2640880" y="864947"/>
                    <a:pt x="2654831" y="917959"/>
                    <a:pt x="2664596" y="959812"/>
                  </a:cubicBezTo>
                  <a:cubicBezTo>
                    <a:pt x="2672967" y="993294"/>
                    <a:pt x="2678547" y="1019800"/>
                    <a:pt x="2677152" y="1035146"/>
                  </a:cubicBezTo>
                  <a:cubicBezTo>
                    <a:pt x="2684128" y="1032356"/>
                    <a:pt x="2693893" y="1029565"/>
                    <a:pt x="2703659" y="1026775"/>
                  </a:cubicBezTo>
                  <a:cubicBezTo>
                    <a:pt x="2714819" y="1023985"/>
                    <a:pt x="2728770" y="1019800"/>
                    <a:pt x="2739931" y="1017010"/>
                  </a:cubicBezTo>
                  <a:cubicBezTo>
                    <a:pt x="2741326" y="1011430"/>
                    <a:pt x="2742721" y="1007244"/>
                    <a:pt x="2744116" y="1001664"/>
                  </a:cubicBezTo>
                  <a:cubicBezTo>
                    <a:pt x="2744116" y="1001664"/>
                    <a:pt x="2744116" y="1000269"/>
                    <a:pt x="2744116" y="1000269"/>
                  </a:cubicBezTo>
                  <a:cubicBezTo>
                    <a:pt x="2738535" y="990503"/>
                    <a:pt x="2732955" y="972367"/>
                    <a:pt x="2725980" y="933305"/>
                  </a:cubicBezTo>
                  <a:cubicBezTo>
                    <a:pt x="2719004" y="895638"/>
                    <a:pt x="2713424" y="848206"/>
                    <a:pt x="2709239" y="814724"/>
                  </a:cubicBezTo>
                  <a:cubicBezTo>
                    <a:pt x="2706449" y="796588"/>
                    <a:pt x="2705054" y="781242"/>
                    <a:pt x="2703659" y="771477"/>
                  </a:cubicBezTo>
                  <a:cubicBezTo>
                    <a:pt x="2700868" y="754736"/>
                    <a:pt x="2705054" y="742180"/>
                    <a:pt x="2717609" y="731019"/>
                  </a:cubicBezTo>
                  <a:cubicBezTo>
                    <a:pt x="2727375" y="721254"/>
                    <a:pt x="2739931" y="715674"/>
                    <a:pt x="2751091" y="710093"/>
                  </a:cubicBezTo>
                  <a:cubicBezTo>
                    <a:pt x="2759462" y="705908"/>
                    <a:pt x="2767832" y="701723"/>
                    <a:pt x="2770622" y="698933"/>
                  </a:cubicBezTo>
                  <a:cubicBezTo>
                    <a:pt x="2772017" y="697538"/>
                    <a:pt x="2772017" y="696142"/>
                    <a:pt x="2772017" y="696142"/>
                  </a:cubicBezTo>
                  <a:cubicBezTo>
                    <a:pt x="2770622" y="693352"/>
                    <a:pt x="2760857" y="690562"/>
                    <a:pt x="2751091" y="687772"/>
                  </a:cubicBezTo>
                  <a:cubicBezTo>
                    <a:pt x="2744116" y="687772"/>
                    <a:pt x="2738535" y="686377"/>
                    <a:pt x="2732955" y="683587"/>
                  </a:cubicBezTo>
                  <a:close/>
                  <a:moveTo>
                    <a:pt x="2749696" y="1010034"/>
                  </a:moveTo>
                  <a:cubicBezTo>
                    <a:pt x="2749696" y="1012825"/>
                    <a:pt x="2748301" y="1014220"/>
                    <a:pt x="2748301" y="1017010"/>
                  </a:cubicBezTo>
                  <a:cubicBezTo>
                    <a:pt x="2753881" y="1015615"/>
                    <a:pt x="2758066" y="1014220"/>
                    <a:pt x="2760857" y="1014220"/>
                  </a:cubicBezTo>
                  <a:cubicBezTo>
                    <a:pt x="2762252" y="1014220"/>
                    <a:pt x="2767832" y="1010034"/>
                    <a:pt x="2790153" y="989108"/>
                  </a:cubicBezTo>
                  <a:cubicBezTo>
                    <a:pt x="2805499" y="975158"/>
                    <a:pt x="2825030" y="955627"/>
                    <a:pt x="2851537" y="930515"/>
                  </a:cubicBezTo>
                  <a:cubicBezTo>
                    <a:pt x="2898969" y="884478"/>
                    <a:pt x="2953377" y="828675"/>
                    <a:pt x="2993834" y="788218"/>
                  </a:cubicBezTo>
                  <a:cubicBezTo>
                    <a:pt x="3023131" y="758921"/>
                    <a:pt x="3044057" y="736600"/>
                    <a:pt x="3049637" y="732415"/>
                  </a:cubicBezTo>
                  <a:cubicBezTo>
                    <a:pt x="3052427" y="729624"/>
                    <a:pt x="3053823" y="726834"/>
                    <a:pt x="3053823" y="724044"/>
                  </a:cubicBezTo>
                  <a:cubicBezTo>
                    <a:pt x="3052427" y="717069"/>
                    <a:pt x="3041267" y="711488"/>
                    <a:pt x="3032896" y="705908"/>
                  </a:cubicBezTo>
                  <a:cubicBezTo>
                    <a:pt x="3025921" y="701723"/>
                    <a:pt x="3020341" y="698933"/>
                    <a:pt x="3017550" y="694747"/>
                  </a:cubicBezTo>
                  <a:cubicBezTo>
                    <a:pt x="3016155" y="693352"/>
                    <a:pt x="3016155" y="690562"/>
                    <a:pt x="3016155" y="689167"/>
                  </a:cubicBezTo>
                  <a:cubicBezTo>
                    <a:pt x="3018946" y="682192"/>
                    <a:pt x="3032896" y="679402"/>
                    <a:pt x="3066378" y="672426"/>
                  </a:cubicBezTo>
                  <a:cubicBezTo>
                    <a:pt x="3080329" y="669636"/>
                    <a:pt x="3095675" y="666846"/>
                    <a:pt x="3104045" y="662661"/>
                  </a:cubicBezTo>
                  <a:cubicBezTo>
                    <a:pt x="3106835" y="661266"/>
                    <a:pt x="3111020" y="657080"/>
                    <a:pt x="3115206" y="640339"/>
                  </a:cubicBezTo>
                  <a:cubicBezTo>
                    <a:pt x="3116601" y="634759"/>
                    <a:pt x="3116601" y="629179"/>
                    <a:pt x="3117996" y="622204"/>
                  </a:cubicBezTo>
                  <a:cubicBezTo>
                    <a:pt x="3098465" y="622204"/>
                    <a:pt x="3077539" y="622204"/>
                    <a:pt x="3056613" y="618018"/>
                  </a:cubicBezTo>
                  <a:cubicBezTo>
                    <a:pt x="3051032" y="616623"/>
                    <a:pt x="3044057" y="616623"/>
                    <a:pt x="3038477" y="615228"/>
                  </a:cubicBezTo>
                  <a:cubicBezTo>
                    <a:pt x="3030106" y="627784"/>
                    <a:pt x="3020341" y="641735"/>
                    <a:pt x="3009180" y="655685"/>
                  </a:cubicBezTo>
                  <a:cubicBezTo>
                    <a:pt x="2972908" y="700328"/>
                    <a:pt x="2921290" y="781242"/>
                    <a:pt x="2875253" y="852391"/>
                  </a:cubicBezTo>
                  <a:cubicBezTo>
                    <a:pt x="2834796" y="913774"/>
                    <a:pt x="2797129" y="972367"/>
                    <a:pt x="2776202" y="998874"/>
                  </a:cubicBezTo>
                  <a:cubicBezTo>
                    <a:pt x="2769227" y="1007244"/>
                    <a:pt x="2765042" y="1011430"/>
                    <a:pt x="2760857" y="1014220"/>
                  </a:cubicBezTo>
                  <a:cubicBezTo>
                    <a:pt x="2758066" y="1015615"/>
                    <a:pt x="2755276" y="1015615"/>
                    <a:pt x="2752486" y="1014220"/>
                  </a:cubicBezTo>
                  <a:cubicBezTo>
                    <a:pt x="2751091" y="1011430"/>
                    <a:pt x="2751091" y="1010034"/>
                    <a:pt x="2749696" y="1010034"/>
                  </a:cubicBezTo>
                  <a:close/>
                  <a:moveTo>
                    <a:pt x="2640880" y="1003059"/>
                  </a:moveTo>
                  <a:cubicBezTo>
                    <a:pt x="2642275" y="1010034"/>
                    <a:pt x="2645065" y="1012825"/>
                    <a:pt x="2645065" y="1012825"/>
                  </a:cubicBezTo>
                  <a:cubicBezTo>
                    <a:pt x="2646460" y="1012825"/>
                    <a:pt x="2647856" y="1011430"/>
                    <a:pt x="2647856" y="1011430"/>
                  </a:cubicBezTo>
                  <a:cubicBezTo>
                    <a:pt x="2647856" y="1011430"/>
                    <a:pt x="2647856" y="1008639"/>
                    <a:pt x="2640880" y="1003059"/>
                  </a:cubicBezTo>
                  <a:close/>
                  <a:moveTo>
                    <a:pt x="2752486" y="1000269"/>
                  </a:moveTo>
                  <a:cubicBezTo>
                    <a:pt x="2753881" y="1003059"/>
                    <a:pt x="2755276" y="1004454"/>
                    <a:pt x="2756671" y="1004454"/>
                  </a:cubicBezTo>
                  <a:cubicBezTo>
                    <a:pt x="2758066" y="1004454"/>
                    <a:pt x="2758066" y="1004454"/>
                    <a:pt x="2759462" y="1004454"/>
                  </a:cubicBezTo>
                  <a:cubicBezTo>
                    <a:pt x="2760857" y="1003059"/>
                    <a:pt x="2765042" y="1000269"/>
                    <a:pt x="2772017" y="991898"/>
                  </a:cubicBezTo>
                  <a:cubicBezTo>
                    <a:pt x="2792943" y="966787"/>
                    <a:pt x="2830610" y="908194"/>
                    <a:pt x="2871068" y="845416"/>
                  </a:cubicBezTo>
                  <a:cubicBezTo>
                    <a:pt x="2917105" y="774267"/>
                    <a:pt x="2970118" y="691957"/>
                    <a:pt x="3006390" y="647315"/>
                  </a:cubicBezTo>
                  <a:cubicBezTo>
                    <a:pt x="3013365" y="637549"/>
                    <a:pt x="3021736" y="627784"/>
                    <a:pt x="3027316" y="619413"/>
                  </a:cubicBezTo>
                  <a:cubicBezTo>
                    <a:pt x="3014760" y="629179"/>
                    <a:pt x="3000810" y="640339"/>
                    <a:pt x="2986859" y="650105"/>
                  </a:cubicBezTo>
                  <a:cubicBezTo>
                    <a:pt x="2963143" y="666846"/>
                    <a:pt x="2940821" y="679402"/>
                    <a:pt x="2919895" y="687772"/>
                  </a:cubicBezTo>
                  <a:cubicBezTo>
                    <a:pt x="2896179" y="697538"/>
                    <a:pt x="2876648" y="701723"/>
                    <a:pt x="2862697" y="698933"/>
                  </a:cubicBezTo>
                  <a:cubicBezTo>
                    <a:pt x="2848746" y="696142"/>
                    <a:pt x="2840376" y="689167"/>
                    <a:pt x="2836191" y="675216"/>
                  </a:cubicBezTo>
                  <a:cubicBezTo>
                    <a:pt x="2833401" y="668241"/>
                    <a:pt x="2833401" y="659871"/>
                    <a:pt x="2833401" y="651500"/>
                  </a:cubicBezTo>
                  <a:cubicBezTo>
                    <a:pt x="2804104" y="751945"/>
                    <a:pt x="2766437" y="931910"/>
                    <a:pt x="2752486" y="1000269"/>
                  </a:cubicBezTo>
                  <a:close/>
                  <a:moveTo>
                    <a:pt x="2527879" y="958417"/>
                  </a:moveTo>
                  <a:cubicBezTo>
                    <a:pt x="2529274" y="962602"/>
                    <a:pt x="2529274" y="965392"/>
                    <a:pt x="2530669" y="968182"/>
                  </a:cubicBezTo>
                  <a:cubicBezTo>
                    <a:pt x="2534854" y="986318"/>
                    <a:pt x="2537645" y="991898"/>
                    <a:pt x="2539040" y="994689"/>
                  </a:cubicBezTo>
                  <a:cubicBezTo>
                    <a:pt x="2539040" y="994689"/>
                    <a:pt x="2539040" y="994689"/>
                    <a:pt x="2539040" y="994689"/>
                  </a:cubicBezTo>
                  <a:cubicBezTo>
                    <a:pt x="2541830" y="989108"/>
                    <a:pt x="2541830" y="976553"/>
                    <a:pt x="2543225" y="961207"/>
                  </a:cubicBezTo>
                  <a:cubicBezTo>
                    <a:pt x="2537645" y="959812"/>
                    <a:pt x="2532064" y="958417"/>
                    <a:pt x="2527879" y="958417"/>
                  </a:cubicBezTo>
                  <a:close/>
                  <a:moveTo>
                    <a:pt x="2738535" y="678007"/>
                  </a:moveTo>
                  <a:cubicBezTo>
                    <a:pt x="2742721" y="679402"/>
                    <a:pt x="2748301" y="680797"/>
                    <a:pt x="2752486" y="682192"/>
                  </a:cubicBezTo>
                  <a:cubicBezTo>
                    <a:pt x="2765042" y="684982"/>
                    <a:pt x="2774807" y="687772"/>
                    <a:pt x="2777598" y="694747"/>
                  </a:cubicBezTo>
                  <a:cubicBezTo>
                    <a:pt x="2778993" y="697538"/>
                    <a:pt x="2778993" y="700328"/>
                    <a:pt x="2776202" y="704513"/>
                  </a:cubicBezTo>
                  <a:cubicBezTo>
                    <a:pt x="2773412" y="710093"/>
                    <a:pt x="2765042" y="714279"/>
                    <a:pt x="2753881" y="718464"/>
                  </a:cubicBezTo>
                  <a:cubicBezTo>
                    <a:pt x="2732955" y="728229"/>
                    <a:pt x="2706449" y="740785"/>
                    <a:pt x="2710634" y="772872"/>
                  </a:cubicBezTo>
                  <a:cubicBezTo>
                    <a:pt x="2712029" y="782637"/>
                    <a:pt x="2713424" y="797983"/>
                    <a:pt x="2716214" y="816119"/>
                  </a:cubicBezTo>
                  <a:cubicBezTo>
                    <a:pt x="2720399" y="849601"/>
                    <a:pt x="2725980" y="895638"/>
                    <a:pt x="2732955" y="934700"/>
                  </a:cubicBezTo>
                  <a:cubicBezTo>
                    <a:pt x="2738535" y="962602"/>
                    <a:pt x="2742721" y="980738"/>
                    <a:pt x="2746906" y="990503"/>
                  </a:cubicBezTo>
                  <a:cubicBezTo>
                    <a:pt x="2766437" y="895638"/>
                    <a:pt x="2820845" y="645920"/>
                    <a:pt x="2845956" y="592907"/>
                  </a:cubicBezTo>
                  <a:cubicBezTo>
                    <a:pt x="2844561" y="592907"/>
                    <a:pt x="2844561" y="592907"/>
                    <a:pt x="2843166" y="591512"/>
                  </a:cubicBezTo>
                  <a:cubicBezTo>
                    <a:pt x="2820845" y="605463"/>
                    <a:pt x="2790153" y="627784"/>
                    <a:pt x="2763647" y="654290"/>
                  </a:cubicBezTo>
                  <a:cubicBezTo>
                    <a:pt x="2755276" y="662661"/>
                    <a:pt x="2746906" y="671031"/>
                    <a:pt x="2738535" y="678007"/>
                  </a:cubicBezTo>
                  <a:close/>
                  <a:moveTo>
                    <a:pt x="2550200" y="955627"/>
                  </a:moveTo>
                  <a:cubicBezTo>
                    <a:pt x="2554386" y="957022"/>
                    <a:pt x="2558571" y="958417"/>
                    <a:pt x="2562756" y="959812"/>
                  </a:cubicBezTo>
                  <a:cubicBezTo>
                    <a:pt x="2587867" y="968182"/>
                    <a:pt x="2614374" y="977948"/>
                    <a:pt x="2631115" y="989108"/>
                  </a:cubicBezTo>
                  <a:cubicBezTo>
                    <a:pt x="2628325" y="970972"/>
                    <a:pt x="2625534" y="943071"/>
                    <a:pt x="2624139" y="898428"/>
                  </a:cubicBezTo>
                  <a:cubicBezTo>
                    <a:pt x="2621349" y="832860"/>
                    <a:pt x="2621349" y="749155"/>
                    <a:pt x="2619954" y="668241"/>
                  </a:cubicBezTo>
                  <a:cubicBezTo>
                    <a:pt x="2618559" y="542684"/>
                    <a:pt x="2618559" y="425498"/>
                    <a:pt x="2610189" y="401782"/>
                  </a:cubicBezTo>
                  <a:cubicBezTo>
                    <a:pt x="2603213" y="379460"/>
                    <a:pt x="2578102" y="373880"/>
                    <a:pt x="2559966" y="372485"/>
                  </a:cubicBezTo>
                  <a:cubicBezTo>
                    <a:pt x="2516719" y="368300"/>
                    <a:pt x="2466496" y="386436"/>
                    <a:pt x="2460916" y="396201"/>
                  </a:cubicBezTo>
                  <a:cubicBezTo>
                    <a:pt x="2460916" y="397596"/>
                    <a:pt x="2459520" y="403177"/>
                    <a:pt x="2460916" y="438054"/>
                  </a:cubicBezTo>
                  <a:cubicBezTo>
                    <a:pt x="2466496" y="439449"/>
                    <a:pt x="2472076" y="442239"/>
                    <a:pt x="2474866" y="445029"/>
                  </a:cubicBezTo>
                  <a:cubicBezTo>
                    <a:pt x="2476261" y="446424"/>
                    <a:pt x="2481842" y="452004"/>
                    <a:pt x="2497187" y="531524"/>
                  </a:cubicBezTo>
                  <a:cubicBezTo>
                    <a:pt x="2506953" y="580351"/>
                    <a:pt x="2516719" y="643130"/>
                    <a:pt x="2525089" y="705908"/>
                  </a:cubicBezTo>
                  <a:cubicBezTo>
                    <a:pt x="2532064" y="751945"/>
                    <a:pt x="2548805" y="884478"/>
                    <a:pt x="2550200" y="955627"/>
                  </a:cubicBezTo>
                  <a:close/>
                  <a:moveTo>
                    <a:pt x="2434409" y="440844"/>
                  </a:moveTo>
                  <a:cubicBezTo>
                    <a:pt x="2427434" y="440844"/>
                    <a:pt x="2419063" y="440844"/>
                    <a:pt x="2409298" y="442239"/>
                  </a:cubicBezTo>
                  <a:cubicBezTo>
                    <a:pt x="2380001" y="446424"/>
                    <a:pt x="2353495" y="456190"/>
                    <a:pt x="2342334" y="467350"/>
                  </a:cubicBezTo>
                  <a:cubicBezTo>
                    <a:pt x="2340939" y="468745"/>
                    <a:pt x="2336754" y="475721"/>
                    <a:pt x="2340939" y="520363"/>
                  </a:cubicBezTo>
                  <a:cubicBezTo>
                    <a:pt x="2343729" y="549660"/>
                    <a:pt x="2349310" y="590117"/>
                    <a:pt x="2357680" y="636154"/>
                  </a:cubicBezTo>
                  <a:cubicBezTo>
                    <a:pt x="2375816" y="731019"/>
                    <a:pt x="2400927" y="837045"/>
                    <a:pt x="2423248" y="909589"/>
                  </a:cubicBezTo>
                  <a:cubicBezTo>
                    <a:pt x="2433014" y="941676"/>
                    <a:pt x="2442780" y="966787"/>
                    <a:pt x="2449755" y="984923"/>
                  </a:cubicBezTo>
                  <a:cubicBezTo>
                    <a:pt x="2455335" y="970972"/>
                    <a:pt x="2465101" y="959812"/>
                    <a:pt x="2479051" y="952836"/>
                  </a:cubicBezTo>
                  <a:cubicBezTo>
                    <a:pt x="2487422" y="948651"/>
                    <a:pt x="2501373" y="948651"/>
                    <a:pt x="2516719" y="950046"/>
                  </a:cubicBezTo>
                  <a:cubicBezTo>
                    <a:pt x="2501373" y="874712"/>
                    <a:pt x="2484632" y="739390"/>
                    <a:pt x="2477656" y="689167"/>
                  </a:cubicBezTo>
                  <a:cubicBezTo>
                    <a:pt x="2469286" y="618018"/>
                    <a:pt x="2460916" y="545474"/>
                    <a:pt x="2456730" y="491066"/>
                  </a:cubicBezTo>
                  <a:cubicBezTo>
                    <a:pt x="2455335" y="471535"/>
                    <a:pt x="2453940" y="456190"/>
                    <a:pt x="2452545" y="443634"/>
                  </a:cubicBezTo>
                  <a:cubicBezTo>
                    <a:pt x="2449755" y="442239"/>
                    <a:pt x="2442780" y="440844"/>
                    <a:pt x="2434409" y="440844"/>
                  </a:cubicBezTo>
                  <a:close/>
                  <a:moveTo>
                    <a:pt x="2526484" y="950046"/>
                  </a:moveTo>
                  <a:cubicBezTo>
                    <a:pt x="2532064" y="951441"/>
                    <a:pt x="2537645" y="952836"/>
                    <a:pt x="2543225" y="952836"/>
                  </a:cubicBezTo>
                  <a:cubicBezTo>
                    <a:pt x="2543225" y="902614"/>
                    <a:pt x="2534854" y="814724"/>
                    <a:pt x="2519509" y="705908"/>
                  </a:cubicBezTo>
                  <a:cubicBezTo>
                    <a:pt x="2511138" y="643130"/>
                    <a:pt x="2499978" y="580351"/>
                    <a:pt x="2491607" y="531524"/>
                  </a:cubicBezTo>
                  <a:cubicBezTo>
                    <a:pt x="2477656" y="457585"/>
                    <a:pt x="2472076" y="449214"/>
                    <a:pt x="2470681" y="447819"/>
                  </a:cubicBezTo>
                  <a:cubicBezTo>
                    <a:pt x="2469286" y="446424"/>
                    <a:pt x="2466496" y="445029"/>
                    <a:pt x="2462311" y="443634"/>
                  </a:cubicBezTo>
                  <a:cubicBezTo>
                    <a:pt x="2463706" y="456190"/>
                    <a:pt x="2465101" y="472930"/>
                    <a:pt x="2466496" y="495252"/>
                  </a:cubicBezTo>
                  <a:cubicBezTo>
                    <a:pt x="2472076" y="552450"/>
                    <a:pt x="2480447" y="626389"/>
                    <a:pt x="2488817" y="697538"/>
                  </a:cubicBezTo>
                  <a:cubicBezTo>
                    <a:pt x="2495792" y="753341"/>
                    <a:pt x="2505558" y="832860"/>
                    <a:pt x="2516719" y="899824"/>
                  </a:cubicBezTo>
                  <a:cubicBezTo>
                    <a:pt x="2520904" y="919355"/>
                    <a:pt x="2523694" y="936095"/>
                    <a:pt x="2526484" y="950046"/>
                  </a:cubicBezTo>
                  <a:close/>
                  <a:moveTo>
                    <a:pt x="2855722" y="595697"/>
                  </a:moveTo>
                  <a:cubicBezTo>
                    <a:pt x="2854327" y="598487"/>
                    <a:pt x="2852932" y="602672"/>
                    <a:pt x="2851537" y="605463"/>
                  </a:cubicBezTo>
                  <a:cubicBezTo>
                    <a:pt x="2845956" y="619413"/>
                    <a:pt x="2837586" y="645920"/>
                    <a:pt x="2840376" y="666846"/>
                  </a:cubicBezTo>
                  <a:cubicBezTo>
                    <a:pt x="2841771" y="682192"/>
                    <a:pt x="2850141" y="689167"/>
                    <a:pt x="2862697" y="691957"/>
                  </a:cubicBezTo>
                  <a:cubicBezTo>
                    <a:pt x="2887808" y="696142"/>
                    <a:pt x="2931056" y="679402"/>
                    <a:pt x="2981278" y="644525"/>
                  </a:cubicBezTo>
                  <a:cubicBezTo>
                    <a:pt x="2996624" y="633364"/>
                    <a:pt x="3011970" y="622204"/>
                    <a:pt x="3025921" y="609648"/>
                  </a:cubicBezTo>
                  <a:cubicBezTo>
                    <a:pt x="3013365" y="606858"/>
                    <a:pt x="3002205" y="602672"/>
                    <a:pt x="2999414" y="597092"/>
                  </a:cubicBezTo>
                  <a:cubicBezTo>
                    <a:pt x="2998020" y="595697"/>
                    <a:pt x="2996624" y="592907"/>
                    <a:pt x="2998020" y="588722"/>
                  </a:cubicBezTo>
                  <a:cubicBezTo>
                    <a:pt x="3000810" y="584536"/>
                    <a:pt x="3006390" y="583141"/>
                    <a:pt x="3017550" y="581746"/>
                  </a:cubicBezTo>
                  <a:cubicBezTo>
                    <a:pt x="3025921" y="580351"/>
                    <a:pt x="3038477" y="578956"/>
                    <a:pt x="3052427" y="574771"/>
                  </a:cubicBezTo>
                  <a:cubicBezTo>
                    <a:pt x="3063588" y="555240"/>
                    <a:pt x="3071958" y="538499"/>
                    <a:pt x="3078934" y="523153"/>
                  </a:cubicBezTo>
                  <a:cubicBezTo>
                    <a:pt x="3077539" y="514783"/>
                    <a:pt x="3073353" y="507807"/>
                    <a:pt x="3069168" y="500832"/>
                  </a:cubicBezTo>
                  <a:cubicBezTo>
                    <a:pt x="3064983" y="492462"/>
                    <a:pt x="3060798" y="486881"/>
                    <a:pt x="3062193" y="479906"/>
                  </a:cubicBezTo>
                  <a:cubicBezTo>
                    <a:pt x="3063588" y="471535"/>
                    <a:pt x="3071958" y="452004"/>
                    <a:pt x="3078934" y="435263"/>
                  </a:cubicBezTo>
                  <a:cubicBezTo>
                    <a:pt x="3080329" y="432473"/>
                    <a:pt x="3081724" y="429683"/>
                    <a:pt x="3083119" y="425498"/>
                  </a:cubicBezTo>
                  <a:cubicBezTo>
                    <a:pt x="3076144" y="435263"/>
                    <a:pt x="3062193" y="450609"/>
                    <a:pt x="3044057" y="467350"/>
                  </a:cubicBezTo>
                  <a:cubicBezTo>
                    <a:pt x="3028711" y="481301"/>
                    <a:pt x="3013365" y="493857"/>
                    <a:pt x="2998020" y="502227"/>
                  </a:cubicBezTo>
                  <a:cubicBezTo>
                    <a:pt x="2978488" y="513388"/>
                    <a:pt x="2960352" y="520363"/>
                    <a:pt x="2943611" y="520363"/>
                  </a:cubicBezTo>
                  <a:cubicBezTo>
                    <a:pt x="2926871" y="521758"/>
                    <a:pt x="2910130" y="518968"/>
                    <a:pt x="2897574" y="511993"/>
                  </a:cubicBezTo>
                  <a:cubicBezTo>
                    <a:pt x="2885018" y="506412"/>
                    <a:pt x="2873858" y="496647"/>
                    <a:pt x="2862697" y="484091"/>
                  </a:cubicBezTo>
                  <a:cubicBezTo>
                    <a:pt x="2845956" y="463165"/>
                    <a:pt x="2833401" y="431078"/>
                    <a:pt x="2822240" y="387831"/>
                  </a:cubicBezTo>
                  <a:cubicBezTo>
                    <a:pt x="2809684" y="339003"/>
                    <a:pt x="2811079" y="302731"/>
                    <a:pt x="2812474" y="283200"/>
                  </a:cubicBezTo>
                  <a:cubicBezTo>
                    <a:pt x="2812474" y="281805"/>
                    <a:pt x="2812474" y="279015"/>
                    <a:pt x="2812474" y="277620"/>
                  </a:cubicBezTo>
                  <a:cubicBezTo>
                    <a:pt x="2811079" y="280410"/>
                    <a:pt x="2809684" y="284595"/>
                    <a:pt x="2809684" y="288781"/>
                  </a:cubicBezTo>
                  <a:cubicBezTo>
                    <a:pt x="2805499" y="301336"/>
                    <a:pt x="2801314" y="319472"/>
                    <a:pt x="2791548" y="341793"/>
                  </a:cubicBezTo>
                  <a:cubicBezTo>
                    <a:pt x="2797129" y="358534"/>
                    <a:pt x="2804104" y="376670"/>
                    <a:pt x="2811079" y="396201"/>
                  </a:cubicBezTo>
                  <a:cubicBezTo>
                    <a:pt x="2829215" y="447819"/>
                    <a:pt x="2848746" y="502227"/>
                    <a:pt x="2848746" y="517573"/>
                  </a:cubicBezTo>
                  <a:cubicBezTo>
                    <a:pt x="2848746" y="525943"/>
                    <a:pt x="2848746" y="539894"/>
                    <a:pt x="2851537" y="552450"/>
                  </a:cubicBezTo>
                  <a:cubicBezTo>
                    <a:pt x="2861302" y="544079"/>
                    <a:pt x="2862697" y="539894"/>
                    <a:pt x="2862697" y="538499"/>
                  </a:cubicBezTo>
                  <a:cubicBezTo>
                    <a:pt x="2864092" y="528733"/>
                    <a:pt x="2865487" y="527338"/>
                    <a:pt x="2868277" y="527338"/>
                  </a:cubicBezTo>
                  <a:cubicBezTo>
                    <a:pt x="2869672" y="527338"/>
                    <a:pt x="2871068" y="527338"/>
                    <a:pt x="2872463" y="528733"/>
                  </a:cubicBezTo>
                  <a:cubicBezTo>
                    <a:pt x="2873858" y="531524"/>
                    <a:pt x="2873858" y="537104"/>
                    <a:pt x="2871068" y="548265"/>
                  </a:cubicBezTo>
                  <a:cubicBezTo>
                    <a:pt x="2869672" y="551055"/>
                    <a:pt x="2868277" y="555240"/>
                    <a:pt x="2866882" y="560820"/>
                  </a:cubicBezTo>
                  <a:cubicBezTo>
                    <a:pt x="2868277" y="559425"/>
                    <a:pt x="2869672" y="559425"/>
                    <a:pt x="2872463" y="559425"/>
                  </a:cubicBezTo>
                  <a:cubicBezTo>
                    <a:pt x="2873858" y="559425"/>
                    <a:pt x="2875253" y="560820"/>
                    <a:pt x="2875253" y="563610"/>
                  </a:cubicBezTo>
                  <a:cubicBezTo>
                    <a:pt x="2875253" y="566401"/>
                    <a:pt x="2873858" y="569191"/>
                    <a:pt x="2864092" y="574771"/>
                  </a:cubicBezTo>
                  <a:cubicBezTo>
                    <a:pt x="2862697" y="576166"/>
                    <a:pt x="2861302" y="578956"/>
                    <a:pt x="2859907" y="581746"/>
                  </a:cubicBezTo>
                  <a:cubicBezTo>
                    <a:pt x="2862697" y="585932"/>
                    <a:pt x="2865487" y="588722"/>
                    <a:pt x="2868277" y="590117"/>
                  </a:cubicBezTo>
                  <a:cubicBezTo>
                    <a:pt x="2869672" y="590117"/>
                    <a:pt x="2869672" y="590117"/>
                    <a:pt x="2871068" y="591512"/>
                  </a:cubicBezTo>
                  <a:cubicBezTo>
                    <a:pt x="2872463" y="591512"/>
                    <a:pt x="2873858" y="592907"/>
                    <a:pt x="2875253" y="592907"/>
                  </a:cubicBezTo>
                  <a:cubicBezTo>
                    <a:pt x="2875253" y="592907"/>
                    <a:pt x="2876648" y="592907"/>
                    <a:pt x="2876648" y="592907"/>
                  </a:cubicBezTo>
                  <a:cubicBezTo>
                    <a:pt x="2879438" y="594302"/>
                    <a:pt x="2879438" y="595697"/>
                    <a:pt x="2879438" y="597092"/>
                  </a:cubicBezTo>
                  <a:cubicBezTo>
                    <a:pt x="2879438" y="598487"/>
                    <a:pt x="2878043" y="599882"/>
                    <a:pt x="2875253" y="599882"/>
                  </a:cubicBezTo>
                  <a:cubicBezTo>
                    <a:pt x="2875253" y="599882"/>
                    <a:pt x="2873858" y="599882"/>
                    <a:pt x="2873858" y="599882"/>
                  </a:cubicBezTo>
                  <a:cubicBezTo>
                    <a:pt x="2871068" y="599882"/>
                    <a:pt x="2869672" y="598487"/>
                    <a:pt x="2868277" y="598487"/>
                  </a:cubicBezTo>
                  <a:cubicBezTo>
                    <a:pt x="2864092" y="598487"/>
                    <a:pt x="2859907" y="597092"/>
                    <a:pt x="2855722" y="595697"/>
                  </a:cubicBezTo>
                  <a:close/>
                  <a:moveTo>
                    <a:pt x="2723190" y="672426"/>
                  </a:moveTo>
                  <a:cubicBezTo>
                    <a:pt x="2723190" y="672426"/>
                    <a:pt x="2723190" y="672426"/>
                    <a:pt x="2723190" y="672426"/>
                  </a:cubicBezTo>
                  <a:cubicBezTo>
                    <a:pt x="2725980" y="673821"/>
                    <a:pt x="2728770" y="675216"/>
                    <a:pt x="2730165" y="675216"/>
                  </a:cubicBezTo>
                  <a:cubicBezTo>
                    <a:pt x="2739931" y="666846"/>
                    <a:pt x="2748301" y="658476"/>
                    <a:pt x="2758066" y="648710"/>
                  </a:cubicBezTo>
                  <a:cubicBezTo>
                    <a:pt x="2783178" y="623599"/>
                    <a:pt x="2812474" y="602672"/>
                    <a:pt x="2834796" y="588722"/>
                  </a:cubicBezTo>
                  <a:cubicBezTo>
                    <a:pt x="2832005" y="587327"/>
                    <a:pt x="2829215" y="587327"/>
                    <a:pt x="2826425" y="585932"/>
                  </a:cubicBezTo>
                  <a:cubicBezTo>
                    <a:pt x="2818055" y="591512"/>
                    <a:pt x="2809684" y="598487"/>
                    <a:pt x="2799919" y="605463"/>
                  </a:cubicBezTo>
                  <a:cubicBezTo>
                    <a:pt x="2780388" y="620809"/>
                    <a:pt x="2759462" y="636154"/>
                    <a:pt x="2744116" y="648710"/>
                  </a:cubicBezTo>
                  <a:cubicBezTo>
                    <a:pt x="2721795" y="668241"/>
                    <a:pt x="2723190" y="672426"/>
                    <a:pt x="2723190" y="672426"/>
                  </a:cubicBezTo>
                  <a:lnTo>
                    <a:pt x="2723190" y="672426"/>
                  </a:lnTo>
                  <a:close/>
                  <a:moveTo>
                    <a:pt x="3042662" y="606858"/>
                  </a:moveTo>
                  <a:cubicBezTo>
                    <a:pt x="3046847" y="608253"/>
                    <a:pt x="3052427" y="608253"/>
                    <a:pt x="3058008" y="609648"/>
                  </a:cubicBezTo>
                  <a:cubicBezTo>
                    <a:pt x="3078934" y="612438"/>
                    <a:pt x="3099860" y="613833"/>
                    <a:pt x="3119391" y="613833"/>
                  </a:cubicBezTo>
                  <a:cubicBezTo>
                    <a:pt x="3119391" y="606858"/>
                    <a:pt x="3119391" y="599882"/>
                    <a:pt x="3119391" y="591512"/>
                  </a:cubicBezTo>
                  <a:cubicBezTo>
                    <a:pt x="3113811" y="587327"/>
                    <a:pt x="3108230" y="583141"/>
                    <a:pt x="3105440" y="578956"/>
                  </a:cubicBezTo>
                  <a:cubicBezTo>
                    <a:pt x="3102650" y="576166"/>
                    <a:pt x="3099860" y="570586"/>
                    <a:pt x="3098465" y="562215"/>
                  </a:cubicBezTo>
                  <a:cubicBezTo>
                    <a:pt x="3087304" y="569191"/>
                    <a:pt x="3077539" y="574771"/>
                    <a:pt x="3067773" y="578956"/>
                  </a:cubicBezTo>
                  <a:cubicBezTo>
                    <a:pt x="3062193" y="585932"/>
                    <a:pt x="3053823" y="594302"/>
                    <a:pt x="3045452" y="602672"/>
                  </a:cubicBezTo>
                  <a:cubicBezTo>
                    <a:pt x="3044057" y="604068"/>
                    <a:pt x="3044057" y="605463"/>
                    <a:pt x="3042662" y="606858"/>
                  </a:cubicBezTo>
                  <a:close/>
                  <a:moveTo>
                    <a:pt x="3126366" y="595697"/>
                  </a:moveTo>
                  <a:cubicBezTo>
                    <a:pt x="3126366" y="601277"/>
                    <a:pt x="3126366" y="606858"/>
                    <a:pt x="3126366" y="612438"/>
                  </a:cubicBezTo>
                  <a:cubicBezTo>
                    <a:pt x="3133342" y="612438"/>
                    <a:pt x="3141712" y="611043"/>
                    <a:pt x="3147293" y="611043"/>
                  </a:cubicBezTo>
                  <a:cubicBezTo>
                    <a:pt x="3145897" y="609648"/>
                    <a:pt x="3144502" y="608253"/>
                    <a:pt x="3143107" y="608253"/>
                  </a:cubicBezTo>
                  <a:cubicBezTo>
                    <a:pt x="3137527" y="602672"/>
                    <a:pt x="3131947" y="599882"/>
                    <a:pt x="3126366" y="595697"/>
                  </a:cubicBezTo>
                  <a:close/>
                  <a:moveTo>
                    <a:pt x="3126366" y="587327"/>
                  </a:moveTo>
                  <a:cubicBezTo>
                    <a:pt x="3131947" y="591512"/>
                    <a:pt x="3138922" y="595697"/>
                    <a:pt x="3145897" y="601277"/>
                  </a:cubicBezTo>
                  <a:cubicBezTo>
                    <a:pt x="3148687" y="604068"/>
                    <a:pt x="3152873" y="605463"/>
                    <a:pt x="3157058" y="608253"/>
                  </a:cubicBezTo>
                  <a:cubicBezTo>
                    <a:pt x="3173799" y="605463"/>
                    <a:pt x="3187750" y="599882"/>
                    <a:pt x="3197515" y="592907"/>
                  </a:cubicBezTo>
                  <a:cubicBezTo>
                    <a:pt x="3210071" y="584536"/>
                    <a:pt x="3217046" y="574771"/>
                    <a:pt x="3219836" y="562215"/>
                  </a:cubicBezTo>
                  <a:cubicBezTo>
                    <a:pt x="3230997" y="509202"/>
                    <a:pt x="3200305" y="411547"/>
                    <a:pt x="3179379" y="347374"/>
                  </a:cubicBezTo>
                  <a:cubicBezTo>
                    <a:pt x="3168219" y="312497"/>
                    <a:pt x="3162638" y="297151"/>
                    <a:pt x="3162638" y="287386"/>
                  </a:cubicBezTo>
                  <a:cubicBezTo>
                    <a:pt x="3161243" y="287386"/>
                    <a:pt x="3158453" y="287386"/>
                    <a:pt x="3157058" y="285990"/>
                  </a:cubicBezTo>
                  <a:cubicBezTo>
                    <a:pt x="3157058" y="290176"/>
                    <a:pt x="3155663" y="295756"/>
                    <a:pt x="3154268" y="299941"/>
                  </a:cubicBezTo>
                  <a:cubicBezTo>
                    <a:pt x="3151478" y="312497"/>
                    <a:pt x="3145897" y="332028"/>
                    <a:pt x="3140317" y="354349"/>
                  </a:cubicBezTo>
                  <a:cubicBezTo>
                    <a:pt x="3133342" y="380856"/>
                    <a:pt x="3124971" y="411547"/>
                    <a:pt x="3117996" y="442239"/>
                  </a:cubicBezTo>
                  <a:cubicBezTo>
                    <a:pt x="3122181" y="457585"/>
                    <a:pt x="3124971" y="474326"/>
                    <a:pt x="3126366" y="488276"/>
                  </a:cubicBezTo>
                  <a:cubicBezTo>
                    <a:pt x="3127761" y="505017"/>
                    <a:pt x="3126366" y="518968"/>
                    <a:pt x="3122181" y="531524"/>
                  </a:cubicBezTo>
                  <a:cubicBezTo>
                    <a:pt x="3124971" y="549660"/>
                    <a:pt x="3126366" y="569191"/>
                    <a:pt x="3126366" y="587327"/>
                  </a:cubicBezTo>
                  <a:close/>
                  <a:moveTo>
                    <a:pt x="3004995" y="592907"/>
                  </a:moveTo>
                  <a:cubicBezTo>
                    <a:pt x="3004995" y="592907"/>
                    <a:pt x="3004995" y="594302"/>
                    <a:pt x="3006390" y="594302"/>
                  </a:cubicBezTo>
                  <a:cubicBezTo>
                    <a:pt x="3007785" y="597092"/>
                    <a:pt x="3017550" y="601277"/>
                    <a:pt x="3034291" y="604068"/>
                  </a:cubicBezTo>
                  <a:cubicBezTo>
                    <a:pt x="3037081" y="601277"/>
                    <a:pt x="3039872" y="599882"/>
                    <a:pt x="3041267" y="597092"/>
                  </a:cubicBezTo>
                  <a:cubicBezTo>
                    <a:pt x="3044057" y="592907"/>
                    <a:pt x="3046847" y="588722"/>
                    <a:pt x="3048242" y="584536"/>
                  </a:cubicBezTo>
                  <a:cubicBezTo>
                    <a:pt x="3037081" y="587327"/>
                    <a:pt x="3027316" y="588722"/>
                    <a:pt x="3018946" y="588722"/>
                  </a:cubicBezTo>
                  <a:cubicBezTo>
                    <a:pt x="3013365" y="591512"/>
                    <a:pt x="3006390" y="591512"/>
                    <a:pt x="3004995" y="592907"/>
                  </a:cubicBezTo>
                  <a:close/>
                  <a:moveTo>
                    <a:pt x="2832005" y="581746"/>
                  </a:moveTo>
                  <a:cubicBezTo>
                    <a:pt x="2834796" y="583141"/>
                    <a:pt x="2838981" y="584536"/>
                    <a:pt x="2841771" y="584536"/>
                  </a:cubicBezTo>
                  <a:cubicBezTo>
                    <a:pt x="2844561" y="583141"/>
                    <a:pt x="2845956" y="581746"/>
                    <a:pt x="2848746" y="580351"/>
                  </a:cubicBezTo>
                  <a:cubicBezTo>
                    <a:pt x="2850141" y="580351"/>
                    <a:pt x="2850141" y="578956"/>
                    <a:pt x="2851537" y="578956"/>
                  </a:cubicBezTo>
                  <a:cubicBezTo>
                    <a:pt x="2850141" y="576166"/>
                    <a:pt x="2848746" y="573376"/>
                    <a:pt x="2848746" y="569191"/>
                  </a:cubicBezTo>
                  <a:cubicBezTo>
                    <a:pt x="2843166" y="573376"/>
                    <a:pt x="2837586" y="576166"/>
                    <a:pt x="2832005" y="581746"/>
                  </a:cubicBezTo>
                  <a:close/>
                  <a:moveTo>
                    <a:pt x="3105440" y="558030"/>
                  </a:moveTo>
                  <a:cubicBezTo>
                    <a:pt x="3106835" y="566401"/>
                    <a:pt x="3108230" y="571981"/>
                    <a:pt x="3111020" y="573376"/>
                  </a:cubicBezTo>
                  <a:cubicBezTo>
                    <a:pt x="3113811" y="576166"/>
                    <a:pt x="3116601" y="578956"/>
                    <a:pt x="3119391" y="581746"/>
                  </a:cubicBezTo>
                  <a:cubicBezTo>
                    <a:pt x="3119391" y="569191"/>
                    <a:pt x="3117996" y="555240"/>
                    <a:pt x="3116601" y="544079"/>
                  </a:cubicBezTo>
                  <a:cubicBezTo>
                    <a:pt x="3113811" y="549660"/>
                    <a:pt x="3111020" y="553845"/>
                    <a:pt x="3105440" y="558030"/>
                  </a:cubicBezTo>
                  <a:close/>
                  <a:moveTo>
                    <a:pt x="2787363" y="355744"/>
                  </a:moveTo>
                  <a:cubicBezTo>
                    <a:pt x="2784573" y="361324"/>
                    <a:pt x="2783178" y="365510"/>
                    <a:pt x="2780388" y="371090"/>
                  </a:cubicBezTo>
                  <a:cubicBezTo>
                    <a:pt x="2772017" y="387831"/>
                    <a:pt x="2763647" y="403177"/>
                    <a:pt x="2753881" y="417127"/>
                  </a:cubicBezTo>
                  <a:cubicBezTo>
                    <a:pt x="2731560" y="453399"/>
                    <a:pt x="2712029" y="485486"/>
                    <a:pt x="2727375" y="518968"/>
                  </a:cubicBezTo>
                  <a:cubicBezTo>
                    <a:pt x="2737140" y="538499"/>
                    <a:pt x="2770622" y="559425"/>
                    <a:pt x="2823635" y="577561"/>
                  </a:cubicBezTo>
                  <a:cubicBezTo>
                    <a:pt x="2830610" y="571981"/>
                    <a:pt x="2836191" y="567796"/>
                    <a:pt x="2841771" y="563610"/>
                  </a:cubicBezTo>
                  <a:cubicBezTo>
                    <a:pt x="2843166" y="562215"/>
                    <a:pt x="2844561" y="562215"/>
                    <a:pt x="2844561" y="560820"/>
                  </a:cubicBezTo>
                  <a:cubicBezTo>
                    <a:pt x="2841771" y="545474"/>
                    <a:pt x="2840376" y="530129"/>
                    <a:pt x="2840376" y="520363"/>
                  </a:cubicBezTo>
                  <a:cubicBezTo>
                    <a:pt x="2840376" y="506412"/>
                    <a:pt x="2820845" y="450609"/>
                    <a:pt x="2802709" y="401782"/>
                  </a:cubicBezTo>
                  <a:cubicBezTo>
                    <a:pt x="2798524" y="386436"/>
                    <a:pt x="2792943" y="369695"/>
                    <a:pt x="2787363" y="355744"/>
                  </a:cubicBezTo>
                  <a:close/>
                  <a:moveTo>
                    <a:pt x="3080329" y="539894"/>
                  </a:moveTo>
                  <a:cubicBezTo>
                    <a:pt x="3074749" y="549660"/>
                    <a:pt x="3069168" y="562215"/>
                    <a:pt x="3062193" y="573376"/>
                  </a:cubicBezTo>
                  <a:cubicBezTo>
                    <a:pt x="3062193" y="573376"/>
                    <a:pt x="3063588" y="573376"/>
                    <a:pt x="3063588" y="573376"/>
                  </a:cubicBezTo>
                  <a:cubicBezTo>
                    <a:pt x="3067773" y="567796"/>
                    <a:pt x="3070563" y="563610"/>
                    <a:pt x="3073353" y="559425"/>
                  </a:cubicBezTo>
                  <a:cubicBezTo>
                    <a:pt x="3077539" y="552450"/>
                    <a:pt x="3078934" y="545474"/>
                    <a:pt x="3080329" y="539894"/>
                  </a:cubicBezTo>
                  <a:close/>
                  <a:moveTo>
                    <a:pt x="2854327" y="563610"/>
                  </a:moveTo>
                  <a:cubicBezTo>
                    <a:pt x="2854327" y="565006"/>
                    <a:pt x="2854327" y="565006"/>
                    <a:pt x="2854327" y="566401"/>
                  </a:cubicBezTo>
                  <a:cubicBezTo>
                    <a:pt x="2854327" y="567796"/>
                    <a:pt x="2855722" y="570586"/>
                    <a:pt x="2855722" y="571981"/>
                  </a:cubicBezTo>
                  <a:cubicBezTo>
                    <a:pt x="2858512" y="565006"/>
                    <a:pt x="2859907" y="559425"/>
                    <a:pt x="2862697" y="555240"/>
                  </a:cubicBezTo>
                  <a:cubicBezTo>
                    <a:pt x="2859907" y="558030"/>
                    <a:pt x="2857117" y="560820"/>
                    <a:pt x="2854327" y="563610"/>
                  </a:cubicBezTo>
                  <a:close/>
                  <a:moveTo>
                    <a:pt x="3085909" y="527338"/>
                  </a:moveTo>
                  <a:cubicBezTo>
                    <a:pt x="3087304" y="537104"/>
                    <a:pt x="3087304" y="549660"/>
                    <a:pt x="3078934" y="563610"/>
                  </a:cubicBezTo>
                  <a:cubicBezTo>
                    <a:pt x="3077539" y="565006"/>
                    <a:pt x="3077539" y="566401"/>
                    <a:pt x="3076144" y="567796"/>
                  </a:cubicBezTo>
                  <a:cubicBezTo>
                    <a:pt x="3083119" y="565006"/>
                    <a:pt x="3090094" y="560820"/>
                    <a:pt x="3095675" y="555240"/>
                  </a:cubicBezTo>
                  <a:cubicBezTo>
                    <a:pt x="3095675" y="555240"/>
                    <a:pt x="3095675" y="555240"/>
                    <a:pt x="3097070" y="555240"/>
                  </a:cubicBezTo>
                  <a:cubicBezTo>
                    <a:pt x="3095675" y="541289"/>
                    <a:pt x="3097070" y="521758"/>
                    <a:pt x="3102650" y="495252"/>
                  </a:cubicBezTo>
                  <a:cubicBezTo>
                    <a:pt x="3101255" y="496647"/>
                    <a:pt x="3101255" y="498042"/>
                    <a:pt x="3099860" y="499437"/>
                  </a:cubicBezTo>
                  <a:cubicBezTo>
                    <a:pt x="3097070" y="506412"/>
                    <a:pt x="3091490" y="514783"/>
                    <a:pt x="3085909" y="527338"/>
                  </a:cubicBezTo>
                  <a:cubicBezTo>
                    <a:pt x="3087304" y="525943"/>
                    <a:pt x="3087304" y="525943"/>
                    <a:pt x="3085909" y="527338"/>
                  </a:cubicBezTo>
                  <a:close/>
                  <a:moveTo>
                    <a:pt x="3109626" y="496647"/>
                  </a:moveTo>
                  <a:cubicBezTo>
                    <a:pt x="3105440" y="520363"/>
                    <a:pt x="3104045" y="537104"/>
                    <a:pt x="3104045" y="548265"/>
                  </a:cubicBezTo>
                  <a:cubicBezTo>
                    <a:pt x="3109626" y="542684"/>
                    <a:pt x="3112416" y="537104"/>
                    <a:pt x="3115206" y="530129"/>
                  </a:cubicBezTo>
                  <a:cubicBezTo>
                    <a:pt x="3115206" y="517573"/>
                    <a:pt x="3112416" y="505017"/>
                    <a:pt x="3109626" y="496647"/>
                  </a:cubicBezTo>
                  <a:close/>
                  <a:moveTo>
                    <a:pt x="2815265" y="267854"/>
                  </a:moveTo>
                  <a:cubicBezTo>
                    <a:pt x="2816660" y="267854"/>
                    <a:pt x="2818055" y="267854"/>
                    <a:pt x="2818055" y="269250"/>
                  </a:cubicBezTo>
                  <a:cubicBezTo>
                    <a:pt x="2820845" y="272040"/>
                    <a:pt x="2820845" y="276225"/>
                    <a:pt x="2819450" y="287386"/>
                  </a:cubicBezTo>
                  <a:cubicBezTo>
                    <a:pt x="2818055" y="306917"/>
                    <a:pt x="2816660" y="343189"/>
                    <a:pt x="2829215" y="390621"/>
                  </a:cubicBezTo>
                  <a:cubicBezTo>
                    <a:pt x="2838981" y="432473"/>
                    <a:pt x="2852932" y="463165"/>
                    <a:pt x="2868277" y="484091"/>
                  </a:cubicBezTo>
                  <a:cubicBezTo>
                    <a:pt x="2887808" y="509202"/>
                    <a:pt x="2911525" y="520363"/>
                    <a:pt x="2943611" y="517573"/>
                  </a:cubicBezTo>
                  <a:cubicBezTo>
                    <a:pt x="2964538" y="516178"/>
                    <a:pt x="2996624" y="505017"/>
                    <a:pt x="3039872" y="465955"/>
                  </a:cubicBezTo>
                  <a:cubicBezTo>
                    <a:pt x="3066378" y="442239"/>
                    <a:pt x="3083119" y="418523"/>
                    <a:pt x="3083119" y="417127"/>
                  </a:cubicBezTo>
                  <a:cubicBezTo>
                    <a:pt x="3087304" y="411547"/>
                    <a:pt x="3090094" y="407362"/>
                    <a:pt x="3094280" y="410152"/>
                  </a:cubicBezTo>
                  <a:cubicBezTo>
                    <a:pt x="3097070" y="411547"/>
                    <a:pt x="3095675" y="417127"/>
                    <a:pt x="3092884" y="422708"/>
                  </a:cubicBezTo>
                  <a:cubicBezTo>
                    <a:pt x="3091490" y="428288"/>
                    <a:pt x="3088699" y="433868"/>
                    <a:pt x="3084514" y="440844"/>
                  </a:cubicBezTo>
                  <a:cubicBezTo>
                    <a:pt x="3077539" y="456190"/>
                    <a:pt x="3069168" y="477116"/>
                    <a:pt x="3067773" y="482696"/>
                  </a:cubicBezTo>
                  <a:cubicBezTo>
                    <a:pt x="3067773" y="486881"/>
                    <a:pt x="3070563" y="492462"/>
                    <a:pt x="3074749" y="499437"/>
                  </a:cubicBezTo>
                  <a:cubicBezTo>
                    <a:pt x="3077539" y="503622"/>
                    <a:pt x="3080329" y="509202"/>
                    <a:pt x="3083119" y="516178"/>
                  </a:cubicBezTo>
                  <a:cubicBezTo>
                    <a:pt x="3092884" y="496647"/>
                    <a:pt x="3098465" y="485486"/>
                    <a:pt x="3104045" y="484091"/>
                  </a:cubicBezTo>
                  <a:cubicBezTo>
                    <a:pt x="3106835" y="470140"/>
                    <a:pt x="3109626" y="457585"/>
                    <a:pt x="3112416" y="443634"/>
                  </a:cubicBezTo>
                  <a:cubicBezTo>
                    <a:pt x="3109626" y="429683"/>
                    <a:pt x="3105440" y="415732"/>
                    <a:pt x="3101255" y="401782"/>
                  </a:cubicBezTo>
                  <a:cubicBezTo>
                    <a:pt x="3095675" y="385041"/>
                    <a:pt x="3091490" y="369695"/>
                    <a:pt x="3088699" y="355744"/>
                  </a:cubicBezTo>
                  <a:cubicBezTo>
                    <a:pt x="3084514" y="334818"/>
                    <a:pt x="3081724" y="320867"/>
                    <a:pt x="3080329" y="309707"/>
                  </a:cubicBezTo>
                  <a:cubicBezTo>
                    <a:pt x="3077539" y="288781"/>
                    <a:pt x="3076144" y="281805"/>
                    <a:pt x="3067773" y="270645"/>
                  </a:cubicBezTo>
                  <a:cubicBezTo>
                    <a:pt x="3066378" y="267854"/>
                    <a:pt x="3063588" y="263669"/>
                    <a:pt x="3066378" y="260879"/>
                  </a:cubicBezTo>
                  <a:cubicBezTo>
                    <a:pt x="3069168" y="258089"/>
                    <a:pt x="3074749" y="260879"/>
                    <a:pt x="3085909" y="267854"/>
                  </a:cubicBezTo>
                  <a:cubicBezTo>
                    <a:pt x="3095675" y="274830"/>
                    <a:pt x="3113811" y="285990"/>
                    <a:pt x="3120786" y="284595"/>
                  </a:cubicBezTo>
                  <a:cubicBezTo>
                    <a:pt x="3123576" y="284595"/>
                    <a:pt x="3126366" y="281805"/>
                    <a:pt x="3127761" y="279015"/>
                  </a:cubicBezTo>
                  <a:cubicBezTo>
                    <a:pt x="3123576" y="277620"/>
                    <a:pt x="3120786" y="276225"/>
                    <a:pt x="3117996" y="274830"/>
                  </a:cubicBezTo>
                  <a:cubicBezTo>
                    <a:pt x="3113811" y="272040"/>
                    <a:pt x="3111020" y="269250"/>
                    <a:pt x="3111020" y="266459"/>
                  </a:cubicBezTo>
                  <a:cubicBezTo>
                    <a:pt x="3111020" y="265064"/>
                    <a:pt x="3112416" y="263669"/>
                    <a:pt x="3115206" y="262274"/>
                  </a:cubicBezTo>
                  <a:cubicBezTo>
                    <a:pt x="3116601" y="262274"/>
                    <a:pt x="3119391" y="262274"/>
                    <a:pt x="3122181" y="262274"/>
                  </a:cubicBezTo>
                  <a:cubicBezTo>
                    <a:pt x="3116601" y="255299"/>
                    <a:pt x="3105440" y="248323"/>
                    <a:pt x="3087304" y="242743"/>
                  </a:cubicBezTo>
                  <a:cubicBezTo>
                    <a:pt x="3035686" y="227397"/>
                    <a:pt x="2876648" y="209261"/>
                    <a:pt x="2837586" y="226002"/>
                  </a:cubicBezTo>
                  <a:cubicBezTo>
                    <a:pt x="2818055" y="234373"/>
                    <a:pt x="2801314" y="245533"/>
                    <a:pt x="2790153" y="259484"/>
                  </a:cubicBezTo>
                  <a:cubicBezTo>
                    <a:pt x="2778993" y="273435"/>
                    <a:pt x="2773412" y="287386"/>
                    <a:pt x="2774807" y="301336"/>
                  </a:cubicBezTo>
                  <a:cubicBezTo>
                    <a:pt x="2774807" y="306917"/>
                    <a:pt x="2778993" y="319472"/>
                    <a:pt x="2784573" y="336213"/>
                  </a:cubicBezTo>
                  <a:cubicBezTo>
                    <a:pt x="2791548" y="318077"/>
                    <a:pt x="2795734" y="302731"/>
                    <a:pt x="2798524" y="291571"/>
                  </a:cubicBezTo>
                  <a:cubicBezTo>
                    <a:pt x="2808289" y="274830"/>
                    <a:pt x="2809684" y="267854"/>
                    <a:pt x="2815265" y="267854"/>
                  </a:cubicBezTo>
                  <a:close/>
                  <a:moveTo>
                    <a:pt x="3112416" y="485486"/>
                  </a:moveTo>
                  <a:cubicBezTo>
                    <a:pt x="3115206" y="486881"/>
                    <a:pt x="3116601" y="491066"/>
                    <a:pt x="3116601" y="493857"/>
                  </a:cubicBezTo>
                  <a:cubicBezTo>
                    <a:pt x="3117996" y="499437"/>
                    <a:pt x="3119391" y="505017"/>
                    <a:pt x="3120786" y="513388"/>
                  </a:cubicBezTo>
                  <a:cubicBezTo>
                    <a:pt x="3122181" y="506412"/>
                    <a:pt x="3122181" y="498042"/>
                    <a:pt x="3120786" y="489671"/>
                  </a:cubicBezTo>
                  <a:cubicBezTo>
                    <a:pt x="3120786" y="479906"/>
                    <a:pt x="3117996" y="468745"/>
                    <a:pt x="3116601" y="458980"/>
                  </a:cubicBezTo>
                  <a:cubicBezTo>
                    <a:pt x="3115206" y="468745"/>
                    <a:pt x="3113811" y="477116"/>
                    <a:pt x="3112416" y="485486"/>
                  </a:cubicBezTo>
                  <a:close/>
                  <a:moveTo>
                    <a:pt x="3077539" y="269250"/>
                  </a:moveTo>
                  <a:cubicBezTo>
                    <a:pt x="3084514" y="280410"/>
                    <a:pt x="3085909" y="288781"/>
                    <a:pt x="3088699" y="308312"/>
                  </a:cubicBezTo>
                  <a:cubicBezTo>
                    <a:pt x="3090094" y="319472"/>
                    <a:pt x="3092884" y="333423"/>
                    <a:pt x="3097070" y="354349"/>
                  </a:cubicBezTo>
                  <a:cubicBezTo>
                    <a:pt x="3099860" y="368300"/>
                    <a:pt x="3104045" y="383646"/>
                    <a:pt x="3109626" y="400387"/>
                  </a:cubicBezTo>
                  <a:cubicBezTo>
                    <a:pt x="3112416" y="410152"/>
                    <a:pt x="3115206" y="419918"/>
                    <a:pt x="3117996" y="429683"/>
                  </a:cubicBezTo>
                  <a:cubicBezTo>
                    <a:pt x="3123576" y="403177"/>
                    <a:pt x="3130552" y="378065"/>
                    <a:pt x="3136132" y="354349"/>
                  </a:cubicBezTo>
                  <a:cubicBezTo>
                    <a:pt x="3141712" y="332028"/>
                    <a:pt x="3147293" y="312497"/>
                    <a:pt x="3150083" y="299941"/>
                  </a:cubicBezTo>
                  <a:cubicBezTo>
                    <a:pt x="3151478" y="295756"/>
                    <a:pt x="3151478" y="291571"/>
                    <a:pt x="3152873" y="285990"/>
                  </a:cubicBezTo>
                  <a:cubicBezTo>
                    <a:pt x="3147293" y="284595"/>
                    <a:pt x="3143107" y="283200"/>
                    <a:pt x="3138922" y="281805"/>
                  </a:cubicBezTo>
                  <a:cubicBezTo>
                    <a:pt x="3136132" y="287386"/>
                    <a:pt x="3131947" y="290176"/>
                    <a:pt x="3126366" y="291571"/>
                  </a:cubicBezTo>
                  <a:cubicBezTo>
                    <a:pt x="3116601" y="292966"/>
                    <a:pt x="3099860" y="283200"/>
                    <a:pt x="3085909" y="274830"/>
                  </a:cubicBezTo>
                  <a:cubicBezTo>
                    <a:pt x="3083119" y="272040"/>
                    <a:pt x="3080329" y="270645"/>
                    <a:pt x="3077539" y="269250"/>
                  </a:cubicBezTo>
                  <a:close/>
                  <a:moveTo>
                    <a:pt x="2460916" y="396201"/>
                  </a:moveTo>
                  <a:cubicBezTo>
                    <a:pt x="2460916" y="396201"/>
                    <a:pt x="2460916" y="396201"/>
                    <a:pt x="2460916" y="396201"/>
                  </a:cubicBezTo>
                  <a:cubicBezTo>
                    <a:pt x="2460916" y="396201"/>
                    <a:pt x="2460916" y="396201"/>
                    <a:pt x="2460916" y="396201"/>
                  </a:cubicBezTo>
                  <a:close/>
                  <a:moveTo>
                    <a:pt x="3172404" y="281805"/>
                  </a:moveTo>
                  <a:cubicBezTo>
                    <a:pt x="3183564" y="283200"/>
                    <a:pt x="3191935" y="281805"/>
                    <a:pt x="3196120" y="279015"/>
                  </a:cubicBezTo>
                  <a:cubicBezTo>
                    <a:pt x="3197515" y="277620"/>
                    <a:pt x="3198910" y="276225"/>
                    <a:pt x="3197515" y="273435"/>
                  </a:cubicBezTo>
                  <a:cubicBezTo>
                    <a:pt x="3196120" y="267854"/>
                    <a:pt x="3183564" y="256694"/>
                    <a:pt x="3159848" y="242743"/>
                  </a:cubicBezTo>
                  <a:cubicBezTo>
                    <a:pt x="3159848" y="252509"/>
                    <a:pt x="3159848" y="262274"/>
                    <a:pt x="3159848" y="270645"/>
                  </a:cubicBezTo>
                  <a:cubicBezTo>
                    <a:pt x="3165429" y="273435"/>
                    <a:pt x="3169614" y="274830"/>
                    <a:pt x="3171009" y="279015"/>
                  </a:cubicBezTo>
                  <a:cubicBezTo>
                    <a:pt x="3172404" y="279015"/>
                    <a:pt x="3172404" y="280410"/>
                    <a:pt x="3172404" y="281805"/>
                  </a:cubicBezTo>
                  <a:close/>
                  <a:moveTo>
                    <a:pt x="3159848" y="280410"/>
                  </a:moveTo>
                  <a:cubicBezTo>
                    <a:pt x="3161243" y="280410"/>
                    <a:pt x="3164033" y="280410"/>
                    <a:pt x="3165429" y="281805"/>
                  </a:cubicBezTo>
                  <a:cubicBezTo>
                    <a:pt x="3164033" y="280410"/>
                    <a:pt x="3162638" y="280410"/>
                    <a:pt x="3159848" y="279015"/>
                  </a:cubicBezTo>
                  <a:cubicBezTo>
                    <a:pt x="3159848" y="277620"/>
                    <a:pt x="3159848" y="279015"/>
                    <a:pt x="3159848" y="280410"/>
                  </a:cubicBezTo>
                  <a:close/>
                  <a:moveTo>
                    <a:pt x="3138922" y="274830"/>
                  </a:moveTo>
                  <a:cubicBezTo>
                    <a:pt x="3143107" y="276225"/>
                    <a:pt x="3148687" y="277620"/>
                    <a:pt x="3152873" y="279015"/>
                  </a:cubicBezTo>
                  <a:cubicBezTo>
                    <a:pt x="3152873" y="277620"/>
                    <a:pt x="3152873" y="276225"/>
                    <a:pt x="3152873" y="274830"/>
                  </a:cubicBezTo>
                  <a:cubicBezTo>
                    <a:pt x="3150083" y="273435"/>
                    <a:pt x="3147293" y="273435"/>
                    <a:pt x="3144502" y="272040"/>
                  </a:cubicBezTo>
                  <a:cubicBezTo>
                    <a:pt x="3143107" y="272040"/>
                    <a:pt x="3140317" y="270645"/>
                    <a:pt x="3138922" y="270645"/>
                  </a:cubicBezTo>
                  <a:cubicBezTo>
                    <a:pt x="3138922" y="272040"/>
                    <a:pt x="3138922" y="273435"/>
                    <a:pt x="3138922" y="274830"/>
                  </a:cubicBezTo>
                  <a:close/>
                  <a:moveTo>
                    <a:pt x="2721795" y="272040"/>
                  </a:moveTo>
                  <a:cubicBezTo>
                    <a:pt x="2721795" y="272040"/>
                    <a:pt x="2723190" y="272040"/>
                    <a:pt x="2721795" y="272040"/>
                  </a:cubicBezTo>
                  <a:cubicBezTo>
                    <a:pt x="2756671" y="273435"/>
                    <a:pt x="2774807" y="265064"/>
                    <a:pt x="2780388" y="242743"/>
                  </a:cubicBezTo>
                  <a:cubicBezTo>
                    <a:pt x="2781783" y="237163"/>
                    <a:pt x="2781783" y="230187"/>
                    <a:pt x="2781783" y="221817"/>
                  </a:cubicBezTo>
                  <a:cubicBezTo>
                    <a:pt x="2760857" y="234373"/>
                    <a:pt x="2744116" y="245533"/>
                    <a:pt x="2734350" y="255299"/>
                  </a:cubicBezTo>
                  <a:cubicBezTo>
                    <a:pt x="2725980" y="265064"/>
                    <a:pt x="2723190" y="270645"/>
                    <a:pt x="2721795" y="272040"/>
                  </a:cubicBezTo>
                  <a:close/>
                  <a:moveTo>
                    <a:pt x="3124971" y="267854"/>
                  </a:moveTo>
                  <a:cubicBezTo>
                    <a:pt x="3126366" y="269250"/>
                    <a:pt x="3129156" y="269250"/>
                    <a:pt x="3130552" y="270645"/>
                  </a:cubicBezTo>
                  <a:cubicBezTo>
                    <a:pt x="3130552" y="269250"/>
                    <a:pt x="3130552" y="269250"/>
                    <a:pt x="3130552" y="267854"/>
                  </a:cubicBezTo>
                  <a:cubicBezTo>
                    <a:pt x="3129156" y="269250"/>
                    <a:pt x="3126366" y="269250"/>
                    <a:pt x="3124971" y="267854"/>
                  </a:cubicBezTo>
                  <a:close/>
                  <a:moveTo>
                    <a:pt x="2933846" y="171594"/>
                  </a:moveTo>
                  <a:cubicBezTo>
                    <a:pt x="2945007" y="171594"/>
                    <a:pt x="2956167" y="172989"/>
                    <a:pt x="2967328" y="174384"/>
                  </a:cubicBezTo>
                  <a:cubicBezTo>
                    <a:pt x="3025921" y="184150"/>
                    <a:pt x="3085909" y="200891"/>
                    <a:pt x="3133342" y="221817"/>
                  </a:cubicBezTo>
                  <a:cubicBezTo>
                    <a:pt x="3140317" y="224607"/>
                    <a:pt x="3145897" y="227397"/>
                    <a:pt x="3152873" y="230187"/>
                  </a:cubicBezTo>
                  <a:cubicBezTo>
                    <a:pt x="3150083" y="178570"/>
                    <a:pt x="3136132" y="119976"/>
                    <a:pt x="3112416" y="86495"/>
                  </a:cubicBezTo>
                  <a:cubicBezTo>
                    <a:pt x="3098465" y="65569"/>
                    <a:pt x="3077539" y="51618"/>
                    <a:pt x="3049637" y="41852"/>
                  </a:cubicBezTo>
                  <a:cubicBezTo>
                    <a:pt x="3037081" y="37667"/>
                    <a:pt x="3024526" y="34877"/>
                    <a:pt x="3017550" y="34877"/>
                  </a:cubicBezTo>
                  <a:cubicBezTo>
                    <a:pt x="3021736" y="53013"/>
                    <a:pt x="3024526" y="75334"/>
                    <a:pt x="3024526" y="92075"/>
                  </a:cubicBezTo>
                  <a:cubicBezTo>
                    <a:pt x="3024526" y="107421"/>
                    <a:pt x="3024526" y="122767"/>
                    <a:pt x="3024526" y="135322"/>
                  </a:cubicBezTo>
                  <a:cubicBezTo>
                    <a:pt x="3023131" y="156248"/>
                    <a:pt x="3020341" y="157643"/>
                    <a:pt x="3018946" y="159039"/>
                  </a:cubicBezTo>
                  <a:cubicBezTo>
                    <a:pt x="3017550" y="160434"/>
                    <a:pt x="3014760" y="160434"/>
                    <a:pt x="3011970" y="159039"/>
                  </a:cubicBezTo>
                  <a:cubicBezTo>
                    <a:pt x="3010575" y="157643"/>
                    <a:pt x="3007785" y="153458"/>
                    <a:pt x="3004995" y="135322"/>
                  </a:cubicBezTo>
                  <a:cubicBezTo>
                    <a:pt x="3003600" y="124162"/>
                    <a:pt x="3002205" y="110211"/>
                    <a:pt x="3000810" y="96260"/>
                  </a:cubicBezTo>
                  <a:cubicBezTo>
                    <a:pt x="2999414" y="76729"/>
                    <a:pt x="2998020" y="39062"/>
                    <a:pt x="3002205" y="30692"/>
                  </a:cubicBezTo>
                  <a:cubicBezTo>
                    <a:pt x="3003600" y="27902"/>
                    <a:pt x="3004995" y="26506"/>
                    <a:pt x="3006390" y="26506"/>
                  </a:cubicBezTo>
                  <a:cubicBezTo>
                    <a:pt x="3006390" y="26506"/>
                    <a:pt x="3006390" y="26506"/>
                    <a:pt x="3006390" y="26506"/>
                  </a:cubicBezTo>
                  <a:cubicBezTo>
                    <a:pt x="3004995" y="23716"/>
                    <a:pt x="3003600" y="20926"/>
                    <a:pt x="3002205" y="18136"/>
                  </a:cubicBezTo>
                  <a:cubicBezTo>
                    <a:pt x="2982674" y="-2790"/>
                    <a:pt x="2953377" y="1395"/>
                    <a:pt x="2907340" y="16741"/>
                  </a:cubicBezTo>
                  <a:cubicBezTo>
                    <a:pt x="2903154" y="18136"/>
                    <a:pt x="2897574" y="20926"/>
                    <a:pt x="2893389" y="25111"/>
                  </a:cubicBezTo>
                  <a:cubicBezTo>
                    <a:pt x="2893389" y="25111"/>
                    <a:pt x="2893389" y="25111"/>
                    <a:pt x="2893389" y="25111"/>
                  </a:cubicBezTo>
                  <a:cubicBezTo>
                    <a:pt x="2893389" y="30692"/>
                    <a:pt x="2890599" y="61383"/>
                    <a:pt x="2886413" y="93470"/>
                  </a:cubicBezTo>
                  <a:cubicBezTo>
                    <a:pt x="2883623" y="111606"/>
                    <a:pt x="2882228" y="125557"/>
                    <a:pt x="2879438" y="135322"/>
                  </a:cubicBezTo>
                  <a:cubicBezTo>
                    <a:pt x="2875253" y="153458"/>
                    <a:pt x="2872463" y="157643"/>
                    <a:pt x="2868277" y="157643"/>
                  </a:cubicBezTo>
                  <a:cubicBezTo>
                    <a:pt x="2866882" y="157643"/>
                    <a:pt x="2864092" y="157643"/>
                    <a:pt x="2861302" y="153458"/>
                  </a:cubicBezTo>
                  <a:cubicBezTo>
                    <a:pt x="2857117" y="145088"/>
                    <a:pt x="2854327" y="128347"/>
                    <a:pt x="2855722" y="107421"/>
                  </a:cubicBezTo>
                  <a:cubicBezTo>
                    <a:pt x="2857117" y="85100"/>
                    <a:pt x="2861302" y="64173"/>
                    <a:pt x="2868277" y="47433"/>
                  </a:cubicBezTo>
                  <a:cubicBezTo>
                    <a:pt x="2871068" y="41852"/>
                    <a:pt x="2873858" y="36272"/>
                    <a:pt x="2876648" y="30692"/>
                  </a:cubicBezTo>
                  <a:cubicBezTo>
                    <a:pt x="2875253" y="32087"/>
                    <a:pt x="2872463" y="34877"/>
                    <a:pt x="2869672" y="37667"/>
                  </a:cubicBezTo>
                  <a:cubicBezTo>
                    <a:pt x="2859907" y="46037"/>
                    <a:pt x="2847351" y="59988"/>
                    <a:pt x="2825030" y="82309"/>
                  </a:cubicBezTo>
                  <a:cubicBezTo>
                    <a:pt x="2788758" y="119976"/>
                    <a:pt x="2788758" y="170199"/>
                    <a:pt x="2788758" y="207866"/>
                  </a:cubicBezTo>
                  <a:cubicBezTo>
                    <a:pt x="2788758" y="207866"/>
                    <a:pt x="2788758" y="207866"/>
                    <a:pt x="2788758" y="209261"/>
                  </a:cubicBezTo>
                  <a:cubicBezTo>
                    <a:pt x="2795734" y="205076"/>
                    <a:pt x="2802709" y="202286"/>
                    <a:pt x="2809684" y="199496"/>
                  </a:cubicBezTo>
                  <a:cubicBezTo>
                    <a:pt x="2841771" y="186940"/>
                    <a:pt x="2886413" y="171594"/>
                    <a:pt x="2933846" y="171594"/>
                  </a:cubicBezTo>
                  <a:close/>
                  <a:moveTo>
                    <a:pt x="2869672" y="152063"/>
                  </a:moveTo>
                  <a:cubicBezTo>
                    <a:pt x="2869672" y="152063"/>
                    <a:pt x="2869672" y="152063"/>
                    <a:pt x="2869672" y="152063"/>
                  </a:cubicBezTo>
                  <a:cubicBezTo>
                    <a:pt x="2869672" y="152063"/>
                    <a:pt x="2869672" y="152063"/>
                    <a:pt x="2869672" y="152063"/>
                  </a:cubicBezTo>
                  <a:close/>
                  <a:moveTo>
                    <a:pt x="2886413" y="33482"/>
                  </a:moveTo>
                  <a:cubicBezTo>
                    <a:pt x="2882228" y="37667"/>
                    <a:pt x="2879438" y="44642"/>
                    <a:pt x="2876648" y="51618"/>
                  </a:cubicBezTo>
                  <a:cubicBezTo>
                    <a:pt x="2861302" y="86495"/>
                    <a:pt x="2862697" y="135322"/>
                    <a:pt x="2869672" y="150668"/>
                  </a:cubicBezTo>
                  <a:cubicBezTo>
                    <a:pt x="2871068" y="146483"/>
                    <a:pt x="2876648" y="133927"/>
                    <a:pt x="2880833" y="90680"/>
                  </a:cubicBezTo>
                  <a:cubicBezTo>
                    <a:pt x="2883623" y="68359"/>
                    <a:pt x="2885018" y="46037"/>
                    <a:pt x="2886413" y="33482"/>
                  </a:cubicBezTo>
                  <a:close/>
                  <a:moveTo>
                    <a:pt x="3007785" y="34877"/>
                  </a:moveTo>
                  <a:cubicBezTo>
                    <a:pt x="3006390" y="40457"/>
                    <a:pt x="3004995" y="64173"/>
                    <a:pt x="3007785" y="94865"/>
                  </a:cubicBezTo>
                  <a:cubicBezTo>
                    <a:pt x="3009180" y="110211"/>
                    <a:pt x="3010575" y="124162"/>
                    <a:pt x="3011970" y="133927"/>
                  </a:cubicBezTo>
                  <a:cubicBezTo>
                    <a:pt x="3013365" y="142298"/>
                    <a:pt x="3014760" y="146483"/>
                    <a:pt x="3014760" y="149273"/>
                  </a:cubicBezTo>
                  <a:cubicBezTo>
                    <a:pt x="3016155" y="139508"/>
                    <a:pt x="3017550" y="117186"/>
                    <a:pt x="3017550" y="90680"/>
                  </a:cubicBezTo>
                  <a:cubicBezTo>
                    <a:pt x="3016155" y="66964"/>
                    <a:pt x="3013365" y="47433"/>
                    <a:pt x="3010575" y="34877"/>
                  </a:cubicBezTo>
                  <a:cubicBezTo>
                    <a:pt x="3009180" y="34877"/>
                    <a:pt x="3007785" y="34877"/>
                    <a:pt x="3007785" y="34877"/>
                  </a:cubicBezTo>
                  <a:close/>
                </a:path>
              </a:pathLst>
            </a:custGeom>
            <a:solidFill>
              <a:srgbClr val="34302F"/>
            </a:solidFill>
            <a:ln w="13943" cap="flat">
              <a:noFill/>
              <a:prstDash val="solid"/>
              <a:miter/>
            </a:ln>
          </p:spPr>
          <p:txBody>
            <a:bodyPr rtlCol="0" anchor="ctr"/>
            <a:lstStyle/>
            <a:p>
              <a:endParaRPr lang="en-US"/>
            </a:p>
          </p:txBody>
        </p:sp>
      </p:grpSp>
      <p:sp>
        <p:nvSpPr>
          <p:cNvPr id="66" name="Rectangle 65">
            <a:extLst>
              <a:ext uri="{FF2B5EF4-FFF2-40B4-BE49-F238E27FC236}">
                <a16:creationId xmlns:a16="http://schemas.microsoft.com/office/drawing/2014/main" id="{D12688E5-2B02-CFF9-B560-F2DAFCC77FBE}"/>
              </a:ext>
            </a:extLst>
          </p:cNvPr>
          <p:cNvSpPr/>
          <p:nvPr userDrawn="1"/>
        </p:nvSpPr>
        <p:spPr>
          <a:xfrm>
            <a:off x="3958917" y="10040313"/>
            <a:ext cx="1616661" cy="400110"/>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4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pic>
        <p:nvPicPr>
          <p:cNvPr id="4" name="Picture 3">
            <a:extLst>
              <a:ext uri="{FF2B5EF4-FFF2-40B4-BE49-F238E27FC236}">
                <a16:creationId xmlns:a16="http://schemas.microsoft.com/office/drawing/2014/main" id="{2D0A5BDA-DB80-90B9-0745-30D84A5D113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5733905" y="10072592"/>
            <a:ext cx="1193701" cy="2741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0074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61" name="Rectangle 360">
            <a:extLst>
              <a:ext uri="{FF2B5EF4-FFF2-40B4-BE49-F238E27FC236}">
                <a16:creationId xmlns:a16="http://schemas.microsoft.com/office/drawing/2014/main" id="{24D75763-FFFE-D346-B173-3FFA4F7CAF72}"/>
              </a:ext>
            </a:extLst>
          </p:cNvPr>
          <p:cNvSpPr/>
          <p:nvPr userDrawn="1"/>
        </p:nvSpPr>
        <p:spPr>
          <a:xfrm flipH="1" flipV="1">
            <a:off x="-3" y="-1"/>
            <a:ext cx="2496103"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2" name="Graphic 383">
            <a:extLst>
              <a:ext uri="{FF2B5EF4-FFF2-40B4-BE49-F238E27FC236}">
                <a16:creationId xmlns:a16="http://schemas.microsoft.com/office/drawing/2014/main" id="{AAF15FC5-4893-8939-0224-7A9F4ABD9758}"/>
              </a:ext>
            </a:extLst>
          </p:cNvPr>
          <p:cNvSpPr/>
          <p:nvPr userDrawn="1"/>
        </p:nvSpPr>
        <p:spPr>
          <a:xfrm>
            <a:off x="-165155" y="635073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B1F2729F-7CAB-2481-5188-EDE46118BD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bwMode="auto">
          <a:xfrm>
            <a:off x="2912563" y="9725830"/>
            <a:ext cx="1193701" cy="274116"/>
          </a:xfrm>
          <a:prstGeom prst="rect">
            <a:avLst/>
          </a:prstGeom>
          <a:ln>
            <a:noFill/>
          </a:ln>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E2DCB8FA-F952-9047-5E6A-086C77356160}"/>
              </a:ext>
            </a:extLst>
          </p:cNvPr>
          <p:cNvSpPr/>
          <p:nvPr userDrawn="1"/>
        </p:nvSpPr>
        <p:spPr>
          <a:xfrm flipH="1" flipV="1">
            <a:off x="2047163" y="2442856"/>
            <a:ext cx="657641" cy="7047132"/>
          </a:xfrm>
          <a:prstGeom prst="rect">
            <a:avLst/>
          </a:prstGeom>
          <a:solidFill>
            <a:srgbClr val="EF8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2047166" y="2576177"/>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2830132" y="2576177"/>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2047166" y="3051419"/>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2830132" y="305141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2047166" y="3552553"/>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2830132" y="3552553"/>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2047166" y="405350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2830132" y="405350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2047166" y="4555298"/>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2830132" y="4555298"/>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2056806" y="5084494"/>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2839772" y="5084494"/>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2056806" y="5574726"/>
            <a:ext cx="648000" cy="348400"/>
          </a:xfrm>
          <a:prstGeom prst="rect">
            <a:avLst/>
          </a:prstGeo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2839772" y="5574726"/>
            <a:ext cx="3544003" cy="348400"/>
          </a:xfrm>
          <a:prstGeom prst="rect">
            <a:avLst/>
          </a:prstGeom>
        </p:spPr>
        <p:txBody>
          <a:bodyPr anchor="ctr">
            <a:noAutofit/>
          </a:bodyPr>
          <a:lstStyle>
            <a:lvl1pPr marL="0" indent="0" algn="l">
              <a:buNone/>
              <a:defRPr sz="14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344" name="Rectangle 343">
            <a:extLst>
              <a:ext uri="{FF2B5EF4-FFF2-40B4-BE49-F238E27FC236}">
                <a16:creationId xmlns:a16="http://schemas.microsoft.com/office/drawing/2014/main" id="{72F68190-18F9-DF4D-83C1-0EFA2EB257C4}"/>
              </a:ext>
            </a:extLst>
          </p:cNvPr>
          <p:cNvSpPr/>
          <p:nvPr userDrawn="1"/>
        </p:nvSpPr>
        <p:spPr>
          <a:xfrm>
            <a:off x="2839772" y="10235148"/>
            <a:ext cx="3763506" cy="369332"/>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362" name="Text Placeholder 32">
            <a:extLst>
              <a:ext uri="{FF2B5EF4-FFF2-40B4-BE49-F238E27FC236}">
                <a16:creationId xmlns:a16="http://schemas.microsoft.com/office/drawing/2014/main" id="{5D8C5A76-9737-8F42-891A-E48FC08715FD}"/>
              </a:ext>
            </a:extLst>
          </p:cNvPr>
          <p:cNvSpPr>
            <a:spLocks noGrp="1"/>
          </p:cNvSpPr>
          <p:nvPr>
            <p:ph type="body" sz="quarter" idx="47" hasCustomPrompt="1"/>
          </p:nvPr>
        </p:nvSpPr>
        <p:spPr>
          <a:xfrm>
            <a:off x="2789661" y="790503"/>
            <a:ext cx="3644224" cy="1433100"/>
          </a:xfrm>
          <a:prstGeom prst="rect">
            <a:avLst/>
          </a:prstGeom>
        </p:spPr>
        <p:txBody>
          <a:bodyPr>
            <a:noAutofit/>
          </a:bodyPr>
          <a:lstStyle>
            <a:lvl1pPr marL="0" indent="0" algn="l">
              <a:lnSpc>
                <a:spcPts val="3700"/>
              </a:lnSpc>
              <a:spcBef>
                <a:spcPts val="0"/>
              </a:spcBef>
              <a:buNone/>
              <a:defRPr sz="4000" b="0" i="0">
                <a:solidFill>
                  <a:srgbClr val="00000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tables of content </a:t>
            </a:r>
          </a:p>
        </p:txBody>
      </p:sp>
      <p:sp>
        <p:nvSpPr>
          <p:cNvPr id="453" name="Slide Number Placeholder 5">
            <a:extLst>
              <a:ext uri="{FF2B5EF4-FFF2-40B4-BE49-F238E27FC236}">
                <a16:creationId xmlns:a16="http://schemas.microsoft.com/office/drawing/2014/main" id="{7FD285A2-C024-CBF6-49DB-997DECCCBBDD}"/>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 name="Rectangle 3">
            <a:extLst>
              <a:ext uri="{FF2B5EF4-FFF2-40B4-BE49-F238E27FC236}">
                <a16:creationId xmlns:a16="http://schemas.microsoft.com/office/drawing/2014/main" id="{81FCEBFD-4859-E84C-945D-05CD7D84128A}"/>
              </a:ext>
            </a:extLst>
          </p:cNvPr>
          <p:cNvSpPr/>
          <p:nvPr userDrawn="1"/>
        </p:nvSpPr>
        <p:spPr>
          <a:xfrm rot="16200000">
            <a:off x="-2176029" y="7857610"/>
            <a:ext cx="5345907"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31998962"/>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6584B64-8F19-00B3-8F73-FF89F17C6F5B}"/>
              </a:ext>
            </a:extLst>
          </p:cNvPr>
          <p:cNvSpPr/>
          <p:nvPr userDrawn="1"/>
        </p:nvSpPr>
        <p:spPr>
          <a:xfrm>
            <a:off x="6310952" y="5919181"/>
            <a:ext cx="1241653" cy="4112498"/>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9397152-26B0-F64F-AC2C-AA620D23B772}"/>
              </a:ext>
            </a:extLst>
          </p:cNvPr>
          <p:cNvSpPr/>
          <p:nvPr/>
        </p:nvSpPr>
        <p:spPr>
          <a:xfrm>
            <a:off x="2050576" y="1028700"/>
            <a:ext cx="5509099" cy="719438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CD0E4"/>
          </a:soli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0" y="2671796"/>
            <a:ext cx="2963330" cy="71215"/>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EF8D5B"/>
          </a:solidFill>
          <a:ln w="3060" cap="flat">
            <a:noFill/>
            <a:prstDash val="solid"/>
            <a:miter/>
          </a:ln>
        </p:spPr>
        <p:txBody>
          <a:bodyPr rtlCol="0" anchor="ctr"/>
          <a:lstStyle/>
          <a:p>
            <a:endParaRPr lang="en-US"/>
          </a:p>
        </p:txBody>
      </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56790" y="1510715"/>
            <a:ext cx="1829216" cy="1555732"/>
          </a:xfrm>
          <a:prstGeom prst="rect">
            <a:avLst/>
          </a:prstGeom>
        </p:spPr>
        <p:txBody>
          <a:bodyPr anchor="t">
            <a:noAutofit/>
          </a:bodyPr>
          <a:lstStyle>
            <a:lvl1pPr marL="0" indent="0" algn="l">
              <a:buNone/>
              <a:defRPr sz="7200" b="0" i="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059266" y="2505021"/>
            <a:ext cx="3486126" cy="1084774"/>
          </a:xfrm>
          <a:prstGeom prst="rect">
            <a:avLst/>
          </a:prstGeom>
        </p:spPr>
        <p:txBody>
          <a:bodyPr anchor="t">
            <a:noAutofit/>
          </a:bodyPr>
          <a:lstStyle>
            <a:lvl1pPr marL="0" indent="0" algn="l">
              <a:buNone/>
              <a:defRPr sz="2800" b="0" i="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2" name="Graphic 383">
            <a:extLst>
              <a:ext uri="{FF2B5EF4-FFF2-40B4-BE49-F238E27FC236}">
                <a16:creationId xmlns:a16="http://schemas.microsoft.com/office/drawing/2014/main" id="{94FD075E-DA88-E447-9F27-CDF8E620F156}"/>
              </a:ext>
            </a:extLst>
          </p:cNvPr>
          <p:cNvSpPr/>
          <p:nvPr userDrawn="1"/>
        </p:nvSpPr>
        <p:spPr>
          <a:xfrm>
            <a:off x="4258930" y="494233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chemeClr val="bg1">
              <a:alpha val="33000"/>
            </a:schemeClr>
          </a:solidFill>
          <a:ln w="10742"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E7A82190-58B2-9B9F-7E51-EE5D7952A96E}"/>
              </a:ext>
            </a:extLst>
          </p:cNvPr>
          <p:cNvSpPr/>
          <p:nvPr userDrawn="1"/>
        </p:nvSpPr>
        <p:spPr>
          <a:xfrm rot="16200000">
            <a:off x="4866823" y="6207618"/>
            <a:ext cx="4893063" cy="261610"/>
          </a:xfrm>
          <a:prstGeom prst="rect">
            <a:avLst/>
          </a:prstGeom>
          <a:solidFill>
            <a:srgbClr val="EF8D5B"/>
          </a:solidFill>
        </p:spPr>
        <p:txBody>
          <a:bodyPr wrap="square">
            <a:spAutoFit/>
          </a:bodyPr>
          <a:lstStyle/>
          <a:p>
            <a:pPr algn="r"/>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17B299E-A60A-3A5D-2D95-98B54A17C5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863770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Only Slie">
    <p:spTree>
      <p:nvGrpSpPr>
        <p:cNvPr id="1" name=""/>
        <p:cNvGrpSpPr/>
        <p:nvPr/>
      </p:nvGrpSpPr>
      <p:grpSpPr>
        <a:xfrm>
          <a:off x="0" y="0"/>
          <a:ext cx="0" cy="0"/>
          <a:chOff x="0" y="0"/>
          <a:chExt cx="0" cy="0"/>
        </a:xfrm>
      </p:grpSpPr>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 </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6" name="Rectangle 15">
            <a:extLst>
              <a:ext uri="{FF2B5EF4-FFF2-40B4-BE49-F238E27FC236}">
                <a16:creationId xmlns:a16="http://schemas.microsoft.com/office/drawing/2014/main" id="{C834E657-C18E-F14C-BBC7-38B5168C629A}"/>
              </a:ext>
            </a:extLst>
          </p:cNvPr>
          <p:cNvSpPr/>
          <p:nvPr userDrawn="1"/>
        </p:nvSpPr>
        <p:spPr>
          <a:xfrm>
            <a:off x="7559675" y="-255493"/>
            <a:ext cx="1861469" cy="113866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82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E9E88E-0701-41E6-8D53-065826228963}"/>
              </a:ext>
            </a:extLst>
          </p:cNvPr>
          <p:cNvSpPr>
            <a:spLocks noGrp="1"/>
          </p:cNvSpPr>
          <p:nvPr>
            <p:ph type="pic" sz="quarter" idx="10"/>
          </p:nvPr>
        </p:nvSpPr>
        <p:spPr>
          <a:xfrm>
            <a:off x="1109043" y="2696845"/>
            <a:ext cx="5341589" cy="3955339"/>
          </a:xfrm>
          <a:custGeom>
            <a:avLst/>
            <a:gdLst>
              <a:gd name="connsiteX0" fmla="*/ 0 w 9691586"/>
              <a:gd name="connsiteY0" fmla="*/ 0 h 7329270"/>
              <a:gd name="connsiteX1" fmla="*/ 9691586 w 9691586"/>
              <a:gd name="connsiteY1" fmla="*/ 0 h 7329270"/>
              <a:gd name="connsiteX2" fmla="*/ 9691586 w 9691586"/>
              <a:gd name="connsiteY2" fmla="*/ 7329270 h 7329270"/>
              <a:gd name="connsiteX3" fmla="*/ 0 w 9691586"/>
              <a:gd name="connsiteY3" fmla="*/ 7329270 h 7329270"/>
            </a:gdLst>
            <a:ahLst/>
            <a:cxnLst>
              <a:cxn ang="0">
                <a:pos x="connsiteX0" y="connsiteY0"/>
              </a:cxn>
              <a:cxn ang="0">
                <a:pos x="connsiteX1" y="connsiteY1"/>
              </a:cxn>
              <a:cxn ang="0">
                <a:pos x="connsiteX2" y="connsiteY2"/>
              </a:cxn>
              <a:cxn ang="0">
                <a:pos x="connsiteX3" y="connsiteY3"/>
              </a:cxn>
            </a:cxnLst>
            <a:rect l="l" t="t" r="r" b="b"/>
            <a:pathLst>
              <a:path w="9691586" h="7329270">
                <a:moveTo>
                  <a:pt x="0" y="0"/>
                </a:moveTo>
                <a:lnTo>
                  <a:pt x="9691586" y="0"/>
                </a:lnTo>
                <a:lnTo>
                  <a:pt x="9691586" y="7329270"/>
                </a:lnTo>
                <a:lnTo>
                  <a:pt x="0" y="7329270"/>
                </a:lnTo>
                <a:close/>
              </a:path>
            </a:pathLst>
          </a:custGeom>
          <a:solidFill>
            <a:schemeClr val="bg1">
              <a:lumMod val="75000"/>
            </a:schemeClr>
          </a:solidFill>
        </p:spPr>
        <p:txBody>
          <a:bodyPr wrap="square">
            <a:noAutofit/>
          </a:bodyPr>
          <a:lstStyle>
            <a:lvl1pPr marL="0" indent="0" algn="ctr">
              <a:buFontTx/>
              <a:buNone/>
              <a:defRPr sz="1727">
                <a:latin typeface="Montserrat" panose="00000500000000000000" pitchFamily="50" charset="0"/>
              </a:defRPr>
            </a:lvl1pPr>
          </a:lstStyle>
          <a:p>
            <a:endParaRPr lang="en-US" dirty="0"/>
          </a:p>
          <a:p>
            <a:r>
              <a:rPr lang="en-US" dirty="0"/>
              <a:t>Drag Your Image Here</a:t>
            </a:r>
          </a:p>
        </p:txBody>
      </p:sp>
      <p:sp>
        <p:nvSpPr>
          <p:cNvPr id="2" name="Slide Number Placeholder 5">
            <a:extLst>
              <a:ext uri="{FF2B5EF4-FFF2-40B4-BE49-F238E27FC236}">
                <a16:creationId xmlns:a16="http://schemas.microsoft.com/office/drawing/2014/main" id="{043D882E-5F2A-7005-EDDB-ED5DF7425118}"/>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65644791"/>
      </p:ext>
    </p:extLst>
  </p:cSld>
  <p:clrMapOvr>
    <a:masterClrMapping/>
  </p:clrMapOvr>
  <p:extLst>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Photo 02">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C4D380CD-FC10-B947-BA28-DD18C2B065DB}"/>
              </a:ext>
            </a:extLst>
          </p:cNvPr>
          <p:cNvSpPr/>
          <p:nvPr userDrawn="1"/>
        </p:nvSpPr>
        <p:spPr>
          <a:xfrm>
            <a:off x="0" y="1277642"/>
            <a:ext cx="4188275" cy="369088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3" name="Picture Placeholder 62">
            <a:extLst>
              <a:ext uri="{FF2B5EF4-FFF2-40B4-BE49-F238E27FC236}">
                <a16:creationId xmlns:a16="http://schemas.microsoft.com/office/drawing/2014/main" id="{86A58417-A856-A640-9D34-C3E17FB05D70}"/>
              </a:ext>
            </a:extLst>
          </p:cNvPr>
          <p:cNvSpPr>
            <a:spLocks noGrp="1"/>
          </p:cNvSpPr>
          <p:nvPr>
            <p:ph type="pic" sz="quarter" idx="41"/>
          </p:nvPr>
        </p:nvSpPr>
        <p:spPr>
          <a:xfrm>
            <a:off x="464104" y="472749"/>
            <a:ext cx="6496308" cy="9245409"/>
          </a:xfrm>
          <a:custGeom>
            <a:avLst/>
            <a:gdLst>
              <a:gd name="connsiteX0" fmla="*/ 0 w 6836289"/>
              <a:gd name="connsiteY0" fmla="*/ 0 h 9229189"/>
              <a:gd name="connsiteX1" fmla="*/ 6832788 w 6836289"/>
              <a:gd name="connsiteY1" fmla="*/ 0 h 9229189"/>
              <a:gd name="connsiteX2" fmla="*/ 6832788 w 6836289"/>
              <a:gd name="connsiteY2" fmla="*/ 3530467 h 9229189"/>
              <a:gd name="connsiteX3" fmla="*/ 6836289 w 6836289"/>
              <a:gd name="connsiteY3" fmla="*/ 3530467 h 9229189"/>
              <a:gd name="connsiteX4" fmla="*/ 6836289 w 6836289"/>
              <a:gd name="connsiteY4" fmla="*/ 8889289 h 9229189"/>
              <a:gd name="connsiteX5" fmla="*/ 6832788 w 6836289"/>
              <a:gd name="connsiteY5" fmla="*/ 8889289 h 9229189"/>
              <a:gd name="connsiteX6" fmla="*/ 6832788 w 6836289"/>
              <a:gd name="connsiteY6" fmla="*/ 9229189 h 9229189"/>
              <a:gd name="connsiteX7" fmla="*/ 0 w 6836289"/>
              <a:gd name="connsiteY7" fmla="*/ 9229189 h 9229189"/>
              <a:gd name="connsiteX8" fmla="*/ 0 w 6836289"/>
              <a:gd name="connsiteY8" fmla="*/ 4495779 h 9229189"/>
              <a:gd name="connsiteX9" fmla="*/ 3826583 w 6836289"/>
              <a:gd name="connsiteY9" fmla="*/ 4495779 h 9229189"/>
              <a:gd name="connsiteX10" fmla="*/ 3826583 w 6836289"/>
              <a:gd name="connsiteY10" fmla="*/ 804894 h 9229189"/>
              <a:gd name="connsiteX11" fmla="*/ 0 w 6836289"/>
              <a:gd name="connsiteY11" fmla="*/ 804894 h 92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36289" h="9229189">
                <a:moveTo>
                  <a:pt x="0" y="0"/>
                </a:moveTo>
                <a:lnTo>
                  <a:pt x="6832788" y="0"/>
                </a:lnTo>
                <a:lnTo>
                  <a:pt x="6832788" y="3530467"/>
                </a:lnTo>
                <a:lnTo>
                  <a:pt x="6836289" y="3530467"/>
                </a:lnTo>
                <a:lnTo>
                  <a:pt x="6836289" y="8889289"/>
                </a:lnTo>
                <a:lnTo>
                  <a:pt x="6832788" y="8889289"/>
                </a:lnTo>
                <a:lnTo>
                  <a:pt x="6832788" y="9229189"/>
                </a:lnTo>
                <a:lnTo>
                  <a:pt x="0" y="9229189"/>
                </a:lnTo>
                <a:lnTo>
                  <a:pt x="0" y="4495779"/>
                </a:lnTo>
                <a:lnTo>
                  <a:pt x="3826583" y="4495779"/>
                </a:lnTo>
                <a:lnTo>
                  <a:pt x="3826583" y="804894"/>
                </a:lnTo>
                <a:lnTo>
                  <a:pt x="0" y="804894"/>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2" name="Slide Number Placeholder 5">
            <a:extLst>
              <a:ext uri="{FF2B5EF4-FFF2-40B4-BE49-F238E27FC236}">
                <a16:creationId xmlns:a16="http://schemas.microsoft.com/office/drawing/2014/main" id="{82E47FC1-143F-7404-A347-2BA80385181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4" name="Text Placeholder 23">
            <a:extLst>
              <a:ext uri="{FF2B5EF4-FFF2-40B4-BE49-F238E27FC236}">
                <a16:creationId xmlns:a16="http://schemas.microsoft.com/office/drawing/2014/main" id="{5BDEFA20-D7D5-4679-C3CD-35184DAAB65C}"/>
              </a:ext>
            </a:extLst>
          </p:cNvPr>
          <p:cNvSpPr>
            <a:spLocks noGrp="1"/>
          </p:cNvSpPr>
          <p:nvPr>
            <p:ph type="body" sz="quarter" idx="13" hasCustomPrompt="1"/>
          </p:nvPr>
        </p:nvSpPr>
        <p:spPr>
          <a:xfrm>
            <a:off x="293556" y="1829942"/>
            <a:ext cx="3418702" cy="2586284"/>
          </a:xfrm>
          <a:prstGeom prst="rect">
            <a:avLst/>
          </a:prstGeom>
        </p:spPr>
        <p:txBody>
          <a:bodyPr anchor="ctr">
            <a:normAutofit/>
          </a:bodyPr>
          <a:lstStyle>
            <a:lvl1pPr marL="0" indent="0" algn="ctr">
              <a:lnSpc>
                <a:spcPts val="1960"/>
              </a:lnSpc>
              <a:spcBef>
                <a:spcPts val="0"/>
              </a:spcBef>
              <a:buNone/>
              <a:defRPr sz="1800" b="0" i="0" baseline="0">
                <a:solidFill>
                  <a:srgbClr val="000000"/>
                </a:solidFill>
                <a:latin typeface="Calibri" panose="020F0502020204030204" pitchFamily="34" charset="0"/>
                <a:cs typeface="Calibri" panose="020F0502020204030204" pitchFamily="34" charset="0"/>
              </a:defRPr>
            </a:lvl1pPr>
          </a:lstStyle>
          <a:p>
            <a:pPr lvl="0"/>
            <a:r>
              <a:rPr lang="en-US" dirty="0"/>
              <a:t>Quote Slide</a:t>
            </a:r>
          </a:p>
        </p:txBody>
      </p:sp>
    </p:spTree>
    <p:extLst>
      <p:ext uri="{BB962C8B-B14F-4D97-AF65-F5344CB8AC3E}">
        <p14:creationId xmlns:p14="http://schemas.microsoft.com/office/powerpoint/2010/main" val="358830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148730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3816980" y="876332"/>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61225" y="4136673"/>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3807660" y="3599589"/>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476505" y="662693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476664" y="712564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484187" y="6792346"/>
            <a:ext cx="641119" cy="955625"/>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3804747" y="6313146"/>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68" name="Oval 167">
            <a:extLst>
              <a:ext uri="{FF2B5EF4-FFF2-40B4-BE49-F238E27FC236}">
                <a16:creationId xmlns:a16="http://schemas.microsoft.com/office/drawing/2014/main" id="{B3F054C0-0192-914F-BF7F-363F92351131}"/>
              </a:ext>
            </a:extLst>
          </p:cNvPr>
          <p:cNvSpPr/>
          <p:nvPr userDrawn="1"/>
        </p:nvSpPr>
        <p:spPr>
          <a:xfrm>
            <a:off x="3769552" y="8011407"/>
            <a:ext cx="72000" cy="720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Text Placeholder 8">
            <a:extLst>
              <a:ext uri="{FF2B5EF4-FFF2-40B4-BE49-F238E27FC236}">
                <a16:creationId xmlns:a16="http://schemas.microsoft.com/office/drawing/2014/main" id="{A7B5DE2A-B77E-C96C-D4C2-C10D33578D4E}"/>
              </a:ext>
            </a:extLst>
          </p:cNvPr>
          <p:cNvSpPr>
            <a:spLocks noGrp="1"/>
          </p:cNvSpPr>
          <p:nvPr>
            <p:ph type="body" sz="quarter" idx="48" hasCustomPrompt="1"/>
          </p:nvPr>
        </p:nvSpPr>
        <p:spPr>
          <a:xfrm>
            <a:off x="4464156" y="3948846"/>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7" name="Text Placeholder 8">
            <a:extLst>
              <a:ext uri="{FF2B5EF4-FFF2-40B4-BE49-F238E27FC236}">
                <a16:creationId xmlns:a16="http://schemas.microsoft.com/office/drawing/2014/main" id="{C85F769E-CE66-ADAF-D84C-6336E8D07B20}"/>
              </a:ext>
            </a:extLst>
          </p:cNvPr>
          <p:cNvSpPr>
            <a:spLocks noGrp="1"/>
          </p:cNvSpPr>
          <p:nvPr>
            <p:ph type="body" sz="quarter" idx="49" hasCustomPrompt="1"/>
          </p:nvPr>
        </p:nvSpPr>
        <p:spPr>
          <a:xfrm>
            <a:off x="4464315" y="4447559"/>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 name="Text Placeholder 8">
            <a:extLst>
              <a:ext uri="{FF2B5EF4-FFF2-40B4-BE49-F238E27FC236}">
                <a16:creationId xmlns:a16="http://schemas.microsoft.com/office/drawing/2014/main" id="{5D619924-E02B-FFFC-3B06-C63E7D04E97E}"/>
              </a:ext>
            </a:extLst>
          </p:cNvPr>
          <p:cNvSpPr>
            <a:spLocks noGrp="1"/>
          </p:cNvSpPr>
          <p:nvPr>
            <p:ph type="body" sz="quarter" idx="50" hasCustomPrompt="1"/>
          </p:nvPr>
        </p:nvSpPr>
        <p:spPr>
          <a:xfrm>
            <a:off x="4461243" y="1158891"/>
            <a:ext cx="2134973" cy="339415"/>
          </a:xfrm>
          <a:prstGeom prst="rect">
            <a:avLst/>
          </a:prstGeom>
        </p:spPr>
        <p:txBody>
          <a:bodyPr>
            <a:normAutofit/>
          </a:bodyPr>
          <a:lstStyle>
            <a:lvl1pPr marL="0" indent="0" algn="l">
              <a:lnSpc>
                <a:spcPct val="100000"/>
              </a:lnSpc>
              <a:buNone/>
              <a:defRPr sz="2000" b="1" i="0">
                <a:solidFill>
                  <a:srgbClr val="EF8D5B"/>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p:ph type="body" sz="quarter" idx="51" hasCustomPrompt="1"/>
          </p:nvPr>
        </p:nvSpPr>
        <p:spPr>
          <a:xfrm>
            <a:off x="4461402" y="1657604"/>
            <a:ext cx="2131901" cy="121816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20475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2792318"/>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8" name="Text Placeholder 8">
            <a:extLst>
              <a:ext uri="{FF2B5EF4-FFF2-40B4-BE49-F238E27FC236}">
                <a16:creationId xmlns:a16="http://schemas.microsoft.com/office/drawing/2014/main" id="{5D619924-E02B-FFFC-3B06-C63E7D04E97E}"/>
              </a:ext>
            </a:extLst>
          </p:cNvPr>
          <p:cNvSpPr>
            <a:spLocks noGrp="1"/>
          </p:cNvSpPr>
          <p:nvPr userDrawn="1">
            <p:ph type="body" sz="quarter" idx="50" hasCustomPrompt="1"/>
          </p:nvPr>
        </p:nvSpPr>
        <p:spPr>
          <a:xfrm>
            <a:off x="4461243" y="544521"/>
            <a:ext cx="2134973" cy="339415"/>
          </a:xfrm>
          <a:prstGeom prst="rect">
            <a:avLst/>
          </a:prstGeom>
        </p:spPr>
        <p:txBody>
          <a:bodyPr>
            <a:noAutofit/>
          </a:bodyPr>
          <a:lstStyle>
            <a:lvl1pPr marL="0" indent="0" algn="l">
              <a:lnSpc>
                <a:spcPct val="100000"/>
              </a:lnSpc>
              <a:buNone/>
              <a:defRPr sz="1800" b="0" i="0">
                <a:solidFill>
                  <a:schemeClr val="tx1"/>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userDrawn="1">
            <p:ph type="body" sz="quarter" idx="51" hasCustomPrompt="1"/>
          </p:nvPr>
        </p:nvSpPr>
        <p:spPr>
          <a:xfrm>
            <a:off x="4461402" y="2841526"/>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11" name="Group 10">
            <a:extLst>
              <a:ext uri="{FF2B5EF4-FFF2-40B4-BE49-F238E27FC236}">
                <a16:creationId xmlns:a16="http://schemas.microsoft.com/office/drawing/2014/main" id="{BE4BAF4A-1507-D4FD-4FB8-895170B1CD20}"/>
              </a:ext>
            </a:extLst>
          </p:cNvPr>
          <p:cNvGrpSpPr/>
          <p:nvPr userDrawn="1"/>
        </p:nvGrpSpPr>
        <p:grpSpPr>
          <a:xfrm>
            <a:off x="3816980" y="2594301"/>
            <a:ext cx="3004943" cy="1427096"/>
            <a:chOff x="3816980" y="2594301"/>
            <a:chExt cx="3004943" cy="1427096"/>
          </a:xfrm>
        </p:grpSpPr>
        <p:cxnSp>
          <p:nvCxnSpPr>
            <p:cNvPr id="59" name="Straight Connector 58">
              <a:extLst>
                <a:ext uri="{FF2B5EF4-FFF2-40B4-BE49-F238E27FC236}">
                  <a16:creationId xmlns:a16="http://schemas.microsoft.com/office/drawing/2014/main" id="{2E172578-1E17-5943-A70C-D44C3590E20A}"/>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C308CD-A228-36D3-8DFD-544AF66AA725}"/>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12" name="Text Placeholder 8">
            <a:extLst>
              <a:ext uri="{FF2B5EF4-FFF2-40B4-BE49-F238E27FC236}">
                <a16:creationId xmlns:a16="http://schemas.microsoft.com/office/drawing/2014/main" id="{BEAF46ED-C873-8357-372C-951488035846}"/>
              </a:ext>
            </a:extLst>
          </p:cNvPr>
          <p:cNvSpPr>
            <a:spLocks noGrp="1"/>
          </p:cNvSpPr>
          <p:nvPr>
            <p:ph type="body" sz="quarter" idx="52" hasCustomPrompt="1"/>
          </p:nvPr>
        </p:nvSpPr>
        <p:spPr>
          <a:xfrm>
            <a:off x="3461225" y="4429207"/>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sp>
        <p:nvSpPr>
          <p:cNvPr id="13" name="Text Placeholder 8">
            <a:extLst>
              <a:ext uri="{FF2B5EF4-FFF2-40B4-BE49-F238E27FC236}">
                <a16:creationId xmlns:a16="http://schemas.microsoft.com/office/drawing/2014/main" id="{A27B7355-4E9E-D62B-6949-1CBFD0C4D8D5}"/>
              </a:ext>
            </a:extLst>
          </p:cNvPr>
          <p:cNvSpPr>
            <a:spLocks noGrp="1"/>
          </p:cNvSpPr>
          <p:nvPr>
            <p:ph type="body" sz="quarter" idx="53" hasCustomPrompt="1"/>
          </p:nvPr>
        </p:nvSpPr>
        <p:spPr>
          <a:xfrm>
            <a:off x="4461402" y="4478415"/>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14" name="Group 13">
            <a:extLst>
              <a:ext uri="{FF2B5EF4-FFF2-40B4-BE49-F238E27FC236}">
                <a16:creationId xmlns:a16="http://schemas.microsoft.com/office/drawing/2014/main" id="{D2C84482-83B9-74A8-EF2A-BBDD69A7E255}"/>
              </a:ext>
            </a:extLst>
          </p:cNvPr>
          <p:cNvGrpSpPr/>
          <p:nvPr userDrawn="1"/>
        </p:nvGrpSpPr>
        <p:grpSpPr>
          <a:xfrm>
            <a:off x="3816980" y="4231190"/>
            <a:ext cx="3004943" cy="1427096"/>
            <a:chOff x="3816980" y="2594301"/>
            <a:chExt cx="3004943" cy="1427096"/>
          </a:xfrm>
        </p:grpSpPr>
        <p:cxnSp>
          <p:nvCxnSpPr>
            <p:cNvPr id="15" name="Straight Connector 14">
              <a:extLst>
                <a:ext uri="{FF2B5EF4-FFF2-40B4-BE49-F238E27FC236}">
                  <a16:creationId xmlns:a16="http://schemas.microsoft.com/office/drawing/2014/main" id="{74AE86F3-BF14-7B75-97AA-36498904D8AD}"/>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EACEB00-46AD-317F-7215-12FA4460E417}"/>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51FDB3B-56E4-4EC6-F7A5-F6526221FAE9}"/>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D98C7A-F8C9-7073-88BB-D0B9428FD750}"/>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B8CE73-B612-07D8-2F57-AA93B19AE3EA}"/>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20" name="Text Placeholder 8">
            <a:extLst>
              <a:ext uri="{FF2B5EF4-FFF2-40B4-BE49-F238E27FC236}">
                <a16:creationId xmlns:a16="http://schemas.microsoft.com/office/drawing/2014/main" id="{93C2D425-5F1B-7E2A-24E1-4D23DEF6ED2C}"/>
              </a:ext>
            </a:extLst>
          </p:cNvPr>
          <p:cNvSpPr>
            <a:spLocks noGrp="1"/>
          </p:cNvSpPr>
          <p:nvPr>
            <p:ph type="body" sz="quarter" idx="54" hasCustomPrompt="1"/>
          </p:nvPr>
        </p:nvSpPr>
        <p:spPr>
          <a:xfrm>
            <a:off x="3461225" y="607738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8">
            <a:extLst>
              <a:ext uri="{FF2B5EF4-FFF2-40B4-BE49-F238E27FC236}">
                <a16:creationId xmlns:a16="http://schemas.microsoft.com/office/drawing/2014/main" id="{E5B4DDBB-E30F-01B5-1040-5D217F44AB4F}"/>
              </a:ext>
            </a:extLst>
          </p:cNvPr>
          <p:cNvSpPr>
            <a:spLocks noGrp="1"/>
          </p:cNvSpPr>
          <p:nvPr>
            <p:ph type="body" sz="quarter" idx="55" hasCustomPrompt="1"/>
          </p:nvPr>
        </p:nvSpPr>
        <p:spPr>
          <a:xfrm>
            <a:off x="4461402" y="6126593"/>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22" name="Group 21">
            <a:extLst>
              <a:ext uri="{FF2B5EF4-FFF2-40B4-BE49-F238E27FC236}">
                <a16:creationId xmlns:a16="http://schemas.microsoft.com/office/drawing/2014/main" id="{C5EBC420-EE76-C9D3-37FE-CFE986D01D63}"/>
              </a:ext>
            </a:extLst>
          </p:cNvPr>
          <p:cNvGrpSpPr/>
          <p:nvPr userDrawn="1"/>
        </p:nvGrpSpPr>
        <p:grpSpPr>
          <a:xfrm>
            <a:off x="3816980" y="5879368"/>
            <a:ext cx="3004943" cy="1427096"/>
            <a:chOff x="3816980" y="2594301"/>
            <a:chExt cx="3004943" cy="1427096"/>
          </a:xfrm>
        </p:grpSpPr>
        <p:cxnSp>
          <p:nvCxnSpPr>
            <p:cNvPr id="23" name="Straight Connector 22">
              <a:extLst>
                <a:ext uri="{FF2B5EF4-FFF2-40B4-BE49-F238E27FC236}">
                  <a16:creationId xmlns:a16="http://schemas.microsoft.com/office/drawing/2014/main" id="{0802D0AA-CE6A-DC47-19E0-223E0E04388B}"/>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390EEA-25DE-A334-F45C-3BB382EB7395}"/>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89258A-04A8-7A2F-F67E-776760F8DB85}"/>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7F840B-4D8D-B090-370D-BDC1F07BCD8D}"/>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89AABC-E467-CE59-5497-089494ACBC4F}"/>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28" name="Text Placeholder 8">
            <a:extLst>
              <a:ext uri="{FF2B5EF4-FFF2-40B4-BE49-F238E27FC236}">
                <a16:creationId xmlns:a16="http://schemas.microsoft.com/office/drawing/2014/main" id="{2BDC078E-2E44-DC79-3118-5EB772F5D8A3}"/>
              </a:ext>
            </a:extLst>
          </p:cNvPr>
          <p:cNvSpPr>
            <a:spLocks noGrp="1"/>
          </p:cNvSpPr>
          <p:nvPr>
            <p:ph type="body" sz="quarter" idx="56" hasCustomPrompt="1"/>
          </p:nvPr>
        </p:nvSpPr>
        <p:spPr>
          <a:xfrm>
            <a:off x="3461225" y="7714274"/>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4</a:t>
            </a:r>
          </a:p>
        </p:txBody>
      </p:sp>
      <p:sp>
        <p:nvSpPr>
          <p:cNvPr id="29" name="Text Placeholder 8">
            <a:extLst>
              <a:ext uri="{FF2B5EF4-FFF2-40B4-BE49-F238E27FC236}">
                <a16:creationId xmlns:a16="http://schemas.microsoft.com/office/drawing/2014/main" id="{51E588C4-2391-A5C7-398F-6A80A70FCCB6}"/>
              </a:ext>
            </a:extLst>
          </p:cNvPr>
          <p:cNvSpPr>
            <a:spLocks noGrp="1"/>
          </p:cNvSpPr>
          <p:nvPr>
            <p:ph type="body" sz="quarter" idx="57" hasCustomPrompt="1"/>
          </p:nvPr>
        </p:nvSpPr>
        <p:spPr>
          <a:xfrm>
            <a:off x="4461402" y="7763482"/>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grpSp>
        <p:nvGrpSpPr>
          <p:cNvPr id="30" name="Group 29">
            <a:extLst>
              <a:ext uri="{FF2B5EF4-FFF2-40B4-BE49-F238E27FC236}">
                <a16:creationId xmlns:a16="http://schemas.microsoft.com/office/drawing/2014/main" id="{6ED05065-246B-28E1-7254-F578EA6A6923}"/>
              </a:ext>
            </a:extLst>
          </p:cNvPr>
          <p:cNvGrpSpPr/>
          <p:nvPr userDrawn="1"/>
        </p:nvGrpSpPr>
        <p:grpSpPr>
          <a:xfrm>
            <a:off x="3816980" y="7516257"/>
            <a:ext cx="3004943" cy="1427096"/>
            <a:chOff x="3816980" y="2594301"/>
            <a:chExt cx="3004943" cy="1427096"/>
          </a:xfrm>
        </p:grpSpPr>
        <p:cxnSp>
          <p:nvCxnSpPr>
            <p:cNvPr id="31" name="Straight Connector 30">
              <a:extLst>
                <a:ext uri="{FF2B5EF4-FFF2-40B4-BE49-F238E27FC236}">
                  <a16:creationId xmlns:a16="http://schemas.microsoft.com/office/drawing/2014/main" id="{6B4636F0-DA22-7C47-B3CF-E0B102576F9C}"/>
                </a:ext>
              </a:extLst>
            </p:cNvPr>
            <p:cNvCxnSpPr>
              <a:cxnSpLocks/>
            </p:cNvCxnSpPr>
            <p:nvPr userDrawn="1"/>
          </p:nvCxnSpPr>
          <p:spPr>
            <a:xfrm>
              <a:off x="6821923" y="2604971"/>
              <a:ext cx="0" cy="140993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7E9797-88AC-A744-A865-3A39AF8857B1}"/>
                </a:ext>
              </a:extLst>
            </p:cNvPr>
            <p:cNvCxnSpPr/>
            <p:nvPr userDrawn="1"/>
          </p:nvCxnSpPr>
          <p:spPr>
            <a:xfrm>
              <a:off x="3816980" y="4018422"/>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F6BA582-2060-F36A-8354-6C3BECEC4B78}"/>
                </a:ext>
              </a:extLst>
            </p:cNvPr>
            <p:cNvCxnSpPr/>
            <p:nvPr userDrawn="1"/>
          </p:nvCxnSpPr>
          <p:spPr>
            <a:xfrm>
              <a:off x="3816980" y="2604971"/>
              <a:ext cx="3004943"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D2C8BBF-B8E4-CAA2-EBF1-3E1CDD80F2F3}"/>
                </a:ext>
              </a:extLst>
            </p:cNvPr>
            <p:cNvCxnSpPr>
              <a:cxnSpLocks/>
            </p:cNvCxnSpPr>
            <p:nvPr userDrawn="1"/>
          </p:nvCxnSpPr>
          <p:spPr>
            <a:xfrm>
              <a:off x="3816980" y="2594301"/>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4E8B59-0FD6-F9CC-B825-F3AAC5F2ABEB}"/>
                </a:ext>
              </a:extLst>
            </p:cNvPr>
            <p:cNvCxnSpPr>
              <a:cxnSpLocks/>
            </p:cNvCxnSpPr>
            <p:nvPr userDrawn="1"/>
          </p:nvCxnSpPr>
          <p:spPr>
            <a:xfrm>
              <a:off x="3816980" y="3774172"/>
              <a:ext cx="0" cy="247225"/>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sp>
        <p:nvSpPr>
          <p:cNvPr id="36" name="Text Placeholder 8">
            <a:extLst>
              <a:ext uri="{FF2B5EF4-FFF2-40B4-BE49-F238E27FC236}">
                <a16:creationId xmlns:a16="http://schemas.microsoft.com/office/drawing/2014/main" id="{4E6743C0-BB4D-570C-1D96-B00B335E5A0F}"/>
              </a:ext>
            </a:extLst>
          </p:cNvPr>
          <p:cNvSpPr>
            <a:spLocks noGrp="1"/>
          </p:cNvSpPr>
          <p:nvPr>
            <p:ph type="body" sz="quarter" idx="58" hasCustomPrompt="1"/>
          </p:nvPr>
        </p:nvSpPr>
        <p:spPr>
          <a:xfrm>
            <a:off x="4432827" y="1298469"/>
            <a:ext cx="2389093"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76852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3 point slide">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C683D099-3F71-2548-8547-701C805A4449}"/>
              </a:ext>
            </a:extLst>
          </p:cNvPr>
          <p:cNvSpPr/>
          <p:nvPr userDrawn="1"/>
        </p:nvSpPr>
        <p:spPr>
          <a:xfrm>
            <a:off x="2945114" y="0"/>
            <a:ext cx="1210831" cy="9157995"/>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61225" y="2792318"/>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userDrawn="1">
            <p:ph type="pic" sz="quarter" idx="41"/>
          </p:nvPr>
        </p:nvSpPr>
        <p:spPr>
          <a:xfrm>
            <a:off x="0" y="660634"/>
            <a:ext cx="3482223" cy="9013997"/>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vl1pPr>
          </a:lstStyle>
          <a:p>
            <a:endParaRPr lang="en-US" dirty="0"/>
          </a:p>
        </p:txBody>
      </p:sp>
      <p:sp>
        <p:nvSpPr>
          <p:cNvPr id="3" name="Slide Number Placeholder 5">
            <a:extLst>
              <a:ext uri="{FF2B5EF4-FFF2-40B4-BE49-F238E27FC236}">
                <a16:creationId xmlns:a16="http://schemas.microsoft.com/office/drawing/2014/main" id="{CD36E9B4-1711-B4B4-A0CE-A370CE9FD42A}"/>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8" name="Text Placeholder 8">
            <a:extLst>
              <a:ext uri="{FF2B5EF4-FFF2-40B4-BE49-F238E27FC236}">
                <a16:creationId xmlns:a16="http://schemas.microsoft.com/office/drawing/2014/main" id="{5D619924-E02B-FFFC-3B06-C63E7D04E97E}"/>
              </a:ext>
            </a:extLst>
          </p:cNvPr>
          <p:cNvSpPr>
            <a:spLocks noGrp="1"/>
          </p:cNvSpPr>
          <p:nvPr userDrawn="1">
            <p:ph type="body" sz="quarter" idx="50" hasCustomPrompt="1"/>
          </p:nvPr>
        </p:nvSpPr>
        <p:spPr>
          <a:xfrm>
            <a:off x="4461243" y="544521"/>
            <a:ext cx="2134973" cy="339415"/>
          </a:xfrm>
          <a:prstGeom prst="rect">
            <a:avLst/>
          </a:prstGeom>
        </p:spPr>
        <p:txBody>
          <a:bodyPr>
            <a:noAutofit/>
          </a:bodyPr>
          <a:lstStyle>
            <a:lvl1pPr marL="0" indent="0" algn="l">
              <a:lnSpc>
                <a:spcPct val="100000"/>
              </a:lnSpc>
              <a:buNone/>
              <a:defRPr sz="1800" b="0" i="0">
                <a:solidFill>
                  <a:schemeClr val="tx1"/>
                </a:solidFill>
                <a:latin typeface="Calibri" panose="020F0502020204030204" pitchFamily="34" charset="0"/>
                <a:cs typeface="Calibri" panose="020F0502020204030204" pitchFamily="34" charset="0"/>
              </a:defRPr>
            </a:lvl1pPr>
          </a:lstStyle>
          <a:p>
            <a:pPr lvl="0"/>
            <a:r>
              <a:rPr lang="en-US" dirty="0"/>
              <a:t>Feature Title</a:t>
            </a:r>
          </a:p>
        </p:txBody>
      </p:sp>
      <p:sp>
        <p:nvSpPr>
          <p:cNvPr id="9" name="Text Placeholder 8">
            <a:extLst>
              <a:ext uri="{FF2B5EF4-FFF2-40B4-BE49-F238E27FC236}">
                <a16:creationId xmlns:a16="http://schemas.microsoft.com/office/drawing/2014/main" id="{E61DC40D-FA0F-D0CC-FCC8-913AE2EF7035}"/>
              </a:ext>
            </a:extLst>
          </p:cNvPr>
          <p:cNvSpPr>
            <a:spLocks noGrp="1"/>
          </p:cNvSpPr>
          <p:nvPr userDrawn="1">
            <p:ph type="body" sz="quarter" idx="51" hasCustomPrompt="1"/>
          </p:nvPr>
        </p:nvSpPr>
        <p:spPr>
          <a:xfrm>
            <a:off x="4461402" y="2841526"/>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2" name="Text Placeholder 8">
            <a:extLst>
              <a:ext uri="{FF2B5EF4-FFF2-40B4-BE49-F238E27FC236}">
                <a16:creationId xmlns:a16="http://schemas.microsoft.com/office/drawing/2014/main" id="{BEAF46ED-C873-8357-372C-951488035846}"/>
              </a:ext>
            </a:extLst>
          </p:cNvPr>
          <p:cNvSpPr>
            <a:spLocks noGrp="1"/>
          </p:cNvSpPr>
          <p:nvPr>
            <p:ph type="body" sz="quarter" idx="52" hasCustomPrompt="1"/>
          </p:nvPr>
        </p:nvSpPr>
        <p:spPr>
          <a:xfrm>
            <a:off x="3461225" y="4429207"/>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sp>
        <p:nvSpPr>
          <p:cNvPr id="13" name="Text Placeholder 8">
            <a:extLst>
              <a:ext uri="{FF2B5EF4-FFF2-40B4-BE49-F238E27FC236}">
                <a16:creationId xmlns:a16="http://schemas.microsoft.com/office/drawing/2014/main" id="{A27B7355-4E9E-D62B-6949-1CBFD0C4D8D5}"/>
              </a:ext>
            </a:extLst>
          </p:cNvPr>
          <p:cNvSpPr>
            <a:spLocks noGrp="1"/>
          </p:cNvSpPr>
          <p:nvPr>
            <p:ph type="body" sz="quarter" idx="53" hasCustomPrompt="1"/>
          </p:nvPr>
        </p:nvSpPr>
        <p:spPr>
          <a:xfrm>
            <a:off x="4461402" y="4478415"/>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20" name="Text Placeholder 8">
            <a:extLst>
              <a:ext uri="{FF2B5EF4-FFF2-40B4-BE49-F238E27FC236}">
                <a16:creationId xmlns:a16="http://schemas.microsoft.com/office/drawing/2014/main" id="{93C2D425-5F1B-7E2A-24E1-4D23DEF6ED2C}"/>
              </a:ext>
            </a:extLst>
          </p:cNvPr>
          <p:cNvSpPr>
            <a:spLocks noGrp="1"/>
          </p:cNvSpPr>
          <p:nvPr>
            <p:ph type="body" sz="quarter" idx="54" hasCustomPrompt="1"/>
          </p:nvPr>
        </p:nvSpPr>
        <p:spPr>
          <a:xfrm>
            <a:off x="3461225" y="6077385"/>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sp>
        <p:nvSpPr>
          <p:cNvPr id="21" name="Text Placeholder 8">
            <a:extLst>
              <a:ext uri="{FF2B5EF4-FFF2-40B4-BE49-F238E27FC236}">
                <a16:creationId xmlns:a16="http://schemas.microsoft.com/office/drawing/2014/main" id="{E5B4DDBB-E30F-01B5-1040-5D217F44AB4F}"/>
              </a:ext>
            </a:extLst>
          </p:cNvPr>
          <p:cNvSpPr>
            <a:spLocks noGrp="1"/>
          </p:cNvSpPr>
          <p:nvPr>
            <p:ph type="body" sz="quarter" idx="55" hasCustomPrompt="1"/>
          </p:nvPr>
        </p:nvSpPr>
        <p:spPr>
          <a:xfrm>
            <a:off x="4461402" y="6126593"/>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28" name="Text Placeholder 8">
            <a:extLst>
              <a:ext uri="{FF2B5EF4-FFF2-40B4-BE49-F238E27FC236}">
                <a16:creationId xmlns:a16="http://schemas.microsoft.com/office/drawing/2014/main" id="{2BDC078E-2E44-DC79-3118-5EB772F5D8A3}"/>
              </a:ext>
            </a:extLst>
          </p:cNvPr>
          <p:cNvSpPr>
            <a:spLocks noGrp="1"/>
          </p:cNvSpPr>
          <p:nvPr>
            <p:ph type="body" sz="quarter" idx="56" hasCustomPrompt="1"/>
          </p:nvPr>
        </p:nvSpPr>
        <p:spPr>
          <a:xfrm>
            <a:off x="3461225" y="7714274"/>
            <a:ext cx="641119" cy="809629"/>
          </a:xfrm>
          <a:prstGeom prst="rect">
            <a:avLst/>
          </a:prstGeom>
          <a:noFill/>
        </p:spPr>
        <p:txBody>
          <a:bodyPr anchor="ctr">
            <a:noAutofit/>
          </a:bodyPr>
          <a:lstStyle>
            <a:lvl1pPr marL="0" indent="0" algn="r">
              <a:lnSpc>
                <a:spcPct val="130000"/>
              </a:lnSpc>
              <a:buNone/>
              <a:defRPr sz="6500" b="0" i="0">
                <a:solidFill>
                  <a:srgbClr val="000000"/>
                </a:solidFill>
                <a:latin typeface="Calibri" panose="020F0502020204030204" pitchFamily="34" charset="0"/>
                <a:cs typeface="Calibri" panose="020F0502020204030204" pitchFamily="34" charset="0"/>
              </a:defRPr>
            </a:lvl1pPr>
          </a:lstStyle>
          <a:p>
            <a:pPr lvl="0"/>
            <a:r>
              <a:rPr lang="en-US" dirty="0"/>
              <a:t>4</a:t>
            </a:r>
          </a:p>
        </p:txBody>
      </p:sp>
      <p:sp>
        <p:nvSpPr>
          <p:cNvPr id="29" name="Text Placeholder 8">
            <a:extLst>
              <a:ext uri="{FF2B5EF4-FFF2-40B4-BE49-F238E27FC236}">
                <a16:creationId xmlns:a16="http://schemas.microsoft.com/office/drawing/2014/main" id="{51E588C4-2391-A5C7-398F-6A80A70FCCB6}"/>
              </a:ext>
            </a:extLst>
          </p:cNvPr>
          <p:cNvSpPr>
            <a:spLocks noGrp="1"/>
          </p:cNvSpPr>
          <p:nvPr>
            <p:ph type="body" sz="quarter" idx="57" hasCustomPrompt="1"/>
          </p:nvPr>
        </p:nvSpPr>
        <p:spPr>
          <a:xfrm>
            <a:off x="4461402" y="7763482"/>
            <a:ext cx="2131901"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6" name="Text Placeholder 8">
            <a:extLst>
              <a:ext uri="{FF2B5EF4-FFF2-40B4-BE49-F238E27FC236}">
                <a16:creationId xmlns:a16="http://schemas.microsoft.com/office/drawing/2014/main" id="{4E6743C0-BB4D-570C-1D96-B00B335E5A0F}"/>
              </a:ext>
            </a:extLst>
          </p:cNvPr>
          <p:cNvSpPr>
            <a:spLocks noGrp="1"/>
          </p:cNvSpPr>
          <p:nvPr>
            <p:ph type="body" sz="quarter" idx="58" hasCustomPrompt="1"/>
          </p:nvPr>
        </p:nvSpPr>
        <p:spPr>
          <a:xfrm>
            <a:off x="4432827" y="1298469"/>
            <a:ext cx="2389093" cy="993051"/>
          </a:xfrm>
          <a:prstGeom prst="rect">
            <a:avLst/>
          </a:prstGeom>
        </p:spPr>
        <p:txBody>
          <a:bodyPr>
            <a:noAutofit/>
          </a:bodyPr>
          <a:lstStyle>
            <a:lvl1pPr marL="0" indent="0" algn="just">
              <a:lnSpc>
                <a:spcPct val="100000"/>
              </a:lnSpc>
              <a:buNone/>
              <a:defRPr lang="en-US" sz="1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Tree>
    <p:extLst>
      <p:ext uri="{BB962C8B-B14F-4D97-AF65-F5344CB8AC3E}">
        <p14:creationId xmlns:p14="http://schemas.microsoft.com/office/powerpoint/2010/main" val="10697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B1BD466A-DBBC-46E2-DAEA-AF9B91C07692}"/>
              </a:ext>
            </a:extLst>
          </p:cNvPr>
          <p:cNvSpPr/>
          <p:nvPr userDrawn="1"/>
        </p:nvSpPr>
        <p:spPr>
          <a:xfrm>
            <a:off x="6674426" y="5927786"/>
            <a:ext cx="872549" cy="414299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69" name="Rectangle 368">
            <a:extLst>
              <a:ext uri="{FF2B5EF4-FFF2-40B4-BE49-F238E27FC236}">
                <a16:creationId xmlns:a16="http://schemas.microsoft.com/office/drawing/2014/main" id="{5C094913-F9C1-3546-A0D0-E1F25AE5CB6D}"/>
              </a:ext>
            </a:extLst>
          </p:cNvPr>
          <p:cNvSpPr/>
          <p:nvPr userDrawn="1"/>
        </p:nvSpPr>
        <p:spPr>
          <a:xfrm flipV="1">
            <a:off x="0" y="1777998"/>
            <a:ext cx="4127500" cy="79375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F82DC471-42DD-CF5F-9CC6-7E54D6F6E31B}"/>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8" name="Text Placeholder 32">
            <a:extLst>
              <a:ext uri="{FF2B5EF4-FFF2-40B4-BE49-F238E27FC236}">
                <a16:creationId xmlns:a16="http://schemas.microsoft.com/office/drawing/2014/main" id="{1D855993-6CCE-DF62-95C7-F805F3680EEA}"/>
              </a:ext>
            </a:extLst>
          </p:cNvPr>
          <p:cNvSpPr>
            <a:spLocks noGrp="1"/>
          </p:cNvSpPr>
          <p:nvPr>
            <p:ph type="body" sz="quarter" idx="32" hasCustomPrompt="1"/>
          </p:nvPr>
        </p:nvSpPr>
        <p:spPr>
          <a:xfrm>
            <a:off x="584200" y="2396063"/>
            <a:ext cx="3195638" cy="7175929"/>
          </a:xfrm>
          <a:prstGeom prst="rect">
            <a:avLst/>
          </a:prstGeom>
        </p:spPr>
        <p:txBody>
          <a:bodyPr numCol="1"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9" name="Text Placeholder 32">
            <a:extLst>
              <a:ext uri="{FF2B5EF4-FFF2-40B4-BE49-F238E27FC236}">
                <a16:creationId xmlns:a16="http://schemas.microsoft.com/office/drawing/2014/main" id="{A2C822DC-C1E6-6CE5-9264-627C04579E97}"/>
              </a:ext>
            </a:extLst>
          </p:cNvPr>
          <p:cNvSpPr>
            <a:spLocks noGrp="1"/>
          </p:cNvSpPr>
          <p:nvPr>
            <p:ph type="body" sz="quarter" idx="42" hasCustomPrompt="1"/>
          </p:nvPr>
        </p:nvSpPr>
        <p:spPr>
          <a:xfrm>
            <a:off x="584199" y="574143"/>
            <a:ext cx="6438901" cy="1051458"/>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10" name="Picture Placeholder 120">
            <a:extLst>
              <a:ext uri="{FF2B5EF4-FFF2-40B4-BE49-F238E27FC236}">
                <a16:creationId xmlns:a16="http://schemas.microsoft.com/office/drawing/2014/main" id="{3446EBB4-2B16-C371-8827-BAFEBDD1F191}"/>
              </a:ext>
            </a:extLst>
          </p:cNvPr>
          <p:cNvSpPr>
            <a:spLocks noGrp="1"/>
          </p:cNvSpPr>
          <p:nvPr>
            <p:ph type="pic" sz="quarter" idx="41"/>
          </p:nvPr>
        </p:nvSpPr>
        <p:spPr>
          <a:xfrm>
            <a:off x="4114800" y="1777998"/>
            <a:ext cx="3432175" cy="7937501"/>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solidFill>
                  <a:schemeClr val="bg1">
                    <a:lumMod val="85000"/>
                  </a:schemeClr>
                </a:solidFill>
                <a:latin typeface="Calibri" panose="020F0502020204030204" pitchFamily="34" charset="0"/>
                <a:cs typeface="Calibri" panose="020F0502020204030204" pitchFamily="34" charset="0"/>
              </a:defRPr>
            </a:lvl1pPr>
          </a:lstStyle>
          <a:p>
            <a:endParaRPr lang="en-US" dirty="0"/>
          </a:p>
        </p:txBody>
      </p:sp>
      <p:sp>
        <p:nvSpPr>
          <p:cNvPr id="12" name="Graphic 383">
            <a:extLst>
              <a:ext uri="{FF2B5EF4-FFF2-40B4-BE49-F238E27FC236}">
                <a16:creationId xmlns:a16="http://schemas.microsoft.com/office/drawing/2014/main" id="{5BD75E60-BD7C-822C-BEB6-EAB1B531BD0F}"/>
              </a:ext>
            </a:extLst>
          </p:cNvPr>
          <p:cNvSpPr/>
          <p:nvPr userDrawn="1"/>
        </p:nvSpPr>
        <p:spPr>
          <a:xfrm>
            <a:off x="-359768" y="68600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Tree>
    <p:extLst>
      <p:ext uri="{BB962C8B-B14F-4D97-AF65-F5344CB8AC3E}">
        <p14:creationId xmlns:p14="http://schemas.microsoft.com/office/powerpoint/2010/main" val="332221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8" name="Graphic 383">
            <a:extLst>
              <a:ext uri="{FF2B5EF4-FFF2-40B4-BE49-F238E27FC236}">
                <a16:creationId xmlns:a16="http://schemas.microsoft.com/office/drawing/2014/main" id="{7173D07F-05FB-0E86-85D2-66E5ACF43E70}"/>
              </a:ext>
            </a:extLst>
          </p:cNvPr>
          <p:cNvSpPr/>
          <p:nvPr userDrawn="1"/>
        </p:nvSpPr>
        <p:spPr>
          <a:xfrm>
            <a:off x="-132100"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156750801"/>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Slid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301AEC-D390-268B-639A-FAFC83923FD0}"/>
              </a:ext>
            </a:extLst>
          </p:cNvPr>
          <p:cNvSpPr/>
          <p:nvPr userDrawn="1"/>
        </p:nvSpPr>
        <p:spPr>
          <a:xfrm>
            <a:off x="7134555" y="8919556"/>
            <a:ext cx="357598" cy="1180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88BE9EDB-9DB9-0F17-757D-1453F05C03F5}"/>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97" name="Rectangle 296">
            <a:extLst>
              <a:ext uri="{FF2B5EF4-FFF2-40B4-BE49-F238E27FC236}">
                <a16:creationId xmlns:a16="http://schemas.microsoft.com/office/drawing/2014/main" id="{2B26CA4D-2206-644B-BD65-754E83CF460F}"/>
              </a:ext>
            </a:extLst>
          </p:cNvPr>
          <p:cNvSpPr/>
          <p:nvPr userDrawn="1"/>
        </p:nvSpPr>
        <p:spPr>
          <a:xfrm flipV="1">
            <a:off x="635000" y="2255316"/>
            <a:ext cx="6924675" cy="7524113"/>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Text Placeholder 32">
            <a:extLst>
              <a:ext uri="{FF2B5EF4-FFF2-40B4-BE49-F238E27FC236}">
                <a16:creationId xmlns:a16="http://schemas.microsoft.com/office/drawing/2014/main" id="{FD5CE881-589D-48BC-8912-F86949C3B740}"/>
              </a:ext>
            </a:extLst>
          </p:cNvPr>
          <p:cNvSpPr>
            <a:spLocks noGrp="1"/>
          </p:cNvSpPr>
          <p:nvPr>
            <p:ph type="body" sz="quarter" idx="32" hasCustomPrompt="1"/>
          </p:nvPr>
        </p:nvSpPr>
        <p:spPr>
          <a:xfrm>
            <a:off x="1015999" y="2603500"/>
            <a:ext cx="6071476" cy="7175929"/>
          </a:xfrm>
          <a:prstGeom prst="rect">
            <a:avLst/>
          </a:prstGeom>
        </p:spPr>
        <p:txBody>
          <a:bodyPr numCol="2" spcCol="288000" anchor="t">
            <a:noAutofit/>
          </a:bodyPr>
          <a:lstStyle>
            <a:lvl1pPr marL="0" indent="0" algn="just">
              <a:lnSpc>
                <a:spcPct val="100000"/>
              </a:lnSpc>
              <a:spcBef>
                <a:spcPts val="0"/>
              </a:spcBef>
              <a:buNone/>
              <a:defRPr sz="1100" b="0" i="0">
                <a:solidFill>
                  <a:srgbClr val="000000"/>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7" name="Text Placeholder 32">
            <a:extLst>
              <a:ext uri="{FF2B5EF4-FFF2-40B4-BE49-F238E27FC236}">
                <a16:creationId xmlns:a16="http://schemas.microsoft.com/office/drawing/2014/main" id="{E17A6A8A-E1A1-4769-DC74-D870537C91FA}"/>
              </a:ext>
            </a:extLst>
          </p:cNvPr>
          <p:cNvSpPr>
            <a:spLocks noGrp="1"/>
          </p:cNvSpPr>
          <p:nvPr>
            <p:ph type="body" sz="quarter" idx="42" hasCustomPrompt="1"/>
          </p:nvPr>
        </p:nvSpPr>
        <p:spPr>
          <a:xfrm>
            <a:off x="1015999" y="781579"/>
            <a:ext cx="6118555" cy="1082363"/>
          </a:xfrm>
          <a:prstGeom prst="rect">
            <a:avLst/>
          </a:prstGeom>
        </p:spPr>
        <p:txBody>
          <a:bodyPr>
            <a:noAutofit/>
          </a:bodyPr>
          <a:lstStyle>
            <a:lvl1pPr marL="0" indent="0" algn="l">
              <a:buNone/>
              <a:defRPr sz="2200" b="1" i="0">
                <a:solidFill>
                  <a:srgbClr val="EF8D5B"/>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9" name="Rectangle 8">
            <a:extLst>
              <a:ext uri="{FF2B5EF4-FFF2-40B4-BE49-F238E27FC236}">
                <a16:creationId xmlns:a16="http://schemas.microsoft.com/office/drawing/2014/main" id="{4A44C4A8-33A6-771C-946E-DA485D5A449C}"/>
              </a:ext>
            </a:extLst>
          </p:cNvPr>
          <p:cNvSpPr/>
          <p:nvPr userDrawn="1"/>
        </p:nvSpPr>
        <p:spPr>
          <a:xfrm>
            <a:off x="948477" y="9648624"/>
            <a:ext cx="4816151" cy="261610"/>
          </a:xfrm>
          <a:prstGeom prst="rect">
            <a:avLst/>
          </a:prstGeom>
          <a:solidFill>
            <a:srgbClr val="EF8D5B"/>
          </a:solidFill>
        </p:spPr>
        <p:txBody>
          <a:bodyPr wrap="square">
            <a:spAutoFit/>
          </a:bodyPr>
          <a:lstStyle/>
          <a:p>
            <a:pPr algn="l"/>
            <a:r>
              <a:rPr lang="en-US"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1100" b="0" i="0" spc="600" dirty="0">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744596954"/>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CAE87-2611-A7AD-FE78-AF7493B97B95}"/>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E8A82F88-D1B7-8571-8494-5A841C70FAC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7" name="Slide Number Placeholder 5">
            <a:extLst>
              <a:ext uri="{FF2B5EF4-FFF2-40B4-BE49-F238E27FC236}">
                <a16:creationId xmlns:a16="http://schemas.microsoft.com/office/drawing/2014/main" id="{6D7A5F0B-FFEB-58C6-392C-133C9C81525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84" r:id="rId3"/>
    <p:sldLayoutId id="2147483683" r:id="rId4"/>
    <p:sldLayoutId id="2147483712" r:id="rId5"/>
    <p:sldLayoutId id="2147483716" r:id="rId6"/>
    <p:sldLayoutId id="2147483682" r:id="rId7"/>
    <p:sldLayoutId id="2147483681" r:id="rId8"/>
    <p:sldLayoutId id="2147483717" r:id="rId9"/>
    <p:sldLayoutId id="2147483662" r:id="rId10"/>
    <p:sldLayoutId id="2147483663" r:id="rId11"/>
    <p:sldLayoutId id="2147483664" r:id="rId12"/>
    <p:sldLayoutId id="2147483685" r:id="rId13"/>
    <p:sldLayoutId id="2147483718" r:id="rId14"/>
    <p:sldLayoutId id="2147483686" r:id="rId15"/>
    <p:sldLayoutId id="2147483713" r:id="rId16"/>
    <p:sldLayoutId id="2147483665" r:id="rId17"/>
    <p:sldLayoutId id="2147483711" r:id="rId18"/>
    <p:sldLayoutId id="2147483714" r:id="rId19"/>
    <p:sldLayoutId id="2147483715" r:id="rId20"/>
    <p:sldLayoutId id="2147483719" r:id="rId2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F26B43"/>
          </p15:clr>
        </p15:guide>
        <p15:guide id="2" pos="4445" userDrawn="1">
          <p15:clr>
            <a:srgbClr val="F26B43"/>
          </p15:clr>
        </p15:guide>
        <p15:guide id="3" pos="2381" userDrawn="1">
          <p15:clr>
            <a:srgbClr val="F26B43"/>
          </p15:clr>
        </p15:guide>
        <p15:guide id="4" orient="horz" pos="3367" userDrawn="1">
          <p15:clr>
            <a:srgbClr val="F26B43"/>
          </p15:clr>
        </p15:guide>
        <p15:guide id="5" orient="horz" pos="3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829583-E7A4-BF4F-96F5-CFB7A66A1010}"/>
              </a:ext>
            </a:extLst>
          </p:cNvPr>
          <p:cNvSpPr/>
          <p:nvPr userDrawn="1"/>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69CB0A1-37F2-4E42-AD20-1E07C50DAFF0}"/>
              </a:ext>
            </a:extLst>
          </p:cNvPr>
          <p:cNvCxnSpPr>
            <a:cxnSpLocks/>
          </p:cNvCxnSpPr>
          <p:nvPr userDrawn="1"/>
        </p:nvCxnSpPr>
        <p:spPr>
          <a:xfrm flipH="1">
            <a:off x="7204622" y="10183258"/>
            <a:ext cx="224149" cy="0"/>
          </a:xfrm>
          <a:prstGeom prst="line">
            <a:avLst/>
          </a:prstGeom>
          <a:noFill/>
          <a:ln w="12700" cap="flat">
            <a:solidFill>
              <a:srgbClr val="EF8D5B"/>
            </a:solidFill>
            <a:prstDash val="solid"/>
            <a:miter lim="400000"/>
          </a:ln>
          <a:effectLst/>
          <a:sp3d/>
        </p:spPr>
        <p:style>
          <a:lnRef idx="0">
            <a:scrgbClr r="0" g="0" b="0"/>
          </a:lnRef>
          <a:fillRef idx="0">
            <a:scrgbClr r="0" g="0" b="0"/>
          </a:fillRef>
          <a:effectRef idx="0">
            <a:scrgbClr r="0" g="0" b="0"/>
          </a:effectRef>
          <a:fontRef idx="none"/>
        </p:style>
      </p:cxnSp>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408088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695" r:id="rId3"/>
    <p:sldLayoutId id="2147483707" r:id="rId4"/>
    <p:sldLayoutId id="2147483693" r:id="rId5"/>
    <p:sldLayoutId id="2147483703" r:id="rId6"/>
    <p:sldLayoutId id="2147483710" r:id="rId7"/>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hyperlink" Target="https://build-up.ec.europa.eu/en/resources-and-tools/articles/overview-article-fostering-demand-skilled-labour-force-construction" TargetMode="External"/><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ostruzioniitalia.it/servizi/superbonus-110/" TargetMode="External"/><Relationship Id="rId2" Type="http://schemas.openxmlformats.org/officeDocument/2006/relationships/hyperlink" Target="https://itec.es/servicios/estudios-mercado/euroconstruct-sumario-ultimo-informe/" TargetMode="External"/><Relationship Id="rId1" Type="http://schemas.openxmlformats.org/officeDocument/2006/relationships/slideLayout" Target="../slideLayouts/slideLayout27.xml"/><Relationship Id="rId4" Type="http://schemas.openxmlformats.org/officeDocument/2006/relationships/hyperlink" Target="https://ec.europa.eu/eurostat/cache/digpub/housing/bloc-3a.html?lang=en"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c.europa.eu/eurostat"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3.xml"/><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28.xml"/><Relationship Id="rId6" Type="http://schemas.openxmlformats.org/officeDocument/2006/relationships/image" Target="../media/image7.png"/><Relationship Id="rId11" Type="http://schemas.openxmlformats.org/officeDocument/2006/relationships/customXml" Target="../ink/ink2.xml"/><Relationship Id="rId5" Type="http://schemas.openxmlformats.org/officeDocument/2006/relationships/image" Target="../media/image6.png"/><Relationship Id="rId15" Type="http://schemas.openxmlformats.org/officeDocument/2006/relationships/customXml" Target="../ink/ink4.xml"/><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customXml" Target="../ink/ink1.xml"/><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www.observatoriodelaconstruccion.com/informes/detalle/mujeres-en-el-sector-de-la-construccion-2022" TargetMode="External"/><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sueddeutsche.de/geld/berufswahl-frau-am-bau-1.5033545" TargetMode="External"/><Relationship Id="rId2" Type="http://schemas.openxmlformats.org/officeDocument/2006/relationships/hyperlink" Target="https://www.observatoriodelaconstruccion.com/informes/detalle/mujeres-en-el-sector-de-la-construccion-2022" TargetMode="External"/><Relationship Id="rId1" Type="http://schemas.openxmlformats.org/officeDocument/2006/relationships/slideLayout" Target="../slideLayouts/slideLayout11.xml"/><Relationship Id="rId4" Type="http://schemas.openxmlformats.org/officeDocument/2006/relationships/hyperlink" Target="http://bauhandwerkerinnen.de/geschichte/geschichte.ht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hyperlink" Target="https://chadwicksgroup.ie/lack-of-female-role-models-and-representation-is-the-key-barrier/"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hyperlink" Target="https://www.cedefop.europa.eu/en/tools/skills-intelligence/self-employment?year=2020&amp;country=EU" TargetMode="Externa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9.xml"/><Relationship Id="rId7" Type="http://schemas.openxmlformats.org/officeDocument/2006/relationships/slide" Target="slide75.xml"/><Relationship Id="rId2" Type="http://schemas.openxmlformats.org/officeDocument/2006/relationships/slide" Target="slide11.xml"/><Relationship Id="rId1" Type="http://schemas.openxmlformats.org/officeDocument/2006/relationships/slideLayout" Target="../slideLayouts/slideLayout25.xml"/><Relationship Id="rId6" Type="http://schemas.openxmlformats.org/officeDocument/2006/relationships/slide" Target="slide19.xml"/><Relationship Id="rId5" Type="http://schemas.openxmlformats.org/officeDocument/2006/relationships/slide" Target="slide17.xml"/><Relationship Id="rId4" Type="http://schemas.openxmlformats.org/officeDocument/2006/relationships/slide" Target="slide14.xml"/><Relationship Id="rId9" Type="http://schemas.openxmlformats.org/officeDocument/2006/relationships/slide" Target="slide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hyperlink" Target="https://eige.europa.eu/gender-mainstreaming/tools-methods/gender-planning?language_content_entity=en" TargetMode="External"/><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hyperlink" Target="http://www.europarl.europa.eu/sides/getDoc.do?pubRef=-//EP//TEXT+RE-PORT+A5-2002-0066+0+DOC+XML+V0//EN"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 Target="slide54.xml"/><Relationship Id="rId7" Type="http://schemas.openxmlformats.org/officeDocument/2006/relationships/slide" Target="slide65.xml"/><Relationship Id="rId2" Type="http://schemas.openxmlformats.org/officeDocument/2006/relationships/slide" Target="slide48.xml"/><Relationship Id="rId1" Type="http://schemas.openxmlformats.org/officeDocument/2006/relationships/slideLayout" Target="../slideLayouts/slideLayout25.xml"/><Relationship Id="rId6" Type="http://schemas.openxmlformats.org/officeDocument/2006/relationships/slide" Target="slide61.xml"/><Relationship Id="rId5" Type="http://schemas.openxmlformats.org/officeDocument/2006/relationships/slide" Target="slide60.xml"/><Relationship Id="rId10" Type="http://schemas.openxmlformats.org/officeDocument/2006/relationships/slide" Target="slide74.xml"/><Relationship Id="rId4" Type="http://schemas.openxmlformats.org/officeDocument/2006/relationships/slide" Target="slide75.xml"/><Relationship Id="rId9" Type="http://schemas.openxmlformats.org/officeDocument/2006/relationships/slide" Target="slide73.xml"/></Relationships>
</file>

<file path=ppt/slides/_rels/slide50.xml.rels><?xml version="1.0" encoding="UTF-8" standalone="yes"?>
<Relationships xmlns="http://schemas.openxmlformats.org/package/2006/relationships"><Relationship Id="rId2" Type="http://schemas.openxmlformats.org/officeDocument/2006/relationships/hyperlink" Target="https://www.ilo.org/wcmsp5/groups/public/---ed_emp/documents/publication/wcms_190234.pdf"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tages.csmcd.ro/index.php"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5.png"/><Relationship Id="rId7" Type="http://schemas.openxmlformats.org/officeDocument/2006/relationships/hyperlink" Target="https://hea.ie/assets/uploads/2022/03/Report-of-the-Expert-Group-2nd-HEA-National-Review-of-Gender-Equality-in-Irish-Higher-Education-Institutions-1.pdf" TargetMode="External"/><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hyperlink" Target="https://www.teagasc.ie/media/website/publications/2022/Teagasc-Gender-Equality-Report-2021.pdf" TargetMode="External"/><Relationship Id="rId5" Type="http://schemas.openxmlformats.org/officeDocument/2006/relationships/hyperlink" Target="https://www.womencanbuild.eu/wp-content/uploads/2021/01/IO4_Action-Plan_WCB-160x200_EN.pdf" TargetMode="Externa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hyperlink" Target="https://femalesinconstruction.eu/resources/femcon-inclusion-reach-teach-toolkit-pl/" TargetMode="External"/><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hyperlink" Target="https://femalesinconstruction.eu/resources/femcon-inclusion-reach-teach-toolkit-pl/" TargetMode="External"/><Relationship Id="rId2" Type="http://schemas.openxmlformats.org/officeDocument/2006/relationships/image" Target="../media/image65.jpe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https://eige.europa.eu/sites/default/files/mh0319273enn_002_0.pdf" TargetMode="External"/><Relationship Id="rId13" Type="http://schemas.openxmlformats.org/officeDocument/2006/relationships/hyperlink" Target="https://ec.europa.eu/eurostat/cache/digpub/housing/bloc-3a.html?lang=en" TargetMode="External"/><Relationship Id="rId3" Type="http://schemas.openxmlformats.org/officeDocument/2006/relationships/hyperlink" Target="https://www.piib.org.pl/" TargetMode="External"/><Relationship Id="rId7" Type="http://schemas.openxmlformats.org/officeDocument/2006/relationships/hyperlink" Target="https://www.cedefop.europa.eu/en/tools/skillsintelligence/self-employment?year=2020&amp;country=EU" TargetMode="External"/><Relationship Id="rId12" Type="http://schemas.openxmlformats.org/officeDocument/2006/relationships/hyperlink" Target="https://eige.europa.eu/gender-mainstreaming/tools-methods/gender" TargetMode="External"/><Relationship Id="rId2" Type="http://schemas.openxmlformats.org/officeDocument/2006/relationships/hyperlink" Target="https://chadwicksgroup.ie/lack-of-female-role-models-and-representation-is-the-key-barrier/" TargetMode="External"/><Relationship Id="rId16" Type="http://schemas.openxmlformats.org/officeDocument/2006/relationships/hyperlink" Target="http://ascpro0.ascweb.org/archives/2011/CEGT353002011.pdf" TargetMode="External"/><Relationship Id="rId1" Type="http://schemas.openxmlformats.org/officeDocument/2006/relationships/slideLayout" Target="../slideLayouts/slideLayout19.xml"/><Relationship Id="rId6" Type="http://schemas.openxmlformats.org/officeDocument/2006/relationships/hyperlink" Target="https://itec.es/servicios/estudios-mercado/euroconstruct-sumario-ultimo-informe/" TargetMode="External"/><Relationship Id="rId11" Type="http://schemas.openxmlformats.org/officeDocument/2006/relationships/hyperlink" Target="https://www.womencanbuild.eu/wp-content/uploads/2021/01/IO4_Action-Plan_WCB-160x200_EN.pdf" TargetMode="External"/><Relationship Id="rId5" Type="http://schemas.openxmlformats.org/officeDocument/2006/relationships/hyperlink" Target="https://www.costruzioniitalia.it/servizi/superbonus110/" TargetMode="External"/><Relationship Id="rId15" Type="http://schemas.openxmlformats.org/officeDocument/2006/relationships/hyperlink" Target="https://www.destatis.de/EN/Home/_node.html" TargetMode="External"/><Relationship Id="rId10" Type="http://schemas.openxmlformats.org/officeDocument/2006/relationships/hyperlink" Target="http://www.europarl.europa.eu/sides/getDoc.do?pubRef=-//EP//TEXT+RE-PORT+A5-2002-0066+0+DOC+XML+V0//EN" TargetMode="External"/><Relationship Id="rId4" Type="http://schemas.openxmlformats.org/officeDocument/2006/relationships/hyperlink" Target="https://www.cece.eu/news/cece-annual-economic-report-2023" TargetMode="External"/><Relationship Id="rId9" Type="http://schemas.openxmlformats.org/officeDocument/2006/relationships/hyperlink" Target="https://build-up.ec.europa.eu/en/resources-and-tools/articles/overview-article-fostering-demand-skilled-labour-force-construction" TargetMode="External"/><Relationship Id="rId14" Type="http://schemas.openxmlformats.org/officeDocument/2006/relationships/hyperlink" Target="https://www.arbeitsagentur.de/en"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tages.csmcd.ro/index.php%20Accessed%20in%20April%202023" TargetMode="External"/><Relationship Id="rId3" Type="http://schemas.openxmlformats.org/officeDocument/2006/relationships/hyperlink" Target="https://www.ilo.org/wcmsp5/groups/public/---ed_emp/documents/publication/wcms_190234.pdf" TargetMode="External"/><Relationship Id="rId7" Type="http://schemas.openxmlformats.org/officeDocument/2006/relationships/hyperlink" Target="https://www.observatoriodelaconstruccion.com/informes/detalle/mujeres-en-el-sector-de-la-construccion2022" TargetMode="External"/><Relationship Id="rId2" Type="http://schemas.openxmlformats.org/officeDocument/2006/relationships/hyperlink" Target="https://hea.ie/assets/uploads/2022/03/Report-of-the-Expert-Group-2nd-HEA-National-Review-of-Gender-Equality-in-Irish-Higher-Education-Institutions-1.pdf" TargetMode="External"/><Relationship Id="rId1" Type="http://schemas.openxmlformats.org/officeDocument/2006/relationships/slideLayout" Target="../slideLayouts/slideLayout19.xml"/><Relationship Id="rId6" Type="http://schemas.openxmlformats.org/officeDocument/2006/relationships/hyperlink" Target="https://www.planradar.com/de/frauen-am-bau/" TargetMode="External"/><Relationship Id="rId11" Type="http://schemas.openxmlformats.org/officeDocument/2006/relationships/hyperlink" Target="https://www.familyhandyman.com/article/women-in-construction-history/" TargetMode="External"/><Relationship Id="rId5" Type="http://schemas.openxmlformats.org/officeDocument/2006/relationships/hyperlink" Target="https://www.ilo.org/wcmsp5/groups/public/---dgreports/---dcomm/---publ/documents/publication/wcms_316450.pdf" TargetMode="External"/><Relationship Id="rId10" Type="http://schemas.openxmlformats.org/officeDocument/2006/relationships/hyperlink" Target="https://www.women-into-construction.org/wp-content/uploads/2019/08/building-the-future-women-in-construction.pdf" TargetMode="External"/><Relationship Id="rId4" Type="http://schemas.openxmlformats.org/officeDocument/2006/relationships/hyperlink" Target="https://www.ilo.org/wcmsp5/groups/public/---ed_emp/---emp_ent/---multi/documents/publication/wcms_756721.pdf" TargetMode="External"/><Relationship Id="rId9" Type="http://schemas.openxmlformats.org/officeDocument/2006/relationships/hyperlink" Target="https://www.teagasc.ie/media/website/publications/2022/Teagasc-Gender-Equality-Report-2021.pdf" TargetMode="External"/></Relationships>
</file>

<file path=ppt/slides/_rels/slide72.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slide" Target="slide16.xml"/><Relationship Id="rId1" Type="http://schemas.openxmlformats.org/officeDocument/2006/relationships/slideLayout" Target="../slideLayouts/slideLayout21.xml"/><Relationship Id="rId6" Type="http://schemas.openxmlformats.org/officeDocument/2006/relationships/slide" Target="slide31.xml"/><Relationship Id="rId5" Type="http://schemas.openxmlformats.org/officeDocument/2006/relationships/slide" Target="slide29.xml"/><Relationship Id="rId4" Type="http://schemas.openxmlformats.org/officeDocument/2006/relationships/slide" Target="slide28.xml"/><Relationship Id="rId9" Type="http://schemas.openxmlformats.org/officeDocument/2006/relationships/slide" Target="slide6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3.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hyperlink" Target="https://www.womencanbuild.eu/en/inicio-2/"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6">
            <a:extLst>
              <a:ext uri="{FF2B5EF4-FFF2-40B4-BE49-F238E27FC236}">
                <a16:creationId xmlns:a16="http://schemas.microsoft.com/office/drawing/2014/main" id="{6F9DE7B6-83D4-EEF9-6E53-6AE27161135D}"/>
              </a:ext>
            </a:extLst>
          </p:cNvPr>
          <p:cNvSpPr/>
          <p:nvPr/>
        </p:nvSpPr>
        <p:spPr>
          <a:xfrm rot="5400000">
            <a:off x="5347122" y="7157548"/>
            <a:ext cx="476911" cy="3948194"/>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EF8D5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32" name="Text Placeholder 31">
            <a:extLst>
              <a:ext uri="{FF2B5EF4-FFF2-40B4-BE49-F238E27FC236}">
                <a16:creationId xmlns:a16="http://schemas.microsoft.com/office/drawing/2014/main" id="{3B09C8E3-4D56-4544-6C42-D5849B5F24E2}"/>
              </a:ext>
            </a:extLst>
          </p:cNvPr>
          <p:cNvSpPr>
            <a:spLocks noGrp="1"/>
          </p:cNvSpPr>
          <p:nvPr>
            <p:ph type="body" sz="quarter" idx="11"/>
          </p:nvPr>
        </p:nvSpPr>
        <p:spPr>
          <a:xfrm>
            <a:off x="3003489" y="5791200"/>
            <a:ext cx="4556186" cy="1076378"/>
          </a:xfrm>
        </p:spPr>
        <p:txBody>
          <a:bodyPr/>
          <a:lstStyle/>
          <a:p>
            <a:pPr>
              <a:lnSpc>
                <a:spcPts val="2600"/>
              </a:lnSpc>
            </a:pPr>
            <a:r>
              <a:rPr lang="pl-PL" sz="4400" dirty="0">
                <a:solidFill>
                  <a:srgbClr val="EF8D5B"/>
                </a:solidFill>
              </a:rPr>
              <a:t>ZESTAW NARZĘDZI</a:t>
            </a:r>
          </a:p>
          <a:p>
            <a:r>
              <a:rPr lang="pl-PL" dirty="0"/>
              <a:t>Twój przewodnik po wzmacnianiu pozycji kobiet w branży budowlanej</a:t>
            </a:r>
          </a:p>
        </p:txBody>
      </p:sp>
      <p:sp>
        <p:nvSpPr>
          <p:cNvPr id="30" name="Text Placeholder 29">
            <a:extLst>
              <a:ext uri="{FF2B5EF4-FFF2-40B4-BE49-F238E27FC236}">
                <a16:creationId xmlns:a16="http://schemas.microsoft.com/office/drawing/2014/main" id="{FC4B330D-922A-AEA6-9943-6204CDED52C8}"/>
              </a:ext>
            </a:extLst>
          </p:cNvPr>
          <p:cNvSpPr>
            <a:spLocks noGrp="1"/>
          </p:cNvSpPr>
          <p:nvPr>
            <p:ph type="body" sz="quarter" idx="16"/>
          </p:nvPr>
        </p:nvSpPr>
        <p:spPr>
          <a:xfrm>
            <a:off x="3228066" y="4896240"/>
            <a:ext cx="3698514" cy="751695"/>
          </a:xfrm>
        </p:spPr>
        <p:txBody>
          <a:bodyPr/>
          <a:lstStyle/>
          <a:p>
            <a:r>
              <a:rPr lang="en-US" dirty="0" err="1"/>
              <a:t>Włączanie</a:t>
            </a:r>
            <a:r>
              <a:rPr lang="en-US" dirty="0"/>
              <a:t>, </a:t>
            </a:r>
            <a:r>
              <a:rPr lang="en-US" dirty="0" err="1"/>
              <a:t>docieranie</a:t>
            </a:r>
            <a:r>
              <a:rPr lang="en-US" dirty="0"/>
              <a:t> </a:t>
            </a:r>
            <a:r>
              <a:rPr lang="en-US" dirty="0" err="1"/>
              <a:t>i</a:t>
            </a:r>
            <a:r>
              <a:rPr lang="en-US" dirty="0"/>
              <a:t> </a:t>
            </a:r>
            <a:r>
              <a:rPr lang="en-US" dirty="0" err="1"/>
              <a:t>nauczanie</a:t>
            </a:r>
            <a:endParaRPr lang="pl-PL" dirty="0"/>
          </a:p>
          <a:p>
            <a:endParaRPr lang="pl-PL" dirty="0"/>
          </a:p>
          <a:p>
            <a:endParaRPr lang="en-US" dirty="0"/>
          </a:p>
        </p:txBody>
      </p:sp>
      <p:sp>
        <p:nvSpPr>
          <p:cNvPr id="44" name="Text Placeholder 43">
            <a:extLst>
              <a:ext uri="{FF2B5EF4-FFF2-40B4-BE49-F238E27FC236}">
                <a16:creationId xmlns:a16="http://schemas.microsoft.com/office/drawing/2014/main" id="{DDF34655-7457-C94A-DFC4-7CCC73049444}"/>
              </a:ext>
            </a:extLst>
          </p:cNvPr>
          <p:cNvSpPr>
            <a:spLocks noGrp="1"/>
          </p:cNvSpPr>
          <p:nvPr>
            <p:ph type="body" sz="quarter" idx="17"/>
          </p:nvPr>
        </p:nvSpPr>
        <p:spPr>
          <a:xfrm>
            <a:off x="634856" y="9353824"/>
            <a:ext cx="2032143" cy="419205"/>
          </a:xfrm>
        </p:spPr>
        <p:txBody>
          <a:bodyPr/>
          <a:lstStyle/>
          <a:p>
            <a:pPr lvl="0"/>
            <a:r>
              <a:rPr lang="en-US" dirty="0"/>
              <a:t>2023</a:t>
            </a:r>
            <a:endParaRPr lang="pl-PL" dirty="0"/>
          </a:p>
          <a:p>
            <a:pPr lvl="0"/>
            <a:r>
              <a:rPr lang="pl-PL" dirty="0"/>
              <a:t>Zestaw narzędzi do włączania i nauczania</a:t>
            </a:r>
            <a:endParaRPr lang="en-US" dirty="0"/>
          </a:p>
        </p:txBody>
      </p:sp>
      <p:sp>
        <p:nvSpPr>
          <p:cNvPr id="45" name="Text Placeholder 44">
            <a:extLst>
              <a:ext uri="{FF2B5EF4-FFF2-40B4-BE49-F238E27FC236}">
                <a16:creationId xmlns:a16="http://schemas.microsoft.com/office/drawing/2014/main" id="{6BCB7364-0383-CA60-ED7F-7421D0ADDC1B}"/>
              </a:ext>
            </a:extLst>
          </p:cNvPr>
          <p:cNvSpPr>
            <a:spLocks noGrp="1"/>
          </p:cNvSpPr>
          <p:nvPr>
            <p:ph type="body" sz="quarter" idx="18"/>
          </p:nvPr>
        </p:nvSpPr>
        <p:spPr>
          <a:xfrm>
            <a:off x="2482941" y="9353824"/>
            <a:ext cx="1779692" cy="419205"/>
          </a:xfrm>
        </p:spPr>
        <p:txBody>
          <a:bodyPr/>
          <a:lstStyle/>
          <a:p>
            <a:r>
              <a:rPr lang="pl-PL" dirty="0"/>
              <a:t>Identyfikator projektu</a:t>
            </a:r>
            <a:endParaRPr lang="en-US" dirty="0"/>
          </a:p>
          <a:p>
            <a:r>
              <a:rPr lang="en-US" dirty="0"/>
              <a:t>KA220-VET-8BD6FFB9 </a:t>
            </a:r>
          </a:p>
        </p:txBody>
      </p:sp>
      <p:sp>
        <p:nvSpPr>
          <p:cNvPr id="19" name="Text Placeholder 18">
            <a:extLst>
              <a:ext uri="{FF2B5EF4-FFF2-40B4-BE49-F238E27FC236}">
                <a16:creationId xmlns:a16="http://schemas.microsoft.com/office/drawing/2014/main" id="{ED036B68-F5E0-71AD-304D-DF74BE0BE8B1}"/>
              </a:ext>
            </a:extLst>
          </p:cNvPr>
          <p:cNvSpPr>
            <a:spLocks noGrp="1"/>
          </p:cNvSpPr>
          <p:nvPr>
            <p:ph type="body" sz="quarter" idx="42"/>
          </p:nvPr>
        </p:nvSpPr>
        <p:spPr>
          <a:xfrm>
            <a:off x="3372787" y="8920244"/>
            <a:ext cx="3948193" cy="476907"/>
          </a:xfrm>
        </p:spPr>
        <p:txBody>
          <a:bodyPr/>
          <a:lstStyle/>
          <a:p>
            <a:r>
              <a:rPr lang="en-US" dirty="0" err="1"/>
              <a:t>www.</a:t>
            </a:r>
            <a:r>
              <a:rPr lang="en-US" b="1" dirty="0" err="1"/>
              <a:t>femalesinconstruction</a:t>
            </a:r>
            <a:r>
              <a:rPr lang="en-US" dirty="0" err="1"/>
              <a:t>.eu</a:t>
            </a:r>
            <a:endParaRPr lang="en-US" dirty="0"/>
          </a:p>
        </p:txBody>
      </p:sp>
      <p:pic>
        <p:nvPicPr>
          <p:cNvPr id="69" name="Picture Placeholder 68">
            <a:extLst>
              <a:ext uri="{FF2B5EF4-FFF2-40B4-BE49-F238E27FC236}">
                <a16:creationId xmlns:a16="http://schemas.microsoft.com/office/drawing/2014/main" id="{79BD2B4B-DE4A-3F82-6674-A5471FAA0C86}"/>
              </a:ext>
            </a:extLst>
          </p:cNvPr>
          <p:cNvPicPr>
            <a:picLocks noGrp="1" noChangeAspect="1"/>
          </p:cNvPicPr>
          <p:nvPr>
            <p:ph type="pic" sz="quarter" idx="43"/>
          </p:nvPr>
        </p:nvPicPr>
        <p:blipFill>
          <a:blip r:embed="rId2" cstate="screen">
            <a:extLst>
              <a:ext uri="{28A0092B-C50C-407E-A947-70E740481C1C}">
                <a14:useLocalDpi xmlns:a14="http://schemas.microsoft.com/office/drawing/2010/main"/>
              </a:ext>
            </a:extLst>
          </a:blip>
          <a:srcRect/>
          <a:stretch>
            <a:fillRect/>
          </a:stretch>
        </p:blipFill>
        <p:spPr/>
      </p:pic>
      <p:sp>
        <p:nvSpPr>
          <p:cNvPr id="3" name="Freeform 2">
            <a:extLst>
              <a:ext uri="{FF2B5EF4-FFF2-40B4-BE49-F238E27FC236}">
                <a16:creationId xmlns:a16="http://schemas.microsoft.com/office/drawing/2014/main" id="{141D86A5-009F-D3B6-CEA7-3FF46CF92097}"/>
              </a:ext>
            </a:extLst>
          </p:cNvPr>
          <p:cNvSpPr/>
          <p:nvPr/>
        </p:nvSpPr>
        <p:spPr>
          <a:xfrm>
            <a:off x="-1" y="2622550"/>
            <a:ext cx="7553325" cy="2992438"/>
          </a:xfrm>
          <a:custGeom>
            <a:avLst/>
            <a:gdLst>
              <a:gd name="connsiteX0" fmla="*/ 0 w 7553325"/>
              <a:gd name="connsiteY0" fmla="*/ 0 h 2992438"/>
              <a:gd name="connsiteX1" fmla="*/ 7553325 w 7553325"/>
              <a:gd name="connsiteY1" fmla="*/ 0 h 2992438"/>
              <a:gd name="connsiteX2" fmla="*/ 7553325 w 7553325"/>
              <a:gd name="connsiteY2" fmla="*/ 1683982 h 2992438"/>
              <a:gd name="connsiteX3" fmla="*/ 2802421 w 7553325"/>
              <a:gd name="connsiteY3" fmla="*/ 1683982 h 2992438"/>
              <a:gd name="connsiteX4" fmla="*/ 2802421 w 7553325"/>
              <a:gd name="connsiteY4" fmla="*/ 2348056 h 2992438"/>
              <a:gd name="connsiteX5" fmla="*/ 2692570 w 7553325"/>
              <a:gd name="connsiteY5" fmla="*/ 2348056 h 2992438"/>
              <a:gd name="connsiteX6" fmla="*/ 2692570 w 7553325"/>
              <a:gd name="connsiteY6" fmla="*/ 2992438 h 2992438"/>
              <a:gd name="connsiteX7" fmla="*/ 0 w 7553325"/>
              <a:gd name="connsiteY7" fmla="*/ 2992438 h 299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3325" h="2992438">
                <a:moveTo>
                  <a:pt x="0" y="0"/>
                </a:moveTo>
                <a:lnTo>
                  <a:pt x="7553325" y="0"/>
                </a:lnTo>
                <a:lnTo>
                  <a:pt x="7553325" y="1683982"/>
                </a:lnTo>
                <a:lnTo>
                  <a:pt x="2802421" y="1683982"/>
                </a:lnTo>
                <a:lnTo>
                  <a:pt x="2802421" y="2348056"/>
                </a:lnTo>
                <a:lnTo>
                  <a:pt x="2692570" y="2348056"/>
                </a:lnTo>
                <a:lnTo>
                  <a:pt x="2692570" y="2992438"/>
                </a:lnTo>
                <a:lnTo>
                  <a:pt x="0" y="2992438"/>
                </a:lnTo>
                <a:close/>
              </a:path>
            </a:pathLst>
          </a:custGeom>
          <a:gradFill>
            <a:gsLst>
              <a:gs pos="29000">
                <a:srgbClr val="EF8D5B">
                  <a:alpha val="0"/>
                </a:srgbClr>
              </a:gs>
              <a:gs pos="61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4">
            <a:extLst>
              <a:ext uri="{FF2B5EF4-FFF2-40B4-BE49-F238E27FC236}">
                <a16:creationId xmlns:a16="http://schemas.microsoft.com/office/drawing/2014/main" id="{DBC8056A-7CB1-1801-C7AC-7EF87483A95D}"/>
              </a:ext>
            </a:extLst>
          </p:cNvPr>
          <p:cNvGraphicFramePr>
            <a:graphicFrameLocks noGrp="1"/>
          </p:cNvGraphicFramePr>
          <p:nvPr>
            <p:extLst>
              <p:ext uri="{D42A27DB-BD31-4B8C-83A1-F6EECF244321}">
                <p14:modId xmlns:p14="http://schemas.microsoft.com/office/powerpoint/2010/main" val="3213985027"/>
              </p:ext>
            </p:extLst>
          </p:nvPr>
        </p:nvGraphicFramePr>
        <p:xfrm>
          <a:off x="467431" y="9773029"/>
          <a:ext cx="5289426" cy="705100"/>
        </p:xfrm>
        <a:graphic>
          <a:graphicData uri="http://schemas.openxmlformats.org/drawingml/2006/table">
            <a:tbl>
              <a:tblPr/>
              <a:tblGrid>
                <a:gridCol w="5289426">
                  <a:extLst>
                    <a:ext uri="{9D8B030D-6E8A-4147-A177-3AD203B41FA5}">
                      <a16:colId xmlns:a16="http://schemas.microsoft.com/office/drawing/2014/main" val="122998384"/>
                    </a:ext>
                  </a:extLst>
                </a:gridCol>
              </a:tblGrid>
              <a:tr h="705100">
                <a:tc>
                  <a:txBody>
                    <a:bodyPr/>
                    <a:lstStyle/>
                    <a:p>
                      <a:pPr algn="just"/>
                      <a:br>
                        <a:rPr lang="en-US" sz="900" dirty="0">
                          <a:solidFill>
                            <a:schemeClr val="tx1"/>
                          </a:solidFill>
                          <a:effectLst/>
                          <a:latin typeface="Calibri" panose="020F0502020204030204" pitchFamily="34" charset="0"/>
                          <a:cs typeface="Calibri" panose="020F0502020204030204" pitchFamily="34" charset="0"/>
                        </a:rPr>
                      </a:br>
                      <a:r>
                        <a:rPr lang="pl-PL" sz="900" dirty="0">
                          <a:solidFill>
                            <a:schemeClr val="tx1"/>
                          </a:solidFill>
                          <a:effectLst/>
                          <a:latin typeface="Calibri" panose="020F0502020204030204" pitchFamily="34" charset="0"/>
                          <a:cs typeface="Calibri" panose="020F0502020204030204" pitchFamily="34" charset="0"/>
                        </a:rPr>
                        <a:t>Finansowane przez Unię Europejską. Poglądy i opinie wyrażone są jednak wyłącznie poglądami autora (autorów) i niekoniecznie odzwierciedlają poglądy Unii Europejskiej lub Europejskiej Agencji Wykonawczej ds. Ani Unia Europejska, ani EACEA nie ponoszą za nie odpowiedzialności.</a:t>
                      </a:r>
                      <a:endParaRPr lang="en-US" sz="900" dirty="0">
                        <a:solidFill>
                          <a:schemeClr val="tx1"/>
                        </a:solidFill>
                        <a:effectLst/>
                        <a:latin typeface="Calibri" panose="020F0502020204030204" pitchFamily="34" charset="0"/>
                        <a:cs typeface="Calibri" panose="020F0502020204030204" pitchFamily="34" charset="0"/>
                      </a:endParaRPr>
                    </a:p>
                  </a:txBody>
                  <a:tcPr marL="52100" marR="52100" marT="26050" marB="26050" anchor="ctr">
                    <a:lnL>
                      <a:noFill/>
                    </a:lnL>
                    <a:lnR>
                      <a:noFill/>
                    </a:lnR>
                    <a:lnT>
                      <a:noFill/>
                    </a:lnT>
                    <a:lnB w="6350" cap="flat" cmpd="sng" algn="ctr">
                      <a:solidFill>
                        <a:srgbClr val="CFCFCF"/>
                      </a:solidFill>
                      <a:prstDash val="solid"/>
                      <a:round/>
                      <a:headEnd type="none" w="med" len="med"/>
                      <a:tailEnd type="none" w="med" len="med"/>
                    </a:lnB>
                  </a:tcPr>
                </a:tc>
                <a:extLst>
                  <a:ext uri="{0D108BD9-81ED-4DB2-BD59-A6C34878D82A}">
                    <a16:rowId xmlns:a16="http://schemas.microsoft.com/office/drawing/2014/main" val="1776768827"/>
                  </a:ext>
                </a:extLst>
              </a:tr>
            </a:tbl>
          </a:graphicData>
        </a:graphic>
      </p:graphicFrame>
      <p:pic>
        <p:nvPicPr>
          <p:cNvPr id="1026" name="Picture 2">
            <a:extLst>
              <a:ext uri="{FF2B5EF4-FFF2-40B4-BE49-F238E27FC236}">
                <a16:creationId xmlns:a16="http://schemas.microsoft.com/office/drawing/2014/main" id="{83360A14-7F2C-33F7-D82D-6D04A14B6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7825" y="10420552"/>
            <a:ext cx="668837" cy="23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78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lstStyle/>
          <a:p>
            <a:r>
              <a:rPr lang="pl-PL" dirty="0"/>
              <a:t>Kobiety w branży mogą zbudować solidne fundamenty dla osób zainteresowanych karierą </a:t>
            </a:r>
            <a:br>
              <a:rPr lang="pl-PL" dirty="0"/>
            </a:br>
            <a:r>
              <a:rPr lang="pl-PL" dirty="0"/>
              <a:t>w budownictwie.</a:t>
            </a:r>
            <a:endParaRPr lang="en-US" dirty="0"/>
          </a:p>
        </p:txBody>
      </p:sp>
      <p:sp>
        <p:nvSpPr>
          <p:cNvPr id="2" name="Freeform 1">
            <a:extLst>
              <a:ext uri="{FF2B5EF4-FFF2-40B4-BE49-F238E27FC236}">
                <a16:creationId xmlns:a16="http://schemas.microsoft.com/office/drawing/2014/main" id="{A02C4488-B35F-9574-3CA4-90624C12B39D}"/>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180026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01</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a:xfrm>
            <a:off x="3059266" y="2505020"/>
            <a:ext cx="3486126" cy="1853619"/>
          </a:xfrm>
        </p:spPr>
        <p:txBody>
          <a:bodyPr/>
          <a:lstStyle/>
          <a:p>
            <a:r>
              <a:rPr lang="pl-PL" dirty="0"/>
              <a:t>Wiedza na temat branży budowlanej</a:t>
            </a:r>
            <a:endParaRPr lang="en-US"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11</a:t>
            </a:fld>
            <a:endParaRPr lang="en-US" dirty="0"/>
          </a:p>
        </p:txBody>
      </p:sp>
    </p:spTree>
    <p:extLst>
      <p:ext uri="{BB962C8B-B14F-4D97-AF65-F5344CB8AC3E}">
        <p14:creationId xmlns:p14="http://schemas.microsoft.com/office/powerpoint/2010/main" val="101354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C408AB-7555-339B-3055-61938D52AF7E}"/>
              </a:ext>
            </a:extLst>
          </p:cNvPr>
          <p:cNvSpPr>
            <a:spLocks noGrp="1"/>
          </p:cNvSpPr>
          <p:nvPr>
            <p:ph type="body" sz="quarter" idx="32"/>
          </p:nvPr>
        </p:nvSpPr>
        <p:spPr>
          <a:xfrm>
            <a:off x="538294" y="590590"/>
            <a:ext cx="6526988" cy="2618776"/>
          </a:xfrm>
        </p:spPr>
        <p:txBody>
          <a:bodyPr/>
          <a:lstStyle/>
          <a:p>
            <a:r>
              <a:rPr lang="pl-PL" dirty="0"/>
              <a:t>Przyszłość branży budowlanej w UE jest zagrożona przez chroniczny niedobór siły roboczej - produkcja budowlana w Europie nie nadąża za popytem. Przed pandemią COVID-19 w branży budowlanej występował niedobór siły roboczej. Obecnie branża stoi przed jeszcze większymi wyzwaniami związanymi z siłą roboczą. Kobiety stanowią zaledwie 9% siły roboczej w branży budowlanej w Europie, pozostawiając ogromną pulę niewykorzystanych talentów. Oczekuje się również, że niedobory siły roboczej w budownictwie w UE pogorszą się w przyszłości wraz ze spadkiem liczby ludności i starzeniem się siły roboczej. Według artykułu badawczego podczas pandemii liczba kobiet w budownictwie spadła jeszcze bardziej. Budownictwo w UE musi zatrudniać więcej kobiet, jeśli ma mieć zrównoważoną przyszłość. Tak przedstawiamy to w naszym projekcie.</a:t>
            </a:r>
            <a:endParaRPr lang="en-US" dirty="0"/>
          </a:p>
        </p:txBody>
      </p:sp>
      <p:sp>
        <p:nvSpPr>
          <p:cNvPr id="5" name="Text Placeholder 4">
            <a:extLst>
              <a:ext uri="{FF2B5EF4-FFF2-40B4-BE49-F238E27FC236}">
                <a16:creationId xmlns:a16="http://schemas.microsoft.com/office/drawing/2014/main" id="{A2AE1554-5B49-C388-BEA7-1688543B5A57}"/>
              </a:ext>
            </a:extLst>
          </p:cNvPr>
          <p:cNvSpPr>
            <a:spLocks noGrp="1"/>
          </p:cNvSpPr>
          <p:nvPr>
            <p:ph type="body" sz="quarter" idx="13"/>
          </p:nvPr>
        </p:nvSpPr>
        <p:spPr>
          <a:xfrm>
            <a:off x="3528061" y="6541477"/>
            <a:ext cx="3538382" cy="2379369"/>
          </a:xfrm>
        </p:spPr>
        <p:txBody>
          <a:bodyPr>
            <a:noAutofit/>
          </a:bodyPr>
          <a:lstStyle/>
          <a:p>
            <a:r>
              <a:rPr lang="en-US" dirty="0"/>
              <a:t>"</a:t>
            </a:r>
            <a:r>
              <a:rPr lang="pl-PL" dirty="0"/>
              <a:t> Pomimo badań wskazujących, że 83% menedżerów w sektorze budowlanym uważa, że ich branża cierpi na niedobór umiejętności, niewiele robi się, aby zachęcić bardziej zróżnicowaną siłę roboczą, a w rezultacie poszerzyć dostępną pulę talentów". </a:t>
            </a:r>
            <a:r>
              <a:rPr lang="en-US" baseline="30000" dirty="0"/>
              <a:t>1</a:t>
            </a:r>
          </a:p>
        </p:txBody>
      </p:sp>
      <p:sp>
        <p:nvSpPr>
          <p:cNvPr id="3" name="Slide Number Placeholder 2">
            <a:extLst>
              <a:ext uri="{FF2B5EF4-FFF2-40B4-BE49-F238E27FC236}">
                <a16:creationId xmlns:a16="http://schemas.microsoft.com/office/drawing/2014/main" id="{11D743D5-A545-C5EC-386D-B3248B979E89}"/>
              </a:ext>
            </a:extLst>
          </p:cNvPr>
          <p:cNvSpPr>
            <a:spLocks noGrp="1"/>
          </p:cNvSpPr>
          <p:nvPr>
            <p:ph type="sldNum" sz="quarter" idx="4"/>
          </p:nvPr>
        </p:nvSpPr>
        <p:spPr/>
        <p:txBody>
          <a:bodyPr/>
          <a:lstStyle/>
          <a:p>
            <a:fld id="{CB2079F2-58AF-ED44-82D7-E04B2F6FD686}" type="slidenum">
              <a:rPr lang="en-US" smtClean="0"/>
              <a:pPr/>
              <a:t>12</a:t>
            </a:fld>
            <a:endParaRPr lang="en-US" dirty="0"/>
          </a:p>
        </p:txBody>
      </p:sp>
      <p:grpSp>
        <p:nvGrpSpPr>
          <p:cNvPr id="11" name="Group 10">
            <a:extLst>
              <a:ext uri="{FF2B5EF4-FFF2-40B4-BE49-F238E27FC236}">
                <a16:creationId xmlns:a16="http://schemas.microsoft.com/office/drawing/2014/main" id="{1B2A2347-FF4C-1A4D-2FF7-D48AB5F67CF4}"/>
              </a:ext>
            </a:extLst>
          </p:cNvPr>
          <p:cNvGrpSpPr/>
          <p:nvPr/>
        </p:nvGrpSpPr>
        <p:grpSpPr>
          <a:xfrm>
            <a:off x="4377379" y="9103726"/>
            <a:ext cx="1487826" cy="1083162"/>
            <a:chOff x="3400450" y="986392"/>
            <a:chExt cx="1487826" cy="1083162"/>
          </a:xfrm>
        </p:grpSpPr>
        <p:sp>
          <p:nvSpPr>
            <p:cNvPr id="12" name="Freeform 11">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19" name="Picture Placeholder 18">
            <a:extLst>
              <a:ext uri="{FF2B5EF4-FFF2-40B4-BE49-F238E27FC236}">
                <a16:creationId xmlns:a16="http://schemas.microsoft.com/office/drawing/2014/main" id="{9C79B4B0-98FD-3157-17EC-F9C64B135351}"/>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rot="10800000" flipV="1">
            <a:off x="3137897" y="3381498"/>
            <a:ext cx="3966791" cy="2987845"/>
          </a:xfrm>
        </p:spPr>
      </p:pic>
      <p:sp>
        <p:nvSpPr>
          <p:cNvPr id="2" name="Rectangle 1">
            <a:extLst>
              <a:ext uri="{FF2B5EF4-FFF2-40B4-BE49-F238E27FC236}">
                <a16:creationId xmlns:a16="http://schemas.microsoft.com/office/drawing/2014/main" id="{56ED9313-B164-EABA-1875-FD85F051F7D5}"/>
              </a:ext>
            </a:extLst>
          </p:cNvPr>
          <p:cNvSpPr/>
          <p:nvPr/>
        </p:nvSpPr>
        <p:spPr>
          <a:xfrm>
            <a:off x="3089646" y="3381498"/>
            <a:ext cx="3966792" cy="298784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F972F297-874A-1B94-801A-577BCF70BA15}"/>
              </a:ext>
            </a:extLst>
          </p:cNvPr>
          <p:cNvSpPr txBox="1">
            <a:spLocks/>
          </p:cNvSpPr>
          <p:nvPr/>
        </p:nvSpPr>
        <p:spPr>
          <a:xfrm>
            <a:off x="717452" y="9797143"/>
            <a:ext cx="3539927" cy="91030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 </a:t>
            </a:r>
            <a:r>
              <a:rPr lang="en-IE" sz="900" dirty="0">
                <a:effectLst/>
                <a:latin typeface="Calibri" panose="020F0502020204030204" pitchFamily="34" charset="0"/>
                <a:ea typeface="Calibri" panose="020F0502020204030204" pitchFamily="34" charset="0"/>
                <a:cs typeface="Times New Roman" panose="02020603050405020304" pitchFamily="18" charset="0"/>
              </a:rPr>
              <a:t>Fostering the demand for a skilled labour force in the construction industry. European Commission (</a:t>
            </a:r>
            <a:r>
              <a:rPr lang="pl-PL" sz="900" dirty="0">
                <a:ea typeface="Calibri" panose="020F0502020204030204" pitchFamily="34" charset="0"/>
                <a:cs typeface="Times New Roman" panose="02020603050405020304" pitchFamily="18" charset="0"/>
              </a:rPr>
              <a:t>Listopad</a:t>
            </a:r>
            <a:r>
              <a:rPr lang="en-IE" sz="900" dirty="0">
                <a:effectLst/>
                <a:latin typeface="Calibri" panose="020F0502020204030204" pitchFamily="34" charset="0"/>
                <a:ea typeface="Calibri" panose="020F0502020204030204" pitchFamily="34" charset="0"/>
                <a:cs typeface="Times New Roman" panose="02020603050405020304" pitchFamily="18" charset="0"/>
              </a:rPr>
              <a:t> 2022)</a:t>
            </a:r>
          </a:p>
          <a:p>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https://build-up.ec.europa.eu/en/resources-and-tools/articles/overview-article-fostering-demand-skilled-labour-force-construction</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dirty="0">
                <a:effectLst/>
                <a:latin typeface="Calibri" panose="020F0502020204030204" pitchFamily="34" charset="0"/>
                <a:ea typeface="Calibri" panose="020F0502020204030204" pitchFamily="34" charset="0"/>
                <a:cs typeface="Times New Roman" panose="02020603050405020304" pitchFamily="18" charset="0"/>
              </a:rPr>
              <a:t>Dostęp w maju </a:t>
            </a:r>
            <a:r>
              <a:rPr lang="en-IE" sz="900" dirty="0">
                <a:effectLst/>
                <a:latin typeface="Calibri" panose="020F0502020204030204" pitchFamily="34" charset="0"/>
                <a:ea typeface="Calibri" panose="020F0502020204030204" pitchFamily="34" charset="0"/>
                <a:cs typeface="Times New Roman" panose="02020603050405020304" pitchFamily="18" charset="0"/>
              </a:rPr>
              <a:t>2023</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311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647700"/>
            <a:ext cx="3932236" cy="3794759"/>
          </a:xfrm>
        </p:spPr>
        <p:txBody>
          <a:bodyPr>
            <a:noAutofit/>
          </a:bodyPr>
          <a:lstStyle/>
          <a:p>
            <a:r>
              <a:rPr lang="pl-PL" dirty="0"/>
              <a:t>Misją projektu FEMCON jest tworzenie innowacyjnych narzędzi kształcenia </a:t>
            </a:r>
            <a:br>
              <a:rPr lang="pl-PL" dirty="0"/>
            </a:br>
            <a:r>
              <a:rPr lang="pl-PL" dirty="0"/>
              <a:t>i szkolenia zawodowego, aby pomóc kobietom pracującym lub rozważającym karierę w branży budowlanej awansować na widoczne stanowiska </a:t>
            </a:r>
            <a:br>
              <a:rPr lang="pl-PL" dirty="0"/>
            </a:br>
            <a:r>
              <a:rPr lang="pl-PL" dirty="0"/>
              <a:t>w branży. Celem projektu jest uczynienie branży bardziej atrakcyjnej dla kobiet, w wyniku czego większa liczba kobiet wybierze ten sektor, tworząc warunki dla pozytywnych zmian, poprawiając perspektywy płci w branży oraz jakość pracy w sektorze zdominowanym przez mężczyzn.</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13</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952" y="4939429"/>
            <a:ext cx="6476465" cy="5218044"/>
          </a:xfrm>
        </p:spPr>
      </p:pic>
      <p:sp>
        <p:nvSpPr>
          <p:cNvPr id="2" name="Freeform 1">
            <a:extLst>
              <a:ext uri="{FF2B5EF4-FFF2-40B4-BE49-F238E27FC236}">
                <a16:creationId xmlns:a16="http://schemas.microsoft.com/office/drawing/2014/main" id="{E7B3D0F0-7116-EC7A-FBAC-D1A3BEEB764A}"/>
              </a:ext>
            </a:extLst>
          </p:cNvPr>
          <p:cNvSpPr/>
          <p:nvPr/>
        </p:nvSpPr>
        <p:spPr>
          <a:xfrm>
            <a:off x="-41952" y="4940269"/>
            <a:ext cx="6476465"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6682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864992"/>
            <a:ext cx="6526988" cy="6350753"/>
          </a:xfrm>
        </p:spPr>
        <p:txBody>
          <a:bodyPr/>
          <a:lstStyle/>
          <a:p>
            <a:r>
              <a:rPr lang="pl-PL" dirty="0"/>
              <a:t>W 2022 r. na sektor budowlany miały wpływ wstrząsające wydarzenia globalne; z jednej strony wojna na Ukrainie dotknęła całą Europę, wraz z następstwami globalnej pandemii i spuścizną Covid-19, która wpłynęła na każdą tkankę życia społecznego i gospodarczego.  Utrzymujący się wpływ świadczy o inflacji, która bezpośrednio wpływa na sektor budowlany poprzez rosnące koszty materiałów i rosnące ceny energii.</a:t>
            </a:r>
          </a:p>
          <a:p>
            <a:r>
              <a:rPr lang="en-GB" dirty="0"/>
              <a:t> </a:t>
            </a:r>
          </a:p>
          <a:p>
            <a:r>
              <a:rPr lang="pl-PL" dirty="0"/>
              <a:t>Sektor budowlany znajduje się obecnie w okresie stagnacji pod względem wzrostu, ale utrzymuje dobry poziom produkcji po inflacji i kryzysie COVID-19, zamykając 2022 r. wzrostem o 3%, zgodnie z prognozami </a:t>
            </a:r>
            <a:r>
              <a:rPr lang="pl-PL" dirty="0" err="1"/>
              <a:t>Eurconstruct</a:t>
            </a:r>
            <a:r>
              <a:rPr lang="en-GB" baseline="30000" dirty="0"/>
              <a:t>2</a:t>
            </a:r>
            <a:r>
              <a:rPr lang="en-GB" dirty="0"/>
              <a:t>, </a:t>
            </a:r>
            <a:r>
              <a:rPr lang="pl-PL" dirty="0"/>
              <a:t>który oszacował wzrost na poziomie 3,6% w 2022 r. Mimo to obecna sytuacja w Europie będzie miała bezpośredni wpływ na sektor budowlany, w którym oczekuje się stagnacji o kolejne 0,2%, a prognozy na 2024 r. przewidują dalszą stagnację sektora.</a:t>
            </a:r>
            <a:endParaRPr lang="en-GB" dirty="0"/>
          </a:p>
          <a:p>
            <a:r>
              <a:rPr lang="en-GB" dirty="0"/>
              <a:t> </a:t>
            </a:r>
          </a:p>
          <a:p>
            <a:r>
              <a:rPr lang="pl-PL" dirty="0"/>
              <a:t>Skupiając się na podsektorach w budownictwie, najgorsze prognozy dotyczą nowego budownictwa. Jeśli chodzi o budownictwo mieszkaniowe, nadmiar "zapasów" w niektórych krajach UE spowodowany brakiem sprzedaży powoduje zatrzymanie rozwoju nowych projektów, co wymusza spadek cen.  W rezultacie oczekuje się, że sektor ten skurczy się w latach 2023 i 2024</a:t>
            </a:r>
            <a:r>
              <a:rPr lang="en-GB" dirty="0"/>
              <a:t>.</a:t>
            </a:r>
            <a:r>
              <a:rPr lang="en-GB" baseline="30000" dirty="0"/>
              <a:t>3</a:t>
            </a:r>
          </a:p>
          <a:p>
            <a:endParaRPr lang="en-GB" baseline="30000" dirty="0"/>
          </a:p>
          <a:p>
            <a:pPr>
              <a:spcBef>
                <a:spcPts val="195"/>
              </a:spcBef>
              <a:tabLst>
                <a:tab pos="450215" algn="l"/>
              </a:tabLst>
            </a:pPr>
            <a:r>
              <a:rPr lang="pl-PL" dirty="0">
                <a:ea typeface="Calibri" panose="020F0502020204030204" pitchFamily="34" charset="0"/>
              </a:rPr>
              <a:t>Z drugiej strony, jeśli chodzi o nową produkcję w sektorze "</a:t>
            </a:r>
            <a:r>
              <a:rPr lang="pl-PL" dirty="0" err="1">
                <a:ea typeface="Calibri" panose="020F0502020204030204" pitchFamily="34" charset="0"/>
              </a:rPr>
              <a:t>niemieszkaniowym</a:t>
            </a:r>
            <a:r>
              <a:rPr lang="pl-PL" dirty="0">
                <a:ea typeface="Calibri" panose="020F0502020204030204" pitchFamily="34" charset="0"/>
              </a:rPr>
              <a:t>", nadal nie powróciła ona do poziomu sprzed pandemii, będąc podsektorem o najgorszej prognozie ożywienia w sektorze. Jest to problem, jeśli weźmiemy pod uwagę, że podsektor ten odpowiada za 17% produkcji w sektorze </a:t>
            </a:r>
            <a:r>
              <a:rPr lang="pl-PL" dirty="0" err="1">
                <a:ea typeface="Calibri" panose="020F0502020204030204" pitchFamily="34" charset="0"/>
              </a:rPr>
              <a:t>niemieszkaniowym</a:t>
            </a:r>
            <a:r>
              <a:rPr lang="en-GB" dirty="0">
                <a:effectLst/>
                <a:ea typeface="Calibri" panose="020F0502020204030204" pitchFamily="34" charset="0"/>
              </a:rPr>
              <a:t>(ibid).  </a:t>
            </a:r>
            <a:endParaRPr lang="x-none">
              <a:effectLst/>
              <a:ea typeface="Calibri" panose="020F0502020204030204" pitchFamily="34" charset="0"/>
            </a:endParaRPr>
          </a:p>
          <a:p>
            <a:pPr>
              <a:spcBef>
                <a:spcPts val="195"/>
              </a:spcBef>
              <a:tabLst>
                <a:tab pos="450215" algn="l"/>
              </a:tabLst>
            </a:pPr>
            <a:r>
              <a:rPr lang="en-GB" dirty="0">
                <a:effectLst/>
                <a:ea typeface="Calibri" panose="020F0502020204030204" pitchFamily="34" charset="0"/>
              </a:rPr>
              <a:t> </a:t>
            </a:r>
            <a:r>
              <a:rPr lang="pl-PL" dirty="0">
                <a:ea typeface="Calibri" panose="020F0502020204030204" pitchFamily="34" charset="0"/>
              </a:rPr>
              <a:t>Jeśli spojrzymy na podsektor renowacji, zamknął on rok 2022 z wynikiem 4,5%. Wzrost ten jest częściowo spowodowany niektórymi programami finansowania, takimi jak 110% "</a:t>
            </a:r>
            <a:r>
              <a:rPr lang="pl-PL" dirty="0" err="1">
                <a:ea typeface="Calibri" panose="020F0502020204030204" pitchFamily="34" charset="0"/>
              </a:rPr>
              <a:t>SuperBonus</a:t>
            </a:r>
            <a:r>
              <a:rPr lang="pl-PL" dirty="0">
                <a:ea typeface="Calibri" panose="020F0502020204030204" pitchFamily="34" charset="0"/>
              </a:rPr>
              <a:t>"</a:t>
            </a:r>
            <a:r>
              <a:rPr lang="en-GB" baseline="30000" dirty="0">
                <a:effectLst/>
                <a:ea typeface="Calibri" panose="020F0502020204030204" pitchFamily="34" charset="0"/>
              </a:rPr>
              <a:t>4</a:t>
            </a:r>
            <a:r>
              <a:rPr lang="en-GB" dirty="0">
                <a:effectLst/>
                <a:ea typeface="Calibri" panose="020F0502020204030204" pitchFamily="34" charset="0"/>
              </a:rPr>
              <a:t> </a:t>
            </a:r>
            <a:r>
              <a:rPr lang="pl-PL" dirty="0">
                <a:ea typeface="Calibri" panose="020F0502020204030204" pitchFamily="34" charset="0"/>
              </a:rPr>
              <a:t>we Włoszech koncentruje się na środkach efektywności energetycznej, rozbiórce i rekonstrukcji starych budynków.  Jeśli skupimy się na podsektorze inżynierii lądowej i wodnej, odnotował on wzrost o 0,6%, pomimo tych  danych oczekuje się, że będzie to podsektor, który najbardziej skorzysta z pomocy takiej jak fundusze UE </a:t>
            </a:r>
            <a:r>
              <a:rPr lang="pl-PL" dirty="0" err="1">
                <a:ea typeface="Calibri" panose="020F0502020204030204" pitchFamily="34" charset="0"/>
              </a:rPr>
              <a:t>NextGeneration</a:t>
            </a:r>
            <a:r>
              <a:rPr lang="pl-PL" dirty="0">
                <a:ea typeface="Calibri" panose="020F0502020204030204" pitchFamily="34" charset="0"/>
              </a:rPr>
              <a:t>, będąc w stanie stosunkowo uniknąć stagnacji, którą obserwujemy w innych podsektorach budownictwa.</a:t>
            </a:r>
            <a:endParaRPr lang="x-none">
              <a:effectLst/>
              <a:ea typeface="Calibri" panose="020F0502020204030204" pitchFamily="34" charset="0"/>
            </a:endParaRPr>
          </a:p>
          <a:p>
            <a:pPr algn="just">
              <a:spcBef>
                <a:spcPts val="195"/>
              </a:spcBef>
              <a:tabLst>
                <a:tab pos="450215" algn="l"/>
              </a:tabLst>
            </a:pPr>
            <a:r>
              <a:rPr lang="en-GB" dirty="0">
                <a:effectLst/>
                <a:ea typeface="Calibri" panose="020F0502020204030204" pitchFamily="34" charset="0"/>
              </a:rPr>
              <a:t> </a:t>
            </a:r>
            <a:endParaRPr lang="x-none">
              <a:effectLst/>
              <a:ea typeface="Calibri" panose="020F0502020204030204" pitchFamily="34" charset="0"/>
            </a:endParaRPr>
          </a:p>
          <a:p>
            <a:pPr>
              <a:spcBef>
                <a:spcPts val="195"/>
              </a:spcBef>
              <a:tabLst>
                <a:tab pos="450215" algn="l"/>
              </a:tabLst>
            </a:pPr>
            <a:r>
              <a:rPr lang="pl-PL" dirty="0">
                <a:ea typeface="Calibri" panose="020F0502020204030204" pitchFamily="34" charset="0"/>
              </a:rPr>
              <a:t>Biorąc pod uwagę najnowsze dane dostarczone przez Unię Europejską za pośrednictwem </a:t>
            </a:r>
            <a:r>
              <a:rPr lang="pl-PL" dirty="0" err="1">
                <a:ea typeface="Calibri" panose="020F0502020204030204" pitchFamily="34" charset="0"/>
              </a:rPr>
              <a:t>Eurostatu</a:t>
            </a:r>
            <a:r>
              <a:rPr lang="en-IE" baseline="30000" dirty="0">
                <a:effectLst/>
                <a:ea typeface="Calibri" panose="020F0502020204030204" pitchFamily="34" charset="0"/>
              </a:rPr>
              <a:t>5</a:t>
            </a:r>
            <a:r>
              <a:rPr lang="en-IE" dirty="0">
                <a:effectLst/>
                <a:ea typeface="Calibri" panose="020F0502020204030204" pitchFamily="34" charset="0"/>
              </a:rPr>
              <a:t>, </a:t>
            </a:r>
            <a:r>
              <a:rPr lang="pl-PL" dirty="0">
                <a:ea typeface="Calibri" panose="020F0502020204030204" pitchFamily="34" charset="0"/>
              </a:rPr>
              <a:t>procent PKB wytwarzany przez sektor budowlany w UE wynosi 5,5%. Innym sposobem pomiaru wielkości sektora w UE jest wartość dodana brutto (WDB), która zmieniała się w ciągu ostatnich 13 lat, wzrastając ponownie w latach 2014-2017, odnotowując spadek o 5,1% i ponownie wzrastając do 5,5% w 2020 i 2021 roku.</a:t>
            </a:r>
            <a:endParaRPr lang="x-none">
              <a:effectLst/>
              <a:ea typeface="Calibri" panose="020F0502020204030204" pitchFamily="34" charset="0"/>
            </a:endParaRPr>
          </a:p>
          <a:p>
            <a:pPr algn="just">
              <a:spcBef>
                <a:spcPts val="195"/>
              </a:spcBef>
              <a:tabLst>
                <a:tab pos="450215" algn="l"/>
              </a:tabLst>
            </a:pPr>
            <a:r>
              <a:rPr lang="en-IE" dirty="0">
                <a:effectLst/>
                <a:ea typeface="Calibri" panose="020F0502020204030204" pitchFamily="34" charset="0"/>
              </a:rPr>
              <a:t> </a:t>
            </a:r>
            <a:endParaRPr lang="x-none">
              <a:effectLst/>
              <a:ea typeface="Calibri" panose="020F0502020204030204" pitchFamily="34" charset="0"/>
            </a:endParaRPr>
          </a:p>
          <a:p>
            <a:pPr>
              <a:spcBef>
                <a:spcPts val="195"/>
              </a:spcBef>
              <a:tabLst>
                <a:tab pos="450215" algn="l"/>
              </a:tabLst>
            </a:pPr>
            <a:r>
              <a:rPr lang="pl-PL" dirty="0">
                <a:ea typeface="Calibri" panose="020F0502020204030204" pitchFamily="34" charset="0"/>
              </a:rPr>
              <a:t>Wśród krajów UE, w których WDB spadła najbardziej w latach 2010-2021, znalazły się Hiszpania, Bułgaria, Grecja i Słowacja, podczas gdy najwyższy wzrost odnotowano na Węgrzech, Litwie, w Danii, Niemczech i Finlandii, przy czym ta ostatnia odnotowała najwyższy wzrost w 2021 r. o 7% (</a:t>
            </a:r>
            <a:r>
              <a:rPr lang="pl-PL" dirty="0" err="1">
                <a:ea typeface="Calibri" panose="020F0502020204030204" pitchFamily="34" charset="0"/>
              </a:rPr>
              <a:t>ibid</a:t>
            </a:r>
            <a:r>
              <a:rPr lang="pl-PL" dirty="0">
                <a:ea typeface="Calibri" panose="020F0502020204030204" pitchFamily="34" charset="0"/>
              </a:rPr>
              <a:t>).</a:t>
            </a:r>
            <a:endParaRPr lang="en-GB" dirty="0"/>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r>
              <a:rPr lang="en-US" dirty="0"/>
              <a:t>1.1. </a:t>
            </a:r>
            <a:r>
              <a:rPr lang="en-US" dirty="0" err="1"/>
              <a:t>Europejski</a:t>
            </a:r>
            <a:r>
              <a:rPr lang="en-US" dirty="0"/>
              <a:t> </a:t>
            </a:r>
            <a:r>
              <a:rPr lang="en-US" dirty="0" err="1"/>
              <a:t>przemysł</a:t>
            </a:r>
            <a:r>
              <a:rPr lang="en-US" dirty="0"/>
              <a:t> </a:t>
            </a:r>
            <a:r>
              <a:rPr lang="en-US" dirty="0" err="1"/>
              <a:t>budowlany</a:t>
            </a:r>
            <a:endParaRPr lang="en-US" dirty="0"/>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14</a:t>
            </a:fld>
            <a:endParaRPr lang="en-US" dirty="0"/>
          </a:p>
        </p:txBody>
      </p:sp>
      <p:sp>
        <p:nvSpPr>
          <p:cNvPr id="8" name="Text Placeholder 5">
            <a:extLst>
              <a:ext uri="{FF2B5EF4-FFF2-40B4-BE49-F238E27FC236}">
                <a16:creationId xmlns:a16="http://schemas.microsoft.com/office/drawing/2014/main" id="{08E874D7-D77B-6BEE-C9B6-96B259E5F34C}"/>
              </a:ext>
            </a:extLst>
          </p:cNvPr>
          <p:cNvSpPr txBox="1">
            <a:spLocks/>
          </p:cNvSpPr>
          <p:nvPr/>
        </p:nvSpPr>
        <p:spPr>
          <a:xfrm>
            <a:off x="539750" y="9219414"/>
            <a:ext cx="6590752" cy="148803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Euroconstruct</a:t>
            </a:r>
            <a:r>
              <a:rPr lang="en-IE" sz="900" dirty="0">
                <a:effectLst/>
                <a:latin typeface="Calibri" panose="020F0502020204030204" pitchFamily="34" charset="0"/>
                <a:ea typeface="Calibri" panose="020F0502020204030204" pitchFamily="34" charset="0"/>
                <a:cs typeface="Times New Roman" panose="02020603050405020304" pitchFamily="18" charset="0"/>
              </a:rPr>
              <a:t> - Summary of the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Euroconstruct</a:t>
            </a:r>
            <a:r>
              <a:rPr lang="en-IE" sz="900" dirty="0">
                <a:effectLst/>
                <a:latin typeface="Calibri" panose="020F0502020204030204" pitchFamily="34" charset="0"/>
                <a:ea typeface="Calibri" panose="020F0502020204030204" pitchFamily="34" charset="0"/>
                <a:cs typeface="Times New Roman" panose="02020603050405020304" pitchFamily="18" charset="0"/>
              </a:rPr>
              <a:t> report. (November 2022):</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https://itec.es/servicios/estudios-mercado/euroconstruct-sumario-ultimo-informe/</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dirty="0">
                <a:ea typeface="Calibri" panose="020F0502020204030204" pitchFamily="34" charset="0"/>
                <a:cs typeface="Times New Roman" panose="02020603050405020304" pitchFamily="18" charset="0"/>
              </a:rPr>
              <a:t>Dostęp w maju</a:t>
            </a:r>
            <a:r>
              <a:rPr lang="en-IE" sz="900" dirty="0">
                <a:effectLst/>
                <a:latin typeface="Calibri" panose="020F0502020204030204" pitchFamily="34" charset="0"/>
                <a:ea typeface="Calibri" panose="020F0502020204030204" pitchFamily="34" charset="0"/>
                <a:cs typeface="Times New Roman" panose="02020603050405020304" pitchFamily="18" charset="0"/>
              </a:rPr>
              <a:t> 2023</a:t>
            </a:r>
            <a:r>
              <a:rPr lang="x-none" sz="900">
                <a:effectLst/>
              </a:rPr>
              <a:t> </a:t>
            </a:r>
          </a:p>
          <a:p>
            <a:pPr algn="l"/>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900" dirty="0">
                <a:effectLst/>
                <a:latin typeface="Calibri" panose="020F0502020204030204" pitchFamily="34" charset="0"/>
                <a:ea typeface="Calibri" panose="020F0502020204030204" pitchFamily="34" charset="0"/>
                <a:cs typeface="Times New Roman" panose="02020603050405020304" pitchFamily="18" charset="0"/>
              </a:rPr>
              <a:t> European Construction Sector Observatory, 2021 </a:t>
            </a: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IE" sz="900" dirty="0">
                <a:effectLst/>
                <a:latin typeface="Calibri" panose="020F0502020204030204" pitchFamily="34" charset="0"/>
                <a:ea typeface="Calibri" panose="020F0502020204030204" pitchFamily="34" charset="0"/>
                <a:cs typeface="Times New Roman" panose="02020603050405020304" pitchFamily="18" charset="0"/>
              </a:rPr>
              <a:t>Costruzioni Italia S.P.A. (2022): </a:t>
            </a:r>
            <a:r>
              <a:rPr lang="en-IE" sz="900" i="1" dirty="0">
                <a:effectLst/>
                <a:latin typeface="Calibri" panose="020F0502020204030204" pitchFamily="34" charset="0"/>
                <a:ea typeface="Calibri" panose="020F0502020204030204" pitchFamily="34" charset="0"/>
                <a:cs typeface="Times New Roman" panose="02020603050405020304" pitchFamily="18" charset="0"/>
              </a:rPr>
              <a:t>“</a:t>
            </a:r>
            <a:r>
              <a:rPr lang="en-IE" sz="900" i="1" dirty="0" err="1">
                <a:effectLst/>
                <a:latin typeface="Calibri" panose="020F0502020204030204" pitchFamily="34" charset="0"/>
                <a:ea typeface="Calibri" panose="020F0502020204030204" pitchFamily="34" charset="0"/>
                <a:cs typeface="Times New Roman" panose="02020603050405020304" pitchFamily="18" charset="0"/>
              </a:rPr>
              <a:t>Superbonus</a:t>
            </a:r>
            <a:r>
              <a:rPr lang="en-IE" sz="900" i="1" dirty="0">
                <a:effectLst/>
                <a:latin typeface="Calibri" panose="020F0502020204030204" pitchFamily="34" charset="0"/>
                <a:ea typeface="Calibri" panose="020F0502020204030204" pitchFamily="34" charset="0"/>
                <a:cs typeface="Times New Roman" panose="02020603050405020304" pitchFamily="18" charset="0"/>
              </a:rPr>
              <a:t> 110%”.</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https://www.costruzioniitalia.it/servizi/superbonus-110/#:~:text=''Casa%20a%20zero%20o%20zero,2020%20al%2031%20dicembre%202021</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dirty="0">
                <a:effectLst/>
                <a:latin typeface="Calibri" panose="020F0502020204030204" pitchFamily="34" charset="0"/>
                <a:ea typeface="Calibri" panose="020F0502020204030204" pitchFamily="34" charset="0"/>
                <a:cs typeface="Times New Roman" panose="02020603050405020304" pitchFamily="18" charset="0"/>
              </a:rPr>
              <a:t>Konsultacje przeprowadzone w maju </a:t>
            </a:r>
            <a:r>
              <a:rPr lang="en-GB" sz="900" dirty="0">
                <a:effectLst/>
                <a:latin typeface="Calibri" panose="020F0502020204030204" pitchFamily="34" charset="0"/>
                <a:ea typeface="Calibri" panose="020F0502020204030204" pitchFamily="34" charset="0"/>
                <a:cs typeface="Times New Roman" panose="02020603050405020304" pitchFamily="18" charset="0"/>
              </a:rPr>
              <a:t>2023</a:t>
            </a:r>
            <a:endParaRPr lang="en-IE" sz="9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IE" sz="900" dirty="0">
                <a:effectLst/>
                <a:latin typeface="Calibri" panose="020F0502020204030204" pitchFamily="34" charset="0"/>
                <a:ea typeface="Calibri" panose="020F0502020204030204" pitchFamily="34" charset="0"/>
                <a:cs typeface="Times New Roman" panose="02020603050405020304" pitchFamily="18" charset="0"/>
              </a:rPr>
              <a:t> Construction sector – European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Commision</a:t>
            </a:r>
            <a:r>
              <a:rPr lang="en-IE" sz="900" dirty="0">
                <a:effectLst/>
                <a:latin typeface="Calibri" panose="020F0502020204030204" pitchFamily="34" charset="0"/>
                <a:ea typeface="Calibri" panose="020F0502020204030204" pitchFamily="34" charset="0"/>
                <a:cs typeface="Times New Roman" panose="02020603050405020304" pitchFamily="18" charset="0"/>
              </a:rPr>
              <a:t> (2020) </a:t>
            </a:r>
            <a:r>
              <a:rPr lang="en-IE" sz="900" i="1" dirty="0">
                <a:effectLst/>
                <a:latin typeface="Calibri" panose="020F0502020204030204" pitchFamily="34" charset="0"/>
                <a:ea typeface="Calibri" panose="020F0502020204030204" pitchFamily="34" charset="0"/>
                <a:cs typeface="Times New Roman" panose="02020603050405020304" pitchFamily="18" charset="0"/>
              </a:rPr>
              <a:t>“Gross value added of the construction sector in the EU”.</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https://ec.europa.eu/eurostat/cache/digpub/housing/bloc-3a.html?lang=en#:~:text=Gross%20value%20added%20of%20the,the%20period%202010%20to%202021</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pl-PL" sz="900" dirty="0">
                <a:ea typeface="Calibri" panose="020F0502020204030204" pitchFamily="34" charset="0"/>
                <a:cs typeface="Times New Roman" panose="02020603050405020304" pitchFamily="18" charset="0"/>
              </a:rPr>
              <a:t>Konsultacje przeprowadzone w maju </a:t>
            </a:r>
            <a:r>
              <a:rPr lang="en-IE" sz="900" dirty="0">
                <a:effectLst/>
                <a:latin typeface="Calibri" panose="020F0502020204030204" pitchFamily="34" charset="0"/>
                <a:ea typeface="Calibri" panose="020F0502020204030204" pitchFamily="34" charset="0"/>
                <a:cs typeface="Times New Roman" panose="02020603050405020304" pitchFamily="18" charset="0"/>
              </a:rPr>
              <a:t>2023</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x-none"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530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396064"/>
            <a:ext cx="3195638" cy="1571026"/>
          </a:xfrm>
          <a:prstGeom prst="rect">
            <a:avLst/>
          </a:prstGeom>
        </p:spPr>
        <p:txBody>
          <a:bodyPr/>
          <a:lstStyle/>
          <a:p>
            <a:pPr>
              <a:spcBef>
                <a:spcPts val="195"/>
              </a:spcBef>
              <a:tabLst>
                <a:tab pos="450215" algn="l"/>
              </a:tabLst>
            </a:pPr>
            <a:r>
              <a:rPr lang="pl-PL" dirty="0">
                <a:ea typeface="Calibri" panose="020F0502020204030204" pitchFamily="34" charset="0"/>
              </a:rPr>
              <a:t>Francja ma największą liczbę firm i osób zatrudnionych w sektorze budowlanym. W 2020 r. w regionie </a:t>
            </a:r>
            <a:r>
              <a:rPr lang="pl-PL" dirty="0" err="1">
                <a:ea typeface="Calibri" panose="020F0502020204030204" pitchFamily="34" charset="0"/>
              </a:rPr>
              <a:t>Île</a:t>
            </a:r>
            <a:r>
              <a:rPr lang="pl-PL" dirty="0">
                <a:ea typeface="Calibri" panose="020F0502020204030204" pitchFamily="34" charset="0"/>
              </a:rPr>
              <a:t> de France odnotowano łącznie 176 000 firm, w regionie </a:t>
            </a:r>
            <a:r>
              <a:rPr lang="pl-PL" dirty="0" err="1">
                <a:ea typeface="Calibri" panose="020F0502020204030204" pitchFamily="34" charset="0"/>
              </a:rPr>
              <a:t>Prowansja-Alpy-Lazurowe</a:t>
            </a:r>
            <a:r>
              <a:rPr lang="pl-PL" dirty="0">
                <a:ea typeface="Calibri" panose="020F0502020204030204" pitchFamily="34" charset="0"/>
              </a:rPr>
              <a:t> Wybrzeże łącznie 89 000 firm, a w regionie Rodan-Alpy 85 000 firm budowlanych. W regionie Lombardii we Włoszech działa 95 000 firm budowlanych</a:t>
            </a:r>
            <a:r>
              <a:rPr lang="en-GB" i="1" dirty="0">
                <a:effectLst/>
                <a:ea typeface="Calibri" panose="020F0502020204030204" pitchFamily="34" charset="0"/>
              </a:rPr>
              <a:t>.</a:t>
            </a:r>
            <a:r>
              <a:rPr lang="en-GB" i="1" baseline="30000" dirty="0">
                <a:effectLst/>
                <a:ea typeface="Calibri" panose="020F0502020204030204" pitchFamily="34" charset="0"/>
              </a:rPr>
              <a:t>6</a:t>
            </a:r>
            <a:r>
              <a:rPr lang="en-IE" dirty="0">
                <a:effectLst/>
                <a:ea typeface="Calibri" panose="020F0502020204030204" pitchFamily="34" charset="0"/>
              </a:rPr>
              <a:t> </a:t>
            </a:r>
            <a:endParaRPr lang="x-none">
              <a:effectLst/>
              <a:ea typeface="Calibri" panose="020F0502020204030204" pitchFamily="34" charset="0"/>
            </a:endParaRPr>
          </a:p>
        </p:txBody>
      </p:sp>
      <p:sp>
        <p:nvSpPr>
          <p:cNvPr id="8" name="Text Placeholder 7">
            <a:extLst>
              <a:ext uri="{FF2B5EF4-FFF2-40B4-BE49-F238E27FC236}">
                <a16:creationId xmlns:a16="http://schemas.microsoft.com/office/drawing/2014/main" id="{9B8EE149-95F3-F346-91FE-FE3B2A4777B4}"/>
              </a:ext>
            </a:extLst>
          </p:cNvPr>
          <p:cNvSpPr>
            <a:spLocks noGrp="1"/>
          </p:cNvSpPr>
          <p:nvPr>
            <p:ph type="body" sz="quarter" idx="42"/>
          </p:nvPr>
        </p:nvSpPr>
        <p:spPr>
          <a:xfrm>
            <a:off x="1003299" y="574143"/>
            <a:ext cx="6438901" cy="1051458"/>
          </a:xfrm>
          <a:prstGeom prst="rect">
            <a:avLst/>
          </a:prstGeom>
        </p:spPr>
        <p:txBody>
          <a:bodyPr/>
          <a:lstStyle/>
          <a:p>
            <a:r>
              <a:rPr lang="en-US" dirty="0"/>
              <a:t>1.1.1 </a:t>
            </a:r>
            <a:r>
              <a:rPr lang="en-US" dirty="0" err="1"/>
              <a:t>Przedsiębiorstwa</a:t>
            </a:r>
            <a:r>
              <a:rPr lang="en-US" dirty="0"/>
              <a:t> </a:t>
            </a:r>
            <a:r>
              <a:rPr lang="en-US" dirty="0" err="1"/>
              <a:t>budowlane</a:t>
            </a:r>
            <a:r>
              <a:rPr lang="en-US" dirty="0"/>
              <a:t> w UE</a:t>
            </a: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13"/>
          <a:stretch/>
        </p:blipFill>
        <p:spPr>
          <a:xfrm>
            <a:off x="4114800" y="1777998"/>
            <a:ext cx="3444875" cy="7937501"/>
          </a:xfrm>
        </p:spPr>
      </p:pic>
      <p:sp>
        <p:nvSpPr>
          <p:cNvPr id="2" name="Freeform 1">
            <a:extLst>
              <a:ext uri="{FF2B5EF4-FFF2-40B4-BE49-F238E27FC236}">
                <a16:creationId xmlns:a16="http://schemas.microsoft.com/office/drawing/2014/main" id="{75E1E489-54EF-1562-FA3A-DAA2C30B3B9A}"/>
              </a:ext>
            </a:extLst>
          </p:cNvPr>
          <p:cNvSpPr/>
          <p:nvPr/>
        </p:nvSpPr>
        <p:spPr>
          <a:xfrm>
            <a:off x="4127500" y="1777997"/>
            <a:ext cx="3432175" cy="793750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59"/>
            <a:ext cx="6590752" cy="148803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6 </a:t>
            </a:r>
            <a:r>
              <a:rPr lang="en-IE" sz="900">
                <a:effectLst/>
                <a:ea typeface="Calibri" panose="020F0502020204030204" pitchFamily="34" charset="0"/>
              </a:rPr>
              <a:t>Eurostat, 2019 </a:t>
            </a:r>
            <a:r>
              <a:rPr lang="en-IE" sz="900" b="1" u="sng">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https://ec.europa.eu/eurostat</a:t>
            </a:r>
            <a:endParaRPr lang="x-none" sz="900" b="1">
              <a:solidFill>
                <a:srgbClr val="7CD0E4"/>
              </a:solidFill>
              <a:effectLst/>
              <a:ea typeface="Calibri" panose="020F0502020204030204" pitchFamily="34" charset="0"/>
            </a:endParaRPr>
          </a:p>
        </p:txBody>
      </p:sp>
      <p:sp>
        <p:nvSpPr>
          <p:cNvPr id="4" name="Text Placeholder 7">
            <a:extLst>
              <a:ext uri="{FF2B5EF4-FFF2-40B4-BE49-F238E27FC236}">
                <a16:creationId xmlns:a16="http://schemas.microsoft.com/office/drawing/2014/main" id="{60D002CB-4FEA-A54A-0064-9EBC90290571}"/>
              </a:ext>
            </a:extLst>
          </p:cNvPr>
          <p:cNvSpPr txBox="1">
            <a:spLocks/>
          </p:cNvSpPr>
          <p:nvPr/>
        </p:nvSpPr>
        <p:spPr>
          <a:xfrm>
            <a:off x="570132" y="3950389"/>
            <a:ext cx="3195638" cy="1051458"/>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chemeClr val="bg1"/>
                </a:solidFill>
              </a:rPr>
              <a:t>1.1.2 </a:t>
            </a:r>
            <a:r>
              <a:rPr lang="pl-PL" dirty="0">
                <a:solidFill>
                  <a:schemeClr val="bg1"/>
                </a:solidFill>
              </a:rPr>
              <a:t>Pracownicy w firmach budowlanych w UE</a:t>
            </a:r>
            <a:endParaRPr lang="en-US" dirty="0">
              <a:solidFill>
                <a:schemeClr val="bg1"/>
              </a:solidFill>
            </a:endParaRPr>
          </a:p>
        </p:txBody>
      </p:sp>
      <p:sp>
        <p:nvSpPr>
          <p:cNvPr id="5" name="Text Placeholder 6">
            <a:extLst>
              <a:ext uri="{FF2B5EF4-FFF2-40B4-BE49-F238E27FC236}">
                <a16:creationId xmlns:a16="http://schemas.microsoft.com/office/drawing/2014/main" id="{E0E1B464-5AE1-13A0-AD87-2A43A89A07D6}"/>
              </a:ext>
            </a:extLst>
          </p:cNvPr>
          <p:cNvSpPr txBox="1">
            <a:spLocks/>
          </p:cNvSpPr>
          <p:nvPr/>
        </p:nvSpPr>
        <p:spPr>
          <a:xfrm>
            <a:off x="556065" y="5279939"/>
            <a:ext cx="3195638" cy="157102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ea typeface="Calibri" panose="020F0502020204030204" pitchFamily="34" charset="0"/>
              </a:rPr>
              <a:t>Jeśli spojrzymy na osoby zatrudnione w firmach w tym sektorze, </a:t>
            </a:r>
            <a:r>
              <a:rPr lang="pl-PL" dirty="0" err="1">
                <a:ea typeface="Calibri" panose="020F0502020204030204" pitchFamily="34" charset="0"/>
              </a:rPr>
              <a:t>Île</a:t>
            </a:r>
            <a:r>
              <a:rPr lang="pl-PL" dirty="0">
                <a:ea typeface="Calibri" panose="020F0502020204030204" pitchFamily="34" charset="0"/>
              </a:rPr>
              <a:t> de France przoduje z 605 000 osób zatrudnionych w firmach budowlanych, a następnie Lombardia z 256 000 osób (dane z 2019 r.), a także Katalonia i Madryt, które zatrudniały odpowiednio 203 000 i 205 000 osób (</a:t>
            </a:r>
            <a:r>
              <a:rPr lang="pl-PL" dirty="0" err="1">
                <a:ea typeface="Calibri" panose="020F0502020204030204" pitchFamily="34" charset="0"/>
              </a:rPr>
              <a:t>ibid</a:t>
            </a:r>
            <a:r>
              <a:rPr lang="pl-PL" dirty="0">
                <a:ea typeface="Calibri" panose="020F0502020204030204" pitchFamily="34" charset="0"/>
              </a:rPr>
              <a:t>).</a:t>
            </a:r>
            <a:endParaRPr lang="en-GB" dirty="0">
              <a:ea typeface="Calibri" panose="020F0502020204030204" pitchFamily="34" charset="0"/>
            </a:endParaRPr>
          </a:p>
        </p:txBody>
      </p:sp>
      <p:sp>
        <p:nvSpPr>
          <p:cNvPr id="10" name="Text Placeholder 7">
            <a:extLst>
              <a:ext uri="{FF2B5EF4-FFF2-40B4-BE49-F238E27FC236}">
                <a16:creationId xmlns:a16="http://schemas.microsoft.com/office/drawing/2014/main" id="{9FC871F4-A16B-8FB9-61A4-AF2F82C8D55E}"/>
              </a:ext>
            </a:extLst>
          </p:cNvPr>
          <p:cNvSpPr txBox="1">
            <a:spLocks/>
          </p:cNvSpPr>
          <p:nvPr/>
        </p:nvSpPr>
        <p:spPr>
          <a:xfrm>
            <a:off x="527929" y="6679520"/>
            <a:ext cx="3444874" cy="574594"/>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solidFill>
                  <a:schemeClr val="bg1"/>
                </a:solidFill>
              </a:rPr>
              <a:t>1.1.3 </a:t>
            </a:r>
            <a:r>
              <a:rPr lang="en-IE" dirty="0" err="1">
                <a:solidFill>
                  <a:schemeClr val="bg1"/>
                </a:solidFill>
              </a:rPr>
              <a:t>Inwestycje</a:t>
            </a:r>
            <a:r>
              <a:rPr lang="en-IE" dirty="0">
                <a:solidFill>
                  <a:schemeClr val="bg1"/>
                </a:solidFill>
              </a:rPr>
              <a:t> w </a:t>
            </a:r>
            <a:r>
              <a:rPr lang="en-IE" dirty="0" err="1">
                <a:solidFill>
                  <a:schemeClr val="bg1"/>
                </a:solidFill>
              </a:rPr>
              <a:t>budownictwo</a:t>
            </a:r>
            <a:r>
              <a:rPr lang="en-IE" dirty="0">
                <a:solidFill>
                  <a:schemeClr val="bg1"/>
                </a:solidFill>
              </a:rPr>
              <a:t> </a:t>
            </a:r>
            <a:r>
              <a:rPr lang="en-IE" dirty="0" err="1">
                <a:solidFill>
                  <a:schemeClr val="bg1"/>
                </a:solidFill>
              </a:rPr>
              <a:t>mieszkaniowe</a:t>
            </a:r>
            <a:endParaRPr lang="x-none">
              <a:solidFill>
                <a:schemeClr val="bg1"/>
              </a:solidFill>
            </a:endParaRPr>
          </a:p>
        </p:txBody>
      </p:sp>
      <p:sp>
        <p:nvSpPr>
          <p:cNvPr id="11" name="Text Placeholder 6">
            <a:extLst>
              <a:ext uri="{FF2B5EF4-FFF2-40B4-BE49-F238E27FC236}">
                <a16:creationId xmlns:a16="http://schemas.microsoft.com/office/drawing/2014/main" id="{544DA8B4-C5C6-CEF2-73C2-A7AE8B0836AD}"/>
              </a:ext>
            </a:extLst>
          </p:cNvPr>
          <p:cNvSpPr txBox="1">
            <a:spLocks/>
          </p:cNvSpPr>
          <p:nvPr/>
        </p:nvSpPr>
        <p:spPr>
          <a:xfrm>
            <a:off x="527929" y="7780020"/>
            <a:ext cx="3195638" cy="2424458"/>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ea typeface="Calibri" panose="020F0502020204030204" pitchFamily="34" charset="0"/>
              </a:rPr>
              <a:t>Jeśli spojrzymy na dane uzyskane po pandemii Covid-19, </a:t>
            </a:r>
            <a:r>
              <a:rPr lang="pl-PL" dirty="0" err="1">
                <a:ea typeface="Calibri" panose="020F0502020204030204" pitchFamily="34" charset="0"/>
              </a:rPr>
              <a:t>Eurostat</a:t>
            </a:r>
            <a:r>
              <a:rPr lang="pl-PL" dirty="0">
                <a:ea typeface="Calibri" panose="020F0502020204030204" pitchFamily="34" charset="0"/>
              </a:rPr>
              <a:t> wskazuje, że w 2021 r. 5,6% PKB w UE zostanie zainwestowane w sektor mieszkaniowy, choć jest to liczba nieregularna. </a:t>
            </a:r>
          </a:p>
          <a:p>
            <a:pPr>
              <a:spcBef>
                <a:spcPts val="195"/>
              </a:spcBef>
              <a:tabLst>
                <a:tab pos="450215" algn="l"/>
              </a:tabLst>
            </a:pPr>
            <a:r>
              <a:rPr lang="pl-PL" dirty="0">
                <a:ea typeface="Calibri" panose="020F0502020204030204" pitchFamily="34" charset="0"/>
              </a:rPr>
              <a:t>Na przykład najwyższy odsetek inwestycji odnotowano w krajach takich jak Niemcy z 7,2% PKB lub Cypr z 7,6%, podczas gdy najniższe wartości odnotowano w Grecji z 1,3% lub Irlandii z 2,1%. (</a:t>
            </a:r>
            <a:r>
              <a:rPr lang="pl-PL" dirty="0" err="1">
                <a:ea typeface="Calibri" panose="020F0502020204030204" pitchFamily="34" charset="0"/>
              </a:rPr>
              <a:t>ibid</a:t>
            </a:r>
            <a:r>
              <a:rPr lang="pl-PL" dirty="0">
                <a:ea typeface="Calibri" panose="020F0502020204030204" pitchFamily="34" charset="0"/>
              </a:rPr>
              <a:t>).</a:t>
            </a:r>
            <a:endParaRPr lang="en-GB" dirty="0">
              <a:ea typeface="Calibri" panose="020F0502020204030204" pitchFamily="34" charset="0"/>
            </a:endParaRPr>
          </a:p>
        </p:txBody>
      </p:sp>
    </p:spTree>
    <p:extLst>
      <p:ext uri="{BB962C8B-B14F-4D97-AF65-F5344CB8AC3E}">
        <p14:creationId xmlns:p14="http://schemas.microsoft.com/office/powerpoint/2010/main" val="108220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7" name="Text Placeholder 6">
            <a:extLst>
              <a:ext uri="{FF2B5EF4-FFF2-40B4-BE49-F238E27FC236}">
                <a16:creationId xmlns:a16="http://schemas.microsoft.com/office/drawing/2014/main" id="{0706B2E8-8EB4-8B4F-9852-B8C61CEADE01}"/>
              </a:ext>
            </a:extLst>
          </p:cNvPr>
          <p:cNvSpPr>
            <a:spLocks noGrp="1"/>
          </p:cNvSpPr>
          <p:nvPr>
            <p:ph type="body" sz="quarter" idx="32"/>
          </p:nvPr>
        </p:nvSpPr>
        <p:spPr>
          <a:xfrm>
            <a:off x="560487" y="5247252"/>
            <a:ext cx="6526988" cy="393894"/>
          </a:xfrm>
          <a:prstGeom prst="rect">
            <a:avLst/>
          </a:prstGeom>
        </p:spPr>
        <p:txBody>
          <a:bodyPr numCol="1"/>
          <a:lstStyle/>
          <a:p>
            <a:r>
              <a:rPr lang="pl-PL" dirty="0"/>
              <a:t>Poniżej znajdują się dane krajów uczestniczących w projekcie FEMCON.</a:t>
            </a:r>
            <a:endParaRPr lang="en-US" dirty="0"/>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A40A04E-4C55-08C4-DE86-BBBA8DE317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751" y="5767756"/>
            <a:ext cx="6516687" cy="4051495"/>
          </a:xfrm>
          <a:prstGeom prst="rect">
            <a:avLst/>
          </a:prstGeom>
        </p:spPr>
      </p:pic>
      <p:sp>
        <p:nvSpPr>
          <p:cNvPr id="11" name="Text Placeholder 6">
            <a:extLst>
              <a:ext uri="{FF2B5EF4-FFF2-40B4-BE49-F238E27FC236}">
                <a16:creationId xmlns:a16="http://schemas.microsoft.com/office/drawing/2014/main" id="{C5269953-032A-07C2-AA02-E0A7BE480E9B}"/>
              </a:ext>
            </a:extLst>
          </p:cNvPr>
          <p:cNvSpPr txBox="1">
            <a:spLocks/>
          </p:cNvSpPr>
          <p:nvPr/>
        </p:nvSpPr>
        <p:spPr>
          <a:xfrm>
            <a:off x="5725551" y="7779436"/>
            <a:ext cx="1471564" cy="70338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342900" lvl="0" indent="-342900" algn="l" rtl="0">
              <a:buClr>
                <a:srgbClr val="EF8D5B"/>
              </a:buClr>
              <a:buFont typeface="Symbol" pitchFamily="2" charset="2"/>
              <a:buChar char=""/>
            </a:pPr>
            <a:r>
              <a:rPr lang="pl-PL" dirty="0">
                <a:ea typeface="Calibri" panose="020F0502020204030204" pitchFamily="34" charset="0"/>
                <a:cs typeface="Times New Roman" panose="02020603050405020304" pitchFamily="18" charset="0"/>
              </a:rPr>
              <a:t>Niemcy</a:t>
            </a:r>
            <a:r>
              <a:rPr lang="en-GB" dirty="0">
                <a:effectLst/>
                <a:latin typeface="Calibri" panose="020F0502020204030204" pitchFamily="34" charset="0"/>
                <a:ea typeface="Calibri" panose="020F0502020204030204" pitchFamily="34" charset="0"/>
                <a:cs typeface="Times New Roman" panose="02020603050405020304" pitchFamily="18" charset="0"/>
              </a:rPr>
              <a:t> 7,2%</a:t>
            </a:r>
            <a:endParaRPr lang="x-non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a:effectLst/>
                <a:latin typeface="Calibri" panose="020F0502020204030204" pitchFamily="34" charset="0"/>
                <a:ea typeface="Calibri" panose="020F0502020204030204" pitchFamily="34" charset="0"/>
                <a:cs typeface="Times New Roman" panose="02020603050405020304" pitchFamily="18" charset="0"/>
              </a:rPr>
              <a:t>D</a:t>
            </a:r>
            <a:r>
              <a:rPr lang="pl-PL" dirty="0" err="1">
                <a:effectLst/>
                <a:latin typeface="Calibri" panose="020F0502020204030204" pitchFamily="34" charset="0"/>
                <a:ea typeface="Calibri" panose="020F0502020204030204" pitchFamily="34" charset="0"/>
                <a:cs typeface="Times New Roman" panose="02020603050405020304" pitchFamily="18" charset="0"/>
              </a:rPr>
              <a:t>ania</a:t>
            </a:r>
            <a:r>
              <a:rPr lang="en-GB" dirty="0">
                <a:effectLst/>
                <a:latin typeface="Calibri" panose="020F0502020204030204" pitchFamily="34" charset="0"/>
                <a:ea typeface="Calibri" panose="020F0502020204030204" pitchFamily="34" charset="0"/>
                <a:cs typeface="Times New Roman" panose="02020603050405020304" pitchFamily="18" charset="0"/>
              </a:rPr>
              <a:t> 6%</a:t>
            </a:r>
            <a:endParaRPr lang="x-non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pl-PL" dirty="0">
                <a:ea typeface="Calibri" panose="020F0502020204030204" pitchFamily="34" charset="0"/>
                <a:cs typeface="Times New Roman" panose="02020603050405020304" pitchFamily="18" charset="0"/>
              </a:rPr>
              <a:t>Hiszpania</a:t>
            </a:r>
            <a:r>
              <a:rPr lang="en-GB" dirty="0">
                <a:effectLst/>
                <a:latin typeface="Calibri" panose="020F0502020204030204" pitchFamily="34" charset="0"/>
                <a:ea typeface="Calibri" panose="020F0502020204030204" pitchFamily="34" charset="0"/>
                <a:cs typeface="Times New Roman" panose="02020603050405020304" pitchFamily="18" charset="0"/>
              </a:rPr>
              <a:t> 5,4%</a:t>
            </a:r>
            <a:endParaRPr lang="x-non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err="1">
                <a:effectLst/>
                <a:latin typeface="Calibri" panose="020F0502020204030204" pitchFamily="34" charset="0"/>
                <a:ea typeface="Calibri" panose="020F0502020204030204" pitchFamily="34" charset="0"/>
                <a:cs typeface="Times New Roman" panose="02020603050405020304" pitchFamily="18" charset="0"/>
              </a:rPr>
              <a:t>Pol</a:t>
            </a:r>
            <a:r>
              <a:rPr lang="pl-PL" dirty="0" err="1">
                <a:effectLst/>
                <a:latin typeface="Calibri" panose="020F0502020204030204" pitchFamily="34" charset="0"/>
                <a:ea typeface="Calibri" panose="020F0502020204030204" pitchFamily="34" charset="0"/>
                <a:cs typeface="Times New Roman" panose="02020603050405020304" pitchFamily="18" charset="0"/>
              </a:rPr>
              <a:t>ska</a:t>
            </a:r>
            <a:r>
              <a:rPr lang="en-GB" dirty="0">
                <a:effectLst/>
                <a:latin typeface="Calibri" panose="020F0502020204030204" pitchFamily="34" charset="0"/>
                <a:ea typeface="Calibri" panose="020F0502020204030204" pitchFamily="34" charset="0"/>
                <a:cs typeface="Times New Roman" panose="02020603050405020304" pitchFamily="18" charset="0"/>
              </a:rPr>
              <a:t> 2,3%</a:t>
            </a:r>
            <a:endParaRPr lang="x-none">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Clr>
                <a:srgbClr val="EF8D5B"/>
              </a:buClr>
              <a:buFont typeface="Symbol" pitchFamily="2" charset="2"/>
              <a:buChar char=""/>
            </a:pPr>
            <a:r>
              <a:rPr lang="en-GB" dirty="0" err="1">
                <a:effectLst/>
                <a:latin typeface="Calibri" panose="020F0502020204030204" pitchFamily="34" charset="0"/>
                <a:ea typeface="Calibri" panose="020F0502020204030204" pitchFamily="34" charset="0"/>
                <a:cs typeface="Times New Roman" panose="02020603050405020304" pitchFamily="18" charset="0"/>
              </a:rPr>
              <a:t>Irel</a:t>
            </a:r>
            <a:r>
              <a:rPr lang="pl-PL" dirty="0" err="1">
                <a:effectLst/>
                <a:latin typeface="Calibri" panose="020F0502020204030204" pitchFamily="34" charset="0"/>
                <a:ea typeface="Calibri" panose="020F0502020204030204" pitchFamily="34" charset="0"/>
                <a:cs typeface="Times New Roman" panose="02020603050405020304" pitchFamily="18" charset="0"/>
              </a:rPr>
              <a:t>andia</a:t>
            </a:r>
            <a:r>
              <a:rPr lang="en-GB" dirty="0">
                <a:effectLst/>
                <a:latin typeface="Calibri" panose="020F0502020204030204" pitchFamily="34" charset="0"/>
                <a:ea typeface="Calibri" panose="020F0502020204030204" pitchFamily="34" charset="0"/>
                <a:cs typeface="Times New Roman" panose="02020603050405020304" pitchFamily="18" charset="0"/>
              </a:rPr>
              <a:t> 2,1%</a:t>
            </a:r>
            <a:endParaRPr lang="x-none">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6">
            <a:extLst>
              <a:ext uri="{FF2B5EF4-FFF2-40B4-BE49-F238E27FC236}">
                <a16:creationId xmlns:a16="http://schemas.microsoft.com/office/drawing/2014/main" id="{DADD55AF-7B40-E2AF-CB44-A899AEAACC4E}"/>
              </a:ext>
            </a:extLst>
          </p:cNvPr>
          <p:cNvSpPr txBox="1">
            <a:spLocks/>
          </p:cNvSpPr>
          <p:nvPr/>
        </p:nvSpPr>
        <p:spPr>
          <a:xfrm>
            <a:off x="518284" y="9959929"/>
            <a:ext cx="65269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pl-PL" sz="900" i="1" dirty="0"/>
              <a:t>Rysunek</a:t>
            </a:r>
            <a:r>
              <a:rPr lang="en-US" sz="900" i="1" dirty="0"/>
              <a:t> 1: </a:t>
            </a:r>
            <a:r>
              <a:rPr lang="pl-PL" sz="900" i="1" dirty="0"/>
              <a:t>Inwestycje mieszkaniowe w Niemczech, Danii, Hiszpanii, Polsce i Irlandii. Dostosowane z Inwestycje mieszkaniowe (w % PKB) (2021) Źródło: </a:t>
            </a:r>
            <a:r>
              <a:rPr lang="pl-PL" sz="900" i="1" dirty="0" err="1"/>
              <a:t>Eurostat</a:t>
            </a:r>
            <a:endParaRPr lang="en-US" sz="900" i="1" dirty="0"/>
          </a:p>
        </p:txBody>
      </p:sp>
    </p:spTree>
    <p:extLst>
      <p:ext uri="{BB962C8B-B14F-4D97-AF65-F5344CB8AC3E}">
        <p14:creationId xmlns:p14="http://schemas.microsoft.com/office/powerpoint/2010/main" val="1172539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27F59DE-CE12-12B3-4167-2978F544707D}"/>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3"/>
            <a:ext cx="2696198" cy="1933701"/>
          </a:xfrm>
          <a:prstGeom prst="rect">
            <a:avLst/>
          </a:prstGeom>
        </p:spPr>
        <p:txBody>
          <a:bodyPr/>
          <a:lstStyle/>
          <a:p>
            <a:r>
              <a:rPr lang="en-US" dirty="0"/>
              <a:t>1.2 </a:t>
            </a:r>
            <a:r>
              <a:rPr lang="en-US" dirty="0" err="1"/>
              <a:t>Kobiety</a:t>
            </a:r>
            <a:r>
              <a:rPr lang="en-US" dirty="0"/>
              <a:t> w </a:t>
            </a:r>
            <a:r>
              <a:rPr lang="en-US" dirty="0" err="1"/>
              <a:t>budownictwie</a:t>
            </a:r>
            <a:endParaRPr lang="en-US"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pl-PL" sz="1100" dirty="0">
                <a:ea typeface="Calibri" panose="020F0502020204030204" pitchFamily="34" charset="0"/>
                <a:cs typeface="Calibri" panose="020F0502020204030204" pitchFamily="34" charset="0"/>
              </a:rPr>
              <a:t>Kobiety historycznie pracowały w budownictwie od czasów średniowiecza. Możemy znaleźć pisma pokazujące, że niektóre kobiety pracowały przy budowie katedry w Toledo w Hiszpanii w XV wieku lub w Wielkiej Brytanii.  </a:t>
            </a:r>
            <a:r>
              <a:rPr lang="pl-PL" sz="1100" dirty="0" err="1">
                <a:ea typeface="Calibri" panose="020F0502020204030204" pitchFamily="34" charset="0"/>
                <a:cs typeface="Calibri" panose="020F0502020204030204" pitchFamily="34" charset="0"/>
              </a:rPr>
              <a:t>Woodward</a:t>
            </a:r>
            <a:r>
              <a:rPr lang="pl-PL" sz="1100" dirty="0">
                <a:ea typeface="Calibri" panose="020F0502020204030204" pitchFamily="34" charset="0"/>
                <a:cs typeface="Calibri" panose="020F0502020204030204" pitchFamily="34" charset="0"/>
              </a:rPr>
              <a:t>, 1995 zauważa, że</a:t>
            </a:r>
            <a:endParaRPr lang="x-none" sz="1100">
              <a:effectLst/>
              <a:ea typeface="Calibri" panose="020F0502020204030204" pitchFamily="34" charset="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581102"/>
            <a:ext cx="2639820" cy="2229415"/>
          </a:xfrm>
          <a:prstGeom prst="rect">
            <a:avLst/>
          </a:prstGeom>
        </p:spPr>
        <p:txBody>
          <a:bodyPr/>
          <a:lstStyle/>
          <a:p>
            <a:r>
              <a:rPr lang="pl-PL" dirty="0"/>
              <a:t>Po rewolucji przemysłowej i pod koniec XIX wieku wiele kobiet zaczęło wyróżniać się w sektorze budowlanym, z występami kobiet takich jak </a:t>
            </a:r>
            <a:r>
              <a:rPr lang="pl-PL" dirty="0" err="1"/>
              <a:t>Ethel</a:t>
            </a:r>
            <a:r>
              <a:rPr lang="pl-PL" dirty="0"/>
              <a:t> Charles, która była pierwszą kobietą w Królewskim Instytucie Brytyjskich Architektów lub Julia Morgan, która była pierwszą kobietą członkiem </a:t>
            </a:r>
            <a:r>
              <a:rPr lang="pl-PL" dirty="0" err="1"/>
              <a:t>École</a:t>
            </a:r>
            <a:r>
              <a:rPr lang="pl-PL" dirty="0"/>
              <a:t> </a:t>
            </a:r>
            <a:r>
              <a:rPr lang="pl-PL" dirty="0" err="1"/>
              <a:t>Nationale</a:t>
            </a:r>
            <a:r>
              <a:rPr lang="pl-PL" dirty="0"/>
              <a:t> </a:t>
            </a:r>
            <a:r>
              <a:rPr lang="pl-PL" dirty="0" err="1"/>
              <a:t>Supériere</a:t>
            </a:r>
            <a:r>
              <a:rPr lang="pl-PL" dirty="0"/>
              <a:t> des </a:t>
            </a:r>
            <a:r>
              <a:rPr lang="pl-PL" dirty="0" err="1"/>
              <a:t>Beaux-Arts</a:t>
            </a:r>
            <a:r>
              <a:rPr lang="pl-PL" dirty="0"/>
              <a:t> </a:t>
            </a:r>
            <a:r>
              <a:rPr lang="pl-PL" dirty="0" err="1"/>
              <a:t>School</a:t>
            </a:r>
            <a:r>
              <a:rPr lang="pl-PL" dirty="0"/>
              <a:t> of </a:t>
            </a:r>
            <a:r>
              <a:rPr lang="pl-PL" dirty="0" err="1"/>
              <a:t>Architecture</a:t>
            </a:r>
            <a:r>
              <a:rPr lang="pl-PL" dirty="0"/>
              <a:t> w Paryżu w 1902 roku.  Nie powinniśmy zapominać, że podczas II wojny światowej kobiety odegrały bardzo ważną rolę w zajmowaniu wielu stanowisk budowlanych, ze względu na wojnę i brak męskiej siły roboczej (</a:t>
            </a:r>
            <a:r>
              <a:rPr lang="pl-PL" dirty="0" err="1"/>
              <a:t>ibid</a:t>
            </a:r>
            <a:r>
              <a:rPr lang="pl-PL" dirty="0"/>
              <a:t>).</a:t>
            </a:r>
            <a:endParaRPr lang="en-US" dirty="0"/>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17</a:t>
            </a:fld>
            <a:endParaRPr lang="en-US" dirty="0"/>
          </a:p>
        </p:txBody>
      </p:sp>
      <p:sp>
        <p:nvSpPr>
          <p:cNvPr id="3" name="Rectangle 2">
            <a:extLst>
              <a:ext uri="{FF2B5EF4-FFF2-40B4-BE49-F238E27FC236}">
                <a16:creationId xmlns:a16="http://schemas.microsoft.com/office/drawing/2014/main" id="{82ECC89A-8818-3B60-897D-3757EEC6355C}"/>
              </a:ext>
            </a:extLst>
          </p:cNvPr>
          <p:cNvSpPr/>
          <p:nvPr/>
        </p:nvSpPr>
        <p:spPr>
          <a:xfrm>
            <a:off x="515710" y="3293886"/>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EF81AA-9DE5-FDF7-0CC1-2BE94B897AEE}"/>
              </a:ext>
            </a:extLst>
          </p:cNvPr>
          <p:cNvSpPr/>
          <p:nvPr/>
        </p:nvSpPr>
        <p:spPr>
          <a:xfrm>
            <a:off x="3700954" y="6458433"/>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551336"/>
            <a:ext cx="3286605" cy="2379369"/>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W Durham w 1687 r. John Baker i jego syn pracowali przez cztery i pół dnia, a Margaret Baker, jego żona, przez dwa dni naprawiając chorągwie w kościele i krużgankach oraz wynosząc brud - John otrzymywał 12d dziennie, w porównaniu do normalnych 10d dla robotnika, a jego syn i żona po 6d dziennie.</a:t>
            </a:r>
            <a:r>
              <a:rPr lang="en-US" dirty="0"/>
              <a:t>”</a:t>
            </a:r>
            <a:r>
              <a:rPr lang="en-US" baseline="30000" dirty="0"/>
              <a:t>7</a:t>
            </a:r>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3" name="Text Placeholder 5">
            <a:extLst>
              <a:ext uri="{FF2B5EF4-FFF2-40B4-BE49-F238E27FC236}">
                <a16:creationId xmlns:a16="http://schemas.microsoft.com/office/drawing/2014/main" id="{7E42CC86-3B00-E441-1519-D8DD40C675D8}"/>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7 </a:t>
            </a:r>
            <a:r>
              <a:rPr lang="en-IE" sz="900">
                <a:effectLst/>
                <a:ea typeface="Calibri" panose="020F0502020204030204" pitchFamily="34" charset="0"/>
              </a:rPr>
              <a:t>Woodward, D. 1995 </a:t>
            </a:r>
            <a:r>
              <a:rPr lang="en-IE" sz="900" i="1">
                <a:effectLst/>
                <a:ea typeface="Calibri" panose="020F0502020204030204" pitchFamily="34" charset="0"/>
              </a:rPr>
              <a:t>Men at Work: Labourers and Building Craftsmen in the Towns of Northern England 1450–1750</a:t>
            </a:r>
            <a:r>
              <a:rPr lang="en-IE" sz="900">
                <a:effectLst/>
                <a:ea typeface="Calibri" panose="020F0502020204030204" pitchFamily="34" charset="0"/>
              </a:rPr>
              <a:t>, Cambridge: Cambridge University Press.</a:t>
            </a:r>
            <a:r>
              <a:rPr lang="x-none" sz="900">
                <a:effectLst/>
              </a:rPr>
              <a:t> </a:t>
            </a:r>
            <a:r>
              <a:rPr lang="en-IE" sz="900">
                <a:effectLst/>
                <a:ea typeface="Calibri" panose="020F0502020204030204" pitchFamily="34" charset="0"/>
              </a:rPr>
              <a:t> </a:t>
            </a:r>
            <a:endParaRPr lang="x-none" sz="900" b="1">
              <a:effectLst/>
              <a:ea typeface="Calibri" panose="020F0502020204030204" pitchFamily="34" charset="0"/>
            </a:endParaRPr>
          </a:p>
        </p:txBody>
      </p:sp>
    </p:spTree>
    <p:extLst>
      <p:ext uri="{BB962C8B-B14F-4D97-AF65-F5344CB8AC3E}">
        <p14:creationId xmlns:p14="http://schemas.microsoft.com/office/powerpoint/2010/main" val="353510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66F347-1E0A-A41F-8123-C0C9AA5A73BF}"/>
              </a:ext>
            </a:extLst>
          </p:cNvPr>
          <p:cNvSpPr/>
          <p:nvPr/>
        </p:nvSpPr>
        <p:spPr>
          <a:xfrm>
            <a:off x="0" y="1769204"/>
            <a:ext cx="7559675" cy="4772417"/>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Graphic 383">
            <a:extLst>
              <a:ext uri="{FF2B5EF4-FFF2-40B4-BE49-F238E27FC236}">
                <a16:creationId xmlns:a16="http://schemas.microsoft.com/office/drawing/2014/main" id="{783949B5-2F1A-C3FF-AECB-6237C0E42539}"/>
              </a:ext>
            </a:extLst>
          </p:cNvPr>
          <p:cNvSpPr/>
          <p:nvPr/>
        </p:nvSpPr>
        <p:spPr>
          <a:xfrm>
            <a:off x="-359768" y="1867872"/>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2442328"/>
            <a:ext cx="6526988" cy="692037"/>
          </a:xfrm>
        </p:spPr>
        <p:txBody>
          <a:bodyPr numCol="1"/>
          <a:lstStyle/>
          <a:p>
            <a:r>
              <a:rPr lang="pl-PL" dirty="0">
                <a:ea typeface="Calibri" panose="020F0502020204030204" pitchFamily="34" charset="0"/>
              </a:rPr>
              <a:t>Obecnie dane europejskie pokazują, że sektor budowlany jest nadal sektorem o najniższej reprezentacji kobiet, podczas gdy działalność domowa lub sektor zdrowia i opieki społecznej mają najwyższą reprezentację kobiet, odpowiednio 88% i 78%</a:t>
            </a:r>
            <a:r>
              <a:rPr lang="en-GB" dirty="0">
                <a:effectLst/>
                <a:ea typeface="Calibri" panose="020F0502020204030204" pitchFamily="34" charset="0"/>
              </a:rPr>
              <a:t>. </a:t>
            </a:r>
            <a:r>
              <a:rPr lang="en-GB" baseline="30000" dirty="0">
                <a:effectLst/>
                <a:ea typeface="Calibri" panose="020F0502020204030204" pitchFamily="34" charset="0"/>
              </a:rPr>
              <a:t>8</a:t>
            </a:r>
            <a:r>
              <a:rPr lang="x-none">
                <a:effectLst/>
              </a:rPr>
              <a:t> </a:t>
            </a:r>
            <a:endParaRPr lang="en-GB" dirty="0"/>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18</a:t>
            </a:fld>
            <a:endParaRPr lang="en-US" dirty="0"/>
          </a:p>
        </p:txBody>
      </p:sp>
      <p:sp>
        <p:nvSpPr>
          <p:cNvPr id="6" name="Text Placeholder 5">
            <a:extLst>
              <a:ext uri="{FF2B5EF4-FFF2-40B4-BE49-F238E27FC236}">
                <a16:creationId xmlns:a16="http://schemas.microsoft.com/office/drawing/2014/main" id="{4D3BCFA1-A2F4-7AD2-0613-3C9290314150}"/>
              </a:ext>
            </a:extLst>
          </p:cNvPr>
          <p:cNvSpPr txBox="1">
            <a:spLocks/>
          </p:cNvSpPr>
          <p:nvPr/>
        </p:nvSpPr>
        <p:spPr>
          <a:xfrm>
            <a:off x="539750" y="10134598"/>
            <a:ext cx="6590752" cy="55721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8 </a:t>
            </a:r>
            <a:r>
              <a:rPr lang="en-IE" sz="900">
                <a:effectLst/>
                <a:latin typeface="Calibri" panose="020F0502020204030204" pitchFamily="34" charset="0"/>
                <a:ea typeface="Calibri" panose="020F0502020204030204" pitchFamily="34" charset="0"/>
                <a:cs typeface="Times New Roman" panose="02020603050405020304" pitchFamily="18" charset="0"/>
              </a:rPr>
              <a:t>Share of women by economic activity (from 2008 onwards, NACE Rev.2) – 100, (2023). Eurostat 2023</a:t>
            </a:r>
            <a:r>
              <a:rPr lang="x-none" sz="900">
                <a:effectLst/>
              </a:rPr>
              <a:t> </a:t>
            </a:r>
            <a:endParaRPr lang="x-none" sz="900" b="1">
              <a:effectLst/>
              <a:ea typeface="Calibri" panose="020F0502020204030204" pitchFamily="34" charset="0"/>
            </a:endParaRPr>
          </a:p>
        </p:txBody>
      </p:sp>
      <p:pic>
        <p:nvPicPr>
          <p:cNvPr id="11" name="Picture 10">
            <a:extLst>
              <a:ext uri="{FF2B5EF4-FFF2-40B4-BE49-F238E27FC236}">
                <a16:creationId xmlns:a16="http://schemas.microsoft.com/office/drawing/2014/main" id="{B5F419FF-286D-47CD-3690-4229B7C65852}"/>
              </a:ext>
            </a:extLst>
          </p:cNvPr>
          <p:cNvPicPr>
            <a:picLocks noChangeAspect="1"/>
          </p:cNvPicPr>
          <p:nvPr/>
        </p:nvPicPr>
        <p:blipFill>
          <a:blip r:embed="rId2"/>
          <a:stretch>
            <a:fillRect/>
          </a:stretch>
        </p:blipFill>
        <p:spPr>
          <a:xfrm>
            <a:off x="466062" y="3225613"/>
            <a:ext cx="6664440" cy="4772417"/>
          </a:xfrm>
          <a:prstGeom prst="rect">
            <a:avLst/>
          </a:prstGeom>
        </p:spPr>
      </p:pic>
      <p:sp>
        <p:nvSpPr>
          <p:cNvPr id="12" name="Text Placeholder 6">
            <a:extLst>
              <a:ext uri="{FF2B5EF4-FFF2-40B4-BE49-F238E27FC236}">
                <a16:creationId xmlns:a16="http://schemas.microsoft.com/office/drawing/2014/main" id="{FEF86B1A-D95C-D647-2D5D-DE8721D15A3D}"/>
              </a:ext>
            </a:extLst>
          </p:cNvPr>
          <p:cNvSpPr txBox="1">
            <a:spLocks/>
          </p:cNvSpPr>
          <p:nvPr/>
        </p:nvSpPr>
        <p:spPr>
          <a:xfrm>
            <a:off x="518284" y="8079860"/>
            <a:ext cx="65269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pl-PL" sz="900" i="1" dirty="0"/>
              <a:t>Rysunek</a:t>
            </a:r>
            <a:r>
              <a:rPr lang="en-US" sz="900" i="1" dirty="0"/>
              <a:t> 2: </a:t>
            </a:r>
            <a:r>
              <a:rPr lang="pl-PL" sz="900" i="1" dirty="0"/>
              <a:t>Udział kobiet według działalności gospodarczej. Zatrudnienie według płci, wieku i działalności gospodarczej (od 2008 r., NACE Rev.2) - 100, (2023). Źródło </a:t>
            </a:r>
            <a:r>
              <a:rPr lang="en-US" sz="900" i="1" dirty="0"/>
              <a:t>: Eurostat.</a:t>
            </a:r>
          </a:p>
        </p:txBody>
      </p:sp>
      <p:sp>
        <p:nvSpPr>
          <p:cNvPr id="13" name="Text Placeholder 6">
            <a:extLst>
              <a:ext uri="{FF2B5EF4-FFF2-40B4-BE49-F238E27FC236}">
                <a16:creationId xmlns:a16="http://schemas.microsoft.com/office/drawing/2014/main" id="{6132E7F1-C06A-70DC-1E52-B16EA9FD03B2}"/>
              </a:ext>
            </a:extLst>
          </p:cNvPr>
          <p:cNvSpPr txBox="1">
            <a:spLocks/>
          </p:cNvSpPr>
          <p:nvPr/>
        </p:nvSpPr>
        <p:spPr>
          <a:xfrm>
            <a:off x="546734" y="8838580"/>
            <a:ext cx="6526988" cy="69203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Od tego czasu przeszliśmy długą drogę, ale budownictwo nadal jest sektorem zdominowanym przez mężczyzn, w którym kobiety stanowią 9% w Europie i w którym nadal występuje niski odsetek kobiet wśród siły roboczej.</a:t>
            </a:r>
            <a:endParaRPr lang="en-GB" dirty="0">
              <a:ea typeface="Calibri" panose="020F0502020204030204" pitchFamily="34" charset="0"/>
            </a:endParaRPr>
          </a:p>
        </p:txBody>
      </p:sp>
    </p:spTree>
    <p:extLst>
      <p:ext uri="{BB962C8B-B14F-4D97-AF65-F5344CB8AC3E}">
        <p14:creationId xmlns:p14="http://schemas.microsoft.com/office/powerpoint/2010/main" val="253436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4" name="Freeform 13">
            <a:extLst>
              <a:ext uri="{FF2B5EF4-FFF2-40B4-BE49-F238E27FC236}">
                <a16:creationId xmlns:a16="http://schemas.microsoft.com/office/drawing/2014/main" id="{99B5C261-5FCD-4124-2652-6393537CB0D9}"/>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19</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p:txBody>
          <a:bodyPr>
            <a:normAutofit/>
          </a:bodyPr>
          <a:lstStyle/>
          <a:p>
            <a:pPr algn="l"/>
            <a:r>
              <a:rPr lang="en-GB" sz="2200" b="1" dirty="0">
                <a:solidFill>
                  <a:schemeClr val="bg1"/>
                </a:solidFill>
              </a:rPr>
              <a:t>1.3 </a:t>
            </a:r>
            <a:r>
              <a:rPr lang="pl-PL" sz="2200" b="1" dirty="0">
                <a:solidFill>
                  <a:schemeClr val="bg1"/>
                </a:solidFill>
              </a:rPr>
              <a:t>Zróżnicowana sytuacja kobiet w UE</a:t>
            </a:r>
            <a:endParaRPr lang="en-GB" sz="2200" b="1" dirty="0">
              <a:solidFill>
                <a:schemeClr val="bg1"/>
              </a:solidFill>
            </a:endParaRPr>
          </a:p>
        </p:txBody>
      </p:sp>
    </p:spTree>
    <p:extLst>
      <p:ext uri="{BB962C8B-B14F-4D97-AF65-F5344CB8AC3E}">
        <p14:creationId xmlns:p14="http://schemas.microsoft.com/office/powerpoint/2010/main" val="395898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3883-EF5C-5DEE-8480-C97F9F908753}"/>
              </a:ext>
            </a:extLst>
          </p:cNvPr>
          <p:cNvSpPr/>
          <p:nvPr/>
        </p:nvSpPr>
        <p:spPr>
          <a:xfrm>
            <a:off x="7205790" y="5305425"/>
            <a:ext cx="353885" cy="418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9285AC95-629D-6B7C-8EF4-326CE13B89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1594" y="353434"/>
            <a:ext cx="3594196" cy="1735456"/>
          </a:xfrm>
          <a:prstGeom prst="rect">
            <a:avLst/>
          </a:prstGeom>
        </p:spPr>
      </p:pic>
      <p:sp>
        <p:nvSpPr>
          <p:cNvPr id="21" name="Rectangle 20">
            <a:extLst>
              <a:ext uri="{FF2B5EF4-FFF2-40B4-BE49-F238E27FC236}">
                <a16:creationId xmlns:a16="http://schemas.microsoft.com/office/drawing/2014/main" id="{68F4C2C9-B86C-E0BE-A071-E49A29266403}"/>
              </a:ext>
            </a:extLst>
          </p:cNvPr>
          <p:cNvSpPr/>
          <p:nvPr/>
        </p:nvSpPr>
        <p:spPr>
          <a:xfrm>
            <a:off x="0" y="2021479"/>
            <a:ext cx="7559675" cy="1908870"/>
          </a:xfrm>
          <a:prstGeom prst="rect">
            <a:avLst/>
          </a:prstGeom>
          <a:solidFill>
            <a:srgbClr val="7B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70" name="Rectangle 69">
            <a:extLst>
              <a:ext uri="{FF2B5EF4-FFF2-40B4-BE49-F238E27FC236}">
                <a16:creationId xmlns:a16="http://schemas.microsoft.com/office/drawing/2014/main" id="{5F9FA676-74E3-8476-8042-30AE745925D0}"/>
              </a:ext>
            </a:extLst>
          </p:cNvPr>
          <p:cNvSpPr/>
          <p:nvPr/>
        </p:nvSpPr>
        <p:spPr>
          <a:xfrm>
            <a:off x="4168727" y="8142226"/>
            <a:ext cx="3312122" cy="2549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22" name="TextBox 21">
            <a:extLst>
              <a:ext uri="{FF2B5EF4-FFF2-40B4-BE49-F238E27FC236}">
                <a16:creationId xmlns:a16="http://schemas.microsoft.com/office/drawing/2014/main" id="{FB8C0924-576D-940B-02F6-AA2F42F2577A}"/>
              </a:ext>
            </a:extLst>
          </p:cNvPr>
          <p:cNvSpPr txBox="1"/>
          <p:nvPr/>
        </p:nvSpPr>
        <p:spPr>
          <a:xfrm>
            <a:off x="3779837" y="2273172"/>
            <a:ext cx="2972804" cy="1593385"/>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gn="l">
              <a:lnSpc>
                <a:spcPct val="100000"/>
              </a:lnSpc>
            </a:pPr>
            <a:r>
              <a:rPr lang="pl-PL" sz="1100" dirty="0">
                <a:solidFill>
                  <a:srgbClr val="1B1E25"/>
                </a:solidFill>
                <a:latin typeface="Calibri" pitchFamily="34" charset="0"/>
                <a:cs typeface="Calibri" pitchFamily="34" charset="0"/>
              </a:rPr>
              <a:t>Zestaw narzędzi FEMCON do włączania, docierania i nauczania </a:t>
            </a:r>
            <a:r>
              <a:rPr lang="pl-PL" sz="1079" dirty="0">
                <a:solidFill>
                  <a:srgbClr val="282828"/>
                </a:solidFill>
                <a:latin typeface="Calibri" panose="020F0502020204030204" pitchFamily="34" charset="0"/>
                <a:ea typeface="Arial" panose="020B0604020202020204" pitchFamily="34" charset="0"/>
                <a:cs typeface="Calibri" panose="020F0502020204030204" pitchFamily="34" charset="0"/>
              </a:rPr>
              <a:t>to interaktywny zestaw zasobów </a:t>
            </a:r>
            <a:r>
              <a:rPr lang="pl-PL" sz="1079" dirty="0" err="1">
                <a:solidFill>
                  <a:srgbClr val="282828"/>
                </a:solidFill>
                <a:latin typeface="Calibri" panose="020F0502020204030204" pitchFamily="34" charset="0"/>
                <a:ea typeface="Arial" panose="020B0604020202020204" pitchFamily="34" charset="0"/>
                <a:cs typeface="Calibri" panose="020F0502020204030204" pitchFamily="34" charset="0"/>
              </a:rPr>
              <a:t>online</a:t>
            </a:r>
            <a:r>
              <a:rPr lang="pl-PL" sz="1079" dirty="0">
                <a:solidFill>
                  <a:srgbClr val="282828"/>
                </a:solidFill>
                <a:latin typeface="Calibri" panose="020F0502020204030204" pitchFamily="34" charset="0"/>
                <a:ea typeface="Arial" panose="020B0604020202020204" pitchFamily="34" charset="0"/>
                <a:cs typeface="Calibri" panose="020F0502020204030204" pitchFamily="34" charset="0"/>
              </a:rPr>
              <a:t> i dodatkowych linków edukacyjnych. Treści te zapewniają głębszą, samodzielną możliwość uczenia się, obejmującą zrównoważone centra przedsiębiorczości w całej Europie. Zachęcamy do korzystania z tych linków oraz do bardziej szczegółowego zapoznania się ze studiami przypadków i najlepszymi praktykami.</a:t>
            </a:r>
            <a:endParaRPr lang="en-GB" sz="1079" dirty="0">
              <a:solidFill>
                <a:srgbClr val="282828"/>
              </a:solidFill>
              <a:latin typeface="Calibri" panose="020F0502020204030204" pitchFamily="34" charset="0"/>
              <a:ea typeface="Arial" panose="020B0604020202020204" pitchFamily="34" charset="0"/>
              <a:cs typeface="Calibri" panose="020F0502020204030204" pitchFamily="34" charset="0"/>
            </a:endParaRPr>
          </a:p>
        </p:txBody>
      </p:sp>
      <p:sp>
        <p:nvSpPr>
          <p:cNvPr id="24" name="Text Placeholder 9">
            <a:extLst>
              <a:ext uri="{FF2B5EF4-FFF2-40B4-BE49-F238E27FC236}">
                <a16:creationId xmlns:a16="http://schemas.microsoft.com/office/drawing/2014/main" id="{74CB911D-F126-EA3A-9442-B5CDB7647CB7}"/>
              </a:ext>
            </a:extLst>
          </p:cNvPr>
          <p:cNvSpPr>
            <a:spLocks noGrp="1"/>
          </p:cNvSpPr>
          <p:nvPr/>
        </p:nvSpPr>
        <p:spPr>
          <a:xfrm>
            <a:off x="797151" y="4080012"/>
            <a:ext cx="3483434" cy="892142"/>
          </a:xfrm>
          <a:prstGeom prst="rect">
            <a:avLst/>
          </a:prstGeom>
        </p:spPr>
        <p:txBody>
          <a:bodyPr vert="horz" lIns="89533" tIns="44767" rIns="89533" bIns="44767"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1600" b="1" dirty="0">
                <a:solidFill>
                  <a:srgbClr val="EF8F5B"/>
                </a:solidFill>
                <a:ea typeface="+mn-ea"/>
              </a:rPr>
              <a:t>TREŚCI </a:t>
            </a:r>
            <a:r>
              <a:rPr lang="pl-PL" sz="1600" b="1" dirty="0">
                <a:solidFill>
                  <a:schemeClr val="tx1"/>
                </a:solidFill>
                <a:ea typeface="+mn-ea"/>
              </a:rPr>
              <a:t>INTERAKTYWNE SĄ OZNACZONE W TYM PRZEWODNIKU ZA POMOCĄ NASTĘPUJĄCYCH </a:t>
            </a:r>
            <a:r>
              <a:rPr lang="pl-PL" sz="1600" b="1" dirty="0">
                <a:solidFill>
                  <a:srgbClr val="EF8F5B"/>
                </a:solidFill>
                <a:ea typeface="+mn-ea"/>
              </a:rPr>
              <a:t>IKON</a:t>
            </a:r>
            <a:endParaRPr lang="lv-LV" sz="1300" dirty="0"/>
          </a:p>
          <a:p>
            <a:endParaRPr lang="lv-LV" sz="1300" dirty="0"/>
          </a:p>
          <a:p>
            <a:r>
              <a:rPr lang="lv-LV" sz="1300" dirty="0"/>
              <a:t> </a:t>
            </a:r>
          </a:p>
          <a:p>
            <a:r>
              <a:rPr lang="x-none" sz="1300" b="1" dirty="0">
                <a:solidFill>
                  <a:srgbClr val="8A2061"/>
                </a:solidFill>
              </a:rPr>
              <a:t> </a:t>
            </a:r>
            <a:endParaRPr lang="en-US" sz="1300" b="1" dirty="0">
              <a:solidFill>
                <a:srgbClr val="8A2061"/>
              </a:solidFill>
            </a:endParaRPr>
          </a:p>
        </p:txBody>
      </p:sp>
      <p:grpSp>
        <p:nvGrpSpPr>
          <p:cNvPr id="25" name="Graphic 4">
            <a:extLst>
              <a:ext uri="{FF2B5EF4-FFF2-40B4-BE49-F238E27FC236}">
                <a16:creationId xmlns:a16="http://schemas.microsoft.com/office/drawing/2014/main" id="{92EA2830-9051-6A64-C8AA-4965746012E9}"/>
              </a:ext>
            </a:extLst>
          </p:cNvPr>
          <p:cNvGrpSpPr/>
          <p:nvPr/>
        </p:nvGrpSpPr>
        <p:grpSpPr>
          <a:xfrm>
            <a:off x="4732541" y="4125761"/>
            <a:ext cx="418063" cy="693511"/>
            <a:chOff x="9062559" y="918767"/>
            <a:chExt cx="774673" cy="1285080"/>
          </a:xfrm>
          <a:solidFill>
            <a:schemeClr val="tx1"/>
          </a:solidFill>
        </p:grpSpPr>
        <p:sp>
          <p:nvSpPr>
            <p:cNvPr id="26" name="Freeform 25">
              <a:extLst>
                <a:ext uri="{FF2B5EF4-FFF2-40B4-BE49-F238E27FC236}">
                  <a16:creationId xmlns:a16="http://schemas.microsoft.com/office/drawing/2014/main" id="{14A2E178-E5CD-D87D-0B9D-0776D0BF6EC5}"/>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28" name="Graphic 4">
              <a:extLst>
                <a:ext uri="{FF2B5EF4-FFF2-40B4-BE49-F238E27FC236}">
                  <a16:creationId xmlns:a16="http://schemas.microsoft.com/office/drawing/2014/main" id="{B8627E25-2256-9A0E-BB3A-02D5CAC74C19}"/>
                </a:ext>
              </a:extLst>
            </p:cNvPr>
            <p:cNvGrpSpPr/>
            <p:nvPr/>
          </p:nvGrpSpPr>
          <p:grpSpPr>
            <a:xfrm>
              <a:off x="9122194" y="1004094"/>
              <a:ext cx="715038" cy="1199753"/>
              <a:chOff x="9122194" y="1004094"/>
              <a:chExt cx="715038" cy="1199753"/>
            </a:xfrm>
            <a:grpFill/>
          </p:grpSpPr>
          <p:sp>
            <p:nvSpPr>
              <p:cNvPr id="29" name="Freeform 28">
                <a:extLst>
                  <a:ext uri="{FF2B5EF4-FFF2-40B4-BE49-F238E27FC236}">
                    <a16:creationId xmlns:a16="http://schemas.microsoft.com/office/drawing/2014/main" id="{B2518BC8-ABA5-25B1-CA5F-9FDB31FB9596}"/>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30" name="Freeform 29">
                <a:extLst>
                  <a:ext uri="{FF2B5EF4-FFF2-40B4-BE49-F238E27FC236}">
                    <a16:creationId xmlns:a16="http://schemas.microsoft.com/office/drawing/2014/main" id="{8D5FAB4E-4FBE-5E44-0D2A-38A53A497E56}"/>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31" name="Freeform 30">
                <a:extLst>
                  <a:ext uri="{FF2B5EF4-FFF2-40B4-BE49-F238E27FC236}">
                    <a16:creationId xmlns:a16="http://schemas.microsoft.com/office/drawing/2014/main" id="{F412A465-E0FC-6CDB-CCFE-6D751F0B5F05}"/>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32" name="Freeform 31">
                <a:extLst>
                  <a:ext uri="{FF2B5EF4-FFF2-40B4-BE49-F238E27FC236}">
                    <a16:creationId xmlns:a16="http://schemas.microsoft.com/office/drawing/2014/main" id="{AFF9FBFB-638B-E40A-4858-D1CEDA0602F1}"/>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33" name="Freeform 32">
                <a:extLst>
                  <a:ext uri="{FF2B5EF4-FFF2-40B4-BE49-F238E27FC236}">
                    <a16:creationId xmlns:a16="http://schemas.microsoft.com/office/drawing/2014/main" id="{CEAA0B35-485F-7AFD-A7D9-D21E19F64B6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34" name="Freeform 33">
                <a:extLst>
                  <a:ext uri="{FF2B5EF4-FFF2-40B4-BE49-F238E27FC236}">
                    <a16:creationId xmlns:a16="http://schemas.microsoft.com/office/drawing/2014/main" id="{B36ABF0E-3F65-CCE0-FE67-C649A8748B8E}"/>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35" name="Freeform 34">
                <a:extLst>
                  <a:ext uri="{FF2B5EF4-FFF2-40B4-BE49-F238E27FC236}">
                    <a16:creationId xmlns:a16="http://schemas.microsoft.com/office/drawing/2014/main" id="{E6D49B23-96C7-632E-A84E-6C28ED0CACA1}"/>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grpSp>
        <p:nvGrpSpPr>
          <p:cNvPr id="37" name="Group 36">
            <a:extLst>
              <a:ext uri="{FF2B5EF4-FFF2-40B4-BE49-F238E27FC236}">
                <a16:creationId xmlns:a16="http://schemas.microsoft.com/office/drawing/2014/main" id="{2181985F-7C48-5F11-0B75-22A12517179C}"/>
              </a:ext>
            </a:extLst>
          </p:cNvPr>
          <p:cNvGrpSpPr/>
          <p:nvPr/>
        </p:nvGrpSpPr>
        <p:grpSpPr>
          <a:xfrm>
            <a:off x="5679657" y="4112187"/>
            <a:ext cx="1036502" cy="672675"/>
            <a:chOff x="3760811" y="3269513"/>
            <a:chExt cx="1283129" cy="832733"/>
          </a:xfrm>
        </p:grpSpPr>
        <p:sp>
          <p:nvSpPr>
            <p:cNvPr id="38" name="Freeform 37">
              <a:extLst>
                <a:ext uri="{FF2B5EF4-FFF2-40B4-BE49-F238E27FC236}">
                  <a16:creationId xmlns:a16="http://schemas.microsoft.com/office/drawing/2014/main" id="{8D056E02-E2C0-EA66-46A3-68232F8122E7}"/>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94330B61-A14E-4E40-C94B-9F8E356A8A0A}"/>
                </a:ext>
              </a:extLst>
            </p:cNvPr>
            <p:cNvSpPr/>
            <p:nvPr/>
          </p:nvSpPr>
          <p:spPr>
            <a:xfrm rot="585404">
              <a:off x="3760811" y="3445677"/>
              <a:ext cx="1283129"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KLIKNIJ</a:t>
              </a:r>
              <a:endParaRPr lang="pl-PL" sz="1079" dirty="0">
                <a:solidFill>
                  <a:schemeClr val="bg1"/>
                </a:solidFill>
                <a:latin typeface="Calibri" panose="020F0502020204030204" pitchFamily="34" charset="0"/>
                <a:cs typeface="Calibri" panose="020F0502020204030204" pitchFamily="34" charset="0"/>
              </a:endParaRP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ABY ZOBACZYĆ</a:t>
              </a:r>
            </a:p>
          </p:txBody>
        </p:sp>
      </p:grpSp>
      <p:cxnSp>
        <p:nvCxnSpPr>
          <p:cNvPr id="41" name="Straight Connector 40">
            <a:extLst>
              <a:ext uri="{FF2B5EF4-FFF2-40B4-BE49-F238E27FC236}">
                <a16:creationId xmlns:a16="http://schemas.microsoft.com/office/drawing/2014/main" id="{4E3C0107-5ADD-2EB8-EA5F-B467C0001DDD}"/>
              </a:ext>
            </a:extLst>
          </p:cNvPr>
          <p:cNvCxnSpPr/>
          <p:nvPr/>
        </p:nvCxnSpPr>
        <p:spPr>
          <a:xfrm>
            <a:off x="5568659" y="3919707"/>
            <a:ext cx="0" cy="1052447"/>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91E64A-701D-F17F-FFC5-7D6D7624160D}"/>
              </a:ext>
            </a:extLst>
          </p:cNvPr>
          <p:cNvCxnSpPr>
            <a:cxnSpLocks/>
          </p:cNvCxnSpPr>
          <p:nvPr/>
        </p:nvCxnSpPr>
        <p:spPr>
          <a:xfrm>
            <a:off x="0" y="4972154"/>
            <a:ext cx="7559675" cy="0"/>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DA1244A-396A-BD62-F837-57995FE33259}"/>
              </a:ext>
            </a:extLst>
          </p:cNvPr>
          <p:cNvSpPr txBox="1"/>
          <p:nvPr/>
        </p:nvSpPr>
        <p:spPr>
          <a:xfrm>
            <a:off x="1597355" y="5174300"/>
            <a:ext cx="4364966" cy="457689"/>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dirty="0">
                <a:solidFill>
                  <a:srgbClr val="EF8F5B"/>
                </a:solidFill>
                <a:latin typeface="Calibri" panose="020F0502020204030204" pitchFamily="34" charset="0"/>
                <a:ea typeface="Arial" panose="020B0604020202020204" pitchFamily="34" charset="0"/>
                <a:cs typeface="Calibri" panose="020F0502020204030204" pitchFamily="34" charset="0"/>
              </a:rPr>
              <a:t>POGŁĘBIONA NAUKA</a:t>
            </a:r>
            <a:endParaRPr lang="pl-PL" sz="1295" b="1" dirty="0">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pl-PL" sz="1079" dirty="0">
                <a:latin typeface="Calibri" panose="020F0502020204030204" pitchFamily="34" charset="0"/>
                <a:ea typeface="Arial" panose="020B0604020202020204" pitchFamily="34" charset="0"/>
                <a:cs typeface="Calibri" panose="020F0502020204030204" pitchFamily="34" charset="0"/>
              </a:rPr>
              <a:t>Kliknij, aby dowiedzieć się więcej o naszych studiach przypadków</a:t>
            </a:r>
            <a:endParaRPr lang="en-GB" sz="1079" dirty="0">
              <a:latin typeface="Calibri" panose="020F0502020204030204" pitchFamily="34" charset="0"/>
              <a:ea typeface="Arial" panose="020B060402020202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74B65E15-4E91-2B05-E1FF-BCEF8947DAD8}"/>
              </a:ext>
            </a:extLst>
          </p:cNvPr>
          <p:cNvCxnSpPr>
            <a:cxnSpLocks/>
          </p:cNvCxnSpPr>
          <p:nvPr/>
        </p:nvCxnSpPr>
        <p:spPr>
          <a:xfrm>
            <a:off x="0" y="7544089"/>
            <a:ext cx="7559675" cy="0"/>
          </a:xfrm>
          <a:prstGeom prst="line">
            <a:avLst/>
          </a:prstGeom>
          <a:ln w="28575">
            <a:solidFill>
              <a:srgbClr val="7BD0E4"/>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825CB7C1-DEEA-8E38-933C-6BE29448DB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3394" y="5454875"/>
            <a:ext cx="2582298" cy="2017217"/>
          </a:xfrm>
          <a:prstGeom prst="rect">
            <a:avLst/>
          </a:prstGeom>
        </p:spPr>
      </p:pic>
      <p:pic>
        <p:nvPicPr>
          <p:cNvPr id="53" name="Picture 52">
            <a:extLst>
              <a:ext uri="{FF2B5EF4-FFF2-40B4-BE49-F238E27FC236}">
                <a16:creationId xmlns:a16="http://schemas.microsoft.com/office/drawing/2014/main" id="{615822E0-FD4A-A26D-BD7B-367DE84CE2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834" y="5439454"/>
            <a:ext cx="2582298" cy="2017217"/>
          </a:xfrm>
          <a:prstGeom prst="rect">
            <a:avLst/>
          </a:prstGeom>
        </p:spPr>
      </p:pic>
      <p:pic>
        <p:nvPicPr>
          <p:cNvPr id="54" name="Picture 53">
            <a:extLst>
              <a:ext uri="{FF2B5EF4-FFF2-40B4-BE49-F238E27FC236}">
                <a16:creationId xmlns:a16="http://schemas.microsoft.com/office/drawing/2014/main" id="{2989BA35-F2BA-9067-3AC5-36814F7878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4"/>
          <a:stretch/>
        </p:blipFill>
        <p:spPr>
          <a:xfrm>
            <a:off x="-7966" y="5731034"/>
            <a:ext cx="2041938" cy="1389598"/>
          </a:xfrm>
          <a:prstGeom prst="rect">
            <a:avLst/>
          </a:prstGeom>
        </p:spPr>
      </p:pic>
      <p:grpSp>
        <p:nvGrpSpPr>
          <p:cNvPr id="55" name="Group 54">
            <a:extLst>
              <a:ext uri="{FF2B5EF4-FFF2-40B4-BE49-F238E27FC236}">
                <a16:creationId xmlns:a16="http://schemas.microsoft.com/office/drawing/2014/main" id="{3D9520E9-4A22-76E5-E372-642EFA7DE590}"/>
              </a:ext>
            </a:extLst>
          </p:cNvPr>
          <p:cNvGrpSpPr/>
          <p:nvPr/>
        </p:nvGrpSpPr>
        <p:grpSpPr>
          <a:xfrm>
            <a:off x="1668068" y="6111724"/>
            <a:ext cx="1036502" cy="672675"/>
            <a:chOff x="3760811" y="3269513"/>
            <a:chExt cx="1283129" cy="832733"/>
          </a:xfrm>
        </p:grpSpPr>
        <p:sp>
          <p:nvSpPr>
            <p:cNvPr id="56" name="Freeform 55">
              <a:extLst>
                <a:ext uri="{FF2B5EF4-FFF2-40B4-BE49-F238E27FC236}">
                  <a16:creationId xmlns:a16="http://schemas.microsoft.com/office/drawing/2014/main" id="{3120FD06-515F-3216-C6E6-2AF421F66EA2}"/>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57" name="Rectangle 56">
              <a:extLst>
                <a:ext uri="{FF2B5EF4-FFF2-40B4-BE49-F238E27FC236}">
                  <a16:creationId xmlns:a16="http://schemas.microsoft.com/office/drawing/2014/main" id="{EC2189C0-63DA-3ABD-0A2C-5DF6F33C0264}"/>
                </a:ext>
              </a:extLst>
            </p:cNvPr>
            <p:cNvSpPr/>
            <p:nvPr/>
          </p:nvSpPr>
          <p:spPr>
            <a:xfrm rot="585404">
              <a:off x="3760811" y="3445677"/>
              <a:ext cx="1283129"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KLIKNIJ</a:t>
              </a:r>
              <a:endParaRPr lang="pl-PL" sz="1079" dirty="0">
                <a:solidFill>
                  <a:schemeClr val="bg1"/>
                </a:solidFill>
                <a:latin typeface="Calibri" panose="020F0502020204030204" pitchFamily="34" charset="0"/>
                <a:cs typeface="Calibri" panose="020F0502020204030204" pitchFamily="34" charset="0"/>
              </a:endParaRP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ABY ZOBACZYĆ</a:t>
              </a:r>
            </a:p>
          </p:txBody>
        </p:sp>
      </p:grpSp>
      <p:pic>
        <p:nvPicPr>
          <p:cNvPr id="58" name="Picture 57">
            <a:extLst>
              <a:ext uri="{FF2B5EF4-FFF2-40B4-BE49-F238E27FC236}">
                <a16:creationId xmlns:a16="http://schemas.microsoft.com/office/drawing/2014/main" id="{A82197BE-569B-D525-0EC6-9B0A7D1957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20387" y="5740461"/>
            <a:ext cx="2041938" cy="1389598"/>
          </a:xfrm>
          <a:prstGeom prst="rect">
            <a:avLst/>
          </a:prstGeom>
        </p:spPr>
      </p:pic>
      <p:grpSp>
        <p:nvGrpSpPr>
          <p:cNvPr id="50" name="Group 49">
            <a:extLst>
              <a:ext uri="{FF2B5EF4-FFF2-40B4-BE49-F238E27FC236}">
                <a16:creationId xmlns:a16="http://schemas.microsoft.com/office/drawing/2014/main" id="{F77B3E3F-9F8B-4B28-83A6-5E725C83080D}"/>
              </a:ext>
            </a:extLst>
          </p:cNvPr>
          <p:cNvGrpSpPr/>
          <p:nvPr/>
        </p:nvGrpSpPr>
        <p:grpSpPr>
          <a:xfrm>
            <a:off x="4885866" y="6132436"/>
            <a:ext cx="1036502" cy="672675"/>
            <a:chOff x="3760811" y="3269513"/>
            <a:chExt cx="1283129" cy="832733"/>
          </a:xfrm>
        </p:grpSpPr>
        <p:sp>
          <p:nvSpPr>
            <p:cNvPr id="51" name="Freeform 50">
              <a:extLst>
                <a:ext uri="{FF2B5EF4-FFF2-40B4-BE49-F238E27FC236}">
                  <a16:creationId xmlns:a16="http://schemas.microsoft.com/office/drawing/2014/main" id="{43FF22D9-99DB-CD87-604D-A1F390F664A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028908BF-D3B6-EE2E-3DDF-76922C76E469}"/>
                </a:ext>
              </a:extLst>
            </p:cNvPr>
            <p:cNvSpPr/>
            <p:nvPr/>
          </p:nvSpPr>
          <p:spPr>
            <a:xfrm rot="585404">
              <a:off x="3760811" y="3445677"/>
              <a:ext cx="1283129"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KLIKNIJ</a:t>
              </a:r>
              <a:endParaRPr lang="pl-PL" sz="1079" dirty="0">
                <a:solidFill>
                  <a:schemeClr val="bg1"/>
                </a:solidFill>
                <a:latin typeface="Calibri" panose="020F0502020204030204" pitchFamily="34" charset="0"/>
                <a:cs typeface="Calibri" panose="020F0502020204030204" pitchFamily="34" charset="0"/>
              </a:endParaRP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ABY ZOBACZYĆ</a:t>
              </a:r>
            </a:p>
          </p:txBody>
        </p:sp>
      </p:grpSp>
      <p:pic>
        <p:nvPicPr>
          <p:cNvPr id="59" name="Picture 58">
            <a:extLst>
              <a:ext uri="{FF2B5EF4-FFF2-40B4-BE49-F238E27FC236}">
                <a16:creationId xmlns:a16="http://schemas.microsoft.com/office/drawing/2014/main" id="{6A59BF99-3F5B-0DFD-EBE2-539A939EBE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3967" y="8458500"/>
            <a:ext cx="2582298" cy="2017217"/>
          </a:xfrm>
          <a:prstGeom prst="rect">
            <a:avLst/>
          </a:prstGeom>
        </p:spPr>
      </p:pic>
      <p:pic>
        <p:nvPicPr>
          <p:cNvPr id="60" name="Picture 59">
            <a:extLst>
              <a:ext uri="{FF2B5EF4-FFF2-40B4-BE49-F238E27FC236}">
                <a16:creationId xmlns:a16="http://schemas.microsoft.com/office/drawing/2014/main" id="{3711CD27-B4D8-993D-B5D5-BE2FE7F024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833" y="8443079"/>
            <a:ext cx="2582298" cy="2017217"/>
          </a:xfrm>
          <a:prstGeom prst="rect">
            <a:avLst/>
          </a:prstGeom>
        </p:spPr>
      </p:pic>
      <p:pic>
        <p:nvPicPr>
          <p:cNvPr id="61" name="Picture 60">
            <a:extLst>
              <a:ext uri="{FF2B5EF4-FFF2-40B4-BE49-F238E27FC236}">
                <a16:creationId xmlns:a16="http://schemas.microsoft.com/office/drawing/2014/main" id="{2C919D7F-DADA-1F5B-1E6A-6AE70289604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61" b="-910"/>
          <a:stretch/>
        </p:blipFill>
        <p:spPr>
          <a:xfrm>
            <a:off x="1462" y="8759507"/>
            <a:ext cx="2041938" cy="1389598"/>
          </a:xfrm>
          <a:prstGeom prst="rect">
            <a:avLst/>
          </a:prstGeom>
        </p:spPr>
      </p:pic>
      <p:grpSp>
        <p:nvGrpSpPr>
          <p:cNvPr id="62" name="Group 61">
            <a:extLst>
              <a:ext uri="{FF2B5EF4-FFF2-40B4-BE49-F238E27FC236}">
                <a16:creationId xmlns:a16="http://schemas.microsoft.com/office/drawing/2014/main" id="{B135AE51-27EB-0723-19FF-EDC3E2422F37}"/>
              </a:ext>
            </a:extLst>
          </p:cNvPr>
          <p:cNvGrpSpPr/>
          <p:nvPr/>
        </p:nvGrpSpPr>
        <p:grpSpPr>
          <a:xfrm>
            <a:off x="1668069" y="9115349"/>
            <a:ext cx="1036502" cy="672675"/>
            <a:chOff x="3760811" y="3269513"/>
            <a:chExt cx="1283129" cy="832733"/>
          </a:xfrm>
        </p:grpSpPr>
        <p:sp>
          <p:nvSpPr>
            <p:cNvPr id="63" name="Freeform 62">
              <a:extLst>
                <a:ext uri="{FF2B5EF4-FFF2-40B4-BE49-F238E27FC236}">
                  <a16:creationId xmlns:a16="http://schemas.microsoft.com/office/drawing/2014/main" id="{629B272E-100B-B401-87FB-7F7939CD6A08}"/>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F2A8D852-E285-3323-B497-B4E8CC39E7F5}"/>
                </a:ext>
              </a:extLst>
            </p:cNvPr>
            <p:cNvSpPr/>
            <p:nvPr/>
          </p:nvSpPr>
          <p:spPr>
            <a:xfrm rot="585404">
              <a:off x="3760811" y="3445677"/>
              <a:ext cx="1283129"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KLIKNIJ</a:t>
              </a:r>
              <a:endParaRPr lang="pl-PL" sz="1079" dirty="0">
                <a:solidFill>
                  <a:schemeClr val="bg1"/>
                </a:solidFill>
                <a:latin typeface="Calibri" panose="020F0502020204030204" pitchFamily="34" charset="0"/>
                <a:cs typeface="Calibri" panose="020F0502020204030204" pitchFamily="34" charset="0"/>
              </a:endParaRP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ABY ZOBACZYĆ</a:t>
              </a:r>
            </a:p>
          </p:txBody>
        </p:sp>
      </p:grpSp>
      <p:pic>
        <p:nvPicPr>
          <p:cNvPr id="65" name="Picture 64">
            <a:extLst>
              <a:ext uri="{FF2B5EF4-FFF2-40B4-BE49-F238E27FC236}">
                <a16:creationId xmlns:a16="http://schemas.microsoft.com/office/drawing/2014/main" id="{B47A2DD8-F9AC-2FA4-9990-8D29C38FF62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63"/>
          <a:stretch/>
        </p:blipFill>
        <p:spPr>
          <a:xfrm>
            <a:off x="5510960" y="8744086"/>
            <a:ext cx="2041941" cy="1389600"/>
          </a:xfrm>
          <a:prstGeom prst="rect">
            <a:avLst/>
          </a:prstGeom>
        </p:spPr>
      </p:pic>
      <p:grpSp>
        <p:nvGrpSpPr>
          <p:cNvPr id="66" name="Group 65">
            <a:extLst>
              <a:ext uri="{FF2B5EF4-FFF2-40B4-BE49-F238E27FC236}">
                <a16:creationId xmlns:a16="http://schemas.microsoft.com/office/drawing/2014/main" id="{7CE2E1A9-B333-4B6D-DACA-D5D456C522BA}"/>
              </a:ext>
            </a:extLst>
          </p:cNvPr>
          <p:cNvGrpSpPr/>
          <p:nvPr/>
        </p:nvGrpSpPr>
        <p:grpSpPr>
          <a:xfrm>
            <a:off x="4876439" y="9136062"/>
            <a:ext cx="1036502" cy="672675"/>
            <a:chOff x="3760811" y="3269513"/>
            <a:chExt cx="1283129" cy="832733"/>
          </a:xfrm>
        </p:grpSpPr>
        <p:sp>
          <p:nvSpPr>
            <p:cNvPr id="67" name="Freeform 66">
              <a:extLst>
                <a:ext uri="{FF2B5EF4-FFF2-40B4-BE49-F238E27FC236}">
                  <a16:creationId xmlns:a16="http://schemas.microsoft.com/office/drawing/2014/main" id="{7AF70795-9561-A7BF-5B09-F9C7568863E2}"/>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sz="529" dirty="0">
                <a:latin typeface="Calibri" panose="020F0502020204030204" pitchFamily="34" charset="0"/>
                <a:cs typeface="Calibri" panose="020F0502020204030204" pitchFamily="34" charset="0"/>
              </a:endParaRPr>
            </a:p>
          </p:txBody>
        </p:sp>
        <p:sp>
          <p:nvSpPr>
            <p:cNvPr id="68" name="Rectangle 67">
              <a:extLst>
                <a:ext uri="{FF2B5EF4-FFF2-40B4-BE49-F238E27FC236}">
                  <a16:creationId xmlns:a16="http://schemas.microsoft.com/office/drawing/2014/main" id="{C865DF0B-FBFF-7907-B6A8-2986980DE14C}"/>
                </a:ext>
              </a:extLst>
            </p:cNvPr>
            <p:cNvSpPr/>
            <p:nvPr/>
          </p:nvSpPr>
          <p:spPr>
            <a:xfrm rot="585404">
              <a:off x="3760811" y="3445677"/>
              <a:ext cx="1283129" cy="541351"/>
            </a:xfrm>
            <a:prstGeom prst="rect">
              <a:avLst/>
            </a:prstGeom>
          </p:spPr>
          <p:txBody>
            <a:bodyPr wrap="none">
              <a:spAutoFit/>
            </a:bodyPr>
            <a:lstStyle/>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KLIKNIJ</a:t>
              </a:r>
              <a:endParaRPr lang="pl-PL" sz="1079" dirty="0">
                <a:solidFill>
                  <a:schemeClr val="bg1"/>
                </a:solidFill>
                <a:latin typeface="Calibri" panose="020F0502020204030204" pitchFamily="34" charset="0"/>
                <a:cs typeface="Calibri" panose="020F0502020204030204" pitchFamily="34" charset="0"/>
              </a:endParaRPr>
            </a:p>
            <a:p>
              <a:pPr marL="6854" algn="ctr">
                <a:spcBef>
                  <a:spcPts val="54"/>
                </a:spcBef>
              </a:pPr>
              <a:r>
                <a:rPr lang="en-IE" sz="1079" dirty="0">
                  <a:solidFill>
                    <a:schemeClr val="bg1"/>
                  </a:solidFill>
                  <a:latin typeface="Calibri" panose="020F0502020204030204" pitchFamily="34" charset="0"/>
                  <a:cs typeface="Calibri" panose="020F0502020204030204" pitchFamily="34" charset="0"/>
                </a:rPr>
                <a:t>ABY ZOBACZYĆ</a:t>
              </a:r>
            </a:p>
          </p:txBody>
        </p:sp>
      </p:grpSp>
      <p:sp>
        <p:nvSpPr>
          <p:cNvPr id="69" name="TextBox 68">
            <a:extLst>
              <a:ext uri="{FF2B5EF4-FFF2-40B4-BE49-F238E27FC236}">
                <a16:creationId xmlns:a16="http://schemas.microsoft.com/office/drawing/2014/main" id="{366C8325-DD8D-91FD-B039-28D6255CF393}"/>
              </a:ext>
            </a:extLst>
          </p:cNvPr>
          <p:cNvSpPr txBox="1"/>
          <p:nvPr/>
        </p:nvSpPr>
        <p:spPr>
          <a:xfrm>
            <a:off x="656681" y="7775237"/>
            <a:ext cx="2582298" cy="623761"/>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dirty="0">
                <a:solidFill>
                  <a:srgbClr val="EF8F5B"/>
                </a:solidFill>
                <a:latin typeface="Calibri" panose="020F0502020204030204" pitchFamily="34" charset="0"/>
                <a:ea typeface="Arial" panose="020B0604020202020204" pitchFamily="34" charset="0"/>
                <a:cs typeface="Calibri" panose="020F0502020204030204" pitchFamily="34" charset="0"/>
              </a:rPr>
              <a:t>NAJWAŻNIEJSZE WSKAZÓWKI</a:t>
            </a:r>
            <a:endParaRPr lang="pl-PL" sz="1295" b="1" dirty="0">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pl-PL" sz="1079" dirty="0">
                <a:latin typeface="Calibri" panose="020F0502020204030204" pitchFamily="34" charset="0"/>
                <a:ea typeface="Arial" panose="020B0604020202020204" pitchFamily="34" charset="0"/>
                <a:cs typeface="Calibri" panose="020F0502020204030204" pitchFamily="34" charset="0"/>
              </a:rPr>
              <a:t>Aby powrócić do kompendium - użyj opcji "kliknij, aby wrócić" w przeglądarce.</a:t>
            </a:r>
            <a:endParaRPr lang="en-GB" sz="1079" dirty="0">
              <a:latin typeface="Calibri" panose="020F0502020204030204" pitchFamily="34" charset="0"/>
              <a:ea typeface="Arial" panose="020B0604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5DEAA1EC-5953-32F5-CF55-C050DA51F3EE}"/>
              </a:ext>
            </a:extLst>
          </p:cNvPr>
          <p:cNvSpPr txBox="1"/>
          <p:nvPr/>
        </p:nvSpPr>
        <p:spPr>
          <a:xfrm>
            <a:off x="3864224" y="7775237"/>
            <a:ext cx="3464039" cy="623761"/>
          </a:xfrm>
          <a:prstGeom prst="rect">
            <a:avLst/>
          </a:prstGeom>
          <a:noFill/>
        </p:spPr>
        <p:txBody>
          <a:bodyPr wrap="square" rtlCol="0">
            <a:spAutoFit/>
          </a:bodyPr>
          <a:lstStyle>
            <a:defPPr>
              <a:defRPr lang="en-US"/>
            </a:defPPr>
            <a:lvl1pPr algn="ctr">
              <a:lnSpc>
                <a:spcPct val="200000"/>
              </a:lnSpc>
              <a:defRPr sz="2000">
                <a:latin typeface="Montserrat" panose="00000500000000000000" pitchFamily="50" charset="0"/>
              </a:defRPr>
            </a:lvl1pPr>
          </a:lstStyle>
          <a:p>
            <a:pPr>
              <a:lnSpc>
                <a:spcPct val="100000"/>
              </a:lnSpc>
            </a:pPr>
            <a:r>
              <a:rPr lang="en-GB" sz="1295" b="1" dirty="0">
                <a:solidFill>
                  <a:srgbClr val="EF8F5B"/>
                </a:solidFill>
                <a:latin typeface="Calibri" panose="020F0502020204030204" pitchFamily="34" charset="0"/>
                <a:ea typeface="Arial" panose="020B0604020202020204" pitchFamily="34" charset="0"/>
                <a:cs typeface="Calibri" panose="020F0502020204030204" pitchFamily="34" charset="0"/>
              </a:rPr>
              <a:t>SZYBKA I ŁATWA NAWIGACJA</a:t>
            </a:r>
            <a:endParaRPr lang="pl-PL" sz="1295" b="1" dirty="0">
              <a:solidFill>
                <a:srgbClr val="EF8F5B"/>
              </a:solidFill>
              <a:latin typeface="Calibri" panose="020F0502020204030204" pitchFamily="34" charset="0"/>
              <a:ea typeface="Arial" panose="020B0604020202020204" pitchFamily="34" charset="0"/>
              <a:cs typeface="Calibri" panose="020F0502020204030204" pitchFamily="34" charset="0"/>
            </a:endParaRPr>
          </a:p>
          <a:p>
            <a:pPr>
              <a:lnSpc>
                <a:spcPct val="100000"/>
              </a:lnSpc>
            </a:pPr>
            <a:r>
              <a:rPr lang="pl-PL" sz="1079" dirty="0">
                <a:latin typeface="Calibri" panose="020F0502020204030204" pitchFamily="34" charset="0"/>
                <a:ea typeface="Arial" panose="020B0604020202020204" pitchFamily="34" charset="0"/>
                <a:cs typeface="Calibri" panose="020F0502020204030204" pitchFamily="34" charset="0"/>
              </a:rPr>
              <a:t>Przejdź do wybranego rozdziału, klikając interaktywny spis treści na początku zestawu narzędzi.</a:t>
            </a:r>
            <a:endParaRPr lang="en-GB" sz="1079" dirty="0">
              <a:latin typeface="Calibri" panose="020F0502020204030204" pitchFamily="34" charset="0"/>
              <a:ea typeface="Arial" panose="020B060402020202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9">
            <p14:nvContentPartPr>
              <p14:cNvPr id="76" name="Ink 75">
                <a:extLst>
                  <a:ext uri="{FF2B5EF4-FFF2-40B4-BE49-F238E27FC236}">
                    <a16:creationId xmlns:a16="http://schemas.microsoft.com/office/drawing/2014/main" id="{F4480017-D502-CD80-AFA7-54C9FF6D44E2}"/>
                  </a:ext>
                </a:extLst>
              </p14:cNvPr>
              <p14:cNvContentPartPr/>
              <p14:nvPr/>
            </p14:nvContentPartPr>
            <p14:xfrm>
              <a:off x="969968" y="6129583"/>
              <a:ext cx="743135" cy="728368"/>
            </p14:xfrm>
          </p:contentPart>
        </mc:Choice>
        <mc:Fallback xmlns="">
          <p:pic>
            <p:nvPicPr>
              <p:cNvPr id="76" name="Ink 75">
                <a:extLst>
                  <a:ext uri="{FF2B5EF4-FFF2-40B4-BE49-F238E27FC236}">
                    <a16:creationId xmlns:p14="http://schemas.microsoft.com/office/powerpoint/2010/main" xmlns="" xmlns:a16="http://schemas.microsoft.com/office/drawing/2014/main" id="{F4480017-D502-CD80-AFA7-54C9FF6D44E2}"/>
                  </a:ext>
                </a:extLst>
              </p:cNvPr>
              <p:cNvPicPr/>
              <p:nvPr/>
            </p:nvPicPr>
            <p:blipFill>
              <a:blip r:embed="rId10"/>
              <a:stretch>
                <a:fillRect/>
              </a:stretch>
            </p:blipFill>
            <p:spPr>
              <a:xfrm>
                <a:off x="955573" y="6115188"/>
                <a:ext cx="771205" cy="75643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7" name="Ink 76">
                <a:extLst>
                  <a:ext uri="{FF2B5EF4-FFF2-40B4-BE49-F238E27FC236}">
                    <a16:creationId xmlns:a16="http://schemas.microsoft.com/office/drawing/2014/main" id="{B641FCA8-1086-7DD3-CF2A-B16564BE6997}"/>
                  </a:ext>
                </a:extLst>
              </p14:cNvPr>
              <p14:cNvContentPartPr/>
              <p14:nvPr/>
            </p14:nvContentPartPr>
            <p14:xfrm>
              <a:off x="5592720" y="6604708"/>
              <a:ext cx="668551" cy="455756"/>
            </p14:xfrm>
          </p:contentPart>
        </mc:Choice>
        <mc:Fallback xmlns="">
          <p:pic>
            <p:nvPicPr>
              <p:cNvPr id="77" name="Ink 76">
                <a:extLst>
                  <a:ext uri="{FF2B5EF4-FFF2-40B4-BE49-F238E27FC236}">
                    <a16:creationId xmlns:p14="http://schemas.microsoft.com/office/powerpoint/2010/main" xmlns="" xmlns:a16="http://schemas.microsoft.com/office/drawing/2014/main" id="{B641FCA8-1086-7DD3-CF2A-B16564BE6997}"/>
                  </a:ext>
                </a:extLst>
              </p:cNvPr>
              <p:cNvPicPr/>
              <p:nvPr/>
            </p:nvPicPr>
            <p:blipFill>
              <a:blip r:embed="rId12"/>
              <a:stretch>
                <a:fillRect/>
              </a:stretch>
            </p:blipFill>
            <p:spPr>
              <a:xfrm>
                <a:off x="5578327" y="6590319"/>
                <a:ext cx="696617" cy="48381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0" name="Ink 79">
                <a:extLst>
                  <a:ext uri="{FF2B5EF4-FFF2-40B4-BE49-F238E27FC236}">
                    <a16:creationId xmlns:a16="http://schemas.microsoft.com/office/drawing/2014/main" id="{DCD09437-CFC3-89FF-52F7-65B673CE0173}"/>
                  </a:ext>
                </a:extLst>
              </p14:cNvPr>
              <p14:cNvContentPartPr/>
              <p14:nvPr/>
            </p14:nvContentPartPr>
            <p14:xfrm>
              <a:off x="7013767" y="9202600"/>
              <a:ext cx="490693" cy="403045"/>
            </p14:xfrm>
          </p:contentPart>
        </mc:Choice>
        <mc:Fallback xmlns="">
          <p:pic>
            <p:nvPicPr>
              <p:cNvPr id="80" name="Ink 79">
                <a:extLst>
                  <a:ext uri="{FF2B5EF4-FFF2-40B4-BE49-F238E27FC236}">
                    <a16:creationId xmlns:p14="http://schemas.microsoft.com/office/powerpoint/2010/main" xmlns="" xmlns:a16="http://schemas.microsoft.com/office/drawing/2014/main" id="{DCD09437-CFC3-89FF-52F7-65B673CE0173}"/>
                  </a:ext>
                </a:extLst>
              </p:cNvPr>
              <p:cNvPicPr/>
              <p:nvPr/>
            </p:nvPicPr>
            <p:blipFill>
              <a:blip r:embed="rId14"/>
              <a:stretch>
                <a:fillRect/>
              </a:stretch>
            </p:blipFill>
            <p:spPr>
              <a:xfrm>
                <a:off x="6999377" y="9188206"/>
                <a:ext cx="518753" cy="43147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44F6C9B5-9C4D-E53B-75AF-8C9716D40D3D}"/>
                  </a:ext>
                </a:extLst>
              </p14:cNvPr>
              <p14:cNvContentPartPr/>
              <p14:nvPr/>
            </p14:nvContentPartPr>
            <p14:xfrm>
              <a:off x="55214" y="8645743"/>
              <a:ext cx="746808" cy="548255"/>
            </p14:xfrm>
          </p:contentPart>
        </mc:Choice>
        <mc:Fallback xmlns="">
          <p:pic>
            <p:nvPicPr>
              <p:cNvPr id="75" name="Ink 74">
                <a:extLst>
                  <a:ext uri="{FF2B5EF4-FFF2-40B4-BE49-F238E27FC236}">
                    <a16:creationId xmlns:p14="http://schemas.microsoft.com/office/powerpoint/2010/main" xmlns="" xmlns:a16="http://schemas.microsoft.com/office/drawing/2014/main" id="{44F6C9B5-9C4D-E53B-75AF-8C9716D40D3D}"/>
                  </a:ext>
                </a:extLst>
              </p:cNvPr>
              <p:cNvPicPr/>
              <p:nvPr/>
            </p:nvPicPr>
            <p:blipFill>
              <a:blip r:embed="rId16"/>
              <a:stretch>
                <a:fillRect/>
              </a:stretch>
            </p:blipFill>
            <p:spPr>
              <a:xfrm>
                <a:off x="40818" y="8631344"/>
                <a:ext cx="774881" cy="576334"/>
              </a:xfrm>
              <a:prstGeom prst="rect">
                <a:avLst/>
              </a:prstGeom>
            </p:spPr>
          </p:pic>
        </mc:Fallback>
      </mc:AlternateContent>
      <p:sp>
        <p:nvSpPr>
          <p:cNvPr id="5" name="Text Placeholder 5">
            <a:extLst>
              <a:ext uri="{FF2B5EF4-FFF2-40B4-BE49-F238E27FC236}">
                <a16:creationId xmlns:a16="http://schemas.microsoft.com/office/drawing/2014/main" id="{0EB4D527-7A23-98A1-689C-FE4BAF0BE960}"/>
              </a:ext>
            </a:extLst>
          </p:cNvPr>
          <p:cNvSpPr>
            <a:spLocks noGrp="1"/>
          </p:cNvSpPr>
          <p:nvPr/>
        </p:nvSpPr>
        <p:spPr>
          <a:xfrm>
            <a:off x="312421" y="1822636"/>
            <a:ext cx="3467416"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JAK Z TEGO KORZYSTAĆ</a:t>
            </a:r>
          </a:p>
        </p:txBody>
      </p:sp>
      <p:sp>
        <p:nvSpPr>
          <p:cNvPr id="6" name="Text Placeholder 5">
            <a:extLst>
              <a:ext uri="{FF2B5EF4-FFF2-40B4-BE49-F238E27FC236}">
                <a16:creationId xmlns:a16="http://schemas.microsoft.com/office/drawing/2014/main" id="{1CE4F8AC-8CB9-350A-47E4-7FDE1DB86673}"/>
              </a:ext>
            </a:extLst>
          </p:cNvPr>
          <p:cNvSpPr>
            <a:spLocks noGrp="1"/>
          </p:cNvSpPr>
          <p:nvPr/>
        </p:nvSpPr>
        <p:spPr>
          <a:xfrm>
            <a:off x="537786" y="2529772"/>
            <a:ext cx="2815014" cy="486000"/>
          </a:xfrm>
          <a:prstGeom prst="rect">
            <a:avLst/>
          </a:prstGeom>
          <a:solidFill>
            <a:srgbClr val="EF8F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pl-PL" dirty="0"/>
              <a:t>INTERAKTYWNOŚĆ</a:t>
            </a:r>
            <a:endParaRPr lang="en-GB" dirty="0"/>
          </a:p>
        </p:txBody>
      </p:sp>
      <p:sp>
        <p:nvSpPr>
          <p:cNvPr id="9" name="Text Placeholder 5">
            <a:extLst>
              <a:ext uri="{FF2B5EF4-FFF2-40B4-BE49-F238E27FC236}">
                <a16:creationId xmlns:a16="http://schemas.microsoft.com/office/drawing/2014/main" id="{74C5A6B7-EF5F-D430-394B-4BAAFE8503C4}"/>
              </a:ext>
            </a:extLst>
          </p:cNvPr>
          <p:cNvSpPr>
            <a:spLocks noGrp="1"/>
          </p:cNvSpPr>
          <p:nvPr/>
        </p:nvSpPr>
        <p:spPr>
          <a:xfrm>
            <a:off x="537785" y="3200332"/>
            <a:ext cx="3073809" cy="486000"/>
          </a:xfrm>
          <a:prstGeom prst="rect">
            <a:avLst/>
          </a:prstGeom>
          <a:solidFill>
            <a:srgbClr val="EF8F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pl-PL" dirty="0"/>
              <a:t>ZESTAW NARZĘDZI</a:t>
            </a:r>
            <a:endParaRPr lang="en-GB" dirty="0"/>
          </a:p>
        </p:txBody>
      </p:sp>
    </p:spTree>
    <p:extLst>
      <p:ext uri="{BB962C8B-B14F-4D97-AF65-F5344CB8AC3E}">
        <p14:creationId xmlns:p14="http://schemas.microsoft.com/office/powerpoint/2010/main" val="379165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20</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1803400"/>
            <a:ext cx="6071476" cy="7675880"/>
          </a:xfrm>
          <a:prstGeom prst="rect">
            <a:avLst/>
          </a:prstGeom>
        </p:spPr>
        <p:txBody>
          <a:bodyPr/>
          <a:lstStyle/>
          <a:p>
            <a:pPr>
              <a:tabLst>
                <a:tab pos="450215" algn="l"/>
              </a:tabLst>
            </a:pPr>
            <a:r>
              <a:rPr lang="pl-PL" dirty="0">
                <a:ea typeface="Calibri" panose="020F0502020204030204" pitchFamily="34" charset="0"/>
              </a:rPr>
              <a:t>Według polskiego barometru rynku pracy - 2020, dynamicznie rozwijająca się branża budowlana cierpi na niedobór wykwalifikowanych pracowników w czasie, gdy jakość kształcenia zawodowego spada od dziesięcioleci. Chociaż nadal istnieją znaczne różnice w zatrudnieniu kobiet i mężczyzn w branży budowlanej, nie można powiedzieć, że budownictwo jest wyłącznie męskim zawodem.</a:t>
            </a:r>
            <a:endParaRPr lang="x-none">
              <a:effectLst/>
              <a:ea typeface="Calibri" panose="020F0502020204030204" pitchFamily="34" charset="0"/>
            </a:endParaRPr>
          </a:p>
          <a:p>
            <a:pPr algn="just">
              <a:tabLst>
                <a:tab pos="450215" algn="l"/>
              </a:tabLst>
            </a:pPr>
            <a:r>
              <a:rPr lang="en-GB" dirty="0">
                <a:effectLst/>
                <a:ea typeface="Calibri" panose="020F0502020204030204" pitchFamily="34" charset="0"/>
              </a:rPr>
              <a:t> </a:t>
            </a:r>
            <a:endParaRPr lang="x-none">
              <a:effectLst/>
              <a:ea typeface="Calibri" panose="020F0502020204030204" pitchFamily="34" charset="0"/>
            </a:endParaRPr>
          </a:p>
          <a:p>
            <a:pPr>
              <a:tabLst>
                <a:tab pos="450215" algn="l"/>
              </a:tabLst>
            </a:pPr>
            <a:r>
              <a:rPr lang="pl-PL" dirty="0">
                <a:ea typeface="Calibri" panose="020F0502020204030204" pitchFamily="34" charset="0"/>
              </a:rPr>
              <a:t>Według Izby Inżynierów Budownictwa kobiety stanowią 12% samorządu inżynierów budownictwa (14 522 do końca 2020 r.). Jeśli chodzi o czynnych zawodowo architektów czy specjalistów, sytuacja wygląda inaczej. W 2018 roku 10 356 kobiet wybrało budownictwo jako kierunek studiów, co stanowi 34,1% wszystkich studentów, w porównaniu z 32,8% w 2017 roku. Podczas gdy tendencja wzrostu liczby kobiet studiujących w budownictwie rośnie, sektor kształcenia i szkolenia zawodowego musi nadążyć i przygotować się</a:t>
            </a:r>
            <a:r>
              <a:rPr lang="en-GB" dirty="0">
                <a:effectLst/>
                <a:ea typeface="Calibri" panose="020F0502020204030204" pitchFamily="34" charset="0"/>
              </a:rPr>
              <a:t>. </a:t>
            </a:r>
            <a:r>
              <a:rPr lang="en-GB" baseline="30000" dirty="0">
                <a:effectLst/>
                <a:ea typeface="Calibri" panose="020F0502020204030204" pitchFamily="34" charset="0"/>
              </a:rPr>
              <a:t>9</a:t>
            </a:r>
            <a:endParaRPr lang="x-none" baseline="30000">
              <a:effectLst/>
              <a:ea typeface="Calibri" panose="020F0502020204030204" pitchFamily="34" charset="0"/>
            </a:endParaRPr>
          </a:p>
          <a:p>
            <a:pPr algn="just">
              <a:tabLst>
                <a:tab pos="450215" algn="l"/>
              </a:tabLst>
            </a:pPr>
            <a:r>
              <a:rPr lang="en-GB" dirty="0">
                <a:effectLst/>
                <a:ea typeface="Calibri" panose="020F0502020204030204" pitchFamily="34" charset="0"/>
              </a:rPr>
              <a:t> </a:t>
            </a:r>
            <a:endParaRPr lang="x-none">
              <a:effectLst/>
              <a:ea typeface="Calibri" panose="020F0502020204030204" pitchFamily="34" charset="0"/>
            </a:endParaRPr>
          </a:p>
          <a:p>
            <a:pPr>
              <a:tabLst>
                <a:tab pos="450215" algn="l"/>
              </a:tabLst>
            </a:pPr>
            <a:r>
              <a:rPr lang="pl-PL" dirty="0">
                <a:ea typeface="Calibri" panose="020F0502020204030204" pitchFamily="34" charset="0"/>
              </a:rPr>
              <a:t>Sektor budowlany w Polsce reprezentowany jest głównie przez mężczyzn. Według oficjalnych danych UE z 2020 r. kobiety stanowiły 6,4% w tym sektorze. W porównaniu z resztą krajów UE, Polska znajduje się na drugim miejscu z najwyższym odsetkiem kobiet na stanowiskach kierowniczych, wynoszącym łącznie 43%. Dane te można przypisać faktowi, że kobiety w Polsce są zwykle lepiej wykształcone niż mężczyźni, przy czym 45% kobiet ma wyższe wykształcenie w porównaniu do 27% mężczyzn z tym samym poziomem wykształcenia wyższego.</a:t>
            </a:r>
            <a:r>
              <a:rPr lang="en-GB" dirty="0">
                <a:effectLst/>
                <a:ea typeface="Calibri" panose="020F0502020204030204" pitchFamily="34" charset="0"/>
              </a:rPr>
              <a:t> </a:t>
            </a:r>
            <a:r>
              <a:rPr lang="en-GB" baseline="30000" dirty="0">
                <a:effectLst/>
                <a:ea typeface="Calibri" panose="020F0502020204030204" pitchFamily="34" charset="0"/>
              </a:rPr>
              <a:t>10</a:t>
            </a:r>
            <a:endParaRPr lang="x-none" baseline="30000">
              <a:effectLst/>
              <a:ea typeface="Calibri" panose="020F0502020204030204" pitchFamily="34" charset="0"/>
            </a:endParaRPr>
          </a:p>
          <a:p>
            <a:pPr algn="just">
              <a:tabLst>
                <a:tab pos="450215" algn="l"/>
              </a:tabLst>
            </a:pPr>
            <a:r>
              <a:rPr lang="en-GB" dirty="0">
                <a:effectLst/>
                <a:ea typeface="Calibri" panose="020F0502020204030204" pitchFamily="34" charset="0"/>
              </a:rPr>
              <a:t> </a:t>
            </a:r>
            <a:endParaRPr lang="x-none">
              <a:effectLst/>
              <a:ea typeface="Calibri" panose="020F0502020204030204" pitchFamily="34" charset="0"/>
            </a:endParaRPr>
          </a:p>
          <a:p>
            <a:pPr>
              <a:tabLst>
                <a:tab pos="450215" algn="l"/>
              </a:tabLst>
            </a:pPr>
            <a:r>
              <a:rPr lang="pl-PL" dirty="0">
                <a:ea typeface="Calibri" panose="020F0502020204030204" pitchFamily="34" charset="0"/>
              </a:rPr>
              <a:t>Podążając za tymi danymi, w październiku 2021 roku Gazeta Finansowa opublikowała raport </a:t>
            </a:r>
            <a:r>
              <a:rPr lang="pl-PL" b="1" i="1" dirty="0">
                <a:solidFill>
                  <a:schemeClr val="bg1"/>
                </a:solidFill>
                <a:ea typeface="Calibri" panose="020F0502020204030204" pitchFamily="34" charset="0"/>
              </a:rPr>
              <a:t>"Perły Polskiego Biznesu"</a:t>
            </a:r>
            <a:r>
              <a:rPr lang="pl-PL" dirty="0">
                <a:ea typeface="Calibri" panose="020F0502020204030204" pitchFamily="34" charset="0"/>
              </a:rPr>
              <a:t>, w którym w porównaniu z poprzednimi edycjami widać więcej kobiet na stanowiskach prezesów w "zmaskulinizowanych" sektorach, takich jak budownictwo</a:t>
            </a:r>
            <a:r>
              <a:rPr lang="en-GB" dirty="0">
                <a:effectLst/>
                <a:ea typeface="Calibri" panose="020F0502020204030204" pitchFamily="34" charset="0"/>
              </a:rPr>
              <a:t>. </a:t>
            </a:r>
            <a:r>
              <a:rPr lang="en-GB" baseline="30000" dirty="0">
                <a:effectLst/>
                <a:ea typeface="Calibri" panose="020F0502020204030204" pitchFamily="34" charset="0"/>
              </a:rPr>
              <a:t>11</a:t>
            </a:r>
          </a:p>
          <a:p>
            <a:pPr algn="just">
              <a:tabLst>
                <a:tab pos="450215" algn="l"/>
              </a:tabLst>
            </a:pPr>
            <a:endParaRPr lang="en-GB" baseline="30000" dirty="0">
              <a:ea typeface="Calibri" panose="020F0502020204030204" pitchFamily="34" charset="0"/>
            </a:endParaRPr>
          </a:p>
          <a:p>
            <a:pPr algn="l"/>
            <a:r>
              <a:rPr lang="en-IE" sz="2200" b="1" dirty="0">
                <a:solidFill>
                  <a:schemeClr val="bg1"/>
                </a:solidFill>
                <a:cs typeface="Poppins SemiBold" pitchFamily="2" charset="77"/>
              </a:rPr>
              <a:t>1.3.2 Ireland</a:t>
            </a:r>
            <a:endParaRPr lang="x-none" sz="2200" b="1">
              <a:solidFill>
                <a:schemeClr val="bg1"/>
              </a:solidFill>
              <a:cs typeface="Poppins SemiBold" pitchFamily="2" charset="77"/>
            </a:endParaRPr>
          </a:p>
          <a:p>
            <a:r>
              <a:rPr lang="en-IE"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Dokument badawczy Federacji Przemysłu Budowlanego z 2018 r. </a:t>
            </a:r>
            <a:r>
              <a:rPr lang="pl-PL" b="1" i="1" dirty="0">
                <a:solidFill>
                  <a:schemeClr val="bg1"/>
                </a:solidFill>
                <a:ea typeface="Calibri" panose="020F0502020204030204" pitchFamily="34" charset="0"/>
              </a:rPr>
              <a:t>"Kobiety w branży budowlanej"</a:t>
            </a:r>
            <a:r>
              <a:rPr lang="pl-PL" dirty="0">
                <a:ea typeface="Calibri" panose="020F0502020204030204" pitchFamily="34" charset="0"/>
              </a:rPr>
              <a:t> przeprowadzony przez </a:t>
            </a:r>
            <a:r>
              <a:rPr lang="pl-PL" dirty="0" err="1">
                <a:ea typeface="Calibri" panose="020F0502020204030204" pitchFamily="34" charset="0"/>
              </a:rPr>
              <a:t>Accuracy</a:t>
            </a:r>
            <a:r>
              <a:rPr lang="pl-PL" dirty="0">
                <a:ea typeface="Calibri" panose="020F0502020204030204" pitchFamily="34" charset="0"/>
              </a:rPr>
              <a:t> Marketing </a:t>
            </a:r>
            <a:r>
              <a:rPr lang="pl-PL" dirty="0" err="1">
                <a:ea typeface="Calibri" panose="020F0502020204030204" pitchFamily="34" charset="0"/>
              </a:rPr>
              <a:t>Research</a:t>
            </a:r>
            <a:r>
              <a:rPr lang="pl-PL" dirty="0">
                <a:ea typeface="Calibri" panose="020F0502020204030204" pitchFamily="34" charset="0"/>
              </a:rPr>
              <a:t> dotyczy potrzeby zatrudniania większej liczby kobiet w celu zapewnienia zrównoważonego i konkurencyjnego sektora budowlanego</a:t>
            </a:r>
            <a:r>
              <a:rPr lang="en-IE" dirty="0">
                <a:effectLst/>
                <a:ea typeface="Calibri" panose="020F0502020204030204" pitchFamily="34" charset="0"/>
              </a:rPr>
              <a:t>. </a:t>
            </a:r>
            <a:r>
              <a:rPr lang="en-IE" baseline="30000" dirty="0">
                <a:effectLst/>
                <a:ea typeface="Calibri" panose="020F0502020204030204" pitchFamily="34" charset="0"/>
              </a:rPr>
              <a:t>12</a:t>
            </a:r>
            <a:endParaRPr lang="x-none" baseline="30000">
              <a:effectLst/>
              <a:ea typeface="Calibri" panose="020F0502020204030204" pitchFamily="34" charset="0"/>
            </a:endParaRPr>
          </a:p>
          <a:p>
            <a:pPr algn="just"/>
            <a:r>
              <a:rPr lang="en-IE"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Federacja Przemysłu Budowlanego (CIF) stwierdziła, że średnio tylko 1 na 10 pracowników budowlanych to kobieta. Badanie wykazało, że na placach budowy 99% pracowników to mężczyźni, podczas gdy poza placem budowy 54% to mężczyźni, a 46% to kobiety. Spośród kobiet pracujących na stanowiskach budowlanych uznawanych za "</a:t>
            </a:r>
            <a:r>
              <a:rPr lang="pl-PL" dirty="0" err="1">
                <a:ea typeface="Calibri" panose="020F0502020204030204" pitchFamily="34" charset="0"/>
              </a:rPr>
              <a:t>offsite</a:t>
            </a:r>
            <a:r>
              <a:rPr lang="pl-PL" dirty="0">
                <a:ea typeface="Calibri" panose="020F0502020204030204" pitchFamily="34" charset="0"/>
              </a:rPr>
              <a:t>" większość pracuje w administracji, finansach, HR i marketingu.</a:t>
            </a:r>
          </a:p>
          <a:p>
            <a:r>
              <a:rPr lang="en-IE"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Jak podkreśliły badania CIF, rozwiązanie problemu nierównowagi płci w budownictwie ma do odegrania znaczącą rolę w rozwiązywaniu potencjalnych niedoborów umiejętności w nadchodzących latach. Jest coraz bardziej oczywiste, że jeśli mamy dostarczyć 35 000 potrzebnych do rozwiązania kryzysu mieszkaniowego i 116 miliardów euro wchodzących do branży na wszystkich poziomach.</a:t>
            </a:r>
          </a:p>
          <a:p>
            <a:r>
              <a:rPr lang="en-IE"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Firmy budowlane będą musiały wzmocnić swoje zasoby zarządcze, finansowe, operacyjne, marketingowe, technologiczne i ludzkie, aby zapewnić nowoczesne budownictwo. Jeśli kobiety poczują, że ta branża nie jest dla nich, nigdy nie spełnimy ambicji strategii rządowych. W ostatnich latach kariery w budownictwie stały się bardziej przyjazne dla rodzin, bardziej oparte na technologii, bezpieczniejsze, mniej wymagające fizycznie i coraz bardziej globalne. W branży pojawiły się więc duże możliwości.</a:t>
            </a:r>
            <a:endParaRPr lang="en-US" baseline="30000" dirty="0"/>
          </a:p>
        </p:txBody>
      </p:sp>
      <p:sp>
        <p:nvSpPr>
          <p:cNvPr id="8" name="Text Placeholder 7">
            <a:extLst>
              <a:ext uri="{FF2B5EF4-FFF2-40B4-BE49-F238E27FC236}">
                <a16:creationId xmlns:a16="http://schemas.microsoft.com/office/drawing/2014/main" id="{73FD2B13-DDE7-E64C-8E70-5D089500AF3C}"/>
              </a:ext>
            </a:extLst>
          </p:cNvPr>
          <p:cNvSpPr>
            <a:spLocks noGrp="1"/>
          </p:cNvSpPr>
          <p:nvPr>
            <p:ph type="body" sz="quarter" idx="42"/>
          </p:nvPr>
        </p:nvSpPr>
        <p:spPr>
          <a:xfrm>
            <a:off x="1015999" y="552979"/>
            <a:ext cx="6118555" cy="486253"/>
          </a:xfrm>
          <a:prstGeom prst="rect">
            <a:avLst/>
          </a:prstGeom>
        </p:spPr>
        <p:txBody>
          <a:bodyPr/>
          <a:lstStyle/>
          <a:p>
            <a:pPr>
              <a:spcBef>
                <a:spcPts val="200"/>
              </a:spcBef>
            </a:pPr>
            <a:r>
              <a:rPr lang="en-IE" dirty="0"/>
              <a:t>1.3.1 </a:t>
            </a:r>
            <a:r>
              <a:rPr lang="en-IE" dirty="0" err="1"/>
              <a:t>Pol</a:t>
            </a:r>
            <a:r>
              <a:rPr lang="pl-PL" dirty="0" err="1"/>
              <a:t>ska</a:t>
            </a:r>
            <a:endParaRPr lang="x-none"/>
          </a:p>
          <a:p>
            <a:endParaRPr lang="en-US" dirty="0"/>
          </a:p>
        </p:txBody>
      </p:sp>
      <p:sp>
        <p:nvSpPr>
          <p:cNvPr id="5" name="Text Placeholder 5">
            <a:extLst>
              <a:ext uri="{FF2B5EF4-FFF2-40B4-BE49-F238E27FC236}">
                <a16:creationId xmlns:a16="http://schemas.microsoft.com/office/drawing/2014/main" id="{808EE024-CCBC-2113-F608-EF598AAA4896}"/>
              </a:ext>
            </a:extLst>
          </p:cNvPr>
          <p:cNvSpPr txBox="1">
            <a:spLocks/>
          </p:cNvSpPr>
          <p:nvPr/>
        </p:nvSpPr>
        <p:spPr>
          <a:xfrm>
            <a:off x="539750" y="9975056"/>
            <a:ext cx="6590752" cy="6459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9 </a:t>
            </a:r>
            <a:r>
              <a:rPr lang="en-IE" sz="900" dirty="0">
                <a:effectLst/>
                <a:latin typeface="Calibri" panose="020F0502020204030204" pitchFamily="34" charset="0"/>
                <a:ea typeface="Calibri" panose="020F0502020204030204" pitchFamily="34" charset="0"/>
                <a:cs typeface="Times New Roman" panose="02020603050405020304" pitchFamily="18" charset="0"/>
              </a:rPr>
              <a:t>Chamber of Civil Engineers,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Pol</a:t>
            </a:r>
            <a:r>
              <a:rPr lang="pl-PL" sz="900" dirty="0" err="1">
                <a:effectLst/>
                <a:latin typeface="Calibri" panose="020F0502020204030204" pitchFamily="34" charset="0"/>
                <a:ea typeface="Calibri" panose="020F0502020204030204" pitchFamily="34" charset="0"/>
                <a:cs typeface="Times New Roman" panose="02020603050405020304" pitchFamily="18" charset="0"/>
              </a:rPr>
              <a:t>ska</a:t>
            </a:r>
            <a:r>
              <a:rPr lang="en-IE" sz="900" dirty="0">
                <a:effectLst/>
                <a:latin typeface="Calibri" panose="020F0502020204030204" pitchFamily="34" charset="0"/>
                <a:ea typeface="Calibri" panose="020F0502020204030204" pitchFamily="34" charset="0"/>
                <a:cs typeface="Times New Roman" panose="02020603050405020304" pitchFamily="18" charset="0"/>
              </a:rPr>
              <a:t> (2021)</a:t>
            </a:r>
          </a:p>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10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Eurostat</a:t>
            </a:r>
            <a:r>
              <a:rPr lang="en-IE" sz="900" dirty="0">
                <a:effectLst/>
                <a:latin typeface="Calibri" panose="020F0502020204030204" pitchFamily="34" charset="0"/>
                <a:ea typeface="Calibri" panose="020F0502020204030204" pitchFamily="34" charset="0"/>
                <a:cs typeface="Times New Roman" panose="02020603050405020304" pitchFamily="18" charset="0"/>
              </a:rPr>
              <a:t>, 2021</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p>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Gazeta</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Finansowa</a:t>
            </a:r>
            <a:r>
              <a:rPr lang="en-IE" sz="900" dirty="0">
                <a:effectLst/>
                <a:latin typeface="Calibri" panose="020F0502020204030204" pitchFamily="34" charset="0"/>
                <a:ea typeface="Calibri" panose="020F0502020204030204" pitchFamily="34" charset="0"/>
                <a:cs typeface="Times New Roman" panose="02020603050405020304" pitchFamily="18" charset="0"/>
              </a:rPr>
              <a:t>, Pearl of Polish Business Report, </a:t>
            </a:r>
            <a:r>
              <a:rPr lang="pl-PL" sz="900" dirty="0">
                <a:ea typeface="Calibri" panose="020F0502020204030204" pitchFamily="34" charset="0"/>
                <a:cs typeface="Times New Roman" panose="02020603050405020304" pitchFamily="18" charset="0"/>
              </a:rPr>
              <a:t>Październik</a:t>
            </a:r>
            <a:r>
              <a:rPr lang="en-IE" sz="900" dirty="0">
                <a:effectLst/>
                <a:latin typeface="Calibri" panose="020F0502020204030204" pitchFamily="34" charset="0"/>
                <a:ea typeface="Calibri" panose="020F0502020204030204" pitchFamily="34" charset="0"/>
                <a:cs typeface="Times New Roman" panose="02020603050405020304" pitchFamily="18" charset="0"/>
              </a:rPr>
              <a:t> 2021</a:t>
            </a:r>
          </a:p>
          <a:p>
            <a:r>
              <a:rPr lang="en-US" sz="900"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en-US" sz="900" dirty="0">
                <a:effectLst/>
                <a:latin typeface="Calibri" panose="020F0502020204030204" pitchFamily="34" charset="0"/>
                <a:ea typeface="Calibri" panose="020F0502020204030204" pitchFamily="34" charset="0"/>
                <a:cs typeface="Times New Roman" panose="02020603050405020304" pitchFamily="18" charset="0"/>
              </a:rPr>
              <a:t> Women in the Construction Industry. (2018) Accuracy Marketing &amp; Construction Industry Federation, Ireland.</a:t>
            </a:r>
          </a:p>
          <a:p>
            <a:endParaRPr lang="x-none" sz="9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4664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21</a:t>
            </a:fld>
            <a:endParaRPr lang="en-US" dirty="0"/>
          </a:p>
        </p:txBody>
      </p:sp>
      <p:sp>
        <p:nvSpPr>
          <p:cNvPr id="7" name="Text Placeholder 6">
            <a:extLst>
              <a:ext uri="{FF2B5EF4-FFF2-40B4-BE49-F238E27FC236}">
                <a16:creationId xmlns:a16="http://schemas.microsoft.com/office/drawing/2014/main" id="{0706B2E8-8EB4-8B4F-9852-B8C61CEADE01}"/>
              </a:ext>
            </a:extLst>
          </p:cNvPr>
          <p:cNvSpPr>
            <a:spLocks noGrp="1"/>
          </p:cNvSpPr>
          <p:nvPr>
            <p:ph type="body" sz="quarter" idx="32"/>
          </p:nvPr>
        </p:nvSpPr>
        <p:spPr>
          <a:xfrm>
            <a:off x="560487" y="5247252"/>
            <a:ext cx="6526988" cy="841128"/>
          </a:xfrm>
          <a:prstGeom prst="rect">
            <a:avLst/>
          </a:prstGeom>
        </p:spPr>
        <p:txBody>
          <a:bodyPr numCol="1"/>
          <a:lstStyle/>
          <a:p>
            <a:r>
              <a:rPr lang="pl-PL" dirty="0"/>
              <a:t>Mamy wiele do zrobienia, podczas gdy 70% firm zdaje sobie sprawę, że branża potrzebuje większej liczby kobiet, niski odsetek ma struktury, aby to osiągnąć.  Badanie CIF wykazało, że 85% respondentów uważa, że kobiece wzorce do naśladowania są ważne, zarówno w rozmowach z młodymi kobietami w branży, jak i z młodymi dziewczętami rozważającymi opcje kariery. Jednak tylko 4% firm było zaangażowanych w aktywne ułatwianie tego.</a:t>
            </a:r>
            <a:r>
              <a:rPr lang="en-US" dirty="0"/>
              <a:t> </a:t>
            </a:r>
            <a:endParaRPr lang="pl-PL" dirty="0"/>
          </a:p>
          <a:p>
            <a:endParaRPr lang="en-US" dirty="0"/>
          </a:p>
          <a:p>
            <a:r>
              <a:rPr lang="pl-PL" dirty="0"/>
              <a:t>Podsumowując, w Irlandii sektor budowlany jest nadal zdominowany przez mężczyzn, a średni procentowy udział mężczyzn i kobiet szacuje się odpowiednio na 89% i 11%. Z drugiej strony, mężczyźni nadal zajmują wyższe stanowiska w branży i stanowią 99% stanowisk na budowie (</a:t>
            </a:r>
            <a:r>
              <a:rPr lang="pl-PL" dirty="0" err="1"/>
              <a:t>ibid</a:t>
            </a:r>
            <a:r>
              <a:rPr lang="pl-PL" dirty="0"/>
              <a:t>).</a:t>
            </a:r>
          </a:p>
          <a:p>
            <a:r>
              <a:rPr lang="en-US" dirty="0"/>
              <a:t> </a:t>
            </a:r>
          </a:p>
          <a:p>
            <a:pPr algn="justLow"/>
            <a:r>
              <a:rPr lang="pl-PL" dirty="0"/>
              <a:t>W Irlandii brak równowagi płci jest uznanym problemem w branży, przy czym 72% respondentów przyznaje, że w sektorze brakuje kobiet, a 65% zgadza się, że branża traci, nie przyciągając absolwentek. Niska liczba kobiet w branży jest postrzegana jako produkt stereotypów związanych z płcią, pogląd, który przenika wszystkie poziomy społeczeństwa, w tym edukację podstawową i średnią.  Panuje powszechna zgoda co do tego, że istnieje potrzeba poprawy równowagi płci w sektorze </a:t>
            </a:r>
            <a:r>
              <a:rPr lang="en-US" dirty="0"/>
              <a:t>(ibid).</a:t>
            </a:r>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4B87261-C15B-5ED1-66BA-5154AC52615E}"/>
              </a:ext>
            </a:extLst>
          </p:cNvPr>
          <p:cNvSpPr>
            <a:spLocks noGrp="1"/>
          </p:cNvSpPr>
          <p:nvPr>
            <p:ph type="body" sz="quarter" idx="42"/>
          </p:nvPr>
        </p:nvSpPr>
        <p:spPr>
          <a:xfrm>
            <a:off x="1015999" y="7893579"/>
            <a:ext cx="6118555" cy="486253"/>
          </a:xfrm>
          <a:prstGeom prst="rect">
            <a:avLst/>
          </a:prstGeom>
        </p:spPr>
        <p:txBody>
          <a:bodyPr/>
          <a:lstStyle/>
          <a:p>
            <a:pPr>
              <a:spcBef>
                <a:spcPts val="200"/>
              </a:spcBef>
            </a:pPr>
            <a:r>
              <a:rPr lang="en-IE" dirty="0"/>
              <a:t>1.3.3 </a:t>
            </a:r>
            <a:r>
              <a:rPr lang="pl-PL" dirty="0"/>
              <a:t>Hiszpania</a:t>
            </a:r>
            <a:endParaRPr lang="en-IE" dirty="0"/>
          </a:p>
          <a:p>
            <a:endParaRPr lang="en-US" dirty="0"/>
          </a:p>
        </p:txBody>
      </p:sp>
      <p:sp>
        <p:nvSpPr>
          <p:cNvPr id="4" name="Text Placeholder 6">
            <a:extLst>
              <a:ext uri="{FF2B5EF4-FFF2-40B4-BE49-F238E27FC236}">
                <a16:creationId xmlns:a16="http://schemas.microsoft.com/office/drawing/2014/main" id="{17D3F4FE-F74E-B66B-21B9-0BB2D99D557F}"/>
              </a:ext>
            </a:extLst>
          </p:cNvPr>
          <p:cNvSpPr txBox="1">
            <a:spLocks/>
          </p:cNvSpPr>
          <p:nvPr/>
        </p:nvSpPr>
        <p:spPr>
          <a:xfrm>
            <a:off x="560487" y="8498452"/>
            <a:ext cx="6526988" cy="39389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Obecność kobiet w hiszpańskim sektorze budowlanym zawsze była niewielka i nie przekraczała 10%.</a:t>
            </a:r>
          </a:p>
          <a:p>
            <a:endParaRPr lang="x-none">
              <a:effectLst/>
              <a:ea typeface="Calibri" panose="020F0502020204030204" pitchFamily="34" charset="0"/>
            </a:endParaRPr>
          </a:p>
          <a:p>
            <a:pPr>
              <a:tabLst>
                <a:tab pos="450215" algn="l"/>
              </a:tabLst>
            </a:pPr>
            <a:r>
              <a:rPr lang="pl-PL" dirty="0">
                <a:ea typeface="Calibri" panose="020F0502020204030204" pitchFamily="34" charset="0"/>
              </a:rPr>
              <a:t>Mimo to, według ostatniego raportu </a:t>
            </a:r>
            <a:r>
              <a:rPr lang="en-GB" dirty="0">
                <a:effectLst/>
                <a:ea typeface="Calibri" panose="020F0502020204030204" pitchFamily="34" charset="0"/>
              </a:rPr>
              <a:t>Spanish Construction Industry Observatory,</a:t>
            </a:r>
            <a:r>
              <a:rPr lang="en-GB" baseline="30000" dirty="0">
                <a:effectLst/>
                <a:ea typeface="Calibri" panose="020F0502020204030204" pitchFamily="34" charset="0"/>
              </a:rPr>
              <a:t>13</a:t>
            </a:r>
            <a:r>
              <a:rPr lang="en-GB" dirty="0">
                <a:effectLst/>
                <a:ea typeface="Calibri" panose="020F0502020204030204" pitchFamily="34" charset="0"/>
              </a:rPr>
              <a:t> </a:t>
            </a:r>
            <a:r>
              <a:rPr lang="pl-PL" dirty="0">
                <a:ea typeface="Calibri" panose="020F0502020204030204" pitchFamily="34" charset="0"/>
              </a:rPr>
              <a:t>Liczba kobiet zrzeszonych w systemie zabezpieczenia społecznego pracujących w sektorze budowlanym wyniosła 147 337, co stanowiło wzrost o ponad 7 000 kobiet w porównaniu z rokiem poprzednim. Osiągnięto zatem najwyższy od 2016 r. procentowy udział kobiet pracujących w tej branży, wynoszący 11,1% w odniesieniu do całkowitej liczby osób zrzeszonych (</a:t>
            </a:r>
            <a:r>
              <a:rPr lang="pl-PL" dirty="0" err="1">
                <a:ea typeface="Calibri" panose="020F0502020204030204" pitchFamily="34" charset="0"/>
              </a:rPr>
              <a:t>ibid</a:t>
            </a:r>
            <a:r>
              <a:rPr lang="pl-PL" dirty="0">
                <a:ea typeface="Calibri" panose="020F0502020204030204" pitchFamily="34" charset="0"/>
              </a:rPr>
              <a:t>).</a:t>
            </a:r>
            <a:endParaRPr lang="x-none">
              <a:effectLst/>
              <a:ea typeface="Calibri" panose="020F0502020204030204" pitchFamily="34" charset="0"/>
            </a:endParaRPr>
          </a:p>
        </p:txBody>
      </p:sp>
      <p:sp>
        <p:nvSpPr>
          <p:cNvPr id="5" name="Text Placeholder 5">
            <a:extLst>
              <a:ext uri="{FF2B5EF4-FFF2-40B4-BE49-F238E27FC236}">
                <a16:creationId xmlns:a16="http://schemas.microsoft.com/office/drawing/2014/main" id="{F5A8DD63-04CB-D589-AA36-76624065275C}"/>
              </a:ext>
            </a:extLst>
          </p:cNvPr>
          <p:cNvSpPr txBox="1">
            <a:spLocks/>
          </p:cNvSpPr>
          <p:nvPr/>
        </p:nvSpPr>
        <p:spPr>
          <a:xfrm>
            <a:off x="539750" y="10134598"/>
            <a:ext cx="6590752" cy="55721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ru-RU" sz="900" baseline="30000">
                <a:effectLst/>
                <a:ea typeface="Calibri" panose="020F0502020204030204" pitchFamily="34" charset="0"/>
              </a:rPr>
              <a:t>13</a:t>
            </a:r>
            <a:r>
              <a:rPr lang="en-IE" sz="900" baseline="30000">
                <a:effectLst/>
                <a:ea typeface="Calibri" panose="020F0502020204030204" pitchFamily="34" charset="0"/>
              </a:rPr>
              <a:t> </a:t>
            </a:r>
            <a:r>
              <a:rPr lang="en-GB" sz="900">
                <a:effectLst/>
                <a:latin typeface="Calibri" panose="020F0502020204030204" pitchFamily="34" charset="0"/>
                <a:ea typeface="Calibri" panose="020F0502020204030204" pitchFamily="34" charset="0"/>
                <a:cs typeface="Times New Roman" panose="02020603050405020304" pitchFamily="18" charset="0"/>
              </a:rPr>
              <a:t>Spanish Construction Industry Observatory (2023): </a:t>
            </a:r>
            <a:r>
              <a:rPr lang="en-GB" sz="900" i="1">
                <a:effectLst/>
                <a:latin typeface="Calibri" panose="020F0502020204030204" pitchFamily="34" charset="0"/>
                <a:ea typeface="Calibri" panose="020F0502020204030204" pitchFamily="34" charset="0"/>
                <a:cs typeface="Times New Roman" panose="02020603050405020304" pitchFamily="18" charset="0"/>
              </a:rPr>
              <a:t>“Women in Construction”</a:t>
            </a:r>
            <a:r>
              <a:rPr lang="ru-RU" sz="900" i="1">
                <a:effectLst/>
                <a:latin typeface="Calibri" panose="020F0502020204030204" pitchFamily="34" charset="0"/>
                <a:ea typeface="Calibri" panose="020F0502020204030204" pitchFamily="34" charset="0"/>
                <a:cs typeface="Times New Roman" panose="02020603050405020304" pitchFamily="18" charset="0"/>
              </a:rPr>
              <a:t> </a:t>
            </a:r>
            <a:r>
              <a:rPr lang="en-GB" sz="900" i="1">
                <a:effectLst/>
                <a:latin typeface="Calibri" panose="020F0502020204030204" pitchFamily="34" charset="0"/>
                <a:ea typeface="Calibri" panose="020F0502020204030204" pitchFamily="34" charset="0"/>
                <a:cs typeface="Times New Roman" panose="02020603050405020304" pitchFamily="18" charset="0"/>
              </a:rPr>
              <a:t>2022”</a:t>
            </a:r>
            <a:r>
              <a:rPr lang="ru-RU" sz="900" i="1">
                <a:effectLst/>
                <a:latin typeface="Calibri" panose="020F0502020204030204" pitchFamily="34" charset="0"/>
                <a:ea typeface="Calibri" panose="020F0502020204030204" pitchFamily="34" charset="0"/>
                <a:cs typeface="Times New Roman" panose="02020603050405020304" pitchFamily="18" charset="0"/>
              </a:rPr>
              <a:t> </a:t>
            </a:r>
            <a:r>
              <a:rPr lang="en-GB"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GB"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a:effectLst/>
                <a:latin typeface="Calibri" panose="020F0502020204030204" pitchFamily="34" charset="0"/>
                <a:ea typeface="Calibri" panose="020F0502020204030204" pitchFamily="34" charset="0"/>
                <a:cs typeface="Times New Roman" panose="02020603050405020304" pitchFamily="18" charset="0"/>
              </a:rPr>
              <a:t>Consulted in May 2023</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p>
            <a:endParaRPr lang="x-none" sz="900" b="1">
              <a:effectLst/>
              <a:ea typeface="Calibri" panose="020F0502020204030204" pitchFamily="34" charset="0"/>
            </a:endParaRPr>
          </a:p>
        </p:txBody>
      </p:sp>
    </p:spTree>
    <p:extLst>
      <p:ext uri="{BB962C8B-B14F-4D97-AF65-F5344CB8AC3E}">
        <p14:creationId xmlns:p14="http://schemas.microsoft.com/office/powerpoint/2010/main" val="3751257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30CEFB-0CC4-A78D-AEDD-4BB7722F0D6D}"/>
              </a:ext>
            </a:extLst>
          </p:cNvPr>
          <p:cNvSpPr/>
          <p:nvPr/>
        </p:nvSpPr>
        <p:spPr>
          <a:xfrm flipV="1">
            <a:off x="-1" y="390596"/>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031763"/>
            <a:ext cx="6526988" cy="1548423"/>
          </a:xfrm>
          <a:prstGeom prst="rect">
            <a:avLst/>
          </a:prstGeom>
        </p:spPr>
        <p:txBody>
          <a:bodyPr/>
          <a:lstStyle/>
          <a:p>
            <a:r>
              <a:rPr lang="pl-PL" dirty="0">
                <a:ea typeface="Calibri" panose="020F0502020204030204" pitchFamily="34" charset="0"/>
              </a:rPr>
              <a:t>Hiszpańskie dane, w porównaniu z innymi latami, są pozytywne, a odsetek kobiet wzrósł do 11,1%;</a:t>
            </a:r>
            <a:r>
              <a:rPr lang="pl-PL" baseline="30000" dirty="0">
                <a:ea typeface="Calibri" panose="020F0502020204030204" pitchFamily="34" charset="0"/>
              </a:rPr>
              <a:t>14</a:t>
            </a:r>
            <a:r>
              <a:rPr lang="pl-PL" dirty="0">
                <a:ea typeface="Calibri" panose="020F0502020204030204" pitchFamily="34" charset="0"/>
              </a:rPr>
              <a:t> jednak wiele kobiet koncentruje się na stanowiskach administracyjnych i w zawodach wymagających wyższego wykształcenia. Istnieją trudności w zatrudnianiu kobiet na budowach. Co więcej, w hiszpańskim budownictwie nie ma widocznych kobiet.  W związku z powyższym, większość kobiet pracuje w dużych lub średnich firmach, gdzie jest więcej stanowisk administracyjnych, ponieważ kobietom zazwyczaj trudniej jest dołączyć do MŚP i </a:t>
            </a:r>
            <a:r>
              <a:rPr lang="pl-PL" dirty="0" err="1">
                <a:ea typeface="Calibri" panose="020F0502020204030204" pitchFamily="34" charset="0"/>
              </a:rPr>
              <a:t>mikroprzedsiębiorstw</a:t>
            </a:r>
            <a:r>
              <a:rPr lang="pl-PL" dirty="0">
                <a:ea typeface="Calibri" panose="020F0502020204030204" pitchFamily="34" charset="0"/>
              </a:rPr>
              <a:t>.  Z drugiej strony, brakuje kobiet-trenerów, co utrudnia pracę nad włączeniem i integracją kobiet w sektorze, potęgując postrzeganie go jako sektora całkowicie męskiego (</a:t>
            </a:r>
            <a:r>
              <a:rPr lang="pl-PL" dirty="0" err="1">
                <a:ea typeface="Calibri" panose="020F0502020204030204" pitchFamily="34" charset="0"/>
              </a:rPr>
              <a:t>ibid</a:t>
            </a:r>
            <a:r>
              <a:rPr lang="pl-PL" dirty="0">
                <a:ea typeface="Calibri" panose="020F0502020204030204" pitchFamily="34" charset="0"/>
              </a:rPr>
              <a:t>).</a:t>
            </a:r>
            <a:endParaRPr lang="x-none">
              <a:effectLst/>
              <a:ea typeface="Calibri" panose="020F0502020204030204" pitchFamily="34" charset="0"/>
            </a:endParaRPr>
          </a:p>
        </p:txBody>
      </p:sp>
      <p:sp>
        <p:nvSpPr>
          <p:cNvPr id="2" name="Text Placeholder 5">
            <a:extLst>
              <a:ext uri="{FF2B5EF4-FFF2-40B4-BE49-F238E27FC236}">
                <a16:creationId xmlns:a16="http://schemas.microsoft.com/office/drawing/2014/main" id="{923EFCAC-4A4C-95F4-4F2B-30C7240305D0}"/>
              </a:ext>
            </a:extLst>
          </p:cNvPr>
          <p:cNvSpPr txBox="1">
            <a:spLocks/>
          </p:cNvSpPr>
          <p:nvPr/>
        </p:nvSpPr>
        <p:spPr>
          <a:xfrm>
            <a:off x="539750" y="9712570"/>
            <a:ext cx="6590752" cy="87032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ru-RU" sz="900" baseline="30000" dirty="0">
                <a:effectLst/>
                <a:ea typeface="Calibri" panose="020F0502020204030204" pitchFamily="34" charset="0"/>
              </a:rPr>
              <a:t>1</a:t>
            </a:r>
            <a:r>
              <a:rPr lang="en-US" sz="900" baseline="30000" dirty="0">
                <a:effectLst/>
                <a:ea typeface="Calibri" panose="020F0502020204030204" pitchFamily="34" charset="0"/>
              </a:rPr>
              <a:t>4</a:t>
            </a:r>
            <a:r>
              <a:rPr lang="en-IE" sz="900" baseline="30000" dirty="0">
                <a:effectLst/>
                <a:ea typeface="Calibri" panose="020F0502020204030204" pitchFamily="34" charset="0"/>
              </a:rPr>
              <a:t> </a:t>
            </a:r>
            <a:r>
              <a:rPr lang="en-IE" sz="900" dirty="0">
                <a:effectLst/>
                <a:latin typeface="Calibri" panose="020F0502020204030204" pitchFamily="34" charset="0"/>
                <a:ea typeface="Calibri" panose="020F0502020204030204" pitchFamily="34" charset="0"/>
                <a:cs typeface="Times New Roman" panose="02020603050405020304" pitchFamily="18" charset="0"/>
              </a:rPr>
              <a:t>Spanish Construction Observatory (2023): “Women in Construction 2022”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pag</a:t>
            </a:r>
            <a:r>
              <a:rPr lang="en-IE" sz="900" dirty="0">
                <a:effectLst/>
                <a:latin typeface="Calibri" panose="020F0502020204030204" pitchFamily="34" charset="0"/>
                <a:ea typeface="Calibri" panose="020F0502020204030204" pitchFamily="34" charset="0"/>
                <a:cs typeface="Times New Roman" panose="02020603050405020304" pitchFamily="18" charset="0"/>
              </a:rPr>
              <a:t> 12, </a:t>
            </a:r>
            <a:r>
              <a:rPr lang="pl-PL" sz="900" dirty="0">
                <a:effectLst/>
                <a:latin typeface="Calibri" panose="020F0502020204030204" pitchFamily="34" charset="0"/>
                <a:ea typeface="Calibri" panose="020F0502020204030204" pitchFamily="34" charset="0"/>
                <a:cs typeface="Times New Roman" panose="02020603050405020304" pitchFamily="18" charset="0"/>
              </a:rPr>
              <a:t>Konsultowane w maju</a:t>
            </a:r>
            <a:r>
              <a:rPr lang="en-IE" sz="900" dirty="0">
                <a:effectLst/>
                <a:latin typeface="Calibri" panose="020F0502020204030204" pitchFamily="34" charset="0"/>
                <a:ea typeface="Calibri" panose="020F0502020204030204" pitchFamily="34" charset="0"/>
                <a:cs typeface="Times New Roman" panose="02020603050405020304" pitchFamily="18" charset="0"/>
              </a:rPr>
              <a:t> 2023</a:t>
            </a:r>
          </a:p>
          <a:p>
            <a:pPr algn="l"/>
            <a:r>
              <a:rPr lang="en-IE" sz="900" u="sng" baseline="30000" dirty="0">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15</a:t>
            </a:r>
            <a:r>
              <a:rPr lang="en-IE" sz="900" u="sng" baseline="30000" dirty="0">
                <a:solidFill>
                  <a:srgbClr val="6B9F25"/>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IE" sz="900" b="1" u="sng" dirty="0">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https://www.sueddeutsche.de/geld/berufswahl-frau-am-bau-1.5033545</a:t>
            </a:r>
            <a:r>
              <a:rPr lang="x-none" sz="900" b="1">
                <a:solidFill>
                  <a:srgbClr val="7CD0E4"/>
                </a:solidFill>
                <a:effectLst/>
              </a:rPr>
              <a:t> </a:t>
            </a:r>
            <a:endPar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u="sng" baseline="30000" dirty="0">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16</a:t>
            </a:r>
            <a:r>
              <a:rPr lang="en-IE" sz="900" b="1" u="sng" baseline="30000" dirty="0">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IE" sz="900" b="1" u="sng" dirty="0">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http://bauhandwerkerinnen.de/geschichte/geschichte.htm</a:t>
            </a:r>
            <a:endParaRPr lang="en-IE" sz="900" b="1" u="sng" dirty="0">
              <a:solidFill>
                <a:srgbClr val="7CD0E4"/>
              </a:solidFill>
              <a:effectLst/>
              <a:latin typeface="Calibri" panose="020F0502020204030204" pitchFamily="34" charset="0"/>
              <a:ea typeface="Times New Roman" panose="02020603050405020304" pitchFamily="18" charset="0"/>
              <a:cs typeface="Times New Roman" panose="02020603050405020304" pitchFamily="18" charset="0"/>
            </a:endParaRP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17 </a:t>
            </a:r>
            <a:r>
              <a:rPr lang="en-IE" sz="900" dirty="0">
                <a:effectLst/>
                <a:latin typeface="Calibri" panose="020F0502020204030204" pitchFamily="34" charset="0"/>
                <a:ea typeface="Calibri" panose="020F0502020204030204" pitchFamily="34" charset="0"/>
                <a:cs typeface="Times New Roman" panose="02020603050405020304" pitchFamily="18" charset="0"/>
              </a:rPr>
              <a:t>(Federal Employment Agency, 2023) </a:t>
            </a:r>
            <a:endParaRPr lang="x-non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x-none" sz="900">
              <a:effectLst/>
              <a:latin typeface="Calibri" panose="020F0502020204030204" pitchFamily="34" charset="0"/>
              <a:ea typeface="Calibri" panose="020F0502020204030204" pitchFamily="34" charset="0"/>
              <a:cs typeface="Times New Roman" panose="02020603050405020304" pitchFamily="18" charset="0"/>
            </a:endParaRPr>
          </a:p>
          <a:p>
            <a:endParaRPr lang="x-none" sz="900" b="1">
              <a:effectLst/>
              <a:ea typeface="Calibri" panose="020F0502020204030204" pitchFamily="34" charset="0"/>
            </a:endParaRPr>
          </a:p>
        </p:txBody>
      </p:sp>
      <p:sp>
        <p:nvSpPr>
          <p:cNvPr id="9" name="Text Placeholder 9">
            <a:extLst>
              <a:ext uri="{FF2B5EF4-FFF2-40B4-BE49-F238E27FC236}">
                <a16:creationId xmlns:a16="http://schemas.microsoft.com/office/drawing/2014/main" id="{E7108921-3C07-8CEF-C722-ED71FD3B57AD}"/>
              </a:ext>
            </a:extLst>
          </p:cNvPr>
          <p:cNvSpPr txBox="1">
            <a:spLocks/>
          </p:cNvSpPr>
          <p:nvPr/>
        </p:nvSpPr>
        <p:spPr>
          <a:xfrm>
            <a:off x="561740" y="585177"/>
            <a:ext cx="6526988" cy="2228361"/>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Jeśli chodzi o sektor ogólnie, odnotowano wzrost liczby pracowników o 3,5% w porównaniu do 2021 r., przy czym w przypadku kobiet wzrost ten wyniósł 5,5%. Ponadto kobiety w tym sektorze częściej pracują w Hiszpanii na podstawie umów o pracę na czas nieokreślony i w pełnym wymiarze godzin, podkreślając, że 7 na 10 pracowników jest zatrudnionych przez innych, a pozostali są </a:t>
            </a:r>
            <a:r>
              <a:rPr lang="pl-PL" dirty="0" err="1">
                <a:ea typeface="Calibri" panose="020F0502020204030204" pitchFamily="34" charset="0"/>
              </a:rPr>
              <a:t>samozatrudnieni</a:t>
            </a:r>
            <a:r>
              <a:rPr lang="pl-PL" dirty="0">
                <a:ea typeface="Calibri" panose="020F0502020204030204" pitchFamily="34" charset="0"/>
              </a:rPr>
              <a:t>. Jeśli porównamy te dane, liczba </a:t>
            </a:r>
            <a:r>
              <a:rPr lang="pl-PL" dirty="0" err="1">
                <a:ea typeface="Calibri" panose="020F0502020204030204" pitchFamily="34" charset="0"/>
              </a:rPr>
              <a:t>samozatrudnionych</a:t>
            </a:r>
            <a:r>
              <a:rPr lang="pl-PL" dirty="0">
                <a:ea typeface="Calibri" panose="020F0502020204030204" pitchFamily="34" charset="0"/>
              </a:rPr>
              <a:t> kobiet w Hiszpanii pracujących w sektorze budowlanym jest prawie dwukrotnie wyższa niż w innych sektorach, 26,7% w porównaniu do 13,8% (</a:t>
            </a:r>
            <a:r>
              <a:rPr lang="pl-PL" dirty="0" err="1">
                <a:ea typeface="Calibri" panose="020F0502020204030204" pitchFamily="34" charset="0"/>
              </a:rPr>
              <a:t>ibid</a:t>
            </a:r>
            <a:r>
              <a:rPr lang="pl-PL" dirty="0">
                <a:ea typeface="Calibri" panose="020F0502020204030204" pitchFamily="34" charset="0"/>
              </a:rPr>
              <a:t>).</a:t>
            </a:r>
            <a:endParaRPr lang="x-none">
              <a:ea typeface="Calibri" panose="020F0502020204030204" pitchFamily="34" charset="0"/>
            </a:endParaRPr>
          </a:p>
          <a:p>
            <a:r>
              <a:rPr lang="en-GB" dirty="0">
                <a:ea typeface="Calibri" panose="020F0502020204030204" pitchFamily="34" charset="0"/>
              </a:rPr>
              <a:t> </a:t>
            </a:r>
            <a:endParaRPr lang="x-none">
              <a:ea typeface="Calibri" panose="020F0502020204030204" pitchFamily="34" charset="0"/>
            </a:endParaRPr>
          </a:p>
          <a:p>
            <a:r>
              <a:rPr lang="pl-PL" dirty="0">
                <a:ea typeface="Calibri" panose="020F0502020204030204" pitchFamily="34" charset="0"/>
              </a:rPr>
              <a:t>Należy również zauważyć, że działalność najbardziej rozwinięta przez kobiety w sektorze to działalność związana z budownictwem specjalistycznym, gdzie znajduje się połowa hiszpańskich kobiet pracujących w sektorze, 51,2%, oraz budownictwo, gdzie znajduje się 44,7% kobiet. Kobiety w działalności związanej z inżynierią lądową stanowią 4,1% (</a:t>
            </a:r>
            <a:r>
              <a:rPr lang="pl-PL" dirty="0" err="1">
                <a:ea typeface="Calibri" panose="020F0502020204030204" pitchFamily="34" charset="0"/>
              </a:rPr>
              <a:t>ibid</a:t>
            </a:r>
            <a:r>
              <a:rPr lang="pl-PL" dirty="0">
                <a:ea typeface="Calibri" panose="020F0502020204030204" pitchFamily="34" charset="0"/>
              </a:rPr>
              <a:t>).</a:t>
            </a:r>
          </a:p>
          <a:p>
            <a:endParaRPr lang="en-GB" dirty="0">
              <a:ea typeface="Calibri" panose="020F0502020204030204" pitchFamily="34" charset="0"/>
            </a:endParaRPr>
          </a:p>
          <a:p>
            <a:r>
              <a:rPr lang="pl-PL" dirty="0">
                <a:ea typeface="Calibri" panose="020F0502020204030204" pitchFamily="34" charset="0"/>
              </a:rPr>
              <a:t>Z drugiej strony, odsetek kobiet z wyższym wykształceniem jest najwyższy w sektorze budowlanym i wynosi 62,3% w porównaniu do 53% w sektorze hiszpańskim, a 9 na 10 kobiet pracujących w tym sektorze jest narodowości hiszpańskiej.  Możemy podsumować, wskazując, że sektor budowlany nadal jest bardzo zdominowany przez mężczyzn w Hiszpanii, która jednak staje się świadoma sytuacji i podejmuje działania integracyjne (</a:t>
            </a:r>
            <a:r>
              <a:rPr lang="pl-PL" dirty="0" err="1">
                <a:ea typeface="Calibri" panose="020F0502020204030204" pitchFamily="34" charset="0"/>
              </a:rPr>
              <a:t>ibid</a:t>
            </a:r>
            <a:r>
              <a:rPr lang="pl-PL" dirty="0">
                <a:ea typeface="Calibri" panose="020F0502020204030204" pitchFamily="34" charset="0"/>
              </a:rPr>
              <a:t>).</a:t>
            </a:r>
            <a:endParaRPr lang="x-none">
              <a:ea typeface="Calibri" panose="020F0502020204030204" pitchFamily="34" charset="0"/>
            </a:endParaRPr>
          </a:p>
        </p:txBody>
      </p:sp>
      <p:sp>
        <p:nvSpPr>
          <p:cNvPr id="15" name="Text Placeholder 7">
            <a:extLst>
              <a:ext uri="{FF2B5EF4-FFF2-40B4-BE49-F238E27FC236}">
                <a16:creationId xmlns:a16="http://schemas.microsoft.com/office/drawing/2014/main" id="{B4B87261-C15B-5ED1-66BA-5154AC52615E}"/>
              </a:ext>
            </a:extLst>
          </p:cNvPr>
          <p:cNvSpPr>
            <a:spLocks noGrp="1"/>
          </p:cNvSpPr>
          <p:nvPr/>
        </p:nvSpPr>
        <p:spPr>
          <a:xfrm>
            <a:off x="948316" y="5725748"/>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1.3.4 </a:t>
            </a:r>
            <a:r>
              <a:rPr lang="pl-PL" dirty="0"/>
              <a:t>Niemcy</a:t>
            </a:r>
            <a:endParaRPr lang="en-IE" dirty="0"/>
          </a:p>
          <a:p>
            <a:endParaRPr lang="en-US" dirty="0"/>
          </a:p>
        </p:txBody>
      </p:sp>
      <p:sp>
        <p:nvSpPr>
          <p:cNvPr id="16" name="Text Placeholder 6">
            <a:extLst>
              <a:ext uri="{FF2B5EF4-FFF2-40B4-BE49-F238E27FC236}">
                <a16:creationId xmlns:a16="http://schemas.microsoft.com/office/drawing/2014/main" id="{17D3F4FE-F74E-B66B-21B9-0BB2D99D557F}"/>
              </a:ext>
            </a:extLst>
          </p:cNvPr>
          <p:cNvSpPr txBox="1">
            <a:spLocks/>
          </p:cNvSpPr>
          <p:nvPr/>
        </p:nvSpPr>
        <p:spPr>
          <a:xfrm>
            <a:off x="492804" y="6330620"/>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tabLst>
                <a:tab pos="450215" algn="l"/>
              </a:tabLst>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Historycznie w Niemczech kobiety były również coraz bardziej i systematycznie wykluczane z budownictwa w strefach zachodnich, w przeciwieństwie do wschodu.  W Niemczech kobiety mogą pracować w budownictwie dopiero od 26 lat. Ma to również wiele wspólnego z historią.  Do 1994 r. w starych krajach związkowych nadal obowiązywał 120-letni zakaz zatrudniania kobiet w głównym zawodzie budowlanym.</a:t>
            </a:r>
            <a:r>
              <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a:t>
            </a: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Praca na budowach jest zbyt ciężka i zbyt brudna. Tylko w NRD kobiety mogły obsługiwać dźwigi i inne maszyny budowlane. To wschodnioniemiecka rzeczywistość, której po zjednoczeniu przeciwstawiły się blokady i uprzedzenia na Zachodzie.</a:t>
            </a: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a:t>
            </a:r>
          </a:p>
          <a:p>
            <a:pPr algn="just">
              <a:tabLst>
                <a:tab pos="450215" algn="l"/>
              </a:tabLst>
            </a:pPr>
            <a:endParaRPr lang="en-IE" sz="11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tabLst>
                <a:tab pos="450215" algn="l"/>
              </a:tabLst>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Podczas gdy w 2010 r. było to mniej niż 10%, liczba kobiet w niemieckim przemyśle budowlanym wzrosła obecnie do około 15%.</a:t>
            </a:r>
            <a:r>
              <a:rPr lang="pl-PL" sz="1100"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17 </a:t>
            </a: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Również w innych krajach zachodnich odsetek kobiet w budownictwie utrzymuje się na podobnym poziomie. Chociaż ich liczba rośnie powoli, aczkolwiek stale, w poszczególnych działach, wskaźnik zatrudnienia kobiet może się znacznie różnić od siebie. Według Federalnego Urzędu Statystycznego z 2023 r. kobiety najczęściej można znaleźć na placu budowy w dziedzinie architektury, inżynierii lądowej i wodnej, malarstwa lub geodezji i kartografii.  Czasami stanowią one ponad jedną czwartą istniejącej siły roboczej. Tendencja w zakresie zawodów budowlanych z wyższymi kwalifikacjami jest nadal pozytywna, co pokazuje spojrzenie na uniwersytety i uczelnie techniczne. W architekturze ponad połowa absolwentów w całych Niemczech to kobiety. Około jedna trzecia studentów inżynierii lądowej to kobiety.  Inaczej wygląda sytuacja w zawodach wymagających wysokich kwalifikacji. W obszarach takich jak inżynieria lądowa, stolarstwo czy układanie podłóg, odsetek kobiet wśród pracowników waha się od 1% do 3% (</a:t>
            </a:r>
            <a:r>
              <a:rPr lang="pl-PL"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ibid</a:t>
            </a: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x-none"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3378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23</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057400"/>
            <a:ext cx="3195638" cy="1909690"/>
          </a:xfrm>
          <a:prstGeom prst="rect">
            <a:avLst/>
          </a:prstGeom>
        </p:spPr>
        <p:txBody>
          <a:bodyPr/>
          <a:lstStyle/>
          <a:p>
            <a:r>
              <a:rPr lang="pl-PL" dirty="0">
                <a:ea typeface="Calibri" panose="020F0502020204030204" pitchFamily="34" charset="0"/>
              </a:rPr>
              <a:t>Według najnowszych dostępnych danych z raportu </a:t>
            </a:r>
            <a:r>
              <a:rPr lang="pl-PL" dirty="0" err="1">
                <a:ea typeface="Calibri" panose="020F0502020204030204" pitchFamily="34" charset="0"/>
              </a:rPr>
              <a:t>Statistics</a:t>
            </a:r>
            <a:r>
              <a:rPr lang="pl-PL" dirty="0">
                <a:ea typeface="Calibri" panose="020F0502020204030204" pitchFamily="34" charset="0"/>
              </a:rPr>
              <a:t> </a:t>
            </a:r>
            <a:r>
              <a:rPr lang="pl-PL" dirty="0" err="1">
                <a:ea typeface="Calibri" panose="020F0502020204030204" pitchFamily="34" charset="0"/>
              </a:rPr>
              <a:t>Denmark</a:t>
            </a:r>
            <a:r>
              <a:rPr lang="pl-PL" dirty="0">
                <a:ea typeface="Calibri" panose="020F0502020204030204" pitchFamily="34" charset="0"/>
              </a:rPr>
              <a:t> </a:t>
            </a:r>
            <a:r>
              <a:rPr lang="pl-PL" b="1" i="1" dirty="0">
                <a:solidFill>
                  <a:schemeClr val="bg1"/>
                </a:solidFill>
                <a:ea typeface="Calibri" panose="020F0502020204030204" pitchFamily="34" charset="0"/>
              </a:rPr>
              <a:t>"Zatrudnienie według branży, zawodu, płci i regionu" </a:t>
            </a:r>
            <a:r>
              <a:rPr lang="pl-PL" dirty="0">
                <a:ea typeface="Calibri" panose="020F0502020204030204" pitchFamily="34" charset="0"/>
              </a:rPr>
              <a:t>za 2020 r., kobiety stanowiły 17,3% siły roboczej w branży budowlanej w Danii. Odpowiada to łącznie 19 400 kobietom z całkowitej siły roboczej wynoszącej 111 800. Warto zauważyć, że liczba ta stopniowo rosła w ciągu ostatniej dekady, ale nadal istnieje znaczna nierównowaga płci w branży</a:t>
            </a:r>
            <a:r>
              <a:rPr lang="en-IE" dirty="0">
                <a:effectLst/>
                <a:ea typeface="Calibri" panose="020F0502020204030204" pitchFamily="34" charset="0"/>
              </a:rPr>
              <a:t>.</a:t>
            </a:r>
            <a:r>
              <a:rPr lang="en-IE" baseline="30000" dirty="0">
                <a:effectLst/>
                <a:ea typeface="Calibri" panose="020F0502020204030204" pitchFamily="34" charset="0"/>
              </a:rPr>
              <a:t>19</a:t>
            </a:r>
            <a:endParaRPr lang="x-none" baseline="30000">
              <a:effectLst/>
              <a:ea typeface="Calibri" panose="020F0502020204030204" pitchFamily="34" charset="0"/>
            </a:endParaRPr>
          </a:p>
          <a:p>
            <a:pPr algn="just"/>
            <a:r>
              <a:rPr lang="en-IE"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Podobnie jak wiele innych krajów, Dania historycznie była branżą zdominowaną przez mężczyzn, z niską liczbą kobiet pracujących w budownictwie. Jednak w ciągu ostatniej dekady wzrosła świadomość potrzeby zajęcia się nierównością płci w sektorze oraz promowania większej różnorodności i integracji. Branża budowlana w Danii stoi przed kilkoma wyzwaniami, jeśli chodzi o przyciąganie i zatrzymywanie kobiet. Obejmują one postrzeganie branży jako zdominowanej przez mężczyzn i niezbyt przyjaznej dla kobiet, brak kobiecych wzorców do naśladowania oraz obawy dotyczące bezpieczeństwa na placach budowy.</a:t>
            </a:r>
            <a:endParaRPr lang="x-none">
              <a:effectLst/>
              <a:ea typeface="Calibri" panose="020F0502020204030204" pitchFamily="34" charset="0"/>
            </a:endParaRPr>
          </a:p>
          <a:p>
            <a:pPr algn="just"/>
            <a:r>
              <a:rPr lang="en-IE"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Dodatkowo, fizyczne wymagania wielu prac budowlanych mogą być postrzegane jako mniej atrakcyjne dla kobiet, choć to postrzeganie zmienia się wraz z wprowadzaniem nowych technologii i metod pracy. Aby sprostać tym wyzwaniom, w Danii wprowadzono pewne inicjatywy mające na celu zachęcenie większej liczby kobiet do podjęcia pracy w branży budowlanej. Obejmują one ukierunkowane kampanie rekrutacyjne, zapewnienie szkoleń i programów edukacyjnych dla kobiet oraz wysiłki na rzecz promowania branży jako realnej opcji kariery dla kobiet. Podejmowane są również ciągłe wysiłki na rzecz poprawy warunków pracy i bezpieczeństwa na placach budowy, aby uczynić je bardziej przyjaznymi dla wszystkich pracowników, niezależnie od płci. Pomimo tych wysiłków, do osiągnięcia równowagi płci w duńskiej branży budowlanej jest jeszcze długa droga. Rośnie jednak uznanie dla korzyści płynących z bardziej zróżnicowanej i integracyjnej siły roboczej oraz zaangażowanie w dalsze promowanie większej równości płci w sektorze (</a:t>
            </a:r>
            <a:r>
              <a:rPr lang="pl-PL" dirty="0" err="1">
                <a:ea typeface="Calibri" panose="020F0502020204030204" pitchFamily="34" charset="0"/>
              </a:rPr>
              <a:t>ibid</a:t>
            </a:r>
            <a:r>
              <a:rPr lang="pl-PL" dirty="0">
                <a:ea typeface="Calibri" panose="020F0502020204030204" pitchFamily="34" charset="0"/>
              </a:rPr>
              <a:t>).</a:t>
            </a:r>
            <a:endParaRPr lang="x-none">
              <a:effectLst/>
              <a:ea typeface="Calibri" panose="020F0502020204030204" pitchFamily="34" charset="0"/>
            </a:endParaRPr>
          </a:p>
        </p:txBody>
      </p:sp>
      <p:sp>
        <p:nvSpPr>
          <p:cNvPr id="8" name="Text Placeholder 7">
            <a:extLst>
              <a:ext uri="{FF2B5EF4-FFF2-40B4-BE49-F238E27FC236}">
                <a16:creationId xmlns:a16="http://schemas.microsoft.com/office/drawing/2014/main" id="{9B8EE149-95F3-F346-91FE-FE3B2A4777B4}"/>
              </a:ext>
            </a:extLst>
          </p:cNvPr>
          <p:cNvSpPr>
            <a:spLocks noGrp="1"/>
          </p:cNvSpPr>
          <p:nvPr>
            <p:ph type="body" sz="quarter" idx="42"/>
          </p:nvPr>
        </p:nvSpPr>
        <p:spPr>
          <a:xfrm>
            <a:off x="1003299" y="574143"/>
            <a:ext cx="6438901" cy="1051458"/>
          </a:xfrm>
          <a:prstGeom prst="rect">
            <a:avLst/>
          </a:prstGeom>
        </p:spPr>
        <p:txBody>
          <a:bodyPr/>
          <a:lstStyle/>
          <a:p>
            <a:pPr>
              <a:spcBef>
                <a:spcPts val="200"/>
              </a:spcBef>
            </a:pPr>
            <a:r>
              <a:rPr lang="en-IE" dirty="0"/>
              <a:t>1.3.5 D</a:t>
            </a:r>
            <a:r>
              <a:rPr lang="pl-PL" dirty="0" err="1"/>
              <a:t>ania</a:t>
            </a:r>
            <a:endParaRPr lang="x-none"/>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14800" y="1777998"/>
            <a:ext cx="3444875" cy="7937501"/>
          </a:xfrm>
        </p:spPr>
      </p:pic>
      <p:sp>
        <p:nvSpPr>
          <p:cNvPr id="2" name="Freeform 1">
            <a:extLst>
              <a:ext uri="{FF2B5EF4-FFF2-40B4-BE49-F238E27FC236}">
                <a16:creationId xmlns:a16="http://schemas.microsoft.com/office/drawing/2014/main" id="{75E1E489-54EF-1562-FA3A-DAA2C30B3B9A}"/>
              </a:ext>
            </a:extLst>
          </p:cNvPr>
          <p:cNvSpPr/>
          <p:nvPr/>
        </p:nvSpPr>
        <p:spPr>
          <a:xfrm>
            <a:off x="4114800" y="1777997"/>
            <a:ext cx="3444875" cy="793750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59"/>
            <a:ext cx="6590752" cy="6163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19 </a:t>
            </a:r>
            <a:r>
              <a:rPr lang="en-IE" sz="900">
                <a:effectLst/>
                <a:ea typeface="Calibri" panose="020F0502020204030204" pitchFamily="34" charset="0"/>
              </a:rPr>
              <a:t>Statistics Denmark, 2020. Employment by industry, occupation, sex, and region Report 2020 </a:t>
            </a:r>
            <a:endParaRPr lang="x-none" sz="900" b="1">
              <a:solidFill>
                <a:srgbClr val="7CD0E4"/>
              </a:solidFill>
              <a:effectLst/>
              <a:ea typeface="Calibri" panose="020F0502020204030204" pitchFamily="34" charset="0"/>
            </a:endParaRPr>
          </a:p>
        </p:txBody>
      </p:sp>
    </p:spTree>
    <p:extLst>
      <p:ext uri="{BB962C8B-B14F-4D97-AF65-F5344CB8AC3E}">
        <p14:creationId xmlns:p14="http://schemas.microsoft.com/office/powerpoint/2010/main" val="172546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2966265" cy="2130367"/>
          </a:xfrm>
        </p:spPr>
        <p:txBody>
          <a:bodyPr/>
          <a:lstStyle/>
          <a:p>
            <a:r>
              <a:rPr lang="pl-PL" dirty="0"/>
              <a:t>Kobiety w branży mogą położyć solidne fundamenty dla osób zainteresowanych karierą w budownictwie.</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24</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3619349"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p:pic>
      <p:sp>
        <p:nvSpPr>
          <p:cNvPr id="2" name="Freeform 1">
            <a:extLst>
              <a:ext uri="{FF2B5EF4-FFF2-40B4-BE49-F238E27FC236}">
                <a16:creationId xmlns:a16="http://schemas.microsoft.com/office/drawing/2014/main" id="{E7B3D0F0-7116-EC7A-FBAC-D1A3BEEB764A}"/>
              </a:ext>
            </a:extLst>
          </p:cNvPr>
          <p:cNvSpPr/>
          <p:nvPr/>
        </p:nvSpPr>
        <p:spPr>
          <a:xfrm>
            <a:off x="-70864" y="3585602"/>
            <a:ext cx="6505378" cy="521804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Graphic 383">
            <a:extLst>
              <a:ext uri="{FF2B5EF4-FFF2-40B4-BE49-F238E27FC236}">
                <a16:creationId xmlns:a16="http://schemas.microsoft.com/office/drawing/2014/main" id="{26D1958F-7EFB-1747-558A-618AEC743FD1}"/>
              </a:ext>
            </a:extLst>
          </p:cNvPr>
          <p:cNvSpPr/>
          <p:nvPr/>
        </p:nvSpPr>
        <p:spPr>
          <a:xfrm>
            <a:off x="3499349" y="5693667"/>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5023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02</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r>
              <a:rPr lang="pl-PL" dirty="0"/>
              <a:t>Wiedza na temat wyzwań związanych z równością i integracją kobiet w budownictwie</a:t>
            </a:r>
            <a:endParaRPr lang="en-US"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25</a:t>
            </a:fld>
            <a:endParaRPr lang="en-US" dirty="0"/>
          </a:p>
        </p:txBody>
      </p:sp>
    </p:spTree>
    <p:extLst>
      <p:ext uri="{BB962C8B-B14F-4D97-AF65-F5344CB8AC3E}">
        <p14:creationId xmlns:p14="http://schemas.microsoft.com/office/powerpoint/2010/main" val="1856197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770407"/>
            <a:ext cx="6924675" cy="330803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26</a:t>
            </a:fld>
            <a:endParaRPr lang="en-US" dirty="0"/>
          </a:p>
        </p:txBody>
      </p:sp>
      <p:sp>
        <p:nvSpPr>
          <p:cNvPr id="5" name="Rectangle 4">
            <a:extLst>
              <a:ext uri="{FF2B5EF4-FFF2-40B4-BE49-F238E27FC236}">
                <a16:creationId xmlns:a16="http://schemas.microsoft.com/office/drawing/2014/main" id="{6642D111-CA45-D6F3-4673-F0FD9D4B256C}"/>
              </a:ext>
            </a:extLst>
          </p:cNvPr>
          <p:cNvSpPr/>
          <p:nvPr/>
        </p:nvSpPr>
        <p:spPr>
          <a:xfrm flipV="1">
            <a:off x="635000" y="562435"/>
            <a:ext cx="6924675" cy="2724462"/>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827904"/>
            <a:ext cx="6071476" cy="2854410"/>
          </a:xfrm>
          <a:prstGeom prst="rect">
            <a:avLst/>
          </a:prstGeom>
        </p:spPr>
        <p:txBody>
          <a:bodyPr/>
          <a:lstStyle/>
          <a:p>
            <a:r>
              <a:rPr lang="pl-PL" dirty="0">
                <a:ea typeface="Calibri" panose="020F0502020204030204" pitchFamily="34" charset="0"/>
              </a:rPr>
              <a:t>Aby zdobyć wiedzę z pierwszej ręki na temat barier i sytuacji kobiet pracujących w sektorze budowlanym, przeprowadziliśmy serię wywiadów zarówno z kobietami-ekspertami odgrywającymi istotną rolę w sektorze, jak i z kobietami-ekspertami w zakresie polityki i rozwoju projektów z uwzględnieniem perspektywy płci. </a:t>
            </a:r>
          </a:p>
          <a:p>
            <a:endParaRPr lang="pl-PL" dirty="0">
              <a:ea typeface="Calibri" panose="020F0502020204030204" pitchFamily="34" charset="0"/>
            </a:endParaRPr>
          </a:p>
          <a:p>
            <a:r>
              <a:rPr lang="pl-PL" dirty="0">
                <a:ea typeface="Calibri" panose="020F0502020204030204" pitchFamily="34" charset="0"/>
              </a:rPr>
              <a:t>Z tej serii wywiadów wyciągnęliśmy refleksje, które wykorzystaliśmy do opracowania tego zestawu narzędzi, a także inspirujące materiały, które, mamy nadzieję, pomogą zachęcić młode kobiety, które chcą wejść do sektora, a także wesprzeć kobiety, które już są w sektorze i chcą poprawić swoją pozycję i widoczność. Staramy się również przybliżyć doświadczenie i perspektywę tych kobiet poprzez publikację wywiadów lub ich fragmentów, co pozwoli nam zaoferować refleksję wszystkim, którzy przeglądają te materiały. </a:t>
            </a:r>
          </a:p>
          <a:p>
            <a:endParaRPr lang="pl-PL" dirty="0">
              <a:ea typeface="Calibri" panose="020F0502020204030204" pitchFamily="34" charset="0"/>
            </a:endParaRPr>
          </a:p>
          <a:p>
            <a:r>
              <a:rPr lang="pl-PL" dirty="0">
                <a:ea typeface="Calibri" panose="020F0502020204030204" pitchFamily="34" charset="0"/>
              </a:rPr>
              <a:t> Wreszcie, informacje te zostały przeanalizowane i uwzględnione w opracowywaniu materiałów, takich jak Action </a:t>
            </a:r>
            <a:r>
              <a:rPr lang="pl-PL" dirty="0" err="1">
                <a:ea typeface="Calibri" panose="020F0502020204030204" pitchFamily="34" charset="0"/>
              </a:rPr>
              <a:t>Gender</a:t>
            </a:r>
            <a:r>
              <a:rPr lang="pl-PL" dirty="0">
                <a:ea typeface="Calibri" panose="020F0502020204030204" pitchFamily="34" charset="0"/>
              </a:rPr>
              <a:t> Plan powiązany z celami projektu FEMCON, a także analiza obecnej i rzeczywistej sytuacji kobiet w budownictwie.</a:t>
            </a:r>
            <a:endParaRPr lang="en-GB" dirty="0">
              <a:effectLst/>
              <a:ea typeface="Calibri" panose="020F0502020204030204" pitchFamily="34" charset="0"/>
            </a:endParaRPr>
          </a:p>
          <a:p>
            <a:endParaRPr lang="en-US" dirty="0"/>
          </a:p>
          <a:p>
            <a:endParaRPr lang="en-US" dirty="0"/>
          </a:p>
        </p:txBody>
      </p:sp>
      <p:sp>
        <p:nvSpPr>
          <p:cNvPr id="9" name="Text Placeholder 7">
            <a:extLst>
              <a:ext uri="{FF2B5EF4-FFF2-40B4-BE49-F238E27FC236}">
                <a16:creationId xmlns:a16="http://schemas.microsoft.com/office/drawing/2014/main" id="{3531A630-0606-8756-10B1-836A3C149956}"/>
              </a:ext>
            </a:extLst>
          </p:cNvPr>
          <p:cNvSpPr>
            <a:spLocks noGrp="1"/>
          </p:cNvSpPr>
          <p:nvPr>
            <p:ph type="body" sz="quarter" idx="42"/>
          </p:nvPr>
        </p:nvSpPr>
        <p:spPr>
          <a:xfrm>
            <a:off x="1003299" y="3811623"/>
            <a:ext cx="6071476" cy="1051458"/>
          </a:xfrm>
          <a:prstGeom prst="rect">
            <a:avLst/>
          </a:prstGeom>
        </p:spPr>
        <p:txBody>
          <a:bodyPr/>
          <a:lstStyle/>
          <a:p>
            <a:pPr>
              <a:spcBef>
                <a:spcPts val="200"/>
              </a:spcBef>
            </a:pPr>
            <a:r>
              <a:rPr lang="ru-RU" dirty="0">
                <a:solidFill>
                  <a:schemeClr val="bg1"/>
                </a:solidFill>
              </a:rPr>
              <a:t>2.</a:t>
            </a:r>
            <a:r>
              <a:rPr lang="en-US" dirty="0">
                <a:solidFill>
                  <a:schemeClr val="bg1"/>
                </a:solidFill>
              </a:rPr>
              <a:t>1</a:t>
            </a:r>
            <a:r>
              <a:rPr lang="en-IE" dirty="0">
                <a:solidFill>
                  <a:schemeClr val="bg1"/>
                </a:solidFill>
              </a:rPr>
              <a:t> </a:t>
            </a:r>
            <a:r>
              <a:rPr lang="pl-PL" dirty="0">
                <a:solidFill>
                  <a:schemeClr val="bg1"/>
                </a:solidFill>
              </a:rPr>
              <a:t>Główne bariery i wyzwania dla kobiet w budownictwie</a:t>
            </a:r>
            <a:endParaRPr lang="x-none">
              <a:solidFill>
                <a:schemeClr val="bg1"/>
              </a:solidFill>
            </a:endParaRPr>
          </a:p>
        </p:txBody>
      </p:sp>
      <p:sp>
        <p:nvSpPr>
          <p:cNvPr id="10" name="Text Placeholder 6">
            <a:extLst>
              <a:ext uri="{FF2B5EF4-FFF2-40B4-BE49-F238E27FC236}">
                <a16:creationId xmlns:a16="http://schemas.microsoft.com/office/drawing/2014/main" id="{6A2BEB2E-9F70-6C25-74EB-EB57E87BBF95}"/>
              </a:ext>
            </a:extLst>
          </p:cNvPr>
          <p:cNvSpPr txBox="1">
            <a:spLocks/>
          </p:cNvSpPr>
          <p:nvPr/>
        </p:nvSpPr>
        <p:spPr>
          <a:xfrm>
            <a:off x="1015999" y="4769708"/>
            <a:ext cx="6071476" cy="485620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Budownictwo przez długi czas było sektorem zdominowanym przez mężczyzn, utożsamianym z zachowaniem macho i męskością, kojarzonym z siłą i odpornością, zdolnością adaptacji do żywiołów i pracą na świeżym powietrzu. To publiczne postrzeganie w połączeniu z niechęcią nauczycieli szkolnych i nauczycieli doradztwa zawodowego do polecania go jako wyboru kariery negatywnie wpływa na wybory dziewcząt z dala od branży budowlanej.</a:t>
            </a:r>
          </a:p>
          <a:p>
            <a:r>
              <a:rPr lang="en-GB" dirty="0">
                <a:ea typeface="Calibri" panose="020F0502020204030204" pitchFamily="34" charset="0"/>
              </a:rPr>
              <a:t> </a:t>
            </a:r>
          </a:p>
          <a:p>
            <a:r>
              <a:rPr lang="pl-PL" dirty="0">
                <a:ea typeface="Calibri" panose="020F0502020204030204" pitchFamily="34" charset="0"/>
              </a:rPr>
              <a:t>Istnieje wiele barier dla dziewcząt i kobiet wchodzących do branży, począwszy od społecznych, ekonomicznych, edukacyjnych i wykluczających praktyk branżowych.  Problemy z utrzymaniem zatrudnienia są zróżnicowane i obejmują brak elastyczności, utrudnione ścieżki kariery, toksyczną kulturę i jawny seksizm.  Nasze wywiady z profesjonalistkami z branży budowlanej identyfikują kluczowe bariery, które wpływają na wejście młodych kobiet do branży.  Zatrzymanie kobiet w branży to kolejna kwestia, która wskazuje na bariery systemowe, które potajemnie uniemożliwiają kobietom rozwój kariery lub zapewniają elastyczność pozwalającą cieszyć się równowagą między życiem zawodowym a prywatnym.</a:t>
            </a:r>
          </a:p>
          <a:p>
            <a:endParaRPr lang="en-GB" dirty="0">
              <a:ea typeface="Calibri" panose="020F0502020204030204" pitchFamily="34" charset="0"/>
            </a:endParaRPr>
          </a:p>
          <a:p>
            <a:r>
              <a:rPr lang="pl-PL" dirty="0">
                <a:ea typeface="Calibri" panose="020F0502020204030204" pitchFamily="34" charset="0"/>
              </a:rPr>
              <a:t>Główne bariery zostaną omówione poniżej, głównie na podstawie naszych badań pierwotnych w formie wywiadów jakościowych.  Zostały one uzupełnione badaniami wtórnymi i spostrzeżeniami z kluczowych raportów branżowych dotyczących wyzwań stojących przed kobietami w branży budowlanej.</a:t>
            </a:r>
            <a:endParaRPr lang="en-US" dirty="0"/>
          </a:p>
          <a:p>
            <a:endParaRPr lang="en-US" dirty="0"/>
          </a:p>
        </p:txBody>
      </p:sp>
      <p:pic>
        <p:nvPicPr>
          <p:cNvPr id="17" name="Picture 16">
            <a:extLst>
              <a:ext uri="{FF2B5EF4-FFF2-40B4-BE49-F238E27FC236}">
                <a16:creationId xmlns:a16="http://schemas.microsoft.com/office/drawing/2014/main" id="{A8332C0A-52C4-2F6E-67E8-AC69745137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38368" y="6016816"/>
            <a:ext cx="3321307" cy="3127183"/>
          </a:xfrm>
          <a:prstGeom prst="rect">
            <a:avLst/>
          </a:prstGeom>
        </p:spPr>
      </p:pic>
      <p:sp>
        <p:nvSpPr>
          <p:cNvPr id="18" name="Freeform 17">
            <a:extLst>
              <a:ext uri="{FF2B5EF4-FFF2-40B4-BE49-F238E27FC236}">
                <a16:creationId xmlns:a16="http://schemas.microsoft.com/office/drawing/2014/main" id="{5F026416-432B-79EA-1F82-66EC2AEFA59F}"/>
              </a:ext>
            </a:extLst>
          </p:cNvPr>
          <p:cNvSpPr/>
          <p:nvPr/>
        </p:nvSpPr>
        <p:spPr>
          <a:xfrm>
            <a:off x="4238368" y="6035383"/>
            <a:ext cx="3321307" cy="3108616"/>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058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B27F59DE-CE12-12B3-4167-2978F544707D}"/>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3" cstate="screen">
            <a:extLst>
              <a:ext uri="{28A0092B-C50C-407E-A947-70E740481C1C}">
                <a14:useLocalDpi xmlns:a14="http://schemas.microsoft.com/office/drawing/2010/main"/>
              </a:ext>
            </a:extLst>
          </a:blip>
          <a:srcRect/>
          <a:stretch/>
        </p:blipFill>
        <p:spPr>
          <a:xfrm rot="10800000" flipH="1" flipV="1">
            <a:off x="3692174" y="6458433"/>
            <a:ext cx="3233336" cy="2829706"/>
          </a:xfrm>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3"/>
            <a:ext cx="2696198" cy="1933701"/>
          </a:xfrm>
          <a:prstGeom prst="rect">
            <a:avLst/>
          </a:prstGeom>
        </p:spPr>
        <p:txBody>
          <a:bodyPr/>
          <a:lstStyle/>
          <a:p>
            <a:r>
              <a:rPr lang="en-US" dirty="0"/>
              <a:t>2.1.1 </a:t>
            </a:r>
            <a:r>
              <a:rPr lang="pl-PL" dirty="0"/>
              <a:t>Brak widocznych wzorców do naśladowania i mentorów</a:t>
            </a:r>
            <a:endParaRPr lang="en-US" dirty="0"/>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pl-PL" sz="1100" dirty="0">
                <a:cs typeface="Calibri" panose="020F0502020204030204" pitchFamily="34" charset="0"/>
              </a:rPr>
              <a:t>Pojawiało się to jako powracający temat podczas całego procesu wywiadów.</a:t>
            </a:r>
            <a:endParaRPr lang="x-none" sz="110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919784"/>
            <a:ext cx="2639820" cy="1890733"/>
          </a:xfrm>
          <a:prstGeom prst="rect">
            <a:avLst/>
          </a:prstGeom>
        </p:spPr>
        <p:txBody>
          <a:bodyPr/>
          <a:lstStyle/>
          <a:p>
            <a:pPr>
              <a:tabLst>
                <a:tab pos="450215" algn="l"/>
              </a:tabLst>
            </a:pPr>
            <a:r>
              <a:rPr lang="pl-PL" dirty="0">
                <a:ea typeface="Calibri" panose="020F0502020204030204" pitchFamily="34" charset="0"/>
              </a:rPr>
              <a:t>Ze względu na brak widoczności kobiet pracujących w tym sektorze, młodym kobietom brakuje kobiecych wzorców do naśladowania. Może to być szkodliwe dla młodych kobiet wybierających budownictwo jako karierę zawodową i może zniechęcać te, które już pracują w branży, do rozwoju w wybranych przez siebie dziedzinach.  </a:t>
            </a:r>
          </a:p>
          <a:p>
            <a:pPr>
              <a:tabLst>
                <a:tab pos="450215" algn="l"/>
              </a:tabLst>
            </a:pPr>
            <a:r>
              <a:rPr lang="pl-PL" dirty="0">
                <a:ea typeface="Calibri" panose="020F0502020204030204" pitchFamily="34" charset="0"/>
              </a:rPr>
              <a:t>W raporcie irlandzkiego organu reprezentującego branżę budowlaną CIF z 2018 r. stwierdzono, że:</a:t>
            </a:r>
            <a:endParaRPr lang="x-none">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3" name="Rectangle 2">
            <a:extLst>
              <a:ext uri="{FF2B5EF4-FFF2-40B4-BE49-F238E27FC236}">
                <a16:creationId xmlns:a16="http://schemas.microsoft.com/office/drawing/2014/main" id="{82ECC89A-8818-3B60-897D-3757EEC6355C}"/>
              </a:ext>
            </a:extLst>
          </p:cNvPr>
          <p:cNvSpPr/>
          <p:nvPr/>
        </p:nvSpPr>
        <p:spPr>
          <a:xfrm>
            <a:off x="515709" y="3293886"/>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FEF81AA-9DE5-FDF7-0CC1-2BE94B897AEE}"/>
              </a:ext>
            </a:extLst>
          </p:cNvPr>
          <p:cNvSpPr/>
          <p:nvPr/>
        </p:nvSpPr>
        <p:spPr>
          <a:xfrm>
            <a:off x="3692172" y="6450297"/>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551336"/>
            <a:ext cx="3286605" cy="2798178"/>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Istnieje znacząca różnica w poziomie stażu pracy kobiet pracujących w tym sektorze, przy czym firmy szacują, że tylko 10% kierownictwa wyższego szczebla i 3% dyrektorów generalnych to kobiety".</a:t>
            </a:r>
            <a:r>
              <a:rPr lang="x-none"/>
              <a:t> </a:t>
            </a:r>
            <a:r>
              <a:rPr lang="en-US" baseline="30000" dirty="0"/>
              <a:t>20</a:t>
            </a:r>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3" name="Text Placeholder 5">
            <a:extLst>
              <a:ext uri="{FF2B5EF4-FFF2-40B4-BE49-F238E27FC236}">
                <a16:creationId xmlns:a16="http://schemas.microsoft.com/office/drawing/2014/main" id="{7E42CC86-3B00-E441-1519-D8DD40C675D8}"/>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dirty="0">
                <a:effectLst/>
                <a:ea typeface="Calibri" panose="020F0502020204030204" pitchFamily="34" charset="0"/>
              </a:rPr>
              <a:t>20 </a:t>
            </a:r>
            <a:r>
              <a:rPr lang="en-IE" sz="900" dirty="0">
                <a:effectLst/>
                <a:latin typeface="Calibri" panose="020F0502020204030204" pitchFamily="34" charset="0"/>
                <a:ea typeface="Calibri" panose="020F0502020204030204" pitchFamily="34" charset="0"/>
                <a:cs typeface="Times New Roman" panose="02020603050405020304" pitchFamily="18" charset="0"/>
              </a:rPr>
              <a:t>Women in the Construction Industry. (2018) Accuracy Marketing &amp; Construction Industry Federation, </a:t>
            </a:r>
            <a:r>
              <a:rPr lang="en-IE" sz="900" dirty="0" err="1">
                <a:effectLst/>
                <a:latin typeface="Calibri" panose="020F0502020204030204" pitchFamily="34" charset="0"/>
                <a:ea typeface="Calibri" panose="020F0502020204030204" pitchFamily="34" charset="0"/>
                <a:cs typeface="Times New Roman" panose="02020603050405020304" pitchFamily="18" charset="0"/>
              </a:rPr>
              <a:t>Ir</a:t>
            </a:r>
            <a:r>
              <a:rPr lang="pl-PL" sz="900" dirty="0" err="1">
                <a:effectLst/>
                <a:latin typeface="Calibri" panose="020F0502020204030204" pitchFamily="34" charset="0"/>
                <a:ea typeface="Calibri" panose="020F0502020204030204" pitchFamily="34" charset="0"/>
                <a:cs typeface="Times New Roman" panose="02020603050405020304" pitchFamily="18" charset="0"/>
              </a:rPr>
              <a:t>landia</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a:p>
            <a:endParaRPr lang="x-none" sz="900" b="1">
              <a:effectLst/>
              <a:ea typeface="Calibri" panose="020F0502020204030204" pitchFamily="34" charset="0"/>
            </a:endParaRPr>
          </a:p>
        </p:txBody>
      </p:sp>
      <p:sp>
        <p:nvSpPr>
          <p:cNvPr id="5" name="Text Placeholder 4">
            <a:extLst>
              <a:ext uri="{FF2B5EF4-FFF2-40B4-BE49-F238E27FC236}">
                <a16:creationId xmlns:a16="http://schemas.microsoft.com/office/drawing/2014/main" id="{E6781127-F255-65B9-2DC8-8DD45AB4A77D}"/>
              </a:ext>
            </a:extLst>
          </p:cNvPr>
          <p:cNvSpPr>
            <a:spLocks noGrp="1"/>
          </p:cNvSpPr>
          <p:nvPr/>
        </p:nvSpPr>
        <p:spPr>
          <a:xfrm>
            <a:off x="3799431" y="1388903"/>
            <a:ext cx="3431800" cy="525258"/>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 Jeśli tego nie widzisz, nie możesz tym być</a:t>
            </a:r>
            <a:r>
              <a:rPr lang="en-IE" dirty="0"/>
              <a:t>”</a:t>
            </a:r>
            <a:r>
              <a:rPr lang="x-none"/>
              <a:t> </a:t>
            </a:r>
            <a:endParaRPr lang="en-US" dirty="0"/>
          </a:p>
        </p:txBody>
      </p:sp>
    </p:spTree>
    <p:extLst>
      <p:ext uri="{BB962C8B-B14F-4D97-AF65-F5344CB8AC3E}">
        <p14:creationId xmlns:p14="http://schemas.microsoft.com/office/powerpoint/2010/main" val="2791635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28</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784860"/>
            <a:ext cx="3195638" cy="3027976"/>
          </a:xfrm>
          <a:prstGeom prst="rect">
            <a:avLst/>
          </a:prstGeom>
        </p:spPr>
        <p:txBody>
          <a:bodyPr/>
          <a:lstStyle/>
          <a:p>
            <a:pPr>
              <a:tabLst>
                <a:tab pos="450215" algn="l"/>
              </a:tabLst>
            </a:pPr>
            <a:r>
              <a:rPr lang="pl-PL" dirty="0">
                <a:ea typeface="Calibri" panose="020F0502020204030204" pitchFamily="34" charset="0"/>
              </a:rPr>
              <a:t>Grupa </a:t>
            </a:r>
            <a:r>
              <a:rPr lang="pl-PL" dirty="0" err="1">
                <a:ea typeface="Calibri" panose="020F0502020204030204" pitchFamily="34" charset="0"/>
              </a:rPr>
              <a:t>Chadwicks</a:t>
            </a:r>
            <a:r>
              <a:rPr lang="pl-PL" dirty="0">
                <a:ea typeface="Calibri" panose="020F0502020204030204" pitchFamily="34" charset="0"/>
              </a:rPr>
              <a:t>, wiodący sprzedawca budowlany w Irlandii, przeprowadziła badania ilościowe przed Międzynarodowym Dniem Kobiet w marcu 2023 roku.  Z próby 350 kobiet w wieku 18-24 lat 44% uważało, że w branży brakuje reprezentacji kobiet, a 93% uważało, że należy zrobić więcej, aby promować branżę wśród kobiet.</a:t>
            </a:r>
            <a:r>
              <a:rPr lang="en-IE" dirty="0">
                <a:effectLst/>
                <a:ea typeface="Calibri" panose="020F0502020204030204" pitchFamily="34" charset="0"/>
              </a:rPr>
              <a:t> </a:t>
            </a:r>
            <a:r>
              <a:rPr lang="en-IE" baseline="30000" dirty="0">
                <a:effectLst/>
                <a:ea typeface="Calibri" panose="020F0502020204030204" pitchFamily="34" charset="0"/>
              </a:rPr>
              <a:t>21</a:t>
            </a:r>
            <a:endParaRPr lang="x-none" baseline="30000">
              <a:effectLst/>
              <a:ea typeface="Calibri" panose="020F0502020204030204" pitchFamily="34" charset="0"/>
            </a:endParaRPr>
          </a:p>
          <a:p>
            <a:pPr algn="just">
              <a:tabLst>
                <a:tab pos="450215" algn="l"/>
              </a:tabLst>
            </a:pPr>
            <a:r>
              <a:rPr lang="en-IE" dirty="0">
                <a:effectLst/>
                <a:ea typeface="Calibri" panose="020F0502020204030204" pitchFamily="34" charset="0"/>
              </a:rPr>
              <a:t> </a:t>
            </a:r>
            <a:endParaRPr lang="x-none">
              <a:effectLst/>
              <a:ea typeface="Calibri" panose="020F0502020204030204" pitchFamily="34" charset="0"/>
            </a:endParaRPr>
          </a:p>
          <a:p>
            <a:pPr>
              <a:tabLst>
                <a:tab pos="450215" algn="l"/>
              </a:tabLst>
            </a:pPr>
            <a:r>
              <a:rPr lang="pl-PL" dirty="0">
                <a:ea typeface="Calibri" panose="020F0502020204030204" pitchFamily="34" charset="0"/>
              </a:rPr>
              <a:t>Potwierdza to, że widoczność kobiet na wyższych stanowiskach kierowniczych w budownictwie jest poważnym problemem.  Przyczynia się to do potwierdzenia uprzedzeń, że jest to branża dla mężczyzn. Kobiety biorące udział w naszych badaniach podkreślały znaczenie przejrzystych i sprawiedliwych ścieżek rozwoju kariery oraz praktyk rekrutacyjnych, które obejmują uczciwe i obiektywne kryteria oceny oraz zniechęcają do klonowania społecznego - praktyki rekrutowania i promowania osób, które pasują do tego samego profilu, co decydenci. Przejrzystość wynagrodzeń to kolejny znaczący krok w kierunku zachęcenia kobiet do wejścia i pozostania w branży. Zobacz fragmenty wywiadów poniżej. </a:t>
            </a:r>
            <a:r>
              <a:rPr lang="en-IE" dirty="0">
                <a:effectLst/>
                <a:ea typeface="Calibri" panose="020F0502020204030204" pitchFamily="34" charset="0"/>
              </a:rPr>
              <a:t> </a:t>
            </a:r>
            <a:endParaRPr lang="x-none">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2" name="Freeform 1">
            <a:extLst>
              <a:ext uri="{FF2B5EF4-FFF2-40B4-BE49-F238E27FC236}">
                <a16:creationId xmlns:a16="http://schemas.microsoft.com/office/drawing/2014/main" id="{75E1E489-54EF-1562-FA3A-DAA2C30B3B9A}"/>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5">
            <a:extLst>
              <a:ext uri="{FF2B5EF4-FFF2-40B4-BE49-F238E27FC236}">
                <a16:creationId xmlns:a16="http://schemas.microsoft.com/office/drawing/2014/main" id="{FA039F9F-3CEB-3464-B5B0-9A194B988F8C}"/>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21 </a:t>
            </a:r>
            <a:r>
              <a:rPr lang="en-IE" sz="900">
                <a:effectLst/>
                <a:latin typeface="Calibri" panose="020F0502020204030204" pitchFamily="34" charset="0"/>
                <a:ea typeface="Calibri" panose="020F0502020204030204" pitchFamily="34" charset="0"/>
                <a:cs typeface="Times New Roman" panose="02020603050405020304" pitchFamily="18" charset="0"/>
              </a:rPr>
              <a:t>Chadwicks Group, 2023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https://chadwicksgroup.ie/lack-of-female-role-models-and-representation-is-the-key-barrier/</a:t>
            </a:r>
            <a:r>
              <a:rPr lang="x-none" sz="900" b="1">
                <a:solidFill>
                  <a:srgbClr val="7CD0E4"/>
                </a:solidFill>
                <a:effectLst/>
              </a:rPr>
              <a:t> </a:t>
            </a:r>
            <a:endParaRPr lang="x-none" sz="900" b="1">
              <a:solidFill>
                <a:srgbClr val="7CD0E4"/>
              </a:solidFill>
              <a:effectLst/>
              <a:ea typeface="Calibri" panose="020F0502020204030204" pitchFamily="34" charset="0"/>
            </a:endParaRPr>
          </a:p>
        </p:txBody>
      </p:sp>
      <p:sp>
        <p:nvSpPr>
          <p:cNvPr id="15" name="Rectangle 14">
            <a:extLst>
              <a:ext uri="{FF2B5EF4-FFF2-40B4-BE49-F238E27FC236}">
                <a16:creationId xmlns:a16="http://schemas.microsoft.com/office/drawing/2014/main" id="{DC3A6C3D-E4E6-F521-B46B-408C87C92654}"/>
              </a:ext>
            </a:extLst>
          </p:cNvPr>
          <p:cNvSpPr/>
          <p:nvPr/>
        </p:nvSpPr>
        <p:spPr>
          <a:xfrm>
            <a:off x="0" y="5053914"/>
            <a:ext cx="4114800" cy="297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4674213"/>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5918835"/>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Potrzebne są programy mentorskie, aby zapewnić, że w sektorze istnieją kobiece wzorce do naśladowania.  Kobiety muszą czuć, że mają wsparcie podczas szkolenia i po rozpoczęciu pracy.</a:t>
            </a:r>
            <a:r>
              <a:rPr lang="en-IE" dirty="0"/>
              <a:t>”.</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918905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pl-PL" sz="900" i="1" dirty="0">
                <a:ea typeface="Calibri" panose="020F0502020204030204" pitchFamily="34" charset="0"/>
                <a:cs typeface="Times New Roman" panose="02020603050405020304" pitchFamily="18" charset="0"/>
              </a:rPr>
              <a:t>Rysunek 3: </a:t>
            </a:r>
            <a:r>
              <a:rPr lang="pl-PL" sz="900" i="1" dirty="0" err="1">
                <a:ea typeface="Calibri" panose="020F0502020204030204" pitchFamily="34" charset="0"/>
                <a:cs typeface="Times New Roman" panose="02020603050405020304" pitchFamily="18" charset="0"/>
              </a:rPr>
              <a:t>Concha</a:t>
            </a:r>
            <a:r>
              <a:rPr lang="pl-PL" sz="900" i="1" dirty="0">
                <a:ea typeface="Calibri" panose="020F0502020204030204" pitchFamily="34" charset="0"/>
                <a:cs typeface="Times New Roman" panose="02020603050405020304" pitchFamily="18" charset="0"/>
              </a:rPr>
              <a:t> Santos, prezes ANCI, Hiszpania</a:t>
            </a:r>
            <a:endParaRPr lang="x-none"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4919A4E-E7AA-8D92-DE39-B08222B8C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1900" y="7516779"/>
            <a:ext cx="1917700" cy="1917700"/>
          </a:xfrm>
          <a:prstGeom prst="rect">
            <a:avLst/>
          </a:prstGeom>
        </p:spPr>
      </p:pic>
    </p:spTree>
    <p:extLst>
      <p:ext uri="{BB962C8B-B14F-4D97-AF65-F5344CB8AC3E}">
        <p14:creationId xmlns:p14="http://schemas.microsoft.com/office/powerpoint/2010/main" val="2883193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952230"/>
            <a:ext cx="3801849" cy="843912"/>
          </a:xfrm>
        </p:spPr>
        <p:txBody>
          <a:bodyPr>
            <a:noAutofit/>
          </a:bodyPr>
          <a:lstStyle/>
          <a:p>
            <a:r>
              <a:rPr lang="en-IE" dirty="0"/>
              <a:t>“</a:t>
            </a:r>
            <a:r>
              <a:rPr lang="pl-PL" dirty="0"/>
              <a:t>Warto wspomnieć, że firmy dostrzegają ten problem i starają się go rozwiązać.</a:t>
            </a:r>
            <a:r>
              <a:rPr lang="en-IE" dirty="0"/>
              <a:t> “</a:t>
            </a:r>
            <a:r>
              <a:rPr lang="x-none"/>
              <a:t> </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29</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4" name="Text Placeholder 51">
            <a:extLst>
              <a:ext uri="{FF2B5EF4-FFF2-40B4-BE49-F238E27FC236}">
                <a16:creationId xmlns:a16="http://schemas.microsoft.com/office/drawing/2014/main" id="{52E9E995-0647-657A-A412-7B1C35969662}"/>
              </a:ext>
            </a:extLst>
          </p:cNvPr>
          <p:cNvSpPr txBox="1">
            <a:spLocks/>
          </p:cNvSpPr>
          <p:nvPr/>
        </p:nvSpPr>
        <p:spPr>
          <a:xfrm>
            <a:off x="397769" y="4209372"/>
            <a:ext cx="4239544" cy="6248669"/>
          </a:xfrm>
          <a:prstGeom prst="rect">
            <a:avLst/>
          </a:prstGeom>
        </p:spPr>
        <p:txBody>
          <a:bodyPr anchor="ctr">
            <a:noAutofit/>
          </a:bodyPr>
          <a:lstStyle>
            <a:lvl1pPr marL="0" indent="0" algn="ctr" defTabSz="2072941" rtl="0" eaLnBrk="1" latinLnBrk="0" hangingPunct="1">
              <a:lnSpc>
                <a:spcPts val="1960"/>
              </a:lnSpc>
              <a:spcBef>
                <a:spcPts val="0"/>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ct val="100000"/>
              </a:lnSpc>
            </a:pPr>
            <a:r>
              <a:rPr lang="en-IE" sz="1300" dirty="0"/>
              <a:t>“</a:t>
            </a:r>
            <a:r>
              <a:rPr lang="pl-PL" sz="1300" dirty="0"/>
              <a:t>W ciągu ostatnich dwóch lub trzech miesięcy miałem doświadczenie, które naprawdę dodało mi otuchy. Współpracuję z organizacją budowlaną, w której do współpracy przystępuje wiele podmiotów.  Gdy firma powstawała, liczyła 40 członków i tworzono zarząd członkowski. W głosowaniu wzięli udział wszyscy członkowie, a wszystko odbyło się w bardzo przejrzysty i demokratyczny sposób.  Na pierwszym spotkaniu zarządu, bez żadnej zachęty, jeden z członków zarządu rozejrzał się i zobaczył, że zarząd jest pełen białych mężczyzn w tym samym wieku. Od razu zostało to zasygnalizowane. Na pierwszym spotkaniu zarządu dyskutowali, co zamierzają z tym zrobić.... postanowili stworzyć dodatkowe miejsce w zarządzie... z pełnym prawem głosu i rolami odpowiedzialnymi za zapewnienie EDI we wszystkich działaniach organizacji. Ale upewniając się, że było to na najwyższym możliwym poziomie.</a:t>
            </a:r>
            <a:r>
              <a:rPr lang="en-IE" sz="1300" dirty="0"/>
              <a:t>”</a:t>
            </a:r>
          </a:p>
          <a:p>
            <a:pPr>
              <a:lnSpc>
                <a:spcPct val="100000"/>
              </a:lnSpc>
            </a:pPr>
            <a:endParaRPr lang="en-IE" sz="1300" dirty="0"/>
          </a:p>
          <a:p>
            <a:pPr>
              <a:lnSpc>
                <a:spcPct val="100000"/>
              </a:lnSpc>
            </a:pPr>
            <a:r>
              <a:rPr lang="en-IE" sz="1300" dirty="0"/>
              <a:t>“</a:t>
            </a:r>
            <a:r>
              <a:rPr lang="pl-PL" sz="1300" dirty="0"/>
              <a:t>W ciągu trzech miesięcy od przedstawienia tego członkom, wyznaczyli oni członka zarządu, którego zadaniem jest zapewnienie EDI w całej działalności organizacji. Nie powiedzieli, że musi to być mężczyzna lub kobieta, osoba w jakimkolwiek wieku lub pochodząca z jakiejkolwiek grupy etnicznej. Chcieli po prostu kogoś, kto naprawdę ma doświadczenie i pasję. Teraz w zarządzie zasiada kobieta. Ale dla mnie naprawdę pocieszające było to, że zarządowi nie trzeba było o tym mówić. Usiedli. Rozejrzeli się i to była pierwsza rzecz, którą zauważyli. Nie jestem pewien, czy 10 lat temu zwróciliby na to uwagę, więc nie wydaje mi się to dużym postępem. Ale ja widzę postęp</a:t>
            </a:r>
            <a:r>
              <a:rPr lang="en-IE" sz="1300" dirty="0"/>
              <a:t>”.</a:t>
            </a:r>
          </a:p>
          <a:p>
            <a:pPr>
              <a:lnSpc>
                <a:spcPct val="100000"/>
              </a:lnSpc>
            </a:pPr>
            <a:endParaRPr lang="en-IE" sz="1300" dirty="0"/>
          </a:p>
        </p:txBody>
      </p:sp>
      <p:sp>
        <p:nvSpPr>
          <p:cNvPr id="5" name="Text Placeholder 6">
            <a:extLst>
              <a:ext uri="{FF2B5EF4-FFF2-40B4-BE49-F238E27FC236}">
                <a16:creationId xmlns:a16="http://schemas.microsoft.com/office/drawing/2014/main" id="{6745D157-B199-8235-3803-87830DDE23C8}"/>
              </a:ext>
            </a:extLst>
          </p:cNvPr>
          <p:cNvSpPr txBox="1">
            <a:spLocks/>
          </p:cNvSpPr>
          <p:nvPr/>
        </p:nvSpPr>
        <p:spPr>
          <a:xfrm>
            <a:off x="758813" y="372149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a typeface="Calibri" panose="020F0502020204030204" pitchFamily="34" charset="0"/>
                <a:cs typeface="Times New Roman" panose="02020603050405020304" pitchFamily="18" charset="0"/>
              </a:rPr>
              <a:t>Rysunek</a:t>
            </a:r>
            <a:r>
              <a:rPr lang="en-IE" sz="900" i="1" dirty="0">
                <a:ea typeface="Calibri" panose="020F0502020204030204" pitchFamily="34" charset="0"/>
                <a:cs typeface="Times New Roman" panose="02020603050405020304" pitchFamily="18" charset="0"/>
              </a:rPr>
              <a:t> 4: Carol </a:t>
            </a:r>
            <a:r>
              <a:rPr lang="en-IE" sz="900" i="1" dirty="0" err="1">
                <a:ea typeface="Calibri" panose="020F0502020204030204" pitchFamily="34" charset="0"/>
                <a:cs typeface="Times New Roman" panose="02020603050405020304" pitchFamily="18" charset="0"/>
              </a:rPr>
              <a:t>Tallon</a:t>
            </a:r>
            <a:r>
              <a:rPr lang="en-IE" sz="900" i="1" dirty="0">
                <a:ea typeface="Calibri" panose="020F0502020204030204" pitchFamily="34" charset="0"/>
                <a:cs typeface="Times New Roman" panose="02020603050405020304" pitchFamily="18" charset="0"/>
              </a:rPr>
              <a:t>, Property District, </a:t>
            </a:r>
            <a:r>
              <a:rPr lang="en-IE" sz="900" i="1" dirty="0" err="1">
                <a:ea typeface="Calibri" panose="020F0502020204030204" pitchFamily="34" charset="0"/>
                <a:cs typeface="Times New Roman" panose="02020603050405020304" pitchFamily="18" charset="0"/>
              </a:rPr>
              <a:t>Irlandia</a:t>
            </a:r>
            <a:endParaRPr lang="en-IE"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2B01216-8144-6473-B029-393C68FE1196}"/>
              </a:ext>
            </a:extLst>
          </p:cNvPr>
          <p:cNvPicPr>
            <a:picLocks noChangeAspect="1"/>
          </p:cNvPicPr>
          <p:nvPr/>
        </p:nvPicPr>
        <p:blipFill>
          <a:blip r:embed="rId2"/>
          <a:srcRect/>
          <a:stretch/>
        </p:blipFill>
        <p:spPr>
          <a:xfrm>
            <a:off x="1509814" y="2014047"/>
            <a:ext cx="1891065" cy="1917700"/>
          </a:xfrm>
          <a:prstGeom prst="rect">
            <a:avLst/>
          </a:prstGeom>
        </p:spPr>
      </p:pic>
    </p:spTree>
    <p:extLst>
      <p:ext uri="{BB962C8B-B14F-4D97-AF65-F5344CB8AC3E}">
        <p14:creationId xmlns:p14="http://schemas.microsoft.com/office/powerpoint/2010/main" val="115396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18BE59-5A46-59B0-FCF7-F48C805EAF1B}"/>
              </a:ext>
            </a:extLst>
          </p:cNvPr>
          <p:cNvSpPr/>
          <p:nvPr/>
        </p:nvSpPr>
        <p:spPr>
          <a:xfrm>
            <a:off x="7205790" y="5935010"/>
            <a:ext cx="353885" cy="418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E97EB0C-6E88-32B9-5C7B-9D7C04EFE7D8}"/>
              </a:ext>
            </a:extLst>
          </p:cNvPr>
          <p:cNvSpPr/>
          <p:nvPr/>
        </p:nvSpPr>
        <p:spPr>
          <a:xfrm>
            <a:off x="0" y="983581"/>
            <a:ext cx="7559675" cy="1348802"/>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CA38140-CDA0-DDF4-DE24-908781F5ABE0}"/>
              </a:ext>
            </a:extLst>
          </p:cNvPr>
          <p:cNvSpPr/>
          <p:nvPr/>
        </p:nvSpPr>
        <p:spPr>
          <a:xfrm>
            <a:off x="4077974" y="10142357"/>
            <a:ext cx="3402875" cy="549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a:p>
        </p:txBody>
      </p:sp>
      <p:sp>
        <p:nvSpPr>
          <p:cNvPr id="4" name="Text Placeholder 9">
            <a:extLst>
              <a:ext uri="{FF2B5EF4-FFF2-40B4-BE49-F238E27FC236}">
                <a16:creationId xmlns:a16="http://schemas.microsoft.com/office/drawing/2014/main" id="{65A21AFB-5888-6835-1676-C8982B4A9253}"/>
              </a:ext>
            </a:extLst>
          </p:cNvPr>
          <p:cNvSpPr>
            <a:spLocks noGrp="1"/>
          </p:cNvSpPr>
          <p:nvPr/>
        </p:nvSpPr>
        <p:spPr>
          <a:xfrm>
            <a:off x="865533" y="1391478"/>
            <a:ext cx="6615315" cy="781880"/>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t>Zestaw narzędzi do włączania, docierania i nauczania</a:t>
            </a:r>
          </a:p>
          <a:p>
            <a:r>
              <a:rPr lang="pl-PL" dirty="0">
                <a:solidFill>
                  <a:srgbClr val="282828"/>
                </a:solidFill>
                <a:ea typeface="+mn-ea"/>
              </a:rPr>
              <a:t>Twój przewodnik po wzmacnianiu pozycji kobiet </a:t>
            </a:r>
            <a:br>
              <a:rPr lang="pl-PL" dirty="0">
                <a:solidFill>
                  <a:srgbClr val="282828"/>
                </a:solidFill>
                <a:ea typeface="+mn-ea"/>
              </a:rPr>
            </a:br>
            <a:r>
              <a:rPr lang="pl-PL" dirty="0">
                <a:solidFill>
                  <a:srgbClr val="282828"/>
                </a:solidFill>
                <a:ea typeface="+mn-ea"/>
              </a:rPr>
              <a:t>w budownictwie</a:t>
            </a:r>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pic>
        <p:nvPicPr>
          <p:cNvPr id="10" name="Picture 9">
            <a:extLst>
              <a:ext uri="{FF2B5EF4-FFF2-40B4-BE49-F238E27FC236}">
                <a16:creationId xmlns:a16="http://schemas.microsoft.com/office/drawing/2014/main" id="{8516A510-9336-D763-E113-CF4876938E0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5563478" y="10097137"/>
            <a:ext cx="1593607" cy="365949"/>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CF34B64D-AE70-5920-34CF-78F1228EA02F}"/>
              </a:ext>
            </a:extLst>
          </p:cNvPr>
          <p:cNvSpPr txBox="1"/>
          <p:nvPr/>
        </p:nvSpPr>
        <p:spPr>
          <a:xfrm>
            <a:off x="597131" y="10060715"/>
            <a:ext cx="4730645" cy="461665"/>
          </a:xfrm>
          <a:prstGeom prst="rect">
            <a:avLst/>
          </a:prstGeom>
          <a:noFill/>
        </p:spPr>
        <p:txBody>
          <a:bodyPr wrap="square" rtlCol="0">
            <a:spAutoFit/>
          </a:bodyPr>
          <a:lstStyle/>
          <a:p>
            <a:r>
              <a:rPr lang="pl-PL" sz="800" dirty="0">
                <a:solidFill>
                  <a:schemeClr val="tx1">
                    <a:lumMod val="50000"/>
                    <a:lumOff val="50000"/>
                  </a:schemeClr>
                </a:solidFill>
                <a:latin typeface="Calibri" panose="020F0502020204030204" pitchFamily="34" charset="0"/>
                <a:cs typeface="Calibri" panose="020F0502020204030204" pitchFamily="34" charset="0"/>
              </a:rPr>
              <a:t>Finansowane przez Unię Europejską. Poglądy i opinie wyrażone są jednak wyłącznie poglądami autora (autorów) i niekoniecznie odzwierciedlają poglądy Unii Europejskiej lub Europejskiej Agencji Wykonawczej ds. Ani Unia Europejska, ani EACEA nie ponoszą za nie odpowiedzialności.</a:t>
            </a:r>
            <a:endParaRPr lang="en-US" sz="800" b="0" i="0" kern="1200" dirty="0">
              <a:solidFill>
                <a:schemeClr val="tx1">
                  <a:lumMod val="50000"/>
                  <a:lumOff val="50000"/>
                </a:schemeClr>
              </a:solidFill>
              <a:effectLst/>
              <a:latin typeface="Calibri" panose="020F0502020204030204" pitchFamily="34" charset="0"/>
              <a:ea typeface="+mn-ea"/>
              <a:cs typeface="Calibri" panose="020F0502020204030204" pitchFamily="34" charset="0"/>
            </a:endParaRPr>
          </a:p>
        </p:txBody>
      </p:sp>
      <p:sp>
        <p:nvSpPr>
          <p:cNvPr id="12" name="Text Placeholder 5">
            <a:extLst>
              <a:ext uri="{FF2B5EF4-FFF2-40B4-BE49-F238E27FC236}">
                <a16:creationId xmlns:a16="http://schemas.microsoft.com/office/drawing/2014/main" id="{A60BAAB6-D7CF-E005-2039-76F4B735BDFE}"/>
              </a:ext>
            </a:extLst>
          </p:cNvPr>
          <p:cNvSpPr>
            <a:spLocks noGrp="1"/>
          </p:cNvSpPr>
          <p:nvPr/>
        </p:nvSpPr>
        <p:spPr>
          <a:xfrm>
            <a:off x="525594" y="696363"/>
            <a:ext cx="1427783"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PROJE</a:t>
            </a:r>
            <a:r>
              <a:rPr lang="pl-PL" dirty="0"/>
              <a:t>KT</a:t>
            </a:r>
            <a:endParaRPr lang="en-GB" dirty="0"/>
          </a:p>
        </p:txBody>
      </p:sp>
      <p:sp>
        <p:nvSpPr>
          <p:cNvPr id="15" name="Rectangle 14">
            <a:extLst>
              <a:ext uri="{FF2B5EF4-FFF2-40B4-BE49-F238E27FC236}">
                <a16:creationId xmlns:a16="http://schemas.microsoft.com/office/drawing/2014/main" id="{48A35A65-5521-FC97-D08C-411F6FD64CB5}"/>
              </a:ext>
            </a:extLst>
          </p:cNvPr>
          <p:cNvSpPr/>
          <p:nvPr/>
        </p:nvSpPr>
        <p:spPr>
          <a:xfrm>
            <a:off x="0" y="2905146"/>
            <a:ext cx="7559675" cy="977741"/>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9">
            <a:extLst>
              <a:ext uri="{FF2B5EF4-FFF2-40B4-BE49-F238E27FC236}">
                <a16:creationId xmlns:a16="http://schemas.microsoft.com/office/drawing/2014/main" id="{DF9C7DAD-F038-DF46-D6FB-A54BA7EF0C52}"/>
              </a:ext>
            </a:extLst>
          </p:cNvPr>
          <p:cNvSpPr>
            <a:spLocks noGrp="1"/>
          </p:cNvSpPr>
          <p:nvPr/>
        </p:nvSpPr>
        <p:spPr>
          <a:xfrm>
            <a:off x="865534" y="3313043"/>
            <a:ext cx="6364714" cy="363648"/>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solidFill>
                  <a:srgbClr val="282828"/>
                </a:solidFill>
                <a:ea typeface="+mn-ea"/>
              </a:rPr>
              <a:t>Czerwiec</a:t>
            </a:r>
            <a:r>
              <a:rPr lang="en-US" dirty="0">
                <a:solidFill>
                  <a:srgbClr val="282828"/>
                </a:solidFill>
                <a:ea typeface="+mn-ea"/>
              </a:rPr>
              <a:t> 2023</a:t>
            </a:r>
          </a:p>
          <a:p>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21" name="Text Placeholder 5">
            <a:extLst>
              <a:ext uri="{FF2B5EF4-FFF2-40B4-BE49-F238E27FC236}">
                <a16:creationId xmlns:a16="http://schemas.microsoft.com/office/drawing/2014/main" id="{3F64A3ED-50DF-E597-1F86-DD9787FFDC81}"/>
              </a:ext>
            </a:extLst>
          </p:cNvPr>
          <p:cNvSpPr>
            <a:spLocks noGrp="1"/>
          </p:cNvSpPr>
          <p:nvPr/>
        </p:nvSpPr>
        <p:spPr>
          <a:xfrm>
            <a:off x="525594" y="2617928"/>
            <a:ext cx="3254244"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pl-PL" dirty="0"/>
              <a:t>WERSJA DOKUMNETU</a:t>
            </a:r>
            <a:endParaRPr lang="en-GB" dirty="0"/>
          </a:p>
        </p:txBody>
      </p:sp>
      <p:sp>
        <p:nvSpPr>
          <p:cNvPr id="22" name="Rectangle 21">
            <a:extLst>
              <a:ext uri="{FF2B5EF4-FFF2-40B4-BE49-F238E27FC236}">
                <a16:creationId xmlns:a16="http://schemas.microsoft.com/office/drawing/2014/main" id="{882A02C0-E2F9-028E-4733-E6862B21A58D}"/>
              </a:ext>
            </a:extLst>
          </p:cNvPr>
          <p:cNvSpPr/>
          <p:nvPr/>
        </p:nvSpPr>
        <p:spPr>
          <a:xfrm>
            <a:off x="0" y="4482155"/>
            <a:ext cx="7559675" cy="977741"/>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9">
            <a:extLst>
              <a:ext uri="{FF2B5EF4-FFF2-40B4-BE49-F238E27FC236}">
                <a16:creationId xmlns:a16="http://schemas.microsoft.com/office/drawing/2014/main" id="{7A2DDCE7-92A1-3D37-759D-36588BA1DA90}"/>
              </a:ext>
            </a:extLst>
          </p:cNvPr>
          <p:cNvSpPr>
            <a:spLocks noGrp="1"/>
          </p:cNvSpPr>
          <p:nvPr/>
        </p:nvSpPr>
        <p:spPr>
          <a:xfrm>
            <a:off x="865534" y="4890052"/>
            <a:ext cx="6364714" cy="363648"/>
          </a:xfrm>
          <a:prstGeom prst="rect">
            <a:avLst/>
          </a:prstGeom>
        </p:spPr>
        <p:txBody>
          <a:bodyPr vert="horz" lIns="89533" tIns="44767" rIns="89533" bIns="44767" numCol="2"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b="0" i="0" kern="1200">
                <a:solidFill>
                  <a:schemeClr val="tx1"/>
                </a:solidFill>
                <a:effectLst/>
                <a:ea typeface="+mn-ea"/>
              </a:rPr>
              <a:t>KA220-VET-8BD6FFB9</a:t>
            </a:r>
            <a:endParaRPr lang="en-US" dirty="0">
              <a:solidFill>
                <a:srgbClr val="282828"/>
              </a:solidFill>
              <a:ea typeface="+mn-ea"/>
            </a:endParaRPr>
          </a:p>
          <a:p>
            <a:r>
              <a:rPr lang="lv-LV" dirty="0">
                <a:solidFill>
                  <a:srgbClr val="282828"/>
                </a:solidFill>
              </a:rPr>
              <a:t> </a:t>
            </a:r>
            <a:endParaRPr lang="en-US" b="1" dirty="0">
              <a:solidFill>
                <a:srgbClr val="282828"/>
              </a:solidFill>
            </a:endParaRPr>
          </a:p>
        </p:txBody>
      </p:sp>
      <p:sp>
        <p:nvSpPr>
          <p:cNvPr id="24" name="Text Placeholder 5">
            <a:extLst>
              <a:ext uri="{FF2B5EF4-FFF2-40B4-BE49-F238E27FC236}">
                <a16:creationId xmlns:a16="http://schemas.microsoft.com/office/drawing/2014/main" id="{914C7F5F-9EE4-10F0-9FC6-5DBEA27869D1}"/>
              </a:ext>
            </a:extLst>
          </p:cNvPr>
          <p:cNvSpPr>
            <a:spLocks noGrp="1"/>
          </p:cNvSpPr>
          <p:nvPr/>
        </p:nvSpPr>
        <p:spPr>
          <a:xfrm>
            <a:off x="525594" y="4194937"/>
            <a:ext cx="2787449"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pl-PL" dirty="0"/>
              <a:t>NUMER PROJEKTU</a:t>
            </a:r>
            <a:endParaRPr lang="en-GB" dirty="0"/>
          </a:p>
        </p:txBody>
      </p:sp>
      <p:sp>
        <p:nvSpPr>
          <p:cNvPr id="25" name="Rectangle 24">
            <a:extLst>
              <a:ext uri="{FF2B5EF4-FFF2-40B4-BE49-F238E27FC236}">
                <a16:creationId xmlns:a16="http://schemas.microsoft.com/office/drawing/2014/main" id="{3F4FD5E0-1090-63DB-38A8-3E610B9BB92A}"/>
              </a:ext>
            </a:extLst>
          </p:cNvPr>
          <p:cNvSpPr/>
          <p:nvPr/>
        </p:nvSpPr>
        <p:spPr>
          <a:xfrm>
            <a:off x="0" y="6049067"/>
            <a:ext cx="7559675" cy="1348802"/>
          </a:xfrm>
          <a:prstGeom prst="rect">
            <a:avLst/>
          </a:prstGeom>
          <a:solidFill>
            <a:srgbClr val="7B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9">
            <a:extLst>
              <a:ext uri="{FF2B5EF4-FFF2-40B4-BE49-F238E27FC236}">
                <a16:creationId xmlns:a16="http://schemas.microsoft.com/office/drawing/2014/main" id="{F618842F-4C5D-CCAD-0E9C-D92820152C79}"/>
              </a:ext>
            </a:extLst>
          </p:cNvPr>
          <p:cNvSpPr>
            <a:spLocks noGrp="1"/>
          </p:cNvSpPr>
          <p:nvPr/>
        </p:nvSpPr>
        <p:spPr>
          <a:xfrm>
            <a:off x="865534" y="6456964"/>
            <a:ext cx="6364714" cy="781880"/>
          </a:xfrm>
          <a:prstGeom prst="rect">
            <a:avLst/>
          </a:prstGeom>
        </p:spPr>
        <p:txBody>
          <a:bodyPr vert="horz" lIns="89533" tIns="44767" rIns="89533" bIns="44767"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solidFill>
                  <a:srgbClr val="282828"/>
                </a:solidFill>
                <a:ea typeface="+mn-ea"/>
              </a:rPr>
              <a:t>Finansowane przez Unię Europejską. Poglądy i opinie wyrażone są jednak wyłącznie poglądami autora (autorów) i niekoniecznie odzwierciedlają poglądy Unii Europejskiej lub Europejskiej Agencji Wykonawczej ds. Ani Unia Europejska, ani EACEA nie ponoszą za nie odpowiedzialności.</a:t>
            </a:r>
            <a:r>
              <a:rPr lang="lv-LV" dirty="0">
                <a:solidFill>
                  <a:srgbClr val="282828"/>
                </a:solidFill>
              </a:rPr>
              <a:t> </a:t>
            </a:r>
            <a:endParaRPr lang="en-US" b="1" dirty="0">
              <a:solidFill>
                <a:srgbClr val="282828"/>
              </a:solidFill>
            </a:endParaRPr>
          </a:p>
        </p:txBody>
      </p:sp>
      <p:sp>
        <p:nvSpPr>
          <p:cNvPr id="28" name="Text Placeholder 5">
            <a:extLst>
              <a:ext uri="{FF2B5EF4-FFF2-40B4-BE49-F238E27FC236}">
                <a16:creationId xmlns:a16="http://schemas.microsoft.com/office/drawing/2014/main" id="{A6DC3B7F-9BAF-86CE-36A0-96B90AA078A6}"/>
              </a:ext>
            </a:extLst>
          </p:cNvPr>
          <p:cNvSpPr>
            <a:spLocks noGrp="1"/>
          </p:cNvSpPr>
          <p:nvPr/>
        </p:nvSpPr>
        <p:spPr>
          <a:xfrm>
            <a:off x="525594" y="5761849"/>
            <a:ext cx="5882826" cy="486000"/>
          </a:xfrm>
          <a:prstGeom prst="rect">
            <a:avLst/>
          </a:prstGeom>
          <a:solidFill>
            <a:srgbClr val="EF8D5B"/>
          </a:solidFill>
        </p:spPr>
        <p:txBody>
          <a:bodyPr anchor="ctr">
            <a:noAutofit/>
          </a:bodyPr>
          <a:lstStyle>
            <a:lvl1pPr marL="15875" indent="0" algn="l" defTabSz="755934" rtl="0" eaLnBrk="1" latinLnBrk="0" hangingPunct="1">
              <a:lnSpc>
                <a:spcPts val="2620"/>
              </a:lnSpc>
              <a:spcBef>
                <a:spcPts val="0"/>
              </a:spcBef>
              <a:buFont typeface="Arial" panose="020B0604020202020204" pitchFamily="34" charset="0"/>
              <a:buNone/>
              <a:tabLst/>
              <a:defRPr sz="2600" b="1" i="0" kern="1200">
                <a:solidFill>
                  <a:schemeClr val="bg1"/>
                </a:solidFill>
                <a:latin typeface="Calibri" panose="020F0502020204030204" pitchFamily="34" charset="0"/>
                <a:ea typeface="+mn-ea"/>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dirty="0"/>
              <a:t>ZASTRZEŻENIE ODPOWIEDZIALNOŚCI</a:t>
            </a:r>
          </a:p>
        </p:txBody>
      </p:sp>
      <p:pic>
        <p:nvPicPr>
          <p:cNvPr id="29" name="Picture 28">
            <a:extLst>
              <a:ext uri="{FF2B5EF4-FFF2-40B4-BE49-F238E27FC236}">
                <a16:creationId xmlns:a16="http://schemas.microsoft.com/office/drawing/2014/main" id="{88781F6D-4FD4-7C72-BB80-D435FDAFA3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618" y="7916546"/>
            <a:ext cx="3594196" cy="1735456"/>
          </a:xfrm>
          <a:prstGeom prst="rect">
            <a:avLst/>
          </a:prstGeom>
        </p:spPr>
      </p:pic>
    </p:spTree>
    <p:extLst>
      <p:ext uri="{BB962C8B-B14F-4D97-AF65-F5344CB8AC3E}">
        <p14:creationId xmlns:p14="http://schemas.microsoft.com/office/powerpoint/2010/main" val="95565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dirty="0">
                <a:effectLst/>
                <a:ea typeface="Calibri" panose="020F0502020204030204" pitchFamily="34" charset="0"/>
              </a:rPr>
              <a:t>“</a:t>
            </a:r>
            <a:r>
              <a:rPr lang="pl-PL" dirty="0">
                <a:ea typeface="Calibri" panose="020F0502020204030204" pitchFamily="34" charset="0"/>
              </a:rPr>
              <a:t>Największym wyzwaniem w budownictwie jest ścieżka wejścia, ponieważ nie ma oczywistej ścieżki kariery, a obecnie jest ona złożona i zagmatwana, nie jest jasne, jakie są odpowiednie kwalifikacje, a młodym ludziom, ich rodzicom i nauczycielom trudno jest znaleźć odpowiednie informacje, więc często nie są świadomi możliwości i idą gdzie indziej".</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30</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254500"/>
            <a:ext cx="6526988" cy="4990192"/>
          </a:xfrm>
          <a:prstGeom prst="rect">
            <a:avLst/>
          </a:prstGeom>
        </p:spPr>
        <p:txBody>
          <a:bodyPr/>
          <a:lstStyle/>
          <a:p>
            <a:pPr>
              <a:tabLst>
                <a:tab pos="450215" algn="l"/>
              </a:tabLst>
            </a:pPr>
            <a:r>
              <a:rPr lang="pl-PL" dirty="0">
                <a:ea typeface="Calibri" panose="020F0502020204030204" pitchFamily="34" charset="0"/>
              </a:rPr>
              <a:t>Kluczowym wyzwaniem dla sektora budowlanego jest jego pozycjonowanie.  Składa się on z szerokiego zakresu działań, z których niektóre mają charakter fragmentaryczny, co utrudnia przedstawienie spójnej narracji potencjalnym nowym podmiotom.  Duża część branży składa się z </a:t>
            </a:r>
            <a:r>
              <a:rPr lang="pl-PL" dirty="0" err="1">
                <a:ea typeface="Calibri" panose="020F0502020204030204" pitchFamily="34" charset="0"/>
              </a:rPr>
              <a:t>mikroprzedsiębiorstw</a:t>
            </a:r>
            <a:r>
              <a:rPr lang="pl-PL" dirty="0">
                <a:ea typeface="Calibri" panose="020F0502020204030204" pitchFamily="34" charset="0"/>
              </a:rPr>
              <a:t> zatrudniających 10 lub mniej osób, a około 27,7% wszystkich pracowników jest </a:t>
            </a:r>
            <a:r>
              <a:rPr lang="pl-PL" dirty="0" err="1">
                <a:ea typeface="Calibri" panose="020F0502020204030204" pitchFamily="34" charset="0"/>
              </a:rPr>
              <a:t>samozatrudnionych</a:t>
            </a:r>
            <a:r>
              <a:rPr lang="en-IE" dirty="0">
                <a:effectLst/>
                <a:ea typeface="Calibri" panose="020F0502020204030204" pitchFamily="34" charset="0"/>
              </a:rPr>
              <a:t>.</a:t>
            </a:r>
            <a:r>
              <a:rPr lang="en-IE" baseline="30000" dirty="0">
                <a:effectLst/>
                <a:ea typeface="Calibri" panose="020F0502020204030204" pitchFamily="34" charset="0"/>
              </a:rPr>
              <a:t>22</a:t>
            </a:r>
            <a:r>
              <a:rPr lang="en-IE" dirty="0">
                <a:effectLst/>
                <a:ea typeface="Calibri" panose="020F0502020204030204" pitchFamily="34" charset="0"/>
              </a:rPr>
              <a:t> </a:t>
            </a:r>
            <a:endParaRPr lang="x-none">
              <a:effectLst/>
              <a:ea typeface="Calibri" panose="020F0502020204030204" pitchFamily="34" charset="0"/>
            </a:endParaRPr>
          </a:p>
          <a:p>
            <a:pPr algn="just">
              <a:tabLst>
                <a:tab pos="450215" algn="l"/>
              </a:tabLst>
            </a:pPr>
            <a:r>
              <a:rPr lang="en-IE" dirty="0">
                <a:effectLst/>
                <a:ea typeface="Calibri" panose="020F0502020204030204" pitchFamily="34" charset="0"/>
              </a:rPr>
              <a:t> </a:t>
            </a:r>
            <a:endParaRPr lang="x-none">
              <a:effectLst/>
              <a:ea typeface="Calibri" panose="020F0502020204030204" pitchFamily="34" charset="0"/>
            </a:endParaRPr>
          </a:p>
          <a:p>
            <a:pPr>
              <a:tabLst>
                <a:tab pos="450215" algn="l"/>
              </a:tabLst>
            </a:pPr>
            <a:r>
              <a:rPr lang="pl-PL" dirty="0">
                <a:ea typeface="Calibri" panose="020F0502020204030204" pitchFamily="34" charset="0"/>
              </a:rPr>
              <a:t>W ofercie znajduje się szeroki wachlarz ról i zawodów, w tym rzemieślnicy, tacy jak elektrycy i hydraulicy, wraz z profesjonalistami, takimi jak inżynierowie i inspektorzy ilościowi, oraz funkcje wsparcia, takie jak HR, finanse i marketing. Każdy z nich ma własną ścieżkę wejścia.</a:t>
            </a:r>
          </a:p>
          <a:p>
            <a:pPr>
              <a:tabLst>
                <a:tab pos="450215" algn="l"/>
              </a:tabLst>
            </a:pPr>
            <a:endParaRPr lang="pl-PL" dirty="0">
              <a:ea typeface="Calibri" panose="020F0502020204030204" pitchFamily="34" charset="0"/>
            </a:endParaRPr>
          </a:p>
          <a:p>
            <a:pPr>
              <a:tabLst>
                <a:tab pos="450215" algn="l"/>
              </a:tabLst>
            </a:pPr>
            <a:r>
              <a:rPr lang="pl-PL" dirty="0">
                <a:ea typeface="Calibri" panose="020F0502020204030204" pitchFamily="34" charset="0"/>
              </a:rPr>
              <a:t>Inne bariery obejmują trudności, z jakimi borykają się młodzi ludzie w uzyskaniu pracy w niepełnym wymiarze godzin, która jest pomocna w zapoznaniu się z sektorem.  Sytuacji tej nie ułatwia powszechna praktyka wśród małych pracodawców, polegająca na rekrutacji ustnej z wykorzystaniem własnych sieci rodziny i przyjaciół, co zawęża potencjalną pulę talentów.</a:t>
            </a:r>
            <a:endParaRPr lang="x-none">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2.1.2 </a:t>
            </a:r>
            <a:r>
              <a:rPr lang="en-IE" dirty="0" err="1"/>
              <a:t>Postrzeganie</a:t>
            </a:r>
            <a:r>
              <a:rPr lang="en-IE" dirty="0"/>
              <a:t> </a:t>
            </a:r>
            <a:r>
              <a:rPr lang="en-IE" dirty="0" err="1"/>
              <a:t>przez</a:t>
            </a:r>
            <a:r>
              <a:rPr lang="en-IE" dirty="0"/>
              <a:t> </a:t>
            </a:r>
            <a:r>
              <a:rPr lang="en-IE" dirty="0" err="1"/>
              <a:t>opinię</a:t>
            </a:r>
            <a:r>
              <a:rPr lang="en-IE" dirty="0"/>
              <a:t> </a:t>
            </a:r>
            <a:r>
              <a:rPr lang="en-IE" dirty="0" err="1"/>
              <a:t>publiczną</a:t>
            </a:r>
            <a:endParaRPr lang="x-none"/>
          </a:p>
        </p:txBody>
      </p:sp>
      <p:sp>
        <p:nvSpPr>
          <p:cNvPr id="8" name="Text Placeholder 5">
            <a:extLst>
              <a:ext uri="{FF2B5EF4-FFF2-40B4-BE49-F238E27FC236}">
                <a16:creationId xmlns:a16="http://schemas.microsoft.com/office/drawing/2014/main" id="{63CC2980-4E50-895D-90D3-31CDCE59B0C5}"/>
              </a:ext>
            </a:extLst>
          </p:cNvPr>
          <p:cNvSpPr txBox="1">
            <a:spLocks/>
          </p:cNvSpPr>
          <p:nvPr/>
        </p:nvSpPr>
        <p:spPr>
          <a:xfrm>
            <a:off x="539750" y="9876960"/>
            <a:ext cx="6590752" cy="81485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22 </a:t>
            </a:r>
            <a:r>
              <a:rPr lang="en-IE" sz="900">
                <a:effectLst/>
                <a:latin typeface="Calibri" panose="020F0502020204030204" pitchFamily="34" charset="0"/>
                <a:ea typeface="Calibri" panose="020F0502020204030204" pitchFamily="34" charset="0"/>
                <a:cs typeface="Times New Roman" panose="02020603050405020304" pitchFamily="18" charset="0"/>
              </a:rPr>
              <a:t>European Centre for the Development of Vocational Training, Eurostat (2020)</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https://www.cedefop.europa.eu/en/tools/skills-intelligence/self-employment?year=2020&amp;country=EU#6</a:t>
            </a:r>
            <a:endParaRPr lang="x-non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endParaRPr lang="x-none" sz="900" b="1">
              <a:solidFill>
                <a:srgbClr val="7CD0E4"/>
              </a:solidFill>
              <a:effectLst/>
              <a:ea typeface="Calibri" panose="020F0502020204030204" pitchFamily="34" charset="0"/>
            </a:endParaRPr>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6231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Construction Female CEO, UK</a:t>
            </a:r>
            <a:endParaRPr lang="x-none"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158609"/>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Bariery te powodują, że w opinii publicznej budownictwo pozostaje "bardzo białe i zorientowane na mężczyzn" i jest "postrzegane jako stara szkoła i brak różnorodności".</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72412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err="1">
                <a:solidFill>
                  <a:srgbClr val="EF8D5B"/>
                </a:solidFill>
                <a:ea typeface="Calibri" panose="020F0502020204030204" pitchFamily="34" charset="0"/>
                <a:cs typeface="Times New Roman" panose="02020603050405020304" pitchFamily="18" charset="0"/>
              </a:rPr>
              <a:t>Pracownik</a:t>
            </a:r>
            <a:r>
              <a:rPr lang="en-IE" sz="900" b="1" i="1" dirty="0">
                <a:solidFill>
                  <a:srgbClr val="EF8D5B"/>
                </a:solidFill>
                <a:ea typeface="Calibri" panose="020F0502020204030204" pitchFamily="34" charset="0"/>
                <a:cs typeface="Times New Roman" panose="02020603050405020304" pitchFamily="18" charset="0"/>
              </a:rPr>
              <a:t> </a:t>
            </a:r>
            <a:r>
              <a:rPr lang="en-IE" sz="900" b="1" i="1" dirty="0" err="1">
                <a:solidFill>
                  <a:srgbClr val="EF8D5B"/>
                </a:solidFill>
                <a:ea typeface="Calibri" panose="020F0502020204030204" pitchFamily="34" charset="0"/>
                <a:cs typeface="Times New Roman" panose="02020603050405020304" pitchFamily="18" charset="0"/>
              </a:rPr>
              <a:t>budowlany</a:t>
            </a:r>
            <a:r>
              <a:rPr lang="en-IE" sz="900" b="1" i="1" dirty="0">
                <a:solidFill>
                  <a:srgbClr val="EF8D5B"/>
                </a:solidFill>
                <a:ea typeface="Calibri" panose="020F0502020204030204" pitchFamily="34" charset="0"/>
                <a:cs typeface="Times New Roman" panose="02020603050405020304" pitchFamily="18" charset="0"/>
              </a:rPr>
              <a:t>, </a:t>
            </a:r>
            <a:r>
              <a:rPr lang="en-IE" sz="900" b="1" i="1" dirty="0" err="1">
                <a:solidFill>
                  <a:srgbClr val="EF8D5B"/>
                </a:solidFill>
                <a:ea typeface="Calibri" panose="020F0502020204030204" pitchFamily="34" charset="0"/>
                <a:cs typeface="Times New Roman" panose="02020603050405020304" pitchFamily="18" charset="0"/>
              </a:rPr>
              <a:t>Londyn</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Placeholder 4">
            <a:extLst>
              <a:ext uri="{FF2B5EF4-FFF2-40B4-BE49-F238E27FC236}">
                <a16:creationId xmlns:a16="http://schemas.microsoft.com/office/drawing/2014/main" id="{7666EF60-3D3B-E263-FFD6-DDA46289DD57}"/>
              </a:ext>
            </a:extLst>
          </p:cNvPr>
          <p:cNvSpPr>
            <a:spLocks noGrp="1"/>
          </p:cNvSpPr>
          <p:nvPr/>
        </p:nvSpPr>
        <p:spPr>
          <a:xfrm>
            <a:off x="3799431" y="6278957"/>
            <a:ext cx="3431800" cy="306162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t>"Sektor budowlany był tradycyjnie zdominowany przez mężczyzn, a kobiety musiały ciężej pracować, aby wejść do branży. Nadal istnieje stereotyp, że budownictwo to męska praca, a niektórzy uważają, że kobiety nie mają wystarczającej siły lub umiejętności, aby dobrze radzić sobie w tym sektorze</a:t>
            </a:r>
            <a:r>
              <a:rPr lang="en-US" dirty="0"/>
              <a:t>”.</a:t>
            </a:r>
          </a:p>
        </p:txBody>
      </p:sp>
      <p:sp>
        <p:nvSpPr>
          <p:cNvPr id="15" name="Text Placeholder 6">
            <a:extLst>
              <a:ext uri="{FF2B5EF4-FFF2-40B4-BE49-F238E27FC236}">
                <a16:creationId xmlns:a16="http://schemas.microsoft.com/office/drawing/2014/main" id="{5F92D571-DD62-8A32-7774-03ACC01F76FC}"/>
              </a:ext>
            </a:extLst>
          </p:cNvPr>
          <p:cNvSpPr txBox="1">
            <a:spLocks/>
          </p:cNvSpPr>
          <p:nvPr/>
        </p:nvSpPr>
        <p:spPr>
          <a:xfrm>
            <a:off x="3844403" y="922269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a:solidFill>
                  <a:srgbClr val="EF8D5B"/>
                </a:solidFill>
                <a:ea typeface="Calibri" panose="020F0502020204030204" pitchFamily="34" charset="0"/>
                <a:cs typeface="Times New Roman" panose="02020603050405020304" pitchFamily="18" charset="0"/>
              </a:rPr>
              <a:t>Sarah Hansen, inżynier budowlany i środowiskowy, Dania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0650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30B4D2-DFC0-7A4E-17EE-D4982B74F20E}"/>
              </a:ext>
            </a:extLst>
          </p:cNvPr>
          <p:cNvSpPr/>
          <p:nvPr/>
        </p:nvSpPr>
        <p:spPr>
          <a:xfrm>
            <a:off x="3780692" y="3934016"/>
            <a:ext cx="3778983" cy="594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F53120A-DD9B-2AB5-7FAC-273F355707F9}"/>
              </a:ext>
            </a:extLst>
          </p:cNvPr>
          <p:cNvSpPr/>
          <p:nvPr/>
        </p:nvSpPr>
        <p:spPr>
          <a:xfrm>
            <a:off x="0" y="2210724"/>
            <a:ext cx="7559675" cy="183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637610"/>
          </a:xfrm>
          <a:prstGeom prst="rect">
            <a:avLst/>
          </a:prstGeom>
        </p:spPr>
        <p:txBody>
          <a:bodyPr/>
          <a:lstStyle/>
          <a:p>
            <a:pPr>
              <a:spcBef>
                <a:spcPts val="200"/>
              </a:spcBef>
            </a:pPr>
            <a:r>
              <a:rPr lang="en-IE" dirty="0"/>
              <a:t>2.1.3 </a:t>
            </a:r>
            <a:r>
              <a:rPr lang="pl-PL" dirty="0"/>
              <a:t>Świadomość</a:t>
            </a:r>
            <a:endParaRPr lang="x-none"/>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515708" y="1497824"/>
            <a:ext cx="3303720" cy="1083162"/>
          </a:xfrm>
          <a:prstGeom prst="rect">
            <a:avLst/>
          </a:prstGeom>
        </p:spPr>
        <p:txBody>
          <a:bodyPr/>
          <a:lstStyle/>
          <a:p>
            <a:pPr algn="just">
              <a:spcBef>
                <a:spcPts val="195"/>
              </a:spcBef>
              <a:tabLst>
                <a:tab pos="450215" algn="l"/>
              </a:tabLst>
            </a:pPr>
            <a:r>
              <a:rPr lang="pl-PL" sz="1100" dirty="0">
                <a:cs typeface="Calibri" panose="020F0502020204030204" pitchFamily="34" charset="0"/>
              </a:rPr>
              <a:t>Badanie wskazuje, że należy podjąć więcej wysiłków na rzecz budowania świadomości na poziomie szkoły średniej, w tym wizyt w szkołach kobiet zajmujących się zawodowo budownictwem, obecności organów branżowych na targach kariery oraz reedukacji nauczycieli na temat zakresu i głębokości miejsc pracy dostępnych w sektorze. Budownictwo to dynamiczna branża, która w coraz większym stopniu zmierza w kierunku nowoczesnych metod, zielonej energii i będzie wymagać bardziej zróżnicowanych podmiotów do obsadzenia kluczowych ról w przyszłości. Edukacja i szkolenia są dobrze udokumentowanym tematem badań.</a:t>
            </a:r>
            <a:endParaRPr lang="en-IE" sz="1100" dirty="0">
              <a:cs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31</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512826" y="4867401"/>
            <a:ext cx="3286605" cy="1175263"/>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spcBef>
                <a:spcPts val="195"/>
              </a:spcBef>
              <a:tabLst>
                <a:tab pos="450215" algn="l"/>
              </a:tabLst>
            </a:pPr>
            <a:r>
              <a:rPr lang="en-US" dirty="0"/>
              <a:t>“</a:t>
            </a:r>
            <a:r>
              <a:rPr lang="pl-PL" dirty="0"/>
              <a:t>Konieczne jest wyeksponowanie programów edukacyjnych i możliwości zawodowych w budownictwie</a:t>
            </a:r>
            <a:r>
              <a:rPr lang="en-IE" dirty="0"/>
              <a:t>”.</a:t>
            </a:r>
            <a:r>
              <a:rPr lang="x-none"/>
              <a:t> </a:t>
            </a:r>
            <a:endParaRPr lang="en-US"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71418" y="935938"/>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4">
            <a:extLst>
              <a:ext uri="{FF2B5EF4-FFF2-40B4-BE49-F238E27FC236}">
                <a16:creationId xmlns:a16="http://schemas.microsoft.com/office/drawing/2014/main" id="{E6781127-F255-65B9-2DC8-8DD45AB4A77D}"/>
              </a:ext>
            </a:extLst>
          </p:cNvPr>
          <p:cNvSpPr>
            <a:spLocks noGrp="1"/>
          </p:cNvSpPr>
          <p:nvPr/>
        </p:nvSpPr>
        <p:spPr>
          <a:xfrm>
            <a:off x="3799431" y="2356060"/>
            <a:ext cx="3431800" cy="355237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 Tam, gdzie mieszkam, jest szkoła średnia dla dziewcząt i druga dla chłopców. Moja córka nie ma nawet możliwości wyboru przedmiotów technicznych.  A ona wybiera przedmioty na maturę, rozmawia z doradcami zawodowymi, uczestniczy w dniach otwartych i budownictwo nie jest na radarze, inżynieria, zarządzanie projektami, technologia budowlana nie istnieje</a:t>
            </a:r>
            <a:r>
              <a:rPr lang="en-IE" dirty="0"/>
              <a:t>”</a:t>
            </a:r>
            <a:r>
              <a:rPr lang="x-none"/>
              <a:t> </a:t>
            </a:r>
            <a:endParaRPr lang="en-US" dirty="0"/>
          </a:p>
        </p:txBody>
      </p:sp>
      <p:sp>
        <p:nvSpPr>
          <p:cNvPr id="15" name="Text Placeholder 6">
            <a:extLst>
              <a:ext uri="{FF2B5EF4-FFF2-40B4-BE49-F238E27FC236}">
                <a16:creationId xmlns:a16="http://schemas.microsoft.com/office/drawing/2014/main" id="{217D288A-58B2-CC0B-31D5-30A59480D916}"/>
              </a:ext>
            </a:extLst>
          </p:cNvPr>
          <p:cNvSpPr txBox="1">
            <a:spLocks/>
          </p:cNvSpPr>
          <p:nvPr/>
        </p:nvSpPr>
        <p:spPr>
          <a:xfrm>
            <a:off x="3819428" y="783535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pl-PL" sz="900" i="1" dirty="0">
                <a:cs typeface="Times New Roman" panose="02020603050405020304" pitchFamily="18" charset="0"/>
              </a:rPr>
              <a:t>Rysunek 5: </a:t>
            </a:r>
            <a:r>
              <a:rPr lang="pl-PL" sz="900" i="1" dirty="0" err="1">
                <a:cs typeface="Times New Roman" panose="02020603050405020304" pitchFamily="18" charset="0"/>
              </a:rPr>
              <a:t>Ger</a:t>
            </a:r>
            <a:r>
              <a:rPr lang="pl-PL" sz="900" i="1" dirty="0">
                <a:cs typeface="Times New Roman" panose="02020603050405020304" pitchFamily="18" charset="0"/>
              </a:rPr>
              <a:t> </a:t>
            </a:r>
            <a:r>
              <a:rPr lang="pl-PL" sz="900" i="1" dirty="0" err="1">
                <a:cs typeface="Times New Roman" panose="02020603050405020304" pitchFamily="18" charset="0"/>
              </a:rPr>
              <a:t>Ronayne</a:t>
            </a:r>
            <a:r>
              <a:rPr lang="pl-PL" sz="900" i="1" dirty="0">
                <a:cs typeface="Times New Roman" panose="02020603050405020304" pitchFamily="18" charset="0"/>
              </a:rPr>
              <a:t>, dyrektor generalny, JJ </a:t>
            </a:r>
            <a:r>
              <a:rPr lang="pl-PL" sz="900" i="1" dirty="0" err="1">
                <a:cs typeface="Times New Roman" panose="02020603050405020304" pitchFamily="18" charset="0"/>
              </a:rPr>
              <a:t>Rhatigan</a:t>
            </a:r>
            <a:r>
              <a:rPr lang="pl-PL" sz="900" i="1" dirty="0">
                <a:cs typeface="Times New Roman" panose="02020603050405020304" pitchFamily="18" charset="0"/>
              </a:rPr>
              <a:t> &amp; Co</a:t>
            </a:r>
            <a:endParaRPr lang="x-none" sz="900" i="1">
              <a:cs typeface="Times New Roman" panose="02020603050405020304" pitchFamily="18" charset="0"/>
            </a:endParaRPr>
          </a:p>
        </p:txBody>
      </p:sp>
      <p:pic>
        <p:nvPicPr>
          <p:cNvPr id="16" name="Picture 15">
            <a:extLst>
              <a:ext uri="{FF2B5EF4-FFF2-40B4-BE49-F238E27FC236}">
                <a16:creationId xmlns:a16="http://schemas.microsoft.com/office/drawing/2014/main" id="{AA90EB1A-2DE2-5D3D-A129-728A3B8EE5E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70429" y="6106056"/>
            <a:ext cx="1891065" cy="1891065"/>
          </a:xfrm>
          <a:prstGeom prst="rect">
            <a:avLst/>
          </a:prstGeom>
        </p:spPr>
      </p:pic>
      <p:sp>
        <p:nvSpPr>
          <p:cNvPr id="26" name="Text Placeholder 6">
            <a:extLst>
              <a:ext uri="{FF2B5EF4-FFF2-40B4-BE49-F238E27FC236}">
                <a16:creationId xmlns:a16="http://schemas.microsoft.com/office/drawing/2014/main" id="{8DF331A1-990D-907E-A4B0-5B12AECEA4DA}"/>
              </a:ext>
            </a:extLst>
          </p:cNvPr>
          <p:cNvSpPr txBox="1">
            <a:spLocks/>
          </p:cNvSpPr>
          <p:nvPr/>
        </p:nvSpPr>
        <p:spPr>
          <a:xfrm>
            <a:off x="478351" y="852115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pl-PL" sz="900" i="1" dirty="0">
                <a:cs typeface="Times New Roman" panose="02020603050405020304" pitchFamily="18" charset="0"/>
              </a:rPr>
              <a:t>Rysunek 6: </a:t>
            </a:r>
            <a:r>
              <a:rPr lang="pl-PL" sz="900" i="1" dirty="0" err="1">
                <a:cs typeface="Times New Roman" panose="02020603050405020304" pitchFamily="18" charset="0"/>
              </a:rPr>
              <a:t>Concha</a:t>
            </a:r>
            <a:r>
              <a:rPr lang="pl-PL" sz="900" i="1" dirty="0">
                <a:cs typeface="Times New Roman" panose="02020603050405020304" pitchFamily="18" charset="0"/>
              </a:rPr>
              <a:t> Santos, prezes Hiszpańskiego Krajowego Stowarzyszenia Pracowników Budowlanych, Hiszpania.</a:t>
            </a:r>
            <a:endParaRPr lang="en-IE" sz="900" i="1" dirty="0">
              <a:cs typeface="Times New Roman" panose="02020603050405020304" pitchFamily="18" charset="0"/>
            </a:endParaRPr>
          </a:p>
        </p:txBody>
      </p:sp>
      <p:pic>
        <p:nvPicPr>
          <p:cNvPr id="27" name="Picture 26">
            <a:extLst>
              <a:ext uri="{FF2B5EF4-FFF2-40B4-BE49-F238E27FC236}">
                <a16:creationId xmlns:a16="http://schemas.microsoft.com/office/drawing/2014/main" id="{C0D06C0F-8AFA-A08F-12D3-CC1E0ACA33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29352" y="6791856"/>
            <a:ext cx="1891065" cy="1891065"/>
          </a:xfrm>
          <a:prstGeom prst="rect">
            <a:avLst/>
          </a:prstGeom>
        </p:spPr>
      </p:pic>
      <p:sp>
        <p:nvSpPr>
          <p:cNvPr id="28" name="Text Placeholder 4">
            <a:extLst>
              <a:ext uri="{FF2B5EF4-FFF2-40B4-BE49-F238E27FC236}">
                <a16:creationId xmlns:a16="http://schemas.microsoft.com/office/drawing/2014/main" id="{0E96D9F2-CDC6-700A-E649-9507FA691A4C}"/>
              </a:ext>
            </a:extLst>
          </p:cNvPr>
          <p:cNvSpPr>
            <a:spLocks noGrp="1"/>
          </p:cNvSpPr>
          <p:nvPr/>
        </p:nvSpPr>
        <p:spPr>
          <a:xfrm>
            <a:off x="3799431" y="8273282"/>
            <a:ext cx="3431800" cy="117526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t>"Wiele osób może pracować nad różnorodnością i integracją. Ale o tym nie mówią, więc tego nie widzimy"</a:t>
            </a:r>
            <a:r>
              <a:rPr lang="en-US" dirty="0"/>
              <a:t>.”</a:t>
            </a:r>
          </a:p>
        </p:txBody>
      </p:sp>
      <p:sp>
        <p:nvSpPr>
          <p:cNvPr id="29" name="Text Placeholder 6">
            <a:extLst>
              <a:ext uri="{FF2B5EF4-FFF2-40B4-BE49-F238E27FC236}">
                <a16:creationId xmlns:a16="http://schemas.microsoft.com/office/drawing/2014/main" id="{82819E15-5D63-660D-9988-0D61616D5E95}"/>
              </a:ext>
            </a:extLst>
          </p:cNvPr>
          <p:cNvSpPr txBox="1">
            <a:spLocks/>
          </p:cNvSpPr>
          <p:nvPr/>
        </p:nvSpPr>
        <p:spPr>
          <a:xfrm>
            <a:off x="3844403" y="952239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a:solidFill>
                  <a:srgbClr val="EF8D5B"/>
                </a:solidFill>
                <a:ea typeface="Calibri" panose="020F0502020204030204" pitchFamily="34" charset="0"/>
                <a:cs typeface="Times New Roman" panose="02020603050405020304" pitchFamily="18" charset="0"/>
              </a:rPr>
              <a:t>Maria </a:t>
            </a:r>
            <a:r>
              <a:rPr lang="pl-PL" sz="900" b="1" i="1" dirty="0" err="1">
                <a:solidFill>
                  <a:srgbClr val="EF8D5B"/>
                </a:solidFill>
                <a:ea typeface="Calibri" panose="020F0502020204030204" pitchFamily="34" charset="0"/>
                <a:cs typeface="Times New Roman" panose="02020603050405020304" pitchFamily="18" charset="0"/>
              </a:rPr>
              <a:t>Hegarty</a:t>
            </a:r>
            <a:r>
              <a:rPr lang="pl-PL" sz="900" b="1" i="1" dirty="0">
                <a:solidFill>
                  <a:srgbClr val="EF8D5B"/>
                </a:solidFill>
                <a:ea typeface="Calibri" panose="020F0502020204030204" pitchFamily="34" charset="0"/>
                <a:cs typeface="Times New Roman" panose="02020603050405020304" pitchFamily="18" charset="0"/>
              </a:rPr>
              <a:t>, Strategie Równości, Irlandia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E30DD313-1B2A-A0D7-C3AD-84EA8CF9D1BC}"/>
              </a:ext>
            </a:extLst>
          </p:cNvPr>
          <p:cNvSpPr/>
          <p:nvPr/>
        </p:nvSpPr>
        <p:spPr>
          <a:xfrm rot="16200000">
            <a:off x="5726607" y="8425922"/>
            <a:ext cx="3173496" cy="215444"/>
          </a:xfrm>
          <a:prstGeom prst="rect">
            <a:avLst/>
          </a:prstGeom>
        </p:spPr>
        <p:txBody>
          <a:bodyPr wrap="square">
            <a:spAutoFit/>
          </a:bodyPr>
          <a:lstStyle/>
          <a:p>
            <a:r>
              <a:rPr lang="en-US"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Empowering Women in Construction</a:t>
            </a:r>
            <a:endParaRPr lang="en-IE" sz="800" b="0" i="0" spc="300" dirty="0">
              <a:solidFill>
                <a:srgbClr val="000000"/>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15607171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4" name="Freeform 13">
            <a:extLst>
              <a:ext uri="{FF2B5EF4-FFF2-40B4-BE49-F238E27FC236}">
                <a16:creationId xmlns:a16="http://schemas.microsoft.com/office/drawing/2014/main" id="{99B5C261-5FCD-4124-2652-6393537CB0D9}"/>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77642"/>
            <a:ext cx="4188275" cy="9414171"/>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32</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985874"/>
            <a:ext cx="3418702" cy="2586284"/>
          </a:xfrm>
        </p:spPr>
        <p:txBody>
          <a:bodyPr>
            <a:normAutofit/>
          </a:bodyPr>
          <a:lstStyle/>
          <a:p>
            <a:pPr algn="l"/>
            <a:r>
              <a:rPr lang="en-GB" sz="2200" b="1" dirty="0">
                <a:solidFill>
                  <a:schemeClr val="bg1"/>
                </a:solidFill>
              </a:rPr>
              <a:t>2.1.4 </a:t>
            </a:r>
            <a:r>
              <a:rPr lang="en-IE" sz="2200" b="1" dirty="0" err="1">
                <a:solidFill>
                  <a:schemeClr val="bg1"/>
                </a:solidFill>
              </a:rPr>
              <a:t>Powrót</a:t>
            </a:r>
            <a:r>
              <a:rPr lang="en-IE" sz="2200" b="1" dirty="0">
                <a:solidFill>
                  <a:schemeClr val="bg1"/>
                </a:solidFill>
              </a:rPr>
              <a:t> do </a:t>
            </a:r>
            <a:r>
              <a:rPr lang="en-IE" sz="2200" b="1" dirty="0" err="1">
                <a:solidFill>
                  <a:schemeClr val="bg1"/>
                </a:solidFill>
              </a:rPr>
              <a:t>pracy</a:t>
            </a:r>
            <a:endParaRPr lang="x-none" sz="2200" b="1">
              <a:solidFill>
                <a:schemeClr val="bg1"/>
              </a:solidFill>
            </a:endParaRPr>
          </a:p>
          <a:p>
            <a:pPr algn="l"/>
            <a:endParaRPr lang="en-GB" sz="2200" b="1" dirty="0">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515708" y="2781496"/>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195"/>
              </a:spcBef>
              <a:buNone/>
              <a:tabLst>
                <a:tab pos="450215" algn="l"/>
              </a:tabLst>
            </a:pPr>
            <a:r>
              <a:rPr lang="pl-PL" sz="1100" dirty="0">
                <a:latin typeface="Calibri" panose="020F0502020204030204" pitchFamily="34" charset="0"/>
                <a:cs typeface="Calibri" panose="020F0502020204030204" pitchFamily="34" charset="0"/>
              </a:rPr>
              <a:t>Badania wskazują, że dużej części kobiet trudno jest poradzić sobie z obowiązkami rodzinnymi i pozostać w branży.  Charakter branży opartej na projektach wymaga zatrudnienia siły roboczej, która może przemieszczać się z jednej lokalizacji projektu do drugiej. Jest to trudne do pogodzenia dla kobiet mających na utrzymaniu inne osoby.</a:t>
            </a:r>
          </a:p>
          <a:p>
            <a:pPr marL="0" indent="0" algn="just">
              <a:spcBef>
                <a:spcPts val="195"/>
              </a:spcBef>
              <a:buNone/>
              <a:tabLst>
                <a:tab pos="450215" algn="l"/>
              </a:tabLst>
            </a:pPr>
            <a:r>
              <a:rPr lang="en-IE" sz="1100" dirty="0">
                <a:latin typeface="Calibri" panose="020F0502020204030204" pitchFamily="34" charset="0"/>
                <a:cs typeface="Calibri" panose="020F0502020204030204" pitchFamily="34" charset="0"/>
              </a:rPr>
              <a:t> </a:t>
            </a:r>
          </a:p>
          <a:p>
            <a:pPr marL="0" indent="0" algn="just">
              <a:spcBef>
                <a:spcPts val="195"/>
              </a:spcBef>
              <a:buNone/>
              <a:tabLst>
                <a:tab pos="450215" algn="l"/>
              </a:tabLst>
            </a:pPr>
            <a:r>
              <a:rPr lang="pl-PL" sz="1100" dirty="0">
                <a:latin typeface="Calibri" panose="020F0502020204030204" pitchFamily="34" charset="0"/>
                <a:cs typeface="Calibri" panose="020F0502020204030204" pitchFamily="34" charset="0"/>
              </a:rPr>
              <a:t>Ścieżki kariery i wzorce pracy nadal opierają się na modelu "pełnoetatowej, ciągłej pracy", w którym obowiązki rodzinne są brane pod uwagę w minimalnym stopniu. Niewidoczność rodziny ma kluczowe znaczenie dla wymagań branży budowlanej. Niewiele jest miejsca na rodzinny styl życia. Praca w budownictwie, a w szczególności praca na budowie, jest postrzegana jako wymagająca i czasochłonna, co negatywnie wpływa na równowagę między życiem zawodowym a prywatnym. W rezultacie niektóre kobiety przyjmują styl życia skoncentrowany na karierze.</a:t>
            </a:r>
            <a:r>
              <a:rPr lang="en-IE" sz="1100" dirty="0">
                <a:latin typeface="Calibri" panose="020F0502020204030204" pitchFamily="34" charset="0"/>
                <a:cs typeface="Calibri" panose="020F0502020204030204" pitchFamily="34" charset="0"/>
              </a:rPr>
              <a:t> </a:t>
            </a:r>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92622" y="6397508"/>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9" name="Text Placeholder 4">
            <a:extLst>
              <a:ext uri="{FF2B5EF4-FFF2-40B4-BE49-F238E27FC236}">
                <a16:creationId xmlns:a16="http://schemas.microsoft.com/office/drawing/2014/main" id="{7E9A379B-6CD4-188C-2E69-18B8B9763D27}"/>
              </a:ext>
            </a:extLst>
          </p:cNvPr>
          <p:cNvSpPr>
            <a:spLocks noGrp="1"/>
          </p:cNvSpPr>
          <p:nvPr/>
        </p:nvSpPr>
        <p:spPr>
          <a:xfrm>
            <a:off x="493233" y="7817976"/>
            <a:ext cx="3286605" cy="2064577"/>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Myślę, że ten rodzaj biznesu wymaga miłości do pracy i decyzji, aby żyć w taki sposób, który czasami jest niezwykle wymagający i stresujący, ponieważ jest związany z rynkiem, który nieustannie zmienia kierunki</a:t>
            </a:r>
            <a:r>
              <a:rPr lang="en-IE" dirty="0"/>
              <a:t>”.</a:t>
            </a:r>
            <a:endParaRPr lang="en-US" baseline="30000" dirty="0"/>
          </a:p>
        </p:txBody>
      </p:sp>
      <p:sp>
        <p:nvSpPr>
          <p:cNvPr id="11" name="Text Placeholder 6">
            <a:extLst>
              <a:ext uri="{FF2B5EF4-FFF2-40B4-BE49-F238E27FC236}">
                <a16:creationId xmlns:a16="http://schemas.microsoft.com/office/drawing/2014/main" id="{154E1911-0630-A7D7-74C6-0C73A77344E0}"/>
              </a:ext>
            </a:extLst>
          </p:cNvPr>
          <p:cNvSpPr txBox="1">
            <a:spLocks/>
          </p:cNvSpPr>
          <p:nvPr/>
        </p:nvSpPr>
        <p:spPr>
          <a:xfrm>
            <a:off x="445758" y="1002211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a:solidFill>
                  <a:schemeClr val="bg1"/>
                </a:solidFill>
                <a:ea typeface="Calibri" panose="020F0502020204030204" pitchFamily="34" charset="0"/>
                <a:cs typeface="Times New Roman" panose="02020603050405020304" pitchFamily="18" charset="0"/>
              </a:rPr>
              <a:t>Kobieta ekspert budowlany z Niemiec</a:t>
            </a:r>
            <a:endParaRPr lang="x-none"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1178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0019EC99-AD7C-8713-141C-ACD422348A75}"/>
              </a:ext>
            </a:extLst>
          </p:cNvPr>
          <p:cNvPicPr>
            <a:picLocks noGrp="1" noChangeAspect="1"/>
          </p:cNvPicPr>
          <p:nvPr>
            <p:ph type="pic" sz="quarter" idx="51"/>
          </p:nvPr>
        </p:nvPicPr>
        <p:blipFill>
          <a:blip r:embed="rId2" cstate="screen">
            <a:extLst>
              <a:ext uri="{28A0092B-C50C-407E-A947-70E740481C1C}">
                <a14:useLocalDpi xmlns:a14="http://schemas.microsoft.com/office/drawing/2010/main"/>
              </a:ext>
            </a:extLst>
          </a:blip>
          <a:srcRect/>
          <a:stretch/>
        </p:blipFill>
        <p:spPr>
          <a:xfrm rot="10800000" flipH="1" flipV="1">
            <a:off x="3692174" y="6458433"/>
            <a:ext cx="3233336" cy="2829706"/>
          </a:xfrm>
        </p:spPr>
      </p:pic>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dirty="0"/>
              <a:t>2.1.5 </a:t>
            </a:r>
            <a:r>
              <a:rPr lang="en-IE" dirty="0" err="1"/>
              <a:t>Brak</a:t>
            </a:r>
            <a:r>
              <a:rPr lang="en-IE" dirty="0"/>
              <a:t> </a:t>
            </a:r>
            <a:r>
              <a:rPr lang="en-IE" dirty="0" err="1"/>
              <a:t>różnorodności</a:t>
            </a:r>
            <a:endParaRPr lang="x-none"/>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pl-PL" sz="1100" dirty="0">
                <a:cs typeface="Calibri" panose="020F0502020204030204" pitchFamily="34" charset="0"/>
              </a:rPr>
              <a:t>W badaniach panuje powszechna zgoda co do tego, że w sektorze brakuje różnorodnych graczy, w tym kobiet, osób kolorowych, osób </a:t>
            </a:r>
            <a:r>
              <a:rPr lang="pl-PL" sz="1100" dirty="0" err="1">
                <a:cs typeface="Calibri" panose="020F0502020204030204" pitchFamily="34" charset="0"/>
              </a:rPr>
              <a:t>neuro-różnorodnych</a:t>
            </a:r>
            <a:r>
              <a:rPr lang="pl-PL" sz="1100" dirty="0">
                <a:cs typeface="Calibri" panose="020F0502020204030204" pitchFamily="34" charset="0"/>
              </a:rPr>
              <a:t> oraz osób pochodzących z różnych kultur i środowisk.  Badania wskazują na firmy rodzinne, w których nawet mężczyźni nie są w stanie awansować.</a:t>
            </a:r>
            <a:endParaRPr lang="en-IE" sz="1100" dirty="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7526215"/>
            <a:ext cx="2639820" cy="1284302"/>
          </a:xfrm>
          <a:prstGeom prst="rect">
            <a:avLst/>
          </a:prstGeom>
        </p:spPr>
        <p:txBody>
          <a:bodyPr/>
          <a:lstStyle/>
          <a:p>
            <a:pPr>
              <a:spcBef>
                <a:spcPts val="195"/>
              </a:spcBef>
              <a:tabLst>
                <a:tab pos="450215" algn="l"/>
              </a:tabLst>
            </a:pPr>
            <a:r>
              <a:rPr lang="pl-PL" dirty="0"/>
              <a:t>Wielu respondentów podkreśliło wartość szerokiego spektrum podmiotów w branży, ich doświadczeń i różnych perspektyw, które wnoszą do stołu w tworzeniu kreatywnych pomysłów i rozwiązań.</a:t>
            </a:r>
            <a:r>
              <a:rPr lang="en-IE" dirty="0"/>
              <a:t> </a:t>
            </a:r>
            <a:endParaRPr lang="x-none"/>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33</a:t>
            </a:fld>
            <a:endParaRPr lang="en-US" dirty="0"/>
          </a:p>
        </p:txBody>
      </p:sp>
      <p:sp>
        <p:nvSpPr>
          <p:cNvPr id="4" name="Rectangle 3">
            <a:extLst>
              <a:ext uri="{FF2B5EF4-FFF2-40B4-BE49-F238E27FC236}">
                <a16:creationId xmlns:a16="http://schemas.microsoft.com/office/drawing/2014/main" id="{2FEF81AA-9DE5-FDF7-0CC1-2BE94B897AEE}"/>
              </a:ext>
            </a:extLst>
          </p:cNvPr>
          <p:cNvSpPr/>
          <p:nvPr/>
        </p:nvSpPr>
        <p:spPr>
          <a:xfrm>
            <a:off x="3692173" y="6458433"/>
            <a:ext cx="3233337" cy="2829706"/>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3921791"/>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Jedyne kobiety, które widziałam na stanowiskach decyzyjnych, nosiły nazwisko rodziny firmy... w rzeczywistości widziałam, że mężczyźni czuli się bardzo zamknięci na wyższych szczeblach firm kontraktowych</a:t>
            </a:r>
            <a:r>
              <a:rPr lang="en-IE" dirty="0"/>
              <a:t>”.</a:t>
            </a:r>
            <a:r>
              <a:rPr lang="x-none"/>
              <a:t> </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41596" y="5881044"/>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err="1">
                <a:solidFill>
                  <a:schemeClr val="bg1"/>
                </a:solidFill>
                <a:ea typeface="Calibri" panose="020F0502020204030204" pitchFamily="34" charset="0"/>
                <a:cs typeface="Times New Roman" panose="02020603050405020304" pitchFamily="18" charset="0"/>
              </a:rPr>
              <a:t>Carol</a:t>
            </a:r>
            <a:r>
              <a:rPr lang="pl-PL" sz="900" b="1" i="1" dirty="0">
                <a:solidFill>
                  <a:schemeClr val="bg1"/>
                </a:solidFill>
                <a:ea typeface="Calibri" panose="020F0502020204030204" pitchFamily="34" charset="0"/>
                <a:cs typeface="Times New Roman" panose="02020603050405020304" pitchFamily="18" charset="0"/>
              </a:rPr>
              <a:t> </a:t>
            </a:r>
            <a:r>
              <a:rPr lang="pl-PL" sz="900" b="1" i="1" dirty="0" err="1">
                <a:solidFill>
                  <a:schemeClr val="bg1"/>
                </a:solidFill>
                <a:ea typeface="Calibri" panose="020F0502020204030204" pitchFamily="34" charset="0"/>
                <a:cs typeface="Times New Roman" panose="02020603050405020304" pitchFamily="18" charset="0"/>
              </a:rPr>
              <a:t>Tallon</a:t>
            </a:r>
            <a:r>
              <a:rPr lang="pl-PL" sz="900" b="1" i="1" dirty="0">
                <a:solidFill>
                  <a:schemeClr val="bg1"/>
                </a:solidFill>
                <a:ea typeface="Calibri" panose="020F0502020204030204" pitchFamily="34" charset="0"/>
                <a:cs typeface="Times New Roman" panose="02020603050405020304" pitchFamily="18" charset="0"/>
              </a:rPr>
              <a:t>, Okręg Nieruchomości, Irlandia.</a:t>
            </a:r>
            <a:endPar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BF1011A6-60FA-A3E3-BF95-A78BFC29A5DF}"/>
              </a:ext>
            </a:extLst>
          </p:cNvPr>
          <p:cNvPicPr>
            <a:picLocks noChangeAspect="1"/>
          </p:cNvPicPr>
          <p:nvPr/>
        </p:nvPicPr>
        <p:blipFill>
          <a:blip r:embed="rId3"/>
          <a:srcRect/>
          <a:stretch/>
        </p:blipFill>
        <p:spPr>
          <a:xfrm>
            <a:off x="1175705" y="3930770"/>
            <a:ext cx="1891065" cy="1917700"/>
          </a:xfrm>
          <a:prstGeom prst="rect">
            <a:avLst/>
          </a:prstGeom>
        </p:spPr>
      </p:pic>
    </p:spTree>
    <p:extLst>
      <p:ext uri="{BB962C8B-B14F-4D97-AF65-F5344CB8AC3E}">
        <p14:creationId xmlns:p14="http://schemas.microsoft.com/office/powerpoint/2010/main" val="1528449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dirty="0">
                <a:effectLst/>
                <a:ea typeface="Calibri" panose="020F0502020204030204" pitchFamily="34" charset="0"/>
              </a:rPr>
              <a:t>“</a:t>
            </a:r>
            <a:r>
              <a:rPr lang="pl-PL" dirty="0"/>
              <a:t>Mając dostęp do szerokiego grona ludzi, wprowadzasz różne kultury, ludzi z różnych środowisk, grup etnicznych... masz szersze spektrum... jeśli wprowadzisz innych ludzi do pokoju, będą mieli inną formę informacji zwrotnej.  Myślę, że jest to ogromna pula informacji, z której prawdopodobnie nie korzystamy w takim stopniu, w jakim możemy</a:t>
            </a:r>
            <a:r>
              <a:rPr lang="en-GB" dirty="0"/>
              <a:t>.” </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34</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6681180"/>
            <a:ext cx="6526988" cy="705348"/>
          </a:xfrm>
          <a:prstGeom prst="rect">
            <a:avLst/>
          </a:prstGeom>
        </p:spPr>
        <p:txBody>
          <a:bodyPr numCol="1"/>
          <a:lstStyle/>
          <a:p>
            <a:pPr>
              <a:spcBef>
                <a:spcPts val="195"/>
              </a:spcBef>
              <a:tabLst>
                <a:tab pos="450215" algn="l"/>
              </a:tabLst>
            </a:pPr>
            <a:r>
              <a:rPr lang="pl-PL" dirty="0">
                <a:ea typeface="Calibri" panose="020F0502020204030204" pitchFamily="34" charset="0"/>
              </a:rPr>
              <a:t>Wspólnym tematem, który wyłonił się z badań, była komunikacja.  Obejmowało to sposób postrzegania branży i strategie komunikacji z kobietami, które są w stanie komunikować swoje potrzeby i oczekiwania.  Należy zapewnić widoczność i silniejszą strategię komunikacji, która promuje sektor wśród wszystkich.</a:t>
            </a:r>
            <a:endParaRPr lang="x-none">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5856183"/>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2.1.6 </a:t>
            </a:r>
            <a:r>
              <a:rPr lang="en-IE" dirty="0" err="1"/>
              <a:t>Komunikacja</a:t>
            </a:r>
            <a:endParaRPr lang="x-none"/>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62311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a:solidFill>
                  <a:schemeClr val="bg1"/>
                </a:solidFill>
                <a:ea typeface="Calibri" panose="020F0502020204030204" pitchFamily="34" charset="0"/>
                <a:cs typeface="Times New Roman" panose="02020603050405020304" pitchFamily="18" charset="0"/>
              </a:rPr>
              <a:t>Kobieta CEO z branży budowlanej, Wielka Brytania</a:t>
            </a:r>
            <a:endParaRPr lang="x-none"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158609"/>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Kultura spotkania bardzo się zmienia, jeśli uczestniczy w nim przynajmniej jedna z kobiet</a:t>
            </a:r>
            <a:r>
              <a:rPr lang="en-US" dirty="0"/>
              <a:t>.”</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47793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Kamila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Ślęga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Eko</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Inwest</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Pol</a:t>
            </a:r>
            <a:r>
              <a:rPr lang="pl-PL"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ska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6">
            <a:extLst>
              <a:ext uri="{FF2B5EF4-FFF2-40B4-BE49-F238E27FC236}">
                <a16:creationId xmlns:a16="http://schemas.microsoft.com/office/drawing/2014/main" id="{DEDAF9C4-477D-59FB-C44A-9FB82D1C7BF7}"/>
              </a:ext>
            </a:extLst>
          </p:cNvPr>
          <p:cNvSpPr txBox="1">
            <a:spLocks/>
          </p:cNvSpPr>
          <p:nvPr/>
        </p:nvSpPr>
        <p:spPr>
          <a:xfrm>
            <a:off x="494216" y="4898408"/>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a typeface="Calibri" panose="020F0502020204030204" pitchFamily="34" charset="0"/>
                <a:cs typeface="Times New Roman" panose="02020603050405020304" pitchFamily="18" charset="0"/>
              </a:rPr>
              <a:t>Rysunek</a:t>
            </a:r>
            <a:r>
              <a:rPr lang="en-IE" sz="900" i="1" dirty="0">
                <a:ea typeface="Calibri" panose="020F0502020204030204" pitchFamily="34" charset="0"/>
                <a:cs typeface="Times New Roman" panose="02020603050405020304" pitchFamily="18" charset="0"/>
              </a:rPr>
              <a:t> 7: Jennifer Bradfield, Sisk, </a:t>
            </a:r>
            <a:r>
              <a:rPr lang="en-IE" sz="900" i="1" dirty="0" err="1">
                <a:ea typeface="Calibri" panose="020F0502020204030204" pitchFamily="34" charset="0"/>
                <a:cs typeface="Times New Roman" panose="02020603050405020304" pitchFamily="18" charset="0"/>
              </a:rPr>
              <a:t>Irlandia</a:t>
            </a:r>
            <a:endParaRPr lang="x-none"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9DE4726-5272-0AF6-1AC8-9CFBD965FB1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89275" y="3273517"/>
            <a:ext cx="1917700" cy="1770184"/>
          </a:xfrm>
          <a:prstGeom prst="rect">
            <a:avLst/>
          </a:prstGeom>
        </p:spPr>
      </p:pic>
      <p:sp>
        <p:nvSpPr>
          <p:cNvPr id="17" name="Text Placeholder 9">
            <a:extLst>
              <a:ext uri="{FF2B5EF4-FFF2-40B4-BE49-F238E27FC236}">
                <a16:creationId xmlns:a16="http://schemas.microsoft.com/office/drawing/2014/main" id="{FA7ABB7E-2B2E-8365-F22F-7CE5FA9C5F91}"/>
              </a:ext>
            </a:extLst>
          </p:cNvPr>
          <p:cNvSpPr txBox="1">
            <a:spLocks/>
          </p:cNvSpPr>
          <p:nvPr/>
        </p:nvSpPr>
        <p:spPr>
          <a:xfrm>
            <a:off x="3773863" y="3867643"/>
            <a:ext cx="3261554" cy="67970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t>Co więcej, natura i dynamika zespołów zmienia się, jeśli w pomieszczeniu jest różnorodność.</a:t>
            </a:r>
            <a:endParaRPr lang="x-none"/>
          </a:p>
        </p:txBody>
      </p:sp>
      <p:sp>
        <p:nvSpPr>
          <p:cNvPr id="18" name="Text Placeholder 4">
            <a:extLst>
              <a:ext uri="{FF2B5EF4-FFF2-40B4-BE49-F238E27FC236}">
                <a16:creationId xmlns:a16="http://schemas.microsoft.com/office/drawing/2014/main" id="{A2B93A11-0151-582F-3744-664E60687CDF}"/>
              </a:ext>
            </a:extLst>
          </p:cNvPr>
          <p:cNvSpPr>
            <a:spLocks noGrp="1"/>
          </p:cNvSpPr>
          <p:nvPr/>
        </p:nvSpPr>
        <p:spPr>
          <a:xfrm>
            <a:off x="458354" y="8097563"/>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t>"Kobiety, które chcą pracować w tym sektorze, muszą mieć świadomość, że jest to sektor rozwijający się. Istnieje potrzeba wzrostu w budownictwie.  Budownictwo ma jedną z najwyższych prognoz wzrostu i stabilności, a sektor się zmienił. Nie są to już prace związane z "całodniowymi dniami pracy"</a:t>
            </a:r>
            <a:r>
              <a:rPr lang="en-US" dirty="0"/>
              <a:t>.”</a:t>
            </a:r>
          </a:p>
        </p:txBody>
      </p:sp>
      <p:sp>
        <p:nvSpPr>
          <p:cNvPr id="19" name="Text Placeholder 6">
            <a:extLst>
              <a:ext uri="{FF2B5EF4-FFF2-40B4-BE49-F238E27FC236}">
                <a16:creationId xmlns:a16="http://schemas.microsoft.com/office/drawing/2014/main" id="{84852C57-BC1A-5FEF-9B2F-D468FF3F53FA}"/>
              </a:ext>
            </a:extLst>
          </p:cNvPr>
          <p:cNvSpPr txBox="1">
            <a:spLocks/>
          </p:cNvSpPr>
          <p:nvPr/>
        </p:nvSpPr>
        <p:spPr>
          <a:xfrm>
            <a:off x="3958385" y="952316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it-IT" sz="900" i="1" dirty="0">
                <a:ea typeface="Calibri" panose="020F0502020204030204" pitchFamily="34" charset="0"/>
                <a:cs typeface="Times New Roman" panose="02020603050405020304" pitchFamily="18" charset="0"/>
              </a:rPr>
              <a:t>Rysunek 8: Carolina Roca, Asprima, Hiszpania</a:t>
            </a:r>
            <a:endParaRPr lang="x-none"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0FEE9606-B7E7-31C4-C0E6-770DFCD84F83}"/>
              </a:ext>
            </a:extLst>
          </p:cNvPr>
          <p:cNvPicPr>
            <a:picLocks noChangeAspect="1"/>
          </p:cNvPicPr>
          <p:nvPr/>
        </p:nvPicPr>
        <p:blipFill>
          <a:blip r:embed="rId3"/>
          <a:srcRect/>
          <a:stretch/>
        </p:blipFill>
        <p:spPr>
          <a:xfrm>
            <a:off x="4718439" y="7773807"/>
            <a:ext cx="2059066" cy="1903338"/>
          </a:xfrm>
          <a:prstGeom prst="rect">
            <a:avLst/>
          </a:prstGeom>
        </p:spPr>
      </p:pic>
    </p:spTree>
    <p:extLst>
      <p:ext uri="{BB962C8B-B14F-4D97-AF65-F5344CB8AC3E}">
        <p14:creationId xmlns:p14="http://schemas.microsoft.com/office/powerpoint/2010/main" val="322989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9">
            <a:extLst>
              <a:ext uri="{FF2B5EF4-FFF2-40B4-BE49-F238E27FC236}">
                <a16:creationId xmlns:a16="http://schemas.microsoft.com/office/drawing/2014/main" id="{073BE8D4-32EE-A4FD-6F9E-BDBE1525B5CF}"/>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25757" y="472750"/>
            <a:ext cx="3433917" cy="2977978"/>
          </a:xfrm>
        </p:spPr>
      </p:pic>
      <p:pic>
        <p:nvPicPr>
          <p:cNvPr id="11" name="Picture 10">
            <a:extLst>
              <a:ext uri="{FF2B5EF4-FFF2-40B4-BE49-F238E27FC236}">
                <a16:creationId xmlns:a16="http://schemas.microsoft.com/office/drawing/2014/main" id="{10E6B752-45E2-6B6B-6E30-20AA75400DD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57877" y="3744916"/>
            <a:ext cx="1917700" cy="1770184"/>
          </a:xfrm>
          <a:prstGeom prst="rect">
            <a:avLst/>
          </a:prstGeom>
        </p:spPr>
      </p:pic>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35</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939114"/>
            <a:ext cx="3195638" cy="3027976"/>
          </a:xfrm>
          <a:prstGeom prst="rect">
            <a:avLst/>
          </a:prstGeom>
        </p:spPr>
        <p:txBody>
          <a:bodyPr/>
          <a:lstStyle/>
          <a:p>
            <a:r>
              <a:rPr lang="pl-PL" dirty="0" err="1">
                <a:ea typeface="Calibri" panose="020F0502020204030204" pitchFamily="34" charset="0"/>
                <a:cs typeface="Times New Roman" panose="02020603050405020304" pitchFamily="18" charset="0"/>
              </a:rPr>
              <a:t>Shauna</a:t>
            </a:r>
            <a:r>
              <a:rPr lang="pl-PL" dirty="0">
                <a:ea typeface="Calibri" panose="020F0502020204030204" pitchFamily="34" charset="0"/>
                <a:cs typeface="Times New Roman" panose="02020603050405020304" pitchFamily="18" charset="0"/>
              </a:rPr>
              <a:t> </a:t>
            </a:r>
            <a:r>
              <a:rPr lang="pl-PL" dirty="0" err="1">
                <a:ea typeface="Calibri" panose="020F0502020204030204" pitchFamily="34" charset="0"/>
                <a:cs typeface="Times New Roman" panose="02020603050405020304" pitchFamily="18" charset="0"/>
              </a:rPr>
              <a:t>Coyne</a:t>
            </a:r>
            <a:r>
              <a:rPr lang="pl-PL" dirty="0">
                <a:ea typeface="Calibri" panose="020F0502020204030204" pitchFamily="34" charset="0"/>
                <a:cs typeface="Times New Roman" panose="02020603050405020304" pitchFamily="18" charset="0"/>
              </a:rPr>
              <a:t>, dyrektor operacyjny firmy produkującej stal w Irlandii, udzieliła następującej rady.</a:t>
            </a:r>
            <a:endParaRPr lang="x-none">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C3A6C3D-E4E6-F521-B46B-408C87C92654}"/>
              </a:ext>
            </a:extLst>
          </p:cNvPr>
          <p:cNvSpPr/>
          <p:nvPr/>
        </p:nvSpPr>
        <p:spPr>
          <a:xfrm>
            <a:off x="0" y="2398639"/>
            <a:ext cx="3938954" cy="2977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2018938"/>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3263560"/>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Rozwijaj dobre umiejętności komunikacyjne i bądź na bieżąco z trendami i nowościami w branży</a:t>
            </a:r>
            <a:r>
              <a:rPr lang="en-IE" dirty="0"/>
              <a:t>”.</a:t>
            </a:r>
            <a:endParaRPr lang="en-US"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760644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en-IE" sz="900" i="1" dirty="0" err="1">
                <a:ea typeface="Calibri" panose="020F0502020204030204" pitchFamily="34" charset="0"/>
                <a:cs typeface="Times New Roman" panose="02020603050405020304" pitchFamily="18" charset="0"/>
              </a:rPr>
              <a:t>Rysunek</a:t>
            </a:r>
            <a:r>
              <a:rPr lang="en-IE" sz="900" i="1" dirty="0">
                <a:ea typeface="Calibri" panose="020F0502020204030204" pitchFamily="34" charset="0"/>
                <a:cs typeface="Times New Roman" panose="02020603050405020304" pitchFamily="18" charset="0"/>
              </a:rPr>
              <a:t> 9: Shauna Coyne, </a:t>
            </a:r>
            <a:r>
              <a:rPr lang="en-IE" sz="900" i="1" dirty="0" err="1">
                <a:ea typeface="Calibri" panose="020F0502020204030204" pitchFamily="34" charset="0"/>
                <a:cs typeface="Times New Roman" panose="02020603050405020304" pitchFamily="18" charset="0"/>
              </a:rPr>
              <a:t>dyrektor</a:t>
            </a:r>
            <a:r>
              <a:rPr lang="en-IE" sz="900" i="1" dirty="0">
                <a:ea typeface="Calibri" panose="020F0502020204030204" pitchFamily="34" charset="0"/>
                <a:cs typeface="Times New Roman" panose="02020603050405020304" pitchFamily="18" charset="0"/>
              </a:rPr>
              <a:t> </a:t>
            </a:r>
            <a:r>
              <a:rPr lang="en-IE" sz="900" i="1" dirty="0" err="1">
                <a:ea typeface="Calibri" panose="020F0502020204030204" pitchFamily="34" charset="0"/>
                <a:cs typeface="Times New Roman" panose="02020603050405020304" pitchFamily="18" charset="0"/>
              </a:rPr>
              <a:t>operacyjny</a:t>
            </a:r>
            <a:r>
              <a:rPr lang="en-IE" sz="900" i="1" dirty="0">
                <a:ea typeface="Calibri" panose="020F0502020204030204" pitchFamily="34" charset="0"/>
                <a:cs typeface="Times New Roman" panose="02020603050405020304" pitchFamily="18" charset="0"/>
              </a:rPr>
              <a:t>, </a:t>
            </a:r>
            <a:r>
              <a:rPr lang="en-IE" sz="900" i="1" dirty="0" err="1">
                <a:ea typeface="Calibri" panose="020F0502020204030204" pitchFamily="34" charset="0"/>
                <a:cs typeface="Times New Roman" panose="02020603050405020304" pitchFamily="18" charset="0"/>
              </a:rPr>
              <a:t>Skyclad</a:t>
            </a:r>
            <a:r>
              <a:rPr lang="en-IE" sz="900" i="1" dirty="0">
                <a:ea typeface="Calibri" panose="020F0502020204030204" pitchFamily="34" charset="0"/>
                <a:cs typeface="Times New Roman" panose="02020603050405020304" pitchFamily="18" charset="0"/>
              </a:rPr>
              <a:t> Ltd, </a:t>
            </a:r>
            <a:r>
              <a:rPr lang="en-IE" sz="900" i="1" dirty="0" err="1">
                <a:ea typeface="Calibri" panose="020F0502020204030204" pitchFamily="34" charset="0"/>
                <a:cs typeface="Times New Roman" panose="02020603050405020304" pitchFamily="18" charset="0"/>
              </a:rPr>
              <a:t>Irlandia</a:t>
            </a:r>
            <a:endParaRPr lang="en-IE" sz="900"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A4919A4E-E7AA-8D92-DE39-B08222B8C92F}"/>
              </a:ext>
            </a:extLst>
          </p:cNvPr>
          <p:cNvPicPr>
            <a:picLocks noChangeAspect="1"/>
          </p:cNvPicPr>
          <p:nvPr/>
        </p:nvPicPr>
        <p:blipFill>
          <a:blip r:embed="rId4"/>
          <a:srcRect/>
          <a:stretch/>
        </p:blipFill>
        <p:spPr>
          <a:xfrm>
            <a:off x="1266895" y="5986919"/>
            <a:ext cx="1847710" cy="1917700"/>
          </a:xfrm>
          <a:prstGeom prst="rect">
            <a:avLst/>
          </a:prstGeom>
        </p:spPr>
      </p:pic>
      <p:sp>
        <p:nvSpPr>
          <p:cNvPr id="4" name="Text Placeholder 6">
            <a:extLst>
              <a:ext uri="{FF2B5EF4-FFF2-40B4-BE49-F238E27FC236}">
                <a16:creationId xmlns:a16="http://schemas.microsoft.com/office/drawing/2014/main" id="{DEA1556F-9BEF-BB69-674C-CC6361986D25}"/>
              </a:ext>
            </a:extLst>
          </p:cNvPr>
          <p:cNvSpPr txBox="1">
            <a:spLocks/>
          </p:cNvSpPr>
          <p:nvPr/>
        </p:nvSpPr>
        <p:spPr>
          <a:xfrm>
            <a:off x="531446" y="8259197"/>
            <a:ext cx="3195638" cy="2794491"/>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cs typeface="Times New Roman" panose="02020603050405020304" pitchFamily="18" charset="0"/>
              </a:rPr>
              <a:t>Innym badanym aspektem komunikacji było przekazywanie wiadomości, które są zrozumiałe.  Upewnienie się, że konwencje słowa mówionego są zrozumiałe.  Przełamywanie barier językowych i kulturowych poprzez pracę z różnymi grupami i eksponowanie nowych sposobów pracy i uczenia się.</a:t>
            </a:r>
            <a:endParaRPr lang="en-IE" dirty="0">
              <a:ea typeface="Calibri" panose="020F0502020204030204" pitchFamily="34" charset="0"/>
              <a:cs typeface="Times New Roman" panose="02020603050405020304" pitchFamily="18" charset="0"/>
            </a:endParaRPr>
          </a:p>
        </p:txBody>
      </p:sp>
      <p:sp>
        <p:nvSpPr>
          <p:cNvPr id="8" name="Text Placeholder 4">
            <a:extLst>
              <a:ext uri="{FF2B5EF4-FFF2-40B4-BE49-F238E27FC236}">
                <a16:creationId xmlns:a16="http://schemas.microsoft.com/office/drawing/2014/main" id="{631302C4-5334-4665-E58F-D493B6F55D2A}"/>
              </a:ext>
            </a:extLst>
          </p:cNvPr>
          <p:cNvSpPr>
            <a:spLocks noGrp="1"/>
          </p:cNvSpPr>
          <p:nvPr/>
        </p:nvSpPr>
        <p:spPr>
          <a:xfrm>
            <a:off x="4332882" y="6932051"/>
            <a:ext cx="2940585" cy="1175264"/>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To pokazywanie ludziom. To uczenie ludzi, aby dzielili się tym więcej i edukowali ludzi, aby... pokazywali więcej tego, co masz w swojej firmie. Jeśli podzielisz się tym więcej, </a:t>
            </a:r>
            <a:r>
              <a:rPr lang="pl-PL" dirty="0" err="1"/>
              <a:t>więcej</a:t>
            </a:r>
            <a:r>
              <a:rPr lang="pl-PL" dirty="0"/>
              <a:t> osób to zobaczy i stworzy to przepływ, czasami nawet dla czegoś, czego mogą się obawiać. Boją się i potencjalnie mogą dostać szorstkie w knykciach, jeśli nie zrobią tego we właściwy sposób</a:t>
            </a:r>
            <a:r>
              <a:rPr lang="en-US" dirty="0"/>
              <a:t>.”</a:t>
            </a:r>
          </a:p>
        </p:txBody>
      </p:sp>
      <p:sp>
        <p:nvSpPr>
          <p:cNvPr id="10" name="Text Placeholder 6">
            <a:extLst>
              <a:ext uri="{FF2B5EF4-FFF2-40B4-BE49-F238E27FC236}">
                <a16:creationId xmlns:a16="http://schemas.microsoft.com/office/drawing/2014/main" id="{6C4A2A8E-7406-9073-5E29-0A0B6A8B276D}"/>
              </a:ext>
            </a:extLst>
          </p:cNvPr>
          <p:cNvSpPr txBox="1">
            <a:spLocks/>
          </p:cNvSpPr>
          <p:nvPr/>
        </p:nvSpPr>
        <p:spPr>
          <a:xfrm>
            <a:off x="4115241" y="955277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rgbClr val="EF8D5B"/>
                </a:solidFill>
                <a:cs typeface="Times New Roman" panose="02020603050405020304" pitchFamily="18" charset="0"/>
              </a:rPr>
              <a:t>Jennifer Bradfield, Sisk, </a:t>
            </a:r>
            <a:r>
              <a:rPr lang="en-IE" sz="900" b="1" i="1" dirty="0" err="1">
                <a:solidFill>
                  <a:srgbClr val="EF8D5B"/>
                </a:solidFill>
                <a:cs typeface="Times New Roman" panose="02020603050405020304" pitchFamily="18" charset="0"/>
              </a:rPr>
              <a:t>Irel</a:t>
            </a:r>
            <a:r>
              <a:rPr lang="pl-PL" sz="900" b="1" i="1" dirty="0" err="1">
                <a:solidFill>
                  <a:srgbClr val="EF8D5B"/>
                </a:solidFill>
                <a:cs typeface="Times New Roman" panose="02020603050405020304" pitchFamily="18" charset="0"/>
              </a:rPr>
              <a:t>andia</a:t>
            </a:r>
            <a:endParaRPr lang="x-none" sz="900" b="1" i="1">
              <a:solidFill>
                <a:srgbClr val="EF8D5B"/>
              </a:solidFill>
              <a:cs typeface="Times New Roman" panose="02020603050405020304" pitchFamily="18" charset="0"/>
            </a:endParaRPr>
          </a:p>
        </p:txBody>
      </p:sp>
    </p:spTree>
    <p:extLst>
      <p:ext uri="{BB962C8B-B14F-4D97-AF65-F5344CB8AC3E}">
        <p14:creationId xmlns:p14="http://schemas.microsoft.com/office/powerpoint/2010/main" val="146529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36</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796766"/>
            <a:ext cx="3195638" cy="2170323"/>
          </a:xfrm>
          <a:prstGeom prst="rect">
            <a:avLst/>
          </a:prstGeom>
        </p:spPr>
        <p:txBody>
          <a:bodyPr/>
          <a:lstStyle/>
          <a:p>
            <a:pPr>
              <a:spcBef>
                <a:spcPts val="195"/>
              </a:spcBef>
              <a:tabLst>
                <a:tab pos="450215" algn="l"/>
              </a:tabLst>
            </a:pPr>
            <a:r>
              <a:rPr lang="pl-PL" dirty="0">
                <a:ea typeface="Calibri" panose="020F0502020204030204" pitchFamily="34" charset="0"/>
              </a:rPr>
              <a:t>Branża budowlana jest zdominowana przez mężczyzn.  W związku z tym niewiele uwagi poświęcono nowym podejściom, które zachęcają do uczestnictwa inne grupy, w tym kobiety.  Kultura jest tworzona z myślą o mężczyznach, w tym odzież budowlana, toalety, zdrowie i bezpieczeństwo, język i oznakowanie, np. znaki drogowe dla mężczyzn w pracy, a nawet dziś istnieją duże firmy budowlane, które kończą się na "&amp; Synowie".</a:t>
            </a:r>
            <a:endParaRPr lang="x-none">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034005"/>
            <a:ext cx="4114800" cy="486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654305"/>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5918835"/>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Obserwujemy niewielki wzrost liczby kobiet w budownictwie, ale moim zdaniem nadal są one w tym samym miejscu, nadal są w biurach i nadal są określane jako dziewczyny w biurze. Niestety, w ciągu ostatnich 10 lat nie było chyba miesiąca, żebym nie musiał kogoś poprawiać za mówienie o dziewczynach w biurze. To jest wszechobecne</a:t>
            </a:r>
            <a:r>
              <a:rPr lang="en-IE" dirty="0"/>
              <a:t>”.</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846808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900" b="1" i="1" dirty="0">
                <a:solidFill>
                  <a:srgbClr val="EF8D5B"/>
                </a:solidFill>
                <a:cs typeface="Times New Roman" panose="02020603050405020304" pitchFamily="18" charset="0"/>
              </a:rPr>
              <a:t>Carol </a:t>
            </a:r>
            <a:r>
              <a:rPr lang="en-US" sz="900" b="1" i="1" dirty="0" err="1">
                <a:solidFill>
                  <a:srgbClr val="EF8D5B"/>
                </a:solidFill>
                <a:cs typeface="Times New Roman" panose="02020603050405020304" pitchFamily="18" charset="0"/>
              </a:rPr>
              <a:t>Tallon</a:t>
            </a:r>
            <a:r>
              <a:rPr lang="en-US" sz="900" b="1" i="1" dirty="0">
                <a:solidFill>
                  <a:srgbClr val="EF8D5B"/>
                </a:solidFill>
                <a:cs typeface="Times New Roman" panose="02020603050405020304" pitchFamily="18" charset="0"/>
              </a:rPr>
              <a:t>, </a:t>
            </a:r>
            <a:r>
              <a:rPr lang="en-US" sz="900" b="1" i="1" dirty="0" err="1">
                <a:solidFill>
                  <a:srgbClr val="EF8D5B"/>
                </a:solidFill>
                <a:cs typeface="Times New Roman" panose="02020603050405020304" pitchFamily="18" charset="0"/>
              </a:rPr>
              <a:t>dyrektor</a:t>
            </a:r>
            <a:r>
              <a:rPr lang="en-US" sz="900" b="1" i="1" dirty="0">
                <a:solidFill>
                  <a:srgbClr val="EF8D5B"/>
                </a:solidFill>
                <a:cs typeface="Times New Roman" panose="02020603050405020304" pitchFamily="18" charset="0"/>
              </a:rPr>
              <a:t> </a:t>
            </a:r>
            <a:r>
              <a:rPr lang="en-US" sz="900" b="1" i="1" dirty="0" err="1">
                <a:solidFill>
                  <a:srgbClr val="EF8D5B"/>
                </a:solidFill>
                <a:cs typeface="Times New Roman" panose="02020603050405020304" pitchFamily="18" charset="0"/>
              </a:rPr>
              <a:t>generalny</a:t>
            </a:r>
            <a:r>
              <a:rPr lang="en-US" sz="900" b="1" i="1" dirty="0">
                <a:solidFill>
                  <a:srgbClr val="EF8D5B"/>
                </a:solidFill>
                <a:cs typeface="Times New Roman" panose="02020603050405020304" pitchFamily="18" charset="0"/>
              </a:rPr>
              <a:t> Property District</a:t>
            </a:r>
            <a:endParaRPr lang="x-none" sz="900" b="1" i="1">
              <a:solidFill>
                <a:srgbClr val="EF8D5B"/>
              </a:solidFill>
              <a:cs typeface="Times New Roman" panose="02020603050405020304" pitchFamily="18" charset="0"/>
            </a:endParaRPr>
          </a:p>
        </p:txBody>
      </p:sp>
      <p:sp>
        <p:nvSpPr>
          <p:cNvPr id="4" name="Text Placeholder 6">
            <a:extLst>
              <a:ext uri="{FF2B5EF4-FFF2-40B4-BE49-F238E27FC236}">
                <a16:creationId xmlns:a16="http://schemas.microsoft.com/office/drawing/2014/main" id="{C1002FDA-8D10-B118-623A-BDF05F7E7595}"/>
              </a:ext>
            </a:extLst>
          </p:cNvPr>
          <p:cNvSpPr txBox="1">
            <a:spLocks/>
          </p:cNvSpPr>
          <p:nvPr/>
        </p:nvSpPr>
        <p:spPr>
          <a:xfrm>
            <a:off x="293556" y="985874"/>
            <a:ext cx="3418702" cy="516882"/>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GB" sz="2200" b="1" dirty="0">
                <a:solidFill>
                  <a:schemeClr val="bg1"/>
                </a:solidFill>
                <a:latin typeface="Calibri" panose="020F0502020204030204" pitchFamily="34" charset="0"/>
                <a:cs typeface="Calibri" panose="020F0502020204030204" pitchFamily="34" charset="0"/>
              </a:rPr>
              <a:t> 2.1.7 </a:t>
            </a:r>
            <a:r>
              <a:rPr lang="en-GB" sz="2200" b="1" dirty="0" err="1">
                <a:solidFill>
                  <a:schemeClr val="bg1"/>
                </a:solidFill>
                <a:latin typeface="Calibri" panose="020F0502020204030204" pitchFamily="34" charset="0"/>
                <a:cs typeface="Calibri" panose="020F0502020204030204" pitchFamily="34" charset="0"/>
              </a:rPr>
              <a:t>Kultura</a:t>
            </a:r>
            <a:r>
              <a:rPr lang="en-GB" sz="2200" b="1" dirty="0">
                <a:solidFill>
                  <a:schemeClr val="bg1"/>
                </a:solidFill>
                <a:latin typeface="Calibri" panose="020F0502020204030204" pitchFamily="34" charset="0"/>
                <a:cs typeface="Calibri" panose="020F0502020204030204" pitchFamily="34" charset="0"/>
              </a:rPr>
              <a:t> </a:t>
            </a:r>
            <a:r>
              <a:rPr lang="en-GB" sz="2200" b="1" dirty="0" err="1">
                <a:solidFill>
                  <a:schemeClr val="bg1"/>
                </a:solidFill>
                <a:latin typeface="Calibri" panose="020F0502020204030204" pitchFamily="34" charset="0"/>
                <a:cs typeface="Calibri" panose="020F0502020204030204" pitchFamily="34" charset="0"/>
              </a:rPr>
              <a:t>branżowa</a:t>
            </a:r>
            <a:endParaRPr lang="en-GB" sz="2200" b="1" dirty="0">
              <a:solidFill>
                <a:schemeClr val="bg1"/>
              </a:solidFill>
              <a:latin typeface="Calibri" panose="020F0502020204030204" pitchFamily="34" charset="0"/>
              <a:cs typeface="Calibri" panose="020F0502020204030204" pitchFamily="34" charset="0"/>
            </a:endParaRPr>
          </a:p>
          <a:p>
            <a:pPr marL="0" indent="0">
              <a:buNone/>
            </a:pPr>
            <a:endParaRPr lang="en-GB" sz="2200" b="1" dirty="0">
              <a:solidFill>
                <a:schemeClr val="bg1"/>
              </a:solidFill>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3663602-3C7F-5169-379E-4099517F32DD}"/>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9933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5" name="Freeform 14">
            <a:extLst>
              <a:ext uri="{FF2B5EF4-FFF2-40B4-BE49-F238E27FC236}">
                <a16:creationId xmlns:a16="http://schemas.microsoft.com/office/drawing/2014/main" id="{FB575CC1-7F8B-48E5-6863-4BE5CBD01E06}"/>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64920"/>
            <a:ext cx="4188275" cy="942689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37</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77619" y="5973763"/>
            <a:ext cx="3910656" cy="2586284"/>
          </a:xfrm>
        </p:spPr>
        <p:txBody>
          <a:bodyPr>
            <a:normAutofit/>
          </a:bodyPr>
          <a:lstStyle/>
          <a:p>
            <a:pPr algn="l"/>
            <a:r>
              <a:rPr lang="en-GB" sz="2200" b="1" dirty="0">
                <a:solidFill>
                  <a:schemeClr val="bg1"/>
                </a:solidFill>
              </a:rPr>
              <a:t>2.1.8 </a:t>
            </a:r>
            <a:r>
              <a:rPr lang="en-GB" sz="2200" b="1" dirty="0" err="1">
                <a:solidFill>
                  <a:schemeClr val="bg1"/>
                </a:solidFill>
              </a:rPr>
              <a:t>Kwestie</a:t>
            </a:r>
            <a:r>
              <a:rPr lang="en-GB" sz="2200" b="1" dirty="0">
                <a:solidFill>
                  <a:schemeClr val="bg1"/>
                </a:solidFill>
              </a:rPr>
              <a:t> </a:t>
            </a:r>
            <a:r>
              <a:rPr lang="en-GB" sz="2200" b="1" dirty="0" err="1">
                <a:solidFill>
                  <a:schemeClr val="bg1"/>
                </a:solidFill>
              </a:rPr>
              <a:t>systemowe</a:t>
            </a:r>
            <a:r>
              <a:rPr lang="en-GB" sz="2200" b="1" dirty="0">
                <a:solidFill>
                  <a:schemeClr val="bg1"/>
                </a:solidFill>
              </a:rPr>
              <a:t> </a:t>
            </a:r>
            <a:r>
              <a:rPr lang="en-GB" sz="2200" b="1" dirty="0" err="1">
                <a:solidFill>
                  <a:schemeClr val="bg1"/>
                </a:solidFill>
              </a:rPr>
              <a:t>i</a:t>
            </a:r>
            <a:r>
              <a:rPr lang="en-GB" sz="2200" b="1" dirty="0">
                <a:solidFill>
                  <a:schemeClr val="bg1"/>
                </a:solidFill>
              </a:rPr>
              <a:t> </a:t>
            </a:r>
            <a:r>
              <a:rPr lang="en-GB" sz="2200" b="1" dirty="0" err="1">
                <a:solidFill>
                  <a:schemeClr val="bg1"/>
                </a:solidFill>
              </a:rPr>
              <a:t>strukturalne</a:t>
            </a:r>
            <a:endParaRPr lang="en-GB" sz="2200" b="1" dirty="0">
              <a:solidFill>
                <a:schemeClr val="bg1"/>
              </a:solidFill>
            </a:endParaRPr>
          </a:p>
          <a:p>
            <a:pPr algn="l"/>
            <a:endParaRPr lang="en-GB" sz="2200" b="1" dirty="0">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499771" y="7769385"/>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tabLst>
                <a:tab pos="450215" algn="l"/>
              </a:tabLst>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Branża budowlana cierpi z powodu archaicznych stereotypów, w tym mizoginii, kultury macho i </a:t>
            </a:r>
            <a:r>
              <a:rPr lang="pl-PL"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seksistowskich</a:t>
            </a: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 zachowań. Założenia te muszą być kwestionowane na każdym etapie, w tym w domu, w szkołach i przez nauczycieli doradztwa zawodowego.  Dowody wskazują, że dziewczęta rzadziej niż ich koledzy wybierają przedmioty ścisłe i budownictwo.</a:t>
            </a:r>
            <a:endParaRPr lang="x-none"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tabLst>
                <a:tab pos="450215" algn="l"/>
              </a:tabLst>
            </a:pPr>
            <a:r>
              <a:rPr lang="en-IE"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x-none"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tabLst>
                <a:tab pos="450215" algn="l"/>
              </a:tabLst>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Badania wskazują, że nadal istnieją problemy z byciem traktowanym poważnie, a kobiety muszą udowadniać swoją wartość bardziej niż ich męscy </a:t>
            </a:r>
            <a:r>
              <a:rPr lang="pl-PL"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odpowiednicy</a:t>
            </a: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x-none"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32622" y="847592"/>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2" name="Text Placeholder 4">
            <a:extLst>
              <a:ext uri="{FF2B5EF4-FFF2-40B4-BE49-F238E27FC236}">
                <a16:creationId xmlns:a16="http://schemas.microsoft.com/office/drawing/2014/main" id="{9851AFF3-C6C0-A6BB-4283-216284F0D453}"/>
              </a:ext>
            </a:extLst>
          </p:cNvPr>
          <p:cNvSpPr>
            <a:spLocks noGrp="1"/>
          </p:cNvSpPr>
          <p:nvPr/>
        </p:nvSpPr>
        <p:spPr>
          <a:xfrm>
            <a:off x="493233" y="3146916"/>
            <a:ext cx="3286605" cy="2064577"/>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Za każdym razem, gdy coś jest jednowymiarowe, gdy widzimy tylko jedną perspektywę, tracimy... Nadmiar krytyki tworzy opór, więc rozwiązanie jest </a:t>
            </a:r>
            <a:r>
              <a:rPr lang="pl-PL" dirty="0" err="1"/>
              <a:t>multidyscyplinarne</a:t>
            </a:r>
            <a:r>
              <a:rPr lang="pl-PL" dirty="0"/>
              <a:t>. I nie chodzi tylko o szeroko zakrojone kampanie krajowe i międzynarodowe. Ważne jest, aby prowadzić rozmowy z naszymi przyjaciółmi, rodziną i społecznościami</a:t>
            </a:r>
            <a:r>
              <a:rPr lang="en-IE" dirty="0"/>
              <a:t> ”.</a:t>
            </a:r>
            <a:endParaRPr lang="en-US" baseline="30000" dirty="0"/>
          </a:p>
        </p:txBody>
      </p:sp>
      <p:sp>
        <p:nvSpPr>
          <p:cNvPr id="13" name="Text Placeholder 6">
            <a:extLst>
              <a:ext uri="{FF2B5EF4-FFF2-40B4-BE49-F238E27FC236}">
                <a16:creationId xmlns:a16="http://schemas.microsoft.com/office/drawing/2014/main" id="{178EECDD-96ED-C0C0-7B14-2CD17EBE7E6B}"/>
              </a:ext>
            </a:extLst>
          </p:cNvPr>
          <p:cNvSpPr txBox="1">
            <a:spLocks/>
          </p:cNvSpPr>
          <p:nvPr/>
        </p:nvSpPr>
        <p:spPr>
          <a:xfrm>
            <a:off x="445758" y="579301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ts val="2000"/>
              </a:lnSpc>
            </a:pPr>
            <a:r>
              <a:rPr lang="en-IE" sz="900" b="1" i="1" dirty="0" err="1">
                <a:solidFill>
                  <a:schemeClr val="bg1"/>
                </a:solidFill>
                <a:cs typeface="Times New Roman" panose="02020603050405020304" pitchFamily="18" charset="0"/>
              </a:rPr>
              <a:t>Sanja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Ivandic</a:t>
            </a:r>
            <a:r>
              <a:rPr lang="en-IE" sz="900" b="1" i="1" dirty="0">
                <a:solidFill>
                  <a:schemeClr val="bg1"/>
                </a:solidFill>
                <a:cs typeface="Times New Roman" panose="02020603050405020304" pitchFamily="18" charset="0"/>
              </a:rPr>
              <a:t>, Outside Media, </a:t>
            </a:r>
            <a:r>
              <a:rPr lang="pl-PL" sz="900" b="1" i="1" dirty="0">
                <a:solidFill>
                  <a:schemeClr val="bg1"/>
                </a:solidFill>
                <a:cs typeface="Times New Roman" panose="02020603050405020304" pitchFamily="18" charset="0"/>
              </a:rPr>
              <a:t>Niemcy</a:t>
            </a:r>
            <a:endParaRPr lang="x-none" sz="900" b="1" i="1">
              <a:solidFill>
                <a:schemeClr val="bg1"/>
              </a:solidFill>
              <a:cs typeface="Times New Roman" panose="02020603050405020304" pitchFamily="18" charset="0"/>
            </a:endParaRPr>
          </a:p>
        </p:txBody>
      </p:sp>
    </p:spTree>
    <p:extLst>
      <p:ext uri="{BB962C8B-B14F-4D97-AF65-F5344CB8AC3E}">
        <p14:creationId xmlns:p14="http://schemas.microsoft.com/office/powerpoint/2010/main" val="279627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38</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2539999"/>
            <a:ext cx="2763838" cy="440267"/>
          </a:xfrm>
          <a:prstGeom prst="rect">
            <a:avLst/>
          </a:prstGeom>
        </p:spPr>
        <p:txBody>
          <a:bodyPr numCol="1"/>
          <a:lstStyle/>
          <a:p>
            <a:r>
              <a:rPr lang="pl-PL" sz="1800" b="1" dirty="0">
                <a:solidFill>
                  <a:schemeClr val="bg1"/>
                </a:solidFill>
              </a:rPr>
              <a:t>Stereotypy dotyczące płci</a:t>
            </a:r>
            <a:endParaRPr lang="en-US" b="1" dirty="0"/>
          </a:p>
          <a:p>
            <a:endParaRPr lang="en-US" b="1" dirty="0"/>
          </a:p>
        </p:txBody>
      </p:sp>
      <p:sp>
        <p:nvSpPr>
          <p:cNvPr id="5" name="Text Placeholder 4">
            <a:extLst>
              <a:ext uri="{FF2B5EF4-FFF2-40B4-BE49-F238E27FC236}">
                <a16:creationId xmlns:a16="http://schemas.microsoft.com/office/drawing/2014/main" id="{FD400125-AD89-B094-5E23-A244DBCB5B20}"/>
              </a:ext>
            </a:extLst>
          </p:cNvPr>
          <p:cNvSpPr>
            <a:spLocks noGrp="1"/>
          </p:cNvSpPr>
          <p:nvPr/>
        </p:nvSpPr>
        <p:spPr>
          <a:xfrm>
            <a:off x="3919912" y="3600059"/>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Słyszałam od innych koleżanek z branży, że napotykają na pewne bariery, takie jak stereotypy związane z płcią, które utrudniają im poważne traktowanie w niektórych sytuacjach</a:t>
            </a:r>
            <a:r>
              <a:rPr lang="en-IE" dirty="0"/>
              <a:t>”.</a:t>
            </a:r>
            <a:r>
              <a:rPr lang="x-none"/>
              <a:t> </a:t>
            </a:r>
            <a:endParaRPr lang="en-US" baseline="30000" dirty="0"/>
          </a:p>
        </p:txBody>
      </p:sp>
      <p:grpSp>
        <p:nvGrpSpPr>
          <p:cNvPr id="9" name="Group 8">
            <a:extLst>
              <a:ext uri="{FF2B5EF4-FFF2-40B4-BE49-F238E27FC236}">
                <a16:creationId xmlns:a16="http://schemas.microsoft.com/office/drawing/2014/main" id="{6E130579-78A0-5C6A-FBFF-F0C3FA5E7AD0}"/>
              </a:ext>
            </a:extLst>
          </p:cNvPr>
          <p:cNvGrpSpPr/>
          <p:nvPr/>
        </p:nvGrpSpPr>
        <p:grpSpPr>
          <a:xfrm>
            <a:off x="4707377" y="1888992"/>
            <a:ext cx="1487826" cy="1083162"/>
            <a:chOff x="3400450" y="986392"/>
            <a:chExt cx="1487826" cy="1083162"/>
          </a:xfrm>
        </p:grpSpPr>
        <p:sp>
          <p:nvSpPr>
            <p:cNvPr id="10" name="Freeform 9">
              <a:extLst>
                <a:ext uri="{FF2B5EF4-FFF2-40B4-BE49-F238E27FC236}">
                  <a16:creationId xmlns:a16="http://schemas.microsoft.com/office/drawing/2014/main" id="{B544647A-B226-297E-9028-8F7CEA06D041}"/>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1" name="Freeform 10">
              <a:extLst>
                <a:ext uri="{FF2B5EF4-FFF2-40B4-BE49-F238E27FC236}">
                  <a16:creationId xmlns:a16="http://schemas.microsoft.com/office/drawing/2014/main" id="{D9821338-15FF-FF4D-8EB6-DCF8348B1CB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7" name="Text Placeholder 6">
            <a:extLst>
              <a:ext uri="{FF2B5EF4-FFF2-40B4-BE49-F238E27FC236}">
                <a16:creationId xmlns:a16="http://schemas.microsoft.com/office/drawing/2014/main" id="{CB13E9AB-BBED-F207-A98E-8BBE3F498899}"/>
              </a:ext>
            </a:extLst>
          </p:cNvPr>
          <p:cNvSpPr txBox="1">
            <a:spLocks/>
          </p:cNvSpPr>
          <p:nvPr/>
        </p:nvSpPr>
        <p:spPr>
          <a:xfrm>
            <a:off x="3826098" y="536236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chemeClr val="bg1"/>
                </a:solidFill>
                <a:cs typeface="Times New Roman" panose="02020603050405020304" pitchFamily="18" charset="0"/>
              </a:rPr>
              <a:t>Anne </a:t>
            </a:r>
            <a:r>
              <a:rPr lang="en-IE" sz="900" b="1" i="1" dirty="0" err="1">
                <a:solidFill>
                  <a:schemeClr val="bg1"/>
                </a:solidFill>
                <a:cs typeface="Times New Roman" panose="02020603050405020304" pitchFamily="18" charset="0"/>
              </a:rPr>
              <a:t>Pendersen</a:t>
            </a:r>
            <a:r>
              <a:rPr lang="pl-PL" sz="900" b="1" i="1" dirty="0">
                <a:solidFill>
                  <a:schemeClr val="bg1"/>
                </a:solidFill>
                <a:cs typeface="Times New Roman" panose="02020603050405020304" pitchFamily="18" charset="0"/>
              </a:rPr>
              <a:t>,</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inżynier</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budownictwa</a:t>
            </a:r>
            <a:r>
              <a:rPr lang="en-IE" sz="900" b="1" i="1" dirty="0">
                <a:solidFill>
                  <a:schemeClr val="bg1"/>
                </a:solidFill>
                <a:cs typeface="Times New Roman" panose="02020603050405020304" pitchFamily="18" charset="0"/>
              </a:rPr>
              <a:t>, Dania</a:t>
            </a:r>
            <a:endParaRPr lang="x-none" sz="900" b="1" i="1">
              <a:solidFill>
                <a:schemeClr val="bg1"/>
              </a:solidFill>
              <a:cs typeface="Times New Roman" panose="02020603050405020304" pitchFamily="18" charset="0"/>
            </a:endParaRPr>
          </a:p>
        </p:txBody>
      </p:sp>
      <p:sp>
        <p:nvSpPr>
          <p:cNvPr id="18" name="Text Placeholder 4">
            <a:extLst>
              <a:ext uri="{FF2B5EF4-FFF2-40B4-BE49-F238E27FC236}">
                <a16:creationId xmlns:a16="http://schemas.microsoft.com/office/drawing/2014/main" id="{E75EF3E7-CB58-8A66-A69E-C2F8CC512641}"/>
              </a:ext>
            </a:extLst>
          </p:cNvPr>
          <p:cNvSpPr>
            <a:spLocks noGrp="1"/>
          </p:cNvSpPr>
          <p:nvPr/>
        </p:nvSpPr>
        <p:spPr>
          <a:xfrm>
            <a:off x="3905377" y="6591300"/>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Sektor budowlany jest nadal zdominowany przez mężczyzn, a ja, jako kobieta, od czasu do czasu staję w obliczu wyzwań związanych ze stereotypami i uprzedzeniami związanymi z płcią. Na przykład, zdarzało się, że klienci lub koledzy wątpili w moje kompetencje, tylko dlatego, że jestem kobietą w tradycyjnie męskiej dziedzinie. Musiałam udowodnić swoje umiejętności i wiedzę, aby zdobyć ich zaufanie i szacunek</a:t>
            </a:r>
            <a:r>
              <a:rPr lang="en-IE" dirty="0"/>
              <a:t>”.</a:t>
            </a:r>
            <a:r>
              <a:rPr lang="x-none"/>
              <a:t> </a:t>
            </a:r>
            <a:endParaRPr lang="en-US" baseline="30000" dirty="0"/>
          </a:p>
        </p:txBody>
      </p:sp>
      <p:sp>
        <p:nvSpPr>
          <p:cNvPr id="19" name="Text Placeholder 6">
            <a:extLst>
              <a:ext uri="{FF2B5EF4-FFF2-40B4-BE49-F238E27FC236}">
                <a16:creationId xmlns:a16="http://schemas.microsoft.com/office/drawing/2014/main" id="{9F3733EE-FF47-5D94-A91F-E6F4B2A96D32}"/>
              </a:ext>
            </a:extLst>
          </p:cNvPr>
          <p:cNvSpPr txBox="1">
            <a:spLocks/>
          </p:cNvSpPr>
          <p:nvPr/>
        </p:nvSpPr>
        <p:spPr>
          <a:xfrm>
            <a:off x="3944963" y="939546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err="1">
                <a:solidFill>
                  <a:schemeClr val="bg1"/>
                </a:solidFill>
                <a:cs typeface="Times New Roman" panose="02020603050405020304" pitchFamily="18" charset="0"/>
              </a:rPr>
              <a:t>Klara</a:t>
            </a:r>
            <a:r>
              <a:rPr lang="en-IE" sz="900" b="1" i="1" dirty="0">
                <a:solidFill>
                  <a:schemeClr val="bg1"/>
                </a:solidFill>
                <a:cs typeface="Times New Roman" panose="02020603050405020304" pitchFamily="18" charset="0"/>
              </a:rPr>
              <a:t> Larsen, </a:t>
            </a:r>
            <a:r>
              <a:rPr lang="pl-PL" sz="900" b="1" i="1" dirty="0" err="1">
                <a:solidFill>
                  <a:schemeClr val="bg1"/>
                </a:solidFill>
                <a:cs typeface="Times New Roman" panose="02020603050405020304" pitchFamily="18" charset="0"/>
              </a:rPr>
              <a:t>r</a:t>
            </a:r>
            <a:r>
              <a:rPr lang="en-IE" sz="900" b="1" i="1" dirty="0" err="1">
                <a:solidFill>
                  <a:schemeClr val="bg1"/>
                </a:solidFill>
                <a:cs typeface="Times New Roman" panose="02020603050405020304" pitchFamily="18" charset="0"/>
              </a:rPr>
              <a:t>zeczoznawca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ds</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ilości</a:t>
            </a:r>
            <a:r>
              <a:rPr lang="en-IE" sz="900" b="1" i="1" dirty="0">
                <a:solidFill>
                  <a:schemeClr val="bg1"/>
                </a:solidFill>
                <a:cs typeface="Times New Roman" panose="02020603050405020304" pitchFamily="18" charset="0"/>
              </a:rPr>
              <a:t>, Dania</a:t>
            </a:r>
          </a:p>
        </p:txBody>
      </p:sp>
      <p:sp>
        <p:nvSpPr>
          <p:cNvPr id="20" name="Text Placeholder 4">
            <a:extLst>
              <a:ext uri="{FF2B5EF4-FFF2-40B4-BE49-F238E27FC236}">
                <a16:creationId xmlns:a16="http://schemas.microsoft.com/office/drawing/2014/main" id="{A7135115-FD1F-3786-1CC0-305FD5444AF8}"/>
              </a:ext>
            </a:extLst>
          </p:cNvPr>
          <p:cNvSpPr>
            <a:spLocks noGrp="1"/>
          </p:cNvSpPr>
          <p:nvPr/>
        </p:nvSpPr>
        <p:spPr>
          <a:xfrm>
            <a:off x="618772" y="3615555"/>
            <a:ext cx="3286605" cy="5528443"/>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Branża musi uwierzyć, że warto. Dopóki jest to narzucone, podążając za jakąś modą, nie zadziała. Musi to być przekonanie, aby weszło w DNA firmy lub branży, że ma to sens. Że przynosi korzyści zarówno firmie, jak i pracownikom. Aby każdy czuł, że robi to, ponieważ jest to słuszne, a nie dlatego, że jest to słuszne, ponieważ otrzymujemy za to wynagrodzenie. Branża może czerpać korzyści z łączenia różnych wrażliwości i kompetencji, ponieważ gdy kobiety staną się masą krytyczną w organizacji, będą w stanie otworzyć się na działanie</a:t>
            </a:r>
            <a:r>
              <a:rPr lang="en-IE" dirty="0"/>
              <a:t>”.</a:t>
            </a:r>
            <a:r>
              <a:rPr lang="x-none"/>
              <a:t> </a:t>
            </a:r>
            <a:endParaRPr lang="en-US" baseline="30000" dirty="0"/>
          </a:p>
        </p:txBody>
      </p:sp>
      <p:sp>
        <p:nvSpPr>
          <p:cNvPr id="21" name="Text Placeholder 6">
            <a:extLst>
              <a:ext uri="{FF2B5EF4-FFF2-40B4-BE49-F238E27FC236}">
                <a16:creationId xmlns:a16="http://schemas.microsoft.com/office/drawing/2014/main" id="{636CC064-93FF-3AE8-9C8D-57F6290A5B5E}"/>
              </a:ext>
            </a:extLst>
          </p:cNvPr>
          <p:cNvSpPr txBox="1">
            <a:spLocks/>
          </p:cNvSpPr>
          <p:nvPr/>
        </p:nvSpPr>
        <p:spPr>
          <a:xfrm>
            <a:off x="602448" y="9198518"/>
            <a:ext cx="3379456"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err="1">
                <a:solidFill>
                  <a:schemeClr val="bg1"/>
                </a:solidFill>
                <a:cs typeface="Times New Roman" panose="02020603050405020304" pitchFamily="18" charset="0"/>
              </a:rPr>
              <a:t>Małgorzata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Kopka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Piątek</a:t>
            </a:r>
            <a:r>
              <a:rPr lang="en-IE" sz="900" b="1" i="1" dirty="0">
                <a:solidFill>
                  <a:schemeClr val="bg1"/>
                </a:solidFill>
                <a:cs typeface="Times New Roman" panose="02020603050405020304" pitchFamily="18" charset="0"/>
              </a:rPr>
              <a:t>, </a:t>
            </a:r>
            <a:r>
              <a:rPr lang="pl-PL" sz="900" b="1" i="1" dirty="0">
                <a:solidFill>
                  <a:schemeClr val="bg1"/>
                </a:solidFill>
                <a:cs typeface="Times New Roman" panose="02020603050405020304" pitchFamily="18" charset="0"/>
              </a:rPr>
              <a:t>Dyrektor Programu Polityki Europejskiej i Migracyjnej w Instytucie Spraw Publicznych, Polska</a:t>
            </a:r>
            <a:endParaRPr lang="en-IE" sz="900" b="1" i="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087883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8416D38-D354-3CB8-6248-2ED0EE263246}"/>
              </a:ext>
            </a:extLst>
          </p:cNvPr>
          <p:cNvSpPr/>
          <p:nvPr/>
        </p:nvSpPr>
        <p:spPr>
          <a:xfrm>
            <a:off x="0" y="2590800"/>
            <a:ext cx="7559675" cy="116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1402340"/>
            <a:ext cx="6403112" cy="868724"/>
          </a:xfrm>
        </p:spPr>
        <p:txBody>
          <a:bodyPr anchor="t">
            <a:normAutofit/>
          </a:bodyPr>
          <a:lstStyle/>
          <a:p>
            <a:pPr algn="just">
              <a:spcBef>
                <a:spcPts val="195"/>
              </a:spcBef>
              <a:tabLst>
                <a:tab pos="450215" algn="l"/>
              </a:tabLst>
            </a:pPr>
            <a:r>
              <a:rPr lang="pl-PL" sz="1100" dirty="0">
                <a:ea typeface="Calibri" panose="020F0502020204030204" pitchFamily="34" charset="0"/>
              </a:rPr>
              <a:t>Głównym problemem jest brak ogólnej wiedzy i informacji na temat branży, możliwości kariery i wymaganych kwalifikacji.    Nauczyciele i rodzice wydają się mieć ograniczone zrozumienie tego, co jest dostępne. Ma to bezpośredni wpływ na wybory zawodowe dziewcząt.</a:t>
            </a:r>
            <a:endParaRPr lang="x-none" sz="110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39</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3573780"/>
            <a:ext cx="6526988" cy="4990192"/>
          </a:xfrm>
          <a:prstGeom prst="rect">
            <a:avLst/>
          </a:prstGeom>
        </p:spPr>
        <p:txBody>
          <a:bodyPr/>
          <a:lstStyle/>
          <a:p>
            <a:pPr>
              <a:spcBef>
                <a:spcPts val="195"/>
              </a:spcBef>
              <a:tabLst>
                <a:tab pos="450215" algn="l"/>
              </a:tabLst>
            </a:pPr>
            <a:r>
              <a:rPr lang="pl-PL" dirty="0">
                <a:ea typeface="Calibri" panose="020F0502020204030204" pitchFamily="34" charset="0"/>
              </a:rPr>
              <a:t>Branża budowlana musi przyjrzeć się swoim politykom i procedurom pod kątem płci. Kilka poważnych pytań do rozważenia to:</a:t>
            </a:r>
          </a:p>
          <a:p>
            <a:pPr>
              <a:spcBef>
                <a:spcPts val="195"/>
              </a:spcBef>
              <a:tabLst>
                <a:tab pos="450215" algn="l"/>
              </a:tabLst>
            </a:pPr>
            <a:endParaRPr lang="x-none">
              <a:effectLst/>
              <a:ea typeface="Calibri" panose="020F0502020204030204" pitchFamily="34" charset="0"/>
            </a:endParaRPr>
          </a:p>
          <a:p>
            <a:pPr marL="171450" indent="-171450">
              <a:spcBef>
                <a:spcPts val="195"/>
              </a:spcBef>
              <a:buClr>
                <a:srgbClr val="EF8D5B"/>
              </a:buClr>
              <a:buFont typeface="Arial" panose="020B0604020202020204" pitchFamily="34" charset="0"/>
              <a:buChar char="•"/>
              <a:tabLst>
                <a:tab pos="450215" algn="l"/>
              </a:tabLst>
            </a:pPr>
            <a:r>
              <a:rPr lang="pl-PL" dirty="0">
                <a:ea typeface="Calibri" panose="020F0502020204030204" pitchFamily="34" charset="0"/>
              </a:rPr>
              <a:t>Czy język używany w opisach stanowisk, specyfikacjach stanowisk i ogłoszeniach jest wykluczający?</a:t>
            </a:r>
          </a:p>
          <a:p>
            <a:pPr marL="171450" indent="-171450">
              <a:spcBef>
                <a:spcPts val="195"/>
              </a:spcBef>
              <a:buClr>
                <a:srgbClr val="EF8D5B"/>
              </a:buClr>
              <a:buFont typeface="Arial" panose="020B0604020202020204" pitchFamily="34" charset="0"/>
              <a:buChar char="•"/>
              <a:tabLst>
                <a:tab pos="450215" algn="l"/>
              </a:tabLst>
            </a:pPr>
            <a:r>
              <a:rPr lang="pl-PL" dirty="0">
                <a:ea typeface="Calibri" panose="020F0502020204030204" pitchFamily="34" charset="0"/>
              </a:rPr>
              <a:t>Czy oferujemy łazienki zarówno dla kobiet, jak i mężczyzn?</a:t>
            </a:r>
          </a:p>
          <a:p>
            <a:pPr marL="171450" indent="-171450">
              <a:spcBef>
                <a:spcPts val="195"/>
              </a:spcBef>
              <a:buClr>
                <a:srgbClr val="EF8D5B"/>
              </a:buClr>
              <a:buFont typeface="Arial" panose="020B0604020202020204" pitchFamily="34" charset="0"/>
              <a:buChar char="•"/>
              <a:tabLst>
                <a:tab pos="450215" algn="l"/>
              </a:tabLst>
            </a:pPr>
            <a:r>
              <a:rPr lang="pl-PL" dirty="0">
                <a:ea typeface="Calibri" panose="020F0502020204030204" pitchFamily="34" charset="0"/>
              </a:rPr>
              <a:t>Czy zapewniamy bezpieczne środowisko pracy wolne od </a:t>
            </a:r>
            <a:r>
              <a:rPr lang="pl-PL" dirty="0" err="1">
                <a:ea typeface="Calibri" panose="020F0502020204030204" pitchFamily="34" charset="0"/>
              </a:rPr>
              <a:t>mobbingu</a:t>
            </a:r>
            <a:r>
              <a:rPr lang="pl-PL" dirty="0">
                <a:ea typeface="Calibri" panose="020F0502020204030204" pitchFamily="34" charset="0"/>
              </a:rPr>
              <a:t>, molestowania i jawnej dyskryminacji?</a:t>
            </a:r>
          </a:p>
          <a:p>
            <a:pPr marL="171450" indent="-171450">
              <a:spcBef>
                <a:spcPts val="195"/>
              </a:spcBef>
              <a:buClr>
                <a:srgbClr val="EF8D5B"/>
              </a:buClr>
              <a:buFont typeface="Arial" panose="020B0604020202020204" pitchFamily="34" charset="0"/>
              <a:buChar char="•"/>
              <a:tabLst>
                <a:tab pos="450215" algn="l"/>
              </a:tabLst>
            </a:pPr>
            <a:r>
              <a:rPr lang="pl-PL" dirty="0">
                <a:ea typeface="Calibri" panose="020F0502020204030204" pitchFamily="34" charset="0"/>
              </a:rPr>
              <a:t>Czy oferujemy elastyczne warunki pracy umożliwiające zachowanie zdrowej równowagi między życiem zawodowym a prywatnym?</a:t>
            </a:r>
          </a:p>
          <a:p>
            <a:pPr marL="171450" indent="-171450">
              <a:spcBef>
                <a:spcPts val="195"/>
              </a:spcBef>
              <a:buClr>
                <a:srgbClr val="EF8D5B"/>
              </a:buClr>
              <a:buFont typeface="Arial" panose="020B0604020202020204" pitchFamily="34" charset="0"/>
              <a:buChar char="•"/>
              <a:tabLst>
                <a:tab pos="450215" algn="l"/>
              </a:tabLst>
            </a:pPr>
            <a:r>
              <a:rPr lang="pl-PL" dirty="0">
                <a:ea typeface="Calibri" panose="020F0502020204030204" pitchFamily="34" charset="0"/>
              </a:rPr>
              <a:t>Czy mamy mentorów na miejscu?</a:t>
            </a:r>
          </a:p>
          <a:p>
            <a:pPr marL="171450" indent="-171450">
              <a:spcBef>
                <a:spcPts val="195"/>
              </a:spcBef>
              <a:buClr>
                <a:srgbClr val="EF8D5B"/>
              </a:buClr>
              <a:buFont typeface="Arial" panose="020B0604020202020204" pitchFamily="34" charset="0"/>
              <a:buChar char="•"/>
              <a:tabLst>
                <a:tab pos="450215" algn="l"/>
              </a:tabLst>
            </a:pPr>
            <a:r>
              <a:rPr lang="pl-PL" dirty="0">
                <a:ea typeface="Calibri" panose="020F0502020204030204" pitchFamily="34" charset="0"/>
              </a:rPr>
              <a:t>Czy mamy kierownictwo wyższego szczebla, które dba o to, by kobiety mogły w pełni wykorzystywać swój potencjał w pracy?</a:t>
            </a:r>
            <a:endParaRPr lang="x-none">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0383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29342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2.1.9 </a:t>
            </a:r>
            <a:r>
              <a:rPr lang="pl-PL" dirty="0"/>
              <a:t>Polityka</a:t>
            </a:r>
            <a:endParaRPr lang="x-none"/>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4202567"/>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Konieczny jest systematyczny przegląd wszystkich punktów wejścia do branży, a przed punktem wejścia, jakie czynniki mają wpływ na kobiety, które powinny rozważyć budowę</a:t>
            </a:r>
            <a:r>
              <a:rPr lang="en-US" dirty="0"/>
              <a:t>.”</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844403" y="5861863"/>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Sarah Jane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Pisciotti</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Sisk,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Ir</a:t>
            </a:r>
            <a:r>
              <a:rPr lang="pl-PL"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landia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6">
            <a:extLst>
              <a:ext uri="{FF2B5EF4-FFF2-40B4-BE49-F238E27FC236}">
                <a16:creationId xmlns:a16="http://schemas.microsoft.com/office/drawing/2014/main" id="{74611ED0-4195-28B2-E78A-A66128FE1F37}"/>
              </a:ext>
            </a:extLst>
          </p:cNvPr>
          <p:cNvSpPr txBox="1">
            <a:spLocks/>
          </p:cNvSpPr>
          <p:nvPr/>
        </p:nvSpPr>
        <p:spPr>
          <a:xfrm>
            <a:off x="1015999" y="866182"/>
            <a:ext cx="2763838" cy="44026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1800" b="1" dirty="0" err="1">
                <a:solidFill>
                  <a:schemeClr val="bg1"/>
                </a:solidFill>
              </a:rPr>
              <a:t>Bariery</a:t>
            </a:r>
            <a:r>
              <a:rPr lang="en-IE" sz="1800" b="1" dirty="0">
                <a:solidFill>
                  <a:schemeClr val="bg1"/>
                </a:solidFill>
              </a:rPr>
              <a:t> w </a:t>
            </a:r>
            <a:r>
              <a:rPr lang="en-IE" sz="1800" b="1" dirty="0" err="1">
                <a:solidFill>
                  <a:schemeClr val="bg1"/>
                </a:solidFill>
              </a:rPr>
              <a:t>karierze</a:t>
            </a:r>
            <a:endParaRPr lang="en-US" b="1" dirty="0"/>
          </a:p>
        </p:txBody>
      </p:sp>
      <p:sp>
        <p:nvSpPr>
          <p:cNvPr id="16" name="Text Placeholder 9">
            <a:extLst>
              <a:ext uri="{FF2B5EF4-FFF2-40B4-BE49-F238E27FC236}">
                <a16:creationId xmlns:a16="http://schemas.microsoft.com/office/drawing/2014/main" id="{753848D7-5F43-5750-AD92-92F27717AA7D}"/>
              </a:ext>
            </a:extLst>
          </p:cNvPr>
          <p:cNvSpPr txBox="1">
            <a:spLocks/>
          </p:cNvSpPr>
          <p:nvPr/>
        </p:nvSpPr>
        <p:spPr>
          <a:xfrm>
            <a:off x="539750" y="7511848"/>
            <a:ext cx="6526988" cy="247508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ea typeface="Calibri" panose="020F0502020204030204" pitchFamily="34" charset="0"/>
              </a:rPr>
              <a:t>Tempo zmian w sektorze budowlanym jest dobrze udokumentowane.  Dzięki nowym stanowiskom, takim jak menedżerowie BIM, koordynatorzy BIM i technicy BIM, technicy budownictwa 3D oraz dyrektorzy ds. ludzi i technologii, krajobraz jest zupełnie inny niż 10 lat temu.   Jednak luka w umiejętnościach w branży budowlanej jest bardzo niepokojąca.</a:t>
            </a:r>
          </a:p>
          <a:p>
            <a:pPr>
              <a:spcBef>
                <a:spcPts val="195"/>
              </a:spcBef>
              <a:tabLst>
                <a:tab pos="450215" algn="l"/>
              </a:tabLst>
            </a:pPr>
            <a:endParaRPr lang="pl-PL" dirty="0">
              <a:ea typeface="Calibri" panose="020F0502020204030204" pitchFamily="34" charset="0"/>
            </a:endParaRPr>
          </a:p>
          <a:p>
            <a:pPr>
              <a:spcBef>
                <a:spcPts val="195"/>
              </a:spcBef>
              <a:tabLst>
                <a:tab pos="450215" algn="l"/>
              </a:tabLst>
            </a:pPr>
            <a:r>
              <a:rPr lang="pl-PL" dirty="0">
                <a:ea typeface="Calibri" panose="020F0502020204030204" pitchFamily="34" charset="0"/>
              </a:rPr>
              <a:t>Jeśli branża budowlana ma nadal wprowadzać innowacje i stawać się bardziej wydajna, musi stać się bardziej zróżnicowana. </a:t>
            </a:r>
          </a:p>
          <a:p>
            <a:pPr>
              <a:spcBef>
                <a:spcPts val="195"/>
              </a:spcBef>
              <a:tabLst>
                <a:tab pos="450215" algn="l"/>
              </a:tabLst>
            </a:pPr>
            <a:endParaRPr lang="pl-PL" dirty="0">
              <a:ea typeface="Calibri" panose="020F0502020204030204" pitchFamily="34" charset="0"/>
            </a:endParaRPr>
          </a:p>
          <a:p>
            <a:pPr>
              <a:spcBef>
                <a:spcPts val="195"/>
              </a:spcBef>
              <a:tabLst>
                <a:tab pos="450215" algn="l"/>
              </a:tabLst>
            </a:pPr>
            <a:r>
              <a:rPr lang="pl-PL" dirty="0">
                <a:ea typeface="Calibri" panose="020F0502020204030204" pitchFamily="34" charset="0"/>
              </a:rPr>
              <a:t>Według raportu </a:t>
            </a:r>
            <a:r>
              <a:rPr lang="pl-PL" dirty="0" err="1">
                <a:ea typeface="Calibri" panose="020F0502020204030204" pitchFamily="34" charset="0"/>
              </a:rPr>
              <a:t>McKinsey</a:t>
            </a:r>
            <a:r>
              <a:rPr lang="pl-PL" dirty="0">
                <a:ea typeface="Calibri" panose="020F0502020204030204" pitchFamily="34" charset="0"/>
              </a:rPr>
              <a:t>, </a:t>
            </a:r>
            <a:r>
              <a:rPr lang="pl-PL" dirty="0" err="1">
                <a:ea typeface="Calibri" panose="020F0502020204030204" pitchFamily="34" charset="0"/>
              </a:rPr>
              <a:t>Why</a:t>
            </a:r>
            <a:r>
              <a:rPr lang="pl-PL" dirty="0">
                <a:ea typeface="Calibri" panose="020F0502020204030204" pitchFamily="34" charset="0"/>
              </a:rPr>
              <a:t> </a:t>
            </a:r>
            <a:r>
              <a:rPr lang="pl-PL" dirty="0" err="1">
                <a:ea typeface="Calibri" panose="020F0502020204030204" pitchFamily="34" charset="0"/>
              </a:rPr>
              <a:t>Diversity</a:t>
            </a:r>
            <a:r>
              <a:rPr lang="pl-PL" dirty="0">
                <a:ea typeface="Calibri" panose="020F0502020204030204" pitchFamily="34" charset="0"/>
              </a:rPr>
              <a:t> </a:t>
            </a:r>
            <a:r>
              <a:rPr lang="pl-PL" dirty="0" err="1">
                <a:ea typeface="Calibri" panose="020F0502020204030204" pitchFamily="34" charset="0"/>
              </a:rPr>
              <a:t>Matters</a:t>
            </a:r>
            <a:r>
              <a:rPr lang="pl-PL" dirty="0">
                <a:ea typeface="Calibri" panose="020F0502020204030204" pitchFamily="34" charset="0"/>
              </a:rPr>
              <a:t>, firmy zróżnicowane pod względem płci mają o 14% większe szanse na osiągnięcie lepszych wyników niż firmy niezróżnicowane, a firmy zróżnicowane etnicznie mają o 35% większe szanse na osiągnięcie lepszych wyników. W jaki sposób możemy zachęcić przyszłych rekrutów do podążania ścieżką w tym obszarze branży?</a:t>
            </a:r>
            <a:r>
              <a:rPr lang="en-IE" dirty="0">
                <a:ea typeface="Calibri" panose="020F0502020204030204" pitchFamily="34" charset="0"/>
              </a:rPr>
              <a:t> </a:t>
            </a:r>
            <a:r>
              <a:rPr lang="en-IE" baseline="30000" dirty="0">
                <a:ea typeface="Calibri" panose="020F0502020204030204" pitchFamily="34" charset="0"/>
              </a:rPr>
              <a:t>23</a:t>
            </a:r>
          </a:p>
          <a:p>
            <a:pPr>
              <a:spcBef>
                <a:spcPts val="195"/>
              </a:spcBef>
              <a:tabLst>
                <a:tab pos="450215" algn="l"/>
              </a:tabLst>
            </a:pPr>
            <a:endParaRPr lang="en-IE" baseline="30000" dirty="0">
              <a:ea typeface="Calibri" panose="020F0502020204030204" pitchFamily="34" charset="0"/>
            </a:endParaRPr>
          </a:p>
          <a:p>
            <a:pPr>
              <a:spcBef>
                <a:spcPts val="195"/>
              </a:spcBef>
              <a:tabLst>
                <a:tab pos="450215" algn="l"/>
              </a:tabLst>
            </a:pPr>
            <a:r>
              <a:rPr lang="pl-PL" dirty="0">
                <a:ea typeface="Calibri" panose="020F0502020204030204" pitchFamily="34" charset="0"/>
              </a:rPr>
              <a:t>Obecnie istnieje więcej zróżnicowanych, satysfakcjonujących i wymagających możliwości, które nie są związane z płcią i miejmy nadzieję, że rozwieją przekonanie, że budownictwo jest branżą zdominowaną przez mężczyzn. Aby branża przyciągała kobiety i zachęcała do różnorodności, należy zwrócić dużą uwagę na stale poszerzającą się listę oferowanych nowych stanowisk pracy.</a:t>
            </a:r>
            <a:endParaRPr lang="en-IE" baseline="30000" dirty="0">
              <a:ea typeface="Calibri" panose="020F0502020204030204" pitchFamily="34" charset="0"/>
            </a:endParaRPr>
          </a:p>
        </p:txBody>
      </p:sp>
      <p:sp>
        <p:nvSpPr>
          <p:cNvPr id="17" name="Text Placeholder 7">
            <a:extLst>
              <a:ext uri="{FF2B5EF4-FFF2-40B4-BE49-F238E27FC236}">
                <a16:creationId xmlns:a16="http://schemas.microsoft.com/office/drawing/2014/main" id="{A013EF20-B5D2-DEBC-877C-F5EB752BE7AF}"/>
              </a:ext>
            </a:extLst>
          </p:cNvPr>
          <p:cNvSpPr>
            <a:spLocks noGrp="1"/>
          </p:cNvSpPr>
          <p:nvPr/>
        </p:nvSpPr>
        <p:spPr>
          <a:xfrm>
            <a:off x="782169" y="7071481"/>
            <a:ext cx="4098175"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2.2 </a:t>
            </a:r>
            <a:r>
              <a:rPr lang="en-IE" dirty="0" err="1"/>
              <a:t>Czynniki</a:t>
            </a:r>
            <a:r>
              <a:rPr lang="en-IE" dirty="0"/>
              <a:t> </a:t>
            </a:r>
            <a:r>
              <a:rPr lang="en-IE" dirty="0" err="1"/>
              <a:t>napędzające</a:t>
            </a:r>
            <a:r>
              <a:rPr lang="en-IE" dirty="0"/>
              <a:t> </a:t>
            </a:r>
            <a:r>
              <a:rPr lang="en-IE" dirty="0" err="1"/>
              <a:t>zmiany</a:t>
            </a:r>
            <a:endParaRPr lang="en-IE" dirty="0"/>
          </a:p>
        </p:txBody>
      </p:sp>
      <p:sp>
        <p:nvSpPr>
          <p:cNvPr id="19" name="Text Placeholder 5">
            <a:extLst>
              <a:ext uri="{FF2B5EF4-FFF2-40B4-BE49-F238E27FC236}">
                <a16:creationId xmlns:a16="http://schemas.microsoft.com/office/drawing/2014/main" id="{2ACF0FDA-7AB8-1BCB-01ED-291E50CB0AEF}"/>
              </a:ext>
            </a:extLst>
          </p:cNvPr>
          <p:cNvSpPr txBox="1">
            <a:spLocks/>
          </p:cNvSpPr>
          <p:nvPr/>
        </p:nvSpPr>
        <p:spPr>
          <a:xfrm>
            <a:off x="539750" y="10297919"/>
            <a:ext cx="6590752"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ea typeface="Calibri" panose="020F0502020204030204" pitchFamily="34" charset="0"/>
              </a:rPr>
              <a:t>23 </a:t>
            </a:r>
            <a:r>
              <a:rPr lang="en-IE" sz="900">
                <a:effectLst/>
                <a:latin typeface="Calibri" panose="020F0502020204030204" pitchFamily="34" charset="0"/>
                <a:ea typeface="Calibri" panose="020F0502020204030204" pitchFamily="34" charset="0"/>
                <a:cs typeface="Times New Roman" panose="02020603050405020304" pitchFamily="18" charset="0"/>
              </a:rPr>
              <a:t>Why Diversity Matters. (2015) McKinsey &amp; Company </a:t>
            </a:r>
            <a:endParaRPr lang="x-none" sz="900" b="1">
              <a:solidFill>
                <a:srgbClr val="7CD0E4"/>
              </a:solidFill>
              <a:effectLst/>
              <a:ea typeface="Calibri" panose="020F0502020204030204" pitchFamily="34" charset="0"/>
            </a:endParaRPr>
          </a:p>
        </p:txBody>
      </p:sp>
    </p:spTree>
    <p:extLst>
      <p:ext uri="{BB962C8B-B14F-4D97-AF65-F5344CB8AC3E}">
        <p14:creationId xmlns:p14="http://schemas.microsoft.com/office/powerpoint/2010/main" val="2327862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C5EB4F42-3F47-F3FD-CD9E-BD3DDE2DD1B9}"/>
              </a:ext>
            </a:extLst>
          </p:cNvPr>
          <p:cNvSpPr>
            <a:spLocks noGrp="1"/>
          </p:cNvSpPr>
          <p:nvPr>
            <p:ph type="body" sz="quarter" idx="49"/>
          </p:nvPr>
        </p:nvSpPr>
        <p:spPr>
          <a:xfrm>
            <a:off x="2830132" y="2576177"/>
            <a:ext cx="4064938" cy="348400"/>
          </a:xfrm>
        </p:spPr>
        <p:txBody>
          <a:bodyPr/>
          <a:lstStyle/>
          <a:p>
            <a:r>
              <a:rPr lang="pl-PL" dirty="0"/>
              <a:t>Zestaw narzędzi do włączania, docierania i nauczania</a:t>
            </a:r>
          </a:p>
        </p:txBody>
      </p:sp>
      <p:sp>
        <p:nvSpPr>
          <p:cNvPr id="24" name="Text Placeholder 23">
            <a:extLst>
              <a:ext uri="{FF2B5EF4-FFF2-40B4-BE49-F238E27FC236}">
                <a16:creationId xmlns:a16="http://schemas.microsoft.com/office/drawing/2014/main" id="{0785767F-C316-C6F9-007C-DC2AC73B79FD}"/>
              </a:ext>
            </a:extLst>
          </p:cNvPr>
          <p:cNvSpPr>
            <a:spLocks noGrp="1"/>
          </p:cNvSpPr>
          <p:nvPr>
            <p:ph type="body" sz="quarter" idx="14"/>
          </p:nvPr>
        </p:nvSpPr>
        <p:spPr>
          <a:xfrm>
            <a:off x="2830132" y="2890779"/>
            <a:ext cx="3544003" cy="349200"/>
          </a:xfrm>
        </p:spPr>
        <p:txBody>
          <a:bodyPr/>
          <a:lstStyle/>
          <a:p>
            <a:r>
              <a:rPr lang="pl-PL" dirty="0"/>
              <a:t>Podziękowania</a:t>
            </a:r>
            <a:endParaRPr lang="en-US" dirty="0"/>
          </a:p>
        </p:txBody>
      </p:sp>
      <p:sp>
        <p:nvSpPr>
          <p:cNvPr id="27" name="Text Placeholder 26">
            <a:extLst>
              <a:ext uri="{FF2B5EF4-FFF2-40B4-BE49-F238E27FC236}">
                <a16:creationId xmlns:a16="http://schemas.microsoft.com/office/drawing/2014/main" id="{8E233D8A-AEE9-0C1E-D3FE-613255CED02A}"/>
              </a:ext>
            </a:extLst>
          </p:cNvPr>
          <p:cNvSpPr>
            <a:spLocks noGrp="1"/>
          </p:cNvSpPr>
          <p:nvPr>
            <p:ph type="body" sz="quarter" idx="19"/>
          </p:nvPr>
        </p:nvSpPr>
        <p:spPr>
          <a:xfrm>
            <a:off x="2830132" y="3218918"/>
            <a:ext cx="3544003" cy="348400"/>
          </a:xfrm>
        </p:spPr>
        <p:txBody>
          <a:bodyPr/>
          <a:lstStyle/>
          <a:p>
            <a:r>
              <a:rPr lang="pl-PL" dirty="0"/>
              <a:t>Skróty</a:t>
            </a:r>
            <a:endParaRPr lang="en-US" dirty="0"/>
          </a:p>
        </p:txBody>
      </p:sp>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3571590"/>
            <a:ext cx="648000" cy="348400"/>
          </a:xfrm>
        </p:spPr>
        <p:txBody>
          <a:bodyPr/>
          <a:lstStyle/>
          <a:p>
            <a:r>
              <a:rPr lang="en-US" dirty="0"/>
              <a:t>01</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3570969"/>
            <a:ext cx="4064938" cy="2273157"/>
          </a:xfrm>
        </p:spPr>
        <p:txBody>
          <a:bodyPr anchor="t"/>
          <a:lstStyle/>
          <a:p>
            <a:pPr>
              <a:lnSpc>
                <a:spcPts val="1480"/>
              </a:lnSpc>
              <a:spcBef>
                <a:spcPts val="0"/>
              </a:spcBef>
            </a:pPr>
            <a:r>
              <a:rPr lang="pl-PL" dirty="0"/>
              <a:t>Wiedza na temat branży budowlanej</a:t>
            </a:r>
          </a:p>
          <a:p>
            <a:pPr>
              <a:lnSpc>
                <a:spcPts val="1480"/>
              </a:lnSpc>
              <a:spcBef>
                <a:spcPts val="0"/>
              </a:spcBef>
            </a:pPr>
            <a:r>
              <a:rPr lang="pl-PL" sz="1100" b="1" dirty="0"/>
              <a:t>1.1.         Przemysł budowlany w Europie</a:t>
            </a:r>
          </a:p>
          <a:p>
            <a:pPr>
              <a:lnSpc>
                <a:spcPts val="1480"/>
              </a:lnSpc>
              <a:spcBef>
                <a:spcPts val="0"/>
              </a:spcBef>
            </a:pPr>
            <a:r>
              <a:rPr lang="pl-PL" sz="1100" dirty="0"/>
              <a:t>1.1.1 Przedsiębiorstwa budowlane w UE</a:t>
            </a:r>
          </a:p>
          <a:p>
            <a:pPr>
              <a:lnSpc>
                <a:spcPts val="1480"/>
              </a:lnSpc>
              <a:spcBef>
                <a:spcPts val="0"/>
              </a:spcBef>
            </a:pPr>
            <a:r>
              <a:rPr lang="pl-PL" sz="1100" dirty="0"/>
              <a:t>1.1.2 Pracownicy firm budowlanych w UE</a:t>
            </a:r>
          </a:p>
          <a:p>
            <a:pPr>
              <a:lnSpc>
                <a:spcPts val="1480"/>
              </a:lnSpc>
              <a:spcBef>
                <a:spcPts val="0"/>
              </a:spcBef>
            </a:pPr>
            <a:r>
              <a:rPr lang="pl-PL" sz="1100" dirty="0"/>
              <a:t>1.1.3 Inwestycje w budownictwo mieszkaniowe</a:t>
            </a:r>
          </a:p>
          <a:p>
            <a:pPr>
              <a:lnSpc>
                <a:spcPts val="1480"/>
              </a:lnSpc>
              <a:spcBef>
                <a:spcPts val="0"/>
              </a:spcBef>
            </a:pPr>
            <a:r>
              <a:rPr lang="pl-PL" sz="1100" b="1" dirty="0"/>
              <a:t>1.2.         Kobiety w budownictwie</a:t>
            </a:r>
          </a:p>
          <a:p>
            <a:pPr>
              <a:lnSpc>
                <a:spcPts val="1480"/>
              </a:lnSpc>
              <a:spcBef>
                <a:spcPts val="0"/>
              </a:spcBef>
            </a:pPr>
            <a:r>
              <a:rPr lang="pl-PL" sz="1100" b="1" dirty="0"/>
              <a:t>1.3.         Zróżnicowana sytuacja kobiet w UE</a:t>
            </a:r>
          </a:p>
          <a:p>
            <a:pPr>
              <a:lnSpc>
                <a:spcPts val="1480"/>
              </a:lnSpc>
              <a:spcBef>
                <a:spcPts val="0"/>
              </a:spcBef>
            </a:pPr>
            <a:r>
              <a:rPr lang="pl-PL" sz="1100" dirty="0"/>
              <a:t>1.3.1 Polska</a:t>
            </a:r>
          </a:p>
          <a:p>
            <a:pPr>
              <a:lnSpc>
                <a:spcPts val="1480"/>
              </a:lnSpc>
              <a:spcBef>
                <a:spcPts val="0"/>
              </a:spcBef>
            </a:pPr>
            <a:r>
              <a:rPr lang="pl-PL" sz="1100" dirty="0"/>
              <a:t>1.3.2 Irlandia</a:t>
            </a:r>
          </a:p>
          <a:p>
            <a:pPr>
              <a:lnSpc>
                <a:spcPts val="1480"/>
              </a:lnSpc>
              <a:spcBef>
                <a:spcPts val="0"/>
              </a:spcBef>
            </a:pPr>
            <a:r>
              <a:rPr lang="pl-PL" sz="1100" dirty="0"/>
              <a:t>1.3.3 Hiszpania</a:t>
            </a:r>
          </a:p>
          <a:p>
            <a:pPr>
              <a:lnSpc>
                <a:spcPts val="1480"/>
              </a:lnSpc>
              <a:spcBef>
                <a:spcPts val="0"/>
              </a:spcBef>
            </a:pPr>
            <a:r>
              <a:rPr lang="pl-PL" sz="1100" dirty="0"/>
              <a:t>1.3.4 Niemcy</a:t>
            </a:r>
          </a:p>
          <a:p>
            <a:pPr>
              <a:lnSpc>
                <a:spcPts val="1480"/>
              </a:lnSpc>
              <a:spcBef>
                <a:spcPts val="0"/>
              </a:spcBef>
            </a:pPr>
            <a:r>
              <a:rPr lang="pl-PL" sz="1100" dirty="0"/>
              <a:t>1.3.5 Dania</a:t>
            </a:r>
            <a:endParaRPr lang="en-US" sz="1100"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35" name="Text Placeholder 34">
            <a:extLst>
              <a:ext uri="{FF2B5EF4-FFF2-40B4-BE49-F238E27FC236}">
                <a16:creationId xmlns:a16="http://schemas.microsoft.com/office/drawing/2014/main" id="{CF4BC37B-9EB3-3EA4-610A-9C8803CBA503}"/>
              </a:ext>
            </a:extLst>
          </p:cNvPr>
          <p:cNvSpPr>
            <a:spLocks noGrp="1"/>
          </p:cNvSpPr>
          <p:nvPr>
            <p:ph type="body" sz="quarter" idx="53"/>
          </p:nvPr>
        </p:nvSpPr>
        <p:spPr>
          <a:xfrm>
            <a:off x="2056806" y="5945418"/>
            <a:ext cx="648000" cy="348400"/>
          </a:xfrm>
        </p:spPr>
        <p:txBody>
          <a:bodyPr/>
          <a:lstStyle/>
          <a:p>
            <a:r>
              <a:rPr lang="en-US" dirty="0"/>
              <a:t>02</a:t>
            </a:r>
          </a:p>
        </p:txBody>
      </p:sp>
      <p:sp>
        <p:nvSpPr>
          <p:cNvPr id="36" name="Text Placeholder 35">
            <a:extLst>
              <a:ext uri="{FF2B5EF4-FFF2-40B4-BE49-F238E27FC236}">
                <a16:creationId xmlns:a16="http://schemas.microsoft.com/office/drawing/2014/main" id="{A6806558-7CC8-E9DE-FC19-2D9F1C2593C1}"/>
              </a:ext>
            </a:extLst>
          </p:cNvPr>
          <p:cNvSpPr>
            <a:spLocks noGrp="1"/>
          </p:cNvSpPr>
          <p:nvPr>
            <p:ph type="body" sz="quarter" idx="54"/>
          </p:nvPr>
        </p:nvSpPr>
        <p:spPr>
          <a:xfrm>
            <a:off x="2839773" y="5970132"/>
            <a:ext cx="4055298" cy="3354738"/>
          </a:xfrm>
        </p:spPr>
        <p:txBody>
          <a:bodyPr anchor="t"/>
          <a:lstStyle/>
          <a:p>
            <a:pPr>
              <a:lnSpc>
                <a:spcPts val="1480"/>
              </a:lnSpc>
              <a:spcBef>
                <a:spcPts val="0"/>
              </a:spcBef>
            </a:pPr>
            <a:r>
              <a:rPr lang="pl-PL" dirty="0"/>
              <a:t>Wiedza na temat wyzwań związanych z równością </a:t>
            </a:r>
            <a:br>
              <a:rPr lang="pl-PL" dirty="0"/>
            </a:br>
            <a:r>
              <a:rPr lang="pl-PL" dirty="0"/>
              <a:t>i integracją dla kobiet w budownictwie</a:t>
            </a:r>
          </a:p>
          <a:p>
            <a:pPr>
              <a:lnSpc>
                <a:spcPts val="1480"/>
              </a:lnSpc>
              <a:spcBef>
                <a:spcPts val="0"/>
              </a:spcBef>
            </a:pPr>
            <a:r>
              <a:rPr lang="pl-PL" sz="1100" b="1" dirty="0"/>
              <a:t>2.1 Główne bariery i wyzwania dla kobiet w budownictwie</a:t>
            </a:r>
          </a:p>
          <a:p>
            <a:pPr>
              <a:lnSpc>
                <a:spcPts val="1480"/>
              </a:lnSpc>
              <a:spcBef>
                <a:spcPts val="0"/>
              </a:spcBef>
            </a:pPr>
            <a:r>
              <a:rPr lang="pl-PL" sz="1100" dirty="0"/>
              <a:t>2.1.1 Brak widocznych wzorców do naśladowania i mentorów</a:t>
            </a:r>
          </a:p>
          <a:p>
            <a:pPr>
              <a:lnSpc>
                <a:spcPts val="1480"/>
              </a:lnSpc>
              <a:spcBef>
                <a:spcPts val="0"/>
              </a:spcBef>
            </a:pPr>
            <a:r>
              <a:rPr lang="pl-PL" sz="1100" dirty="0"/>
              <a:t>2.1.2 Odbiór społeczny</a:t>
            </a:r>
          </a:p>
          <a:p>
            <a:pPr>
              <a:lnSpc>
                <a:spcPts val="1480"/>
              </a:lnSpc>
              <a:spcBef>
                <a:spcPts val="0"/>
              </a:spcBef>
            </a:pPr>
            <a:r>
              <a:rPr lang="pl-PL" sz="1100" dirty="0"/>
              <a:t>2.1.3 Świadomość</a:t>
            </a:r>
          </a:p>
          <a:p>
            <a:pPr>
              <a:lnSpc>
                <a:spcPts val="1480"/>
              </a:lnSpc>
              <a:spcBef>
                <a:spcPts val="0"/>
              </a:spcBef>
            </a:pPr>
            <a:r>
              <a:rPr lang="pl-PL" sz="1100" dirty="0"/>
              <a:t>2.1.4 Powrót do pracy</a:t>
            </a:r>
          </a:p>
          <a:p>
            <a:pPr>
              <a:lnSpc>
                <a:spcPts val="1480"/>
              </a:lnSpc>
              <a:spcBef>
                <a:spcPts val="0"/>
              </a:spcBef>
            </a:pPr>
            <a:r>
              <a:rPr lang="pl-PL" sz="1100" dirty="0"/>
              <a:t>2.1.5 Brak różnorodności</a:t>
            </a:r>
          </a:p>
          <a:p>
            <a:pPr>
              <a:lnSpc>
                <a:spcPts val="1480"/>
              </a:lnSpc>
              <a:spcBef>
                <a:spcPts val="0"/>
              </a:spcBef>
            </a:pPr>
            <a:r>
              <a:rPr lang="pl-PL" sz="1100" dirty="0"/>
              <a:t>2.1.6 Komunikacja</a:t>
            </a:r>
          </a:p>
          <a:p>
            <a:pPr>
              <a:lnSpc>
                <a:spcPts val="1480"/>
              </a:lnSpc>
              <a:spcBef>
                <a:spcPts val="0"/>
              </a:spcBef>
            </a:pPr>
            <a:r>
              <a:rPr lang="pl-PL" sz="1100" dirty="0"/>
              <a:t>2.1.7 Kultura branżowa</a:t>
            </a:r>
          </a:p>
          <a:p>
            <a:pPr>
              <a:lnSpc>
                <a:spcPts val="1480"/>
              </a:lnSpc>
              <a:spcBef>
                <a:spcPts val="0"/>
              </a:spcBef>
            </a:pPr>
            <a:r>
              <a:rPr lang="pl-PL" sz="1100" dirty="0"/>
              <a:t>2.1.8 Kwestie systemowe i strukturalne</a:t>
            </a:r>
          </a:p>
          <a:p>
            <a:pPr>
              <a:lnSpc>
                <a:spcPts val="1480"/>
              </a:lnSpc>
              <a:spcBef>
                <a:spcPts val="0"/>
              </a:spcBef>
            </a:pPr>
            <a:r>
              <a:rPr lang="pl-PL" sz="1100" dirty="0"/>
              <a:t>2.1.9 Polityka</a:t>
            </a:r>
          </a:p>
          <a:p>
            <a:pPr>
              <a:lnSpc>
                <a:spcPts val="1480"/>
              </a:lnSpc>
              <a:spcBef>
                <a:spcPts val="0"/>
              </a:spcBef>
            </a:pPr>
            <a:r>
              <a:rPr lang="en-US" sz="1100" b="1" dirty="0"/>
              <a:t>2.2      </a:t>
            </a:r>
            <a:r>
              <a:rPr lang="en-US" sz="1100" b="1" dirty="0" err="1"/>
              <a:t>Czynniki</a:t>
            </a:r>
            <a:r>
              <a:rPr lang="en-US" sz="1100" b="1" dirty="0"/>
              <a:t> </a:t>
            </a:r>
            <a:r>
              <a:rPr lang="en-US" sz="1100" b="1" dirty="0" err="1"/>
              <a:t>napędzające</a:t>
            </a:r>
            <a:r>
              <a:rPr lang="en-US" sz="1100" b="1" dirty="0"/>
              <a:t> </a:t>
            </a:r>
            <a:r>
              <a:rPr lang="en-US" sz="1100" b="1" dirty="0" err="1"/>
              <a:t>zmiany</a:t>
            </a:r>
            <a:endParaRPr lang="en-US" sz="1100" b="1" dirty="0"/>
          </a:p>
          <a:p>
            <a:pPr>
              <a:spcBef>
                <a:spcPts val="0"/>
              </a:spcBef>
            </a:pPr>
            <a:r>
              <a:rPr lang="pl-PL" sz="1100" dirty="0"/>
              <a:t>2.2.1 Edukacja i szkolenia</a:t>
            </a:r>
          </a:p>
          <a:p>
            <a:pPr>
              <a:spcBef>
                <a:spcPts val="0"/>
              </a:spcBef>
            </a:pPr>
            <a:r>
              <a:rPr lang="pl-PL" sz="1100" dirty="0"/>
              <a:t>2.2.2 Inwestycje w ludzi i kulturę</a:t>
            </a:r>
          </a:p>
          <a:p>
            <a:pPr>
              <a:spcBef>
                <a:spcPts val="0"/>
              </a:spcBef>
            </a:pPr>
            <a:r>
              <a:rPr lang="pl-PL" sz="1100" dirty="0"/>
              <a:t>2.2.3 Cyfryzacja i nowe technologie</a:t>
            </a:r>
          </a:p>
          <a:p>
            <a:pPr>
              <a:spcBef>
                <a:spcPts val="0"/>
              </a:spcBef>
            </a:pPr>
            <a:r>
              <a:rPr lang="pl-PL" sz="1100" dirty="0"/>
              <a:t>2.2.4 Transformacja ekologiczna</a:t>
            </a:r>
          </a:p>
          <a:p>
            <a:pPr>
              <a:spcBef>
                <a:spcPts val="0"/>
              </a:spcBef>
            </a:pPr>
            <a:r>
              <a:rPr lang="pl-PL" sz="1100" dirty="0"/>
              <a:t>2.2.5 Komunikacja i budowanie marki</a:t>
            </a:r>
            <a:endParaRPr lang="en-US" sz="1100" dirty="0"/>
          </a:p>
          <a:p>
            <a:endParaRPr lang="en-US"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pl-PL" dirty="0"/>
              <a:t>Spis treści</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06</a:t>
            </a:r>
          </a:p>
          <a:p>
            <a:endParaRPr lang="en-US" dirty="0">
              <a:solidFill>
                <a:srgbClr val="EF8D5B"/>
              </a:solidFill>
            </a:endParaRPr>
          </a:p>
        </p:txBody>
      </p:sp>
      <p:sp>
        <p:nvSpPr>
          <p:cNvPr id="17" name="Text Placeholder 35">
            <a:hlinkClick r:id="rId2" action="ppaction://hlinksldjump"/>
            <a:extLst>
              <a:ext uri="{FF2B5EF4-FFF2-40B4-BE49-F238E27FC236}">
                <a16:creationId xmlns:a16="http://schemas.microsoft.com/office/drawing/2014/main" id="{FC1DC868-9DFC-438F-9B07-964B4D383BE8}"/>
              </a:ext>
            </a:extLst>
          </p:cNvPr>
          <p:cNvSpPr txBox="1">
            <a:spLocks/>
          </p:cNvSpPr>
          <p:nvPr/>
        </p:nvSpPr>
        <p:spPr>
          <a:xfrm>
            <a:off x="6671458" y="294351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09</a:t>
            </a:r>
          </a:p>
          <a:p>
            <a:endParaRPr lang="en-US" dirty="0">
              <a:solidFill>
                <a:srgbClr val="EF8D5B"/>
              </a:solidFill>
            </a:endParaRPr>
          </a:p>
        </p:txBody>
      </p:sp>
      <p:sp>
        <p:nvSpPr>
          <p:cNvPr id="18" name="Text Placeholder 35">
            <a:hlinkClick r:id="rId3" action="ppaction://hlinksldjump"/>
            <a:extLst>
              <a:ext uri="{FF2B5EF4-FFF2-40B4-BE49-F238E27FC236}">
                <a16:creationId xmlns:a16="http://schemas.microsoft.com/office/drawing/2014/main" id="{705E86D7-5C71-4352-E97E-8FE24C4112EB}"/>
              </a:ext>
            </a:extLst>
          </p:cNvPr>
          <p:cNvSpPr txBox="1">
            <a:spLocks/>
          </p:cNvSpPr>
          <p:nvPr/>
        </p:nvSpPr>
        <p:spPr>
          <a:xfrm>
            <a:off x="6671458" y="325494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09</a:t>
            </a:r>
          </a:p>
          <a:p>
            <a:endParaRPr lang="en-US" dirty="0">
              <a:solidFill>
                <a:srgbClr val="EF8D5B"/>
              </a:solidFill>
            </a:endParaRPr>
          </a:p>
        </p:txBody>
      </p:sp>
      <p:sp>
        <p:nvSpPr>
          <p:cNvPr id="19" name="Text Placeholder 35">
            <a:hlinkClick r:id="rId2" action="ppaction://hlinksldjump"/>
            <a:extLst>
              <a:ext uri="{FF2B5EF4-FFF2-40B4-BE49-F238E27FC236}">
                <a16:creationId xmlns:a16="http://schemas.microsoft.com/office/drawing/2014/main" id="{37A851CD-8F2E-0846-6A30-7DBC291E3411}"/>
              </a:ext>
            </a:extLst>
          </p:cNvPr>
          <p:cNvSpPr txBox="1">
            <a:spLocks/>
          </p:cNvSpPr>
          <p:nvPr/>
        </p:nvSpPr>
        <p:spPr>
          <a:xfrm>
            <a:off x="6671458" y="356637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11</a:t>
            </a:r>
          </a:p>
          <a:p>
            <a:endParaRPr lang="en-US" dirty="0">
              <a:solidFill>
                <a:srgbClr val="EF8D5B"/>
              </a:solidFill>
            </a:endParaRPr>
          </a:p>
        </p:txBody>
      </p:sp>
      <p:sp>
        <p:nvSpPr>
          <p:cNvPr id="63" name="Text Placeholder 35">
            <a:hlinkClick r:id="rId4" action="ppaction://hlinksldjump"/>
            <a:extLst>
              <a:ext uri="{FF2B5EF4-FFF2-40B4-BE49-F238E27FC236}">
                <a16:creationId xmlns:a16="http://schemas.microsoft.com/office/drawing/2014/main" id="{EAB1D5D0-5BAF-A249-882D-8900A89638EF}"/>
              </a:ext>
            </a:extLst>
          </p:cNvPr>
          <p:cNvSpPr txBox="1">
            <a:spLocks/>
          </p:cNvSpPr>
          <p:nvPr/>
        </p:nvSpPr>
        <p:spPr>
          <a:xfrm>
            <a:off x="6671458" y="38943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14</a:t>
            </a:r>
          </a:p>
          <a:p>
            <a:endParaRPr lang="en-US" dirty="0">
              <a:solidFill>
                <a:srgbClr val="EF8D5B"/>
              </a:solidFill>
            </a:endParaRPr>
          </a:p>
        </p:txBody>
      </p:sp>
      <p:sp>
        <p:nvSpPr>
          <p:cNvPr id="64" name="Text Placeholder 35">
            <a:hlinkClick r:id="rId5" action="ppaction://hlinksldjump"/>
            <a:extLst>
              <a:ext uri="{FF2B5EF4-FFF2-40B4-BE49-F238E27FC236}">
                <a16:creationId xmlns:a16="http://schemas.microsoft.com/office/drawing/2014/main" id="{FF93C192-48CC-2CCA-3731-E2C0D0840367}"/>
              </a:ext>
            </a:extLst>
          </p:cNvPr>
          <p:cNvSpPr txBox="1">
            <a:spLocks/>
          </p:cNvSpPr>
          <p:nvPr/>
        </p:nvSpPr>
        <p:spPr>
          <a:xfrm>
            <a:off x="6671458" y="45801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17</a:t>
            </a:r>
          </a:p>
          <a:p>
            <a:endParaRPr lang="en-US" dirty="0">
              <a:solidFill>
                <a:srgbClr val="EF8D5B"/>
              </a:solidFill>
            </a:endParaRPr>
          </a:p>
        </p:txBody>
      </p:sp>
      <p:sp>
        <p:nvSpPr>
          <p:cNvPr id="65" name="Text Placeholder 35">
            <a:hlinkClick r:id="rId6" action="ppaction://hlinksldjump"/>
            <a:extLst>
              <a:ext uri="{FF2B5EF4-FFF2-40B4-BE49-F238E27FC236}">
                <a16:creationId xmlns:a16="http://schemas.microsoft.com/office/drawing/2014/main" id="{76286866-597E-8A0C-2AE1-0C9044ABC784}"/>
              </a:ext>
            </a:extLst>
          </p:cNvPr>
          <p:cNvSpPr txBox="1">
            <a:spLocks/>
          </p:cNvSpPr>
          <p:nvPr/>
        </p:nvSpPr>
        <p:spPr>
          <a:xfrm>
            <a:off x="6671458" y="4788885"/>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19</a:t>
            </a:r>
          </a:p>
          <a:p>
            <a:endParaRPr lang="en-US" dirty="0">
              <a:solidFill>
                <a:srgbClr val="EF8D5B"/>
              </a:solidFill>
            </a:endParaRPr>
          </a:p>
        </p:txBody>
      </p:sp>
      <p:sp>
        <p:nvSpPr>
          <p:cNvPr id="66" name="Text Placeholder 35">
            <a:hlinkClick r:id="rId7" action="ppaction://hlinksldjump"/>
            <a:extLst>
              <a:ext uri="{FF2B5EF4-FFF2-40B4-BE49-F238E27FC236}">
                <a16:creationId xmlns:a16="http://schemas.microsoft.com/office/drawing/2014/main" id="{C117ECC9-FDA8-A463-0571-2F711FAFE466}"/>
              </a:ext>
            </a:extLst>
          </p:cNvPr>
          <p:cNvSpPr txBox="1">
            <a:spLocks/>
          </p:cNvSpPr>
          <p:nvPr/>
        </p:nvSpPr>
        <p:spPr>
          <a:xfrm>
            <a:off x="6671458" y="598158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25</a:t>
            </a:r>
          </a:p>
          <a:p>
            <a:endParaRPr lang="en-US" dirty="0">
              <a:solidFill>
                <a:srgbClr val="EF8D5B"/>
              </a:solidFill>
            </a:endParaRPr>
          </a:p>
        </p:txBody>
      </p:sp>
      <p:sp>
        <p:nvSpPr>
          <p:cNvPr id="67" name="Text Placeholder 35">
            <a:hlinkClick r:id="rId8" action="ppaction://hlinksldjump"/>
            <a:extLst>
              <a:ext uri="{FF2B5EF4-FFF2-40B4-BE49-F238E27FC236}">
                <a16:creationId xmlns:a16="http://schemas.microsoft.com/office/drawing/2014/main" id="{ACD68A2D-FE3E-715B-A397-4C2BCCB52342}"/>
              </a:ext>
            </a:extLst>
          </p:cNvPr>
          <p:cNvSpPr txBox="1">
            <a:spLocks/>
          </p:cNvSpPr>
          <p:nvPr/>
        </p:nvSpPr>
        <p:spPr>
          <a:xfrm>
            <a:off x="6671458" y="6329451"/>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ru-RU" sz="1100" dirty="0">
                <a:solidFill>
                  <a:srgbClr val="EF8D5B"/>
                </a:solidFill>
              </a:rPr>
              <a:t>26</a:t>
            </a:r>
            <a:endParaRPr lang="en-US" sz="1100" dirty="0">
              <a:solidFill>
                <a:srgbClr val="EF8D5B"/>
              </a:solidFill>
            </a:endParaRPr>
          </a:p>
          <a:p>
            <a:endParaRPr lang="en-US" dirty="0">
              <a:solidFill>
                <a:srgbClr val="EF8D5B"/>
              </a:solidFill>
            </a:endParaRPr>
          </a:p>
        </p:txBody>
      </p:sp>
      <p:sp>
        <p:nvSpPr>
          <p:cNvPr id="68" name="Text Placeholder 35">
            <a:hlinkClick r:id="rId9" action="ppaction://hlinksldjump"/>
            <a:extLst>
              <a:ext uri="{FF2B5EF4-FFF2-40B4-BE49-F238E27FC236}">
                <a16:creationId xmlns:a16="http://schemas.microsoft.com/office/drawing/2014/main" id="{B9CAA83F-8DCB-F203-DCDD-5A679A903419}"/>
              </a:ext>
            </a:extLst>
          </p:cNvPr>
          <p:cNvSpPr txBox="1">
            <a:spLocks/>
          </p:cNvSpPr>
          <p:nvPr/>
        </p:nvSpPr>
        <p:spPr>
          <a:xfrm>
            <a:off x="6671458" y="829563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39</a:t>
            </a:r>
          </a:p>
          <a:p>
            <a:endParaRPr lang="en-US" dirty="0">
              <a:solidFill>
                <a:srgbClr val="EF8D5B"/>
              </a:solidFill>
            </a:endParaRPr>
          </a:p>
        </p:txBody>
      </p:sp>
      <p:grpSp>
        <p:nvGrpSpPr>
          <p:cNvPr id="69" name="Graphic 4">
            <a:extLst>
              <a:ext uri="{FF2B5EF4-FFF2-40B4-BE49-F238E27FC236}">
                <a16:creationId xmlns:a16="http://schemas.microsoft.com/office/drawing/2014/main" id="{1F52755F-73B8-4A29-9A5E-8DD8648AE138}"/>
              </a:ext>
            </a:extLst>
          </p:cNvPr>
          <p:cNvGrpSpPr/>
          <p:nvPr/>
        </p:nvGrpSpPr>
        <p:grpSpPr>
          <a:xfrm>
            <a:off x="5355995" y="574907"/>
            <a:ext cx="800818" cy="1328451"/>
            <a:chOff x="9062559" y="918767"/>
            <a:chExt cx="774673" cy="1285080"/>
          </a:xfrm>
          <a:solidFill>
            <a:schemeClr val="tx1"/>
          </a:solidFill>
        </p:grpSpPr>
        <p:sp>
          <p:nvSpPr>
            <p:cNvPr id="70" name="Freeform 69">
              <a:extLst>
                <a:ext uri="{FF2B5EF4-FFF2-40B4-BE49-F238E27FC236}">
                  <a16:creationId xmlns:a16="http://schemas.microsoft.com/office/drawing/2014/main" id="{147657B6-969C-6CD4-F06B-C3D259BBB666}"/>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71" name="Graphic 4">
              <a:extLst>
                <a:ext uri="{FF2B5EF4-FFF2-40B4-BE49-F238E27FC236}">
                  <a16:creationId xmlns:a16="http://schemas.microsoft.com/office/drawing/2014/main" id="{A7E77354-0EAE-DD4E-7E2C-ADFB73C32D91}"/>
                </a:ext>
              </a:extLst>
            </p:cNvPr>
            <p:cNvGrpSpPr/>
            <p:nvPr/>
          </p:nvGrpSpPr>
          <p:grpSpPr>
            <a:xfrm>
              <a:off x="9122194" y="1004094"/>
              <a:ext cx="715038" cy="1199753"/>
              <a:chOff x="9122194" y="1004094"/>
              <a:chExt cx="715038" cy="1199753"/>
            </a:xfrm>
            <a:grpFill/>
          </p:grpSpPr>
          <p:sp>
            <p:nvSpPr>
              <p:cNvPr id="72" name="Freeform 71">
                <a:extLst>
                  <a:ext uri="{FF2B5EF4-FFF2-40B4-BE49-F238E27FC236}">
                    <a16:creationId xmlns:a16="http://schemas.microsoft.com/office/drawing/2014/main" id="{0B44BF0E-9AD9-428E-FD64-74EEC8555702}"/>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73" name="Freeform 72">
                <a:extLst>
                  <a:ext uri="{FF2B5EF4-FFF2-40B4-BE49-F238E27FC236}">
                    <a16:creationId xmlns:a16="http://schemas.microsoft.com/office/drawing/2014/main" id="{AF8DE413-8A94-00B3-5C78-FA1D52BD9C1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74" name="Freeform 73">
                <a:extLst>
                  <a:ext uri="{FF2B5EF4-FFF2-40B4-BE49-F238E27FC236}">
                    <a16:creationId xmlns:a16="http://schemas.microsoft.com/office/drawing/2014/main" id="{D41F7E7B-9272-620D-D66B-DBF291482BD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75" name="Freeform 74">
                <a:extLst>
                  <a:ext uri="{FF2B5EF4-FFF2-40B4-BE49-F238E27FC236}">
                    <a16:creationId xmlns:a16="http://schemas.microsoft.com/office/drawing/2014/main" id="{4C5B531A-D0A7-D2BA-E440-731076B117CE}"/>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76" name="Freeform 75">
                <a:extLst>
                  <a:ext uri="{FF2B5EF4-FFF2-40B4-BE49-F238E27FC236}">
                    <a16:creationId xmlns:a16="http://schemas.microsoft.com/office/drawing/2014/main" id="{25C569A6-1602-4119-CC86-C21B55D0FFC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77" name="Freeform 76">
                <a:extLst>
                  <a:ext uri="{FF2B5EF4-FFF2-40B4-BE49-F238E27FC236}">
                    <a16:creationId xmlns:a16="http://schemas.microsoft.com/office/drawing/2014/main" id="{555B87D4-AE41-6CA1-4D0D-BE9B7B7DE66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78" name="Freeform 77">
                <a:extLst>
                  <a:ext uri="{FF2B5EF4-FFF2-40B4-BE49-F238E27FC236}">
                    <a16:creationId xmlns:a16="http://schemas.microsoft.com/office/drawing/2014/main" id="{15B9EE8A-471E-C646-C180-D85E754AA654}"/>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Tree>
    <p:extLst>
      <p:ext uri="{BB962C8B-B14F-4D97-AF65-F5344CB8AC3E}">
        <p14:creationId xmlns:p14="http://schemas.microsoft.com/office/powerpoint/2010/main" val="2866319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933436"/>
            <a:ext cx="6526988" cy="6446760"/>
          </a:xfrm>
        </p:spPr>
        <p:txBody>
          <a:bodyPr/>
          <a:lstStyle/>
          <a:p>
            <a:r>
              <a:rPr lang="pl-PL" b="1" dirty="0">
                <a:solidFill>
                  <a:srgbClr val="EF8D5B"/>
                </a:solidFill>
                <a:ea typeface="Calibri" panose="020F0502020204030204" pitchFamily="34" charset="0"/>
              </a:rPr>
              <a:t>Przyciągnięcie większej liczby studentek na kursy budowlane.</a:t>
            </a:r>
          </a:p>
          <a:p>
            <a:endParaRPr lang="x-none">
              <a:solidFill>
                <a:srgbClr val="EF8D5B"/>
              </a:solidFill>
              <a:effectLst/>
              <a:ea typeface="Calibri" panose="020F0502020204030204" pitchFamily="34" charset="0"/>
            </a:endParaRPr>
          </a:p>
          <a:p>
            <a:pPr>
              <a:tabLst>
                <a:tab pos="450215" algn="l"/>
              </a:tabLst>
            </a:pPr>
            <a:r>
              <a:rPr lang="pl-PL" dirty="0">
                <a:ea typeface="Calibri" panose="020F0502020204030204" pitchFamily="34" charset="0"/>
              </a:rPr>
              <a:t>Badania sugerują, że studentki są bardziej zainteresowane szerszymi kwestiami, w porównaniu do ich męskich kolegów, umiejętnościami takimi jak:</a:t>
            </a:r>
          </a:p>
          <a:p>
            <a:pPr>
              <a:tabLst>
                <a:tab pos="450215" algn="l"/>
              </a:tabLst>
            </a:pPr>
            <a:r>
              <a:rPr lang="en-IE" dirty="0">
                <a:effectLst/>
                <a:ea typeface="Calibri" panose="020F0502020204030204" pitchFamily="34" charset="0"/>
              </a:rPr>
              <a:t> </a:t>
            </a:r>
            <a:endParaRPr lang="x-none">
              <a:effectLst/>
              <a:ea typeface="Calibri" panose="020F0502020204030204" pitchFamily="34" charset="0"/>
            </a:endParaRPr>
          </a:p>
          <a:p>
            <a:pPr marL="342900" lvl="0" indent="-342900">
              <a:buClr>
                <a:srgbClr val="EF8D5B"/>
              </a:buClr>
              <a:buFont typeface="Arial" panose="020B0604020202020204" pitchFamily="34" charset="0"/>
              <a:buChar char="•"/>
              <a:tabLst>
                <a:tab pos="450215" algn="l"/>
              </a:tabLst>
            </a:pPr>
            <a:r>
              <a:rPr lang="pl-PL" dirty="0">
                <a:ea typeface="Calibri" panose="020F0502020204030204" pitchFamily="34" charset="0"/>
              </a:rPr>
              <a:t>Praca zespołowa</a:t>
            </a:r>
          </a:p>
          <a:p>
            <a:pPr marL="342900" lvl="0" indent="-342900">
              <a:buClr>
                <a:srgbClr val="EF8D5B"/>
              </a:buClr>
              <a:buFont typeface="Arial" panose="020B0604020202020204" pitchFamily="34" charset="0"/>
              <a:buChar char="•"/>
              <a:tabLst>
                <a:tab pos="450215" algn="l"/>
              </a:tabLst>
            </a:pPr>
            <a:r>
              <a:rPr lang="pl-PL" dirty="0">
                <a:ea typeface="Calibri" panose="020F0502020204030204" pitchFamily="34" charset="0"/>
              </a:rPr>
              <a:t>Badania</a:t>
            </a:r>
          </a:p>
          <a:p>
            <a:pPr marL="342900" lvl="0" indent="-342900">
              <a:buClr>
                <a:srgbClr val="EF8D5B"/>
              </a:buClr>
              <a:buFont typeface="Arial" panose="020B0604020202020204" pitchFamily="34" charset="0"/>
              <a:buChar char="•"/>
              <a:tabLst>
                <a:tab pos="450215" algn="l"/>
              </a:tabLst>
            </a:pPr>
            <a:r>
              <a:rPr lang="pl-PL" dirty="0">
                <a:ea typeface="Calibri" panose="020F0502020204030204" pitchFamily="34" charset="0"/>
              </a:rPr>
              <a:t>Współpraca</a:t>
            </a:r>
          </a:p>
          <a:p>
            <a:pPr marL="342900" lvl="0" indent="-342900">
              <a:buClr>
                <a:srgbClr val="EF8D5B"/>
              </a:buClr>
              <a:buFont typeface="Arial" panose="020B0604020202020204" pitchFamily="34" charset="0"/>
              <a:buChar char="•"/>
              <a:tabLst>
                <a:tab pos="450215" algn="l"/>
              </a:tabLst>
            </a:pPr>
            <a:r>
              <a:rPr lang="pl-PL" dirty="0">
                <a:ea typeface="Calibri" panose="020F0502020204030204" pitchFamily="34" charset="0"/>
              </a:rPr>
              <a:t>Pozytywny wpływ ich pracy na społeczeństwo</a:t>
            </a:r>
            <a:endParaRPr lang="en-IE" dirty="0">
              <a:effectLst/>
              <a:ea typeface="Calibri" panose="020F0502020204030204" pitchFamily="34" charset="0"/>
            </a:endParaRPr>
          </a:p>
          <a:p>
            <a:pPr marL="342900" lvl="0" indent="-342900" algn="just">
              <a:buClr>
                <a:srgbClr val="EF8D5B"/>
              </a:buClr>
              <a:buFont typeface="Arial" panose="020B0604020202020204" pitchFamily="34" charset="0"/>
              <a:buChar char="•"/>
              <a:tabLst>
                <a:tab pos="450215" algn="l"/>
              </a:tabLst>
            </a:pPr>
            <a:endParaRPr lang="en-IE" dirty="0">
              <a:effectLst/>
              <a:ea typeface="Calibri" panose="020F0502020204030204" pitchFamily="34" charset="0"/>
            </a:endParaRPr>
          </a:p>
          <a:p>
            <a:pPr lvl="0">
              <a:buClr>
                <a:srgbClr val="EF8D5B"/>
              </a:buClr>
              <a:tabLst>
                <a:tab pos="450215" algn="l"/>
              </a:tabLst>
            </a:pPr>
            <a:r>
              <a:rPr lang="pl-PL" dirty="0">
                <a:ea typeface="Calibri" panose="020F0502020204030204" pitchFamily="34" charset="0"/>
              </a:rPr>
              <a:t>Najlepszym sposobem na przyciągnięcie studentek na zajęcia STEM jest podkreślenie tych elementów podczas promowania kursów budowlanych.</a:t>
            </a:r>
            <a:r>
              <a:rPr lang="en-US" dirty="0">
                <a:effectLst/>
                <a:ea typeface="Calibri" panose="020F0502020204030204" pitchFamily="34" charset="0"/>
              </a:rPr>
              <a:t> </a:t>
            </a:r>
            <a:r>
              <a:rPr lang="en-US" baseline="30000" dirty="0">
                <a:effectLst/>
                <a:ea typeface="Calibri" panose="020F0502020204030204" pitchFamily="34" charset="0"/>
              </a:rPr>
              <a:t>24</a:t>
            </a:r>
          </a:p>
          <a:p>
            <a:pPr lvl="0" algn="just">
              <a:buClr>
                <a:srgbClr val="EF8D5B"/>
              </a:buClr>
              <a:tabLst>
                <a:tab pos="450215" algn="l"/>
              </a:tabLst>
            </a:pPr>
            <a:endParaRPr lang="en-US" baseline="30000" dirty="0">
              <a:effectLst/>
              <a:ea typeface="Calibri" panose="020F0502020204030204" pitchFamily="34" charset="0"/>
            </a:endParaRPr>
          </a:p>
          <a:p>
            <a:pPr lvl="0">
              <a:buClr>
                <a:srgbClr val="EF8D5B"/>
              </a:buClr>
              <a:tabLst>
                <a:tab pos="450215" algn="l"/>
              </a:tabLst>
            </a:pPr>
            <a:r>
              <a:rPr lang="pl-PL" dirty="0">
                <a:ea typeface="Calibri" panose="020F0502020204030204" pitchFamily="34" charset="0"/>
              </a:rPr>
              <a:t>Wszyscy słyszeliśmy slogan "jeśli go nie widzisz, nie możesz nim być" w kontekście zachęcania młodych kobiet i dziewcząt do większego udziału w sporcie zdominowanym przez mężczyzn.  Ważne jest, aby kobiety będące wzorem do naśladowania były obecne na konferencjach, dniach kariery i wystawach, pisały artykuły i były widoczne dla młodych kobiet.   W ten sposób pozytywnie wzmacniają przesłanie przynależności do branży i prezentują ścieżki kariery dla młodych kobiet w branży oraz pokazują, że kariera w budownictwie jest możliwa, a co ważniejsze, że jest satysfakcjonująca.</a:t>
            </a:r>
          </a:p>
          <a:p>
            <a:pPr lvl="0">
              <a:buClr>
                <a:srgbClr val="EF8D5B"/>
              </a:buClr>
              <a:tabLst>
                <a:tab pos="450215" algn="l"/>
              </a:tabLst>
            </a:pPr>
            <a:endParaRPr lang="en-US" dirty="0">
              <a:ea typeface="Calibri" panose="020F0502020204030204" pitchFamily="34" charset="0"/>
            </a:endParaRPr>
          </a:p>
          <a:p>
            <a:r>
              <a:rPr lang="en-IE" b="1" dirty="0" err="1">
                <a:solidFill>
                  <a:srgbClr val="EF8D5B"/>
                </a:solidFill>
                <a:ea typeface="Calibri" panose="020F0502020204030204" pitchFamily="34" charset="0"/>
              </a:rPr>
              <a:t>Reedukacja</a:t>
            </a:r>
            <a:r>
              <a:rPr lang="en-IE" b="1" dirty="0">
                <a:solidFill>
                  <a:srgbClr val="EF8D5B"/>
                </a:solidFill>
                <a:ea typeface="Calibri" panose="020F0502020204030204" pitchFamily="34" charset="0"/>
              </a:rPr>
              <a:t> </a:t>
            </a:r>
            <a:r>
              <a:rPr lang="en-IE" b="1" dirty="0" err="1">
                <a:solidFill>
                  <a:srgbClr val="EF8D5B"/>
                </a:solidFill>
                <a:ea typeface="Calibri" panose="020F0502020204030204" pitchFamily="34" charset="0"/>
              </a:rPr>
              <a:t>nauczycieli</a:t>
            </a:r>
            <a:r>
              <a:rPr lang="en-IE" b="1" dirty="0">
                <a:solidFill>
                  <a:srgbClr val="EF8D5B"/>
                </a:solidFill>
                <a:ea typeface="Calibri" panose="020F0502020204030204" pitchFamily="34" charset="0"/>
              </a:rPr>
              <a:t>.</a:t>
            </a:r>
            <a:endParaRPr lang="pl-PL" b="1" dirty="0">
              <a:solidFill>
                <a:srgbClr val="EF8D5B"/>
              </a:solidFill>
              <a:ea typeface="Calibri" panose="020F0502020204030204" pitchFamily="34" charset="0"/>
            </a:endParaRPr>
          </a:p>
          <a:p>
            <a:r>
              <a:rPr lang="en-IE" b="1" dirty="0">
                <a:solidFill>
                  <a:srgbClr val="EF8D5B"/>
                </a:solidFill>
                <a:ea typeface="Calibri" panose="020F0502020204030204" pitchFamily="34" charset="0"/>
              </a:rPr>
              <a:t> </a:t>
            </a:r>
            <a:endParaRPr lang="x-none">
              <a:solidFill>
                <a:srgbClr val="EF8D5B"/>
              </a:solidFill>
              <a:effectLst/>
              <a:ea typeface="Calibri" panose="020F0502020204030204" pitchFamily="34" charset="0"/>
            </a:endParaRPr>
          </a:p>
          <a:p>
            <a:pPr>
              <a:tabLst>
                <a:tab pos="450215" algn="l"/>
              </a:tabLst>
            </a:pPr>
            <a:r>
              <a:rPr lang="pl-PL" dirty="0">
                <a:ea typeface="Calibri" panose="020F0502020204030204" pitchFamily="34" charset="0"/>
              </a:rPr>
              <a:t>Doradcy zawodowi powinni dowiedzieć się więcej o różnych karierach w budownictwie, aby mogli z przekonaniem przekazywać swoim uczniom aktualne informacje na temat możliwości cieszenia się udaną i satysfakcjonującą karierą.  Współpraca z firmami budowlanymi poprzez wizyty w szkołach pomaga uczniom w odkrywaniu kariery w budownictwie.  Korzystanie z zestawów rozszerzonej rzeczywistości to innowacyjny sposób na zapoznanie dziewcząt z różnymi opcjami kariery i pokazanie im, co dzieje się na placu budowy za pomocą technologii wirtualnej.</a:t>
            </a:r>
            <a:endParaRPr lang="en-IE" dirty="0">
              <a:ea typeface="Calibri" panose="020F0502020204030204" pitchFamily="34" charset="0"/>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endParaRPr lang="en-IE" b="1" dirty="0">
              <a:solidFill>
                <a:srgbClr val="EF8D5B"/>
              </a:solidFill>
            </a:endParaRPr>
          </a:p>
          <a:p>
            <a:r>
              <a:rPr lang="en-IE" b="1" dirty="0" err="1">
                <a:solidFill>
                  <a:srgbClr val="EF8D5B"/>
                </a:solidFill>
              </a:rPr>
              <a:t>Programy</a:t>
            </a:r>
            <a:r>
              <a:rPr lang="en-IE" b="1" dirty="0">
                <a:solidFill>
                  <a:srgbClr val="EF8D5B"/>
                </a:solidFill>
              </a:rPr>
              <a:t> </a:t>
            </a:r>
            <a:r>
              <a:rPr lang="en-IE" b="1" dirty="0" err="1">
                <a:solidFill>
                  <a:srgbClr val="EF8D5B"/>
                </a:solidFill>
              </a:rPr>
              <a:t>mentorskie</a:t>
            </a:r>
            <a:r>
              <a:rPr lang="en-IE" b="1" dirty="0">
                <a:solidFill>
                  <a:srgbClr val="EF8D5B"/>
                </a:solidFill>
              </a:rPr>
              <a:t>.</a:t>
            </a:r>
            <a:endParaRPr lang="pl-PL" b="1" dirty="0">
              <a:solidFill>
                <a:srgbClr val="EF8D5B"/>
              </a:solidFill>
            </a:endParaRPr>
          </a:p>
          <a:p>
            <a:endParaRPr lang="en-IE" dirty="0"/>
          </a:p>
          <a:p>
            <a:r>
              <a:rPr lang="pl-PL" dirty="0"/>
              <a:t>Znaczenie </a:t>
            </a:r>
            <a:r>
              <a:rPr lang="pl-PL" dirty="0" err="1"/>
              <a:t>mentoringu</a:t>
            </a:r>
            <a:r>
              <a:rPr lang="pl-PL" dirty="0"/>
              <a:t> i wzorów do naśladowania konsekwentnie pojawiało się w badaniach. Firmy mogą wprowadzać ustrukturyzowane programy mentorskie dla kobiet, w ramach których nowo zatrudnione kobiety są mentorami w organizacji i mają wzór do naśladowania, który może poprowadzić je przez ścieżkę rozwoju </a:t>
            </a:r>
            <a:r>
              <a:rPr lang="pl-PL" dirty="0" err="1"/>
              <a:t>kariery.Posiadanie</a:t>
            </a:r>
            <a:r>
              <a:rPr lang="pl-PL" dirty="0"/>
              <a:t> sieci mentorów (zarówno mężczyzn, jak i kobiet), którzy zapewniają wsparcie i zachętę kobietom rozpoczynającym karierę zawodową do rozwijania swoich umiejętności i osiągania celów osobistych i zawodowych.</a:t>
            </a:r>
            <a:endParaRPr lang="x-none"/>
          </a:p>
          <a:p>
            <a:pPr algn="just">
              <a:tabLst>
                <a:tab pos="450215" algn="l"/>
              </a:tabLst>
            </a:pPr>
            <a:endParaRPr lang="en-IE" dirty="0">
              <a:effectLst/>
              <a:ea typeface="Calibri" panose="020F0502020204030204" pitchFamily="34" charset="0"/>
            </a:endParaRPr>
          </a:p>
          <a:p>
            <a:pPr lvl="0" algn="just">
              <a:buClr>
                <a:srgbClr val="EF8D5B"/>
              </a:buClr>
              <a:tabLst>
                <a:tab pos="450215" algn="l"/>
              </a:tabLst>
            </a:pPr>
            <a:endParaRPr lang="x-none">
              <a:effectLst/>
              <a:ea typeface="Calibri" panose="020F0502020204030204" pitchFamily="34" charset="0"/>
            </a:endParaRPr>
          </a:p>
          <a:p>
            <a:pPr lvl="0" algn="just">
              <a:buClr>
                <a:srgbClr val="EF8D5B"/>
              </a:buClr>
              <a:tabLst>
                <a:tab pos="450215" algn="l"/>
              </a:tabLst>
            </a:pPr>
            <a:endParaRPr lang="x-none">
              <a:ea typeface="Calibri" panose="020F0502020204030204" pitchFamily="34" charset="0"/>
            </a:endParaRPr>
          </a:p>
          <a:p>
            <a:pPr lvl="0" algn="just">
              <a:buClr>
                <a:srgbClr val="EF8D5B"/>
              </a:buClr>
              <a:tabLst>
                <a:tab pos="450215" algn="l"/>
              </a:tabLst>
            </a:pPr>
            <a:endParaRPr lang="x-none">
              <a:effectLst/>
              <a:ea typeface="Calibri" panose="020F0502020204030204" pitchFamily="34" charset="0"/>
            </a:endParaRPr>
          </a:p>
          <a:p>
            <a:pPr lvl="0" algn="just">
              <a:buClr>
                <a:srgbClr val="EF8D5B"/>
              </a:buClr>
              <a:tabLst>
                <a:tab pos="450215" algn="l"/>
              </a:tabLst>
            </a:pPr>
            <a:endParaRPr lang="x-none">
              <a:ea typeface="Calibri" panose="020F0502020204030204" pitchFamily="34" charset="0"/>
            </a:endParaRPr>
          </a:p>
          <a:p>
            <a:pPr lvl="0" algn="just">
              <a:buClr>
                <a:srgbClr val="EF8D5B"/>
              </a:buClr>
              <a:tabLst>
                <a:tab pos="450215" algn="l"/>
              </a:tabLst>
            </a:pPr>
            <a:endParaRPr lang="x-none">
              <a:effectLst/>
              <a:ea typeface="Calibri" panose="020F0502020204030204" pitchFamily="34" charset="0"/>
            </a:endParaRPr>
          </a:p>
          <a:p>
            <a:pPr lvl="0" algn="just">
              <a:buClr>
                <a:srgbClr val="EF8D5B"/>
              </a:buClr>
              <a:tabLst>
                <a:tab pos="450215" algn="l"/>
              </a:tabLst>
            </a:pPr>
            <a:endParaRPr lang="x-none">
              <a:ea typeface="Calibri" panose="020F0502020204030204" pitchFamily="34" charset="0"/>
            </a:endParaRPr>
          </a:p>
          <a:p>
            <a:pPr lvl="0" algn="just">
              <a:buClr>
                <a:srgbClr val="EF8D5B"/>
              </a:buClr>
              <a:tabLst>
                <a:tab pos="450215" algn="l"/>
              </a:tabLst>
            </a:pPr>
            <a:endParaRPr lang="x-none">
              <a:effectLst/>
              <a:ea typeface="Calibri" panose="020F0502020204030204" pitchFamily="34" charset="0"/>
            </a:endParaRPr>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pPr>
              <a:spcBef>
                <a:spcPts val="200"/>
              </a:spcBef>
            </a:pPr>
            <a:r>
              <a:rPr lang="en-IE" dirty="0"/>
              <a:t>2.2.1 </a:t>
            </a:r>
            <a:r>
              <a:rPr lang="en-IE" dirty="0" err="1"/>
              <a:t>Edukacja</a:t>
            </a:r>
            <a:r>
              <a:rPr lang="en-IE" dirty="0"/>
              <a:t> </a:t>
            </a:r>
            <a:r>
              <a:rPr lang="en-IE" dirty="0" err="1"/>
              <a:t>i</a:t>
            </a:r>
            <a:r>
              <a:rPr lang="en-IE" dirty="0"/>
              <a:t> </a:t>
            </a:r>
            <a:r>
              <a:rPr lang="en-IE" dirty="0" err="1"/>
              <a:t>szkolenia</a:t>
            </a:r>
            <a:endParaRPr lang="x-none"/>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40</a:t>
            </a:fld>
            <a:endParaRPr lang="en-US" dirty="0"/>
          </a:p>
        </p:txBody>
      </p:sp>
      <p:sp>
        <p:nvSpPr>
          <p:cNvPr id="8" name="Text Placeholder 5">
            <a:extLst>
              <a:ext uri="{FF2B5EF4-FFF2-40B4-BE49-F238E27FC236}">
                <a16:creationId xmlns:a16="http://schemas.microsoft.com/office/drawing/2014/main" id="{08E874D7-D77B-6BEE-C9B6-96B259E5F34C}"/>
              </a:ext>
            </a:extLst>
          </p:cNvPr>
          <p:cNvSpPr txBox="1">
            <a:spLocks/>
          </p:cNvSpPr>
          <p:nvPr/>
        </p:nvSpPr>
        <p:spPr>
          <a:xfrm>
            <a:off x="539750" y="9800317"/>
            <a:ext cx="6516688" cy="754726"/>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a:effectLst/>
                <a:latin typeface="Calibri" panose="020F0502020204030204" pitchFamily="34" charset="0"/>
                <a:ea typeface="Calibri" panose="020F0502020204030204" pitchFamily="34" charset="0"/>
                <a:cs typeface="Times New Roman" panose="02020603050405020304" pitchFamily="18" charset="0"/>
              </a:rPr>
              <a:t>24 </a:t>
            </a:r>
            <a:r>
              <a:rPr lang="en-IE" sz="900">
                <a:effectLst/>
                <a:latin typeface="Calibri" panose="020F0502020204030204" pitchFamily="34" charset="0"/>
                <a:ea typeface="Calibri" panose="020F0502020204030204" pitchFamily="34" charset="0"/>
                <a:cs typeface="Times New Roman" panose="02020603050405020304" pitchFamily="18" charset="0"/>
              </a:rPr>
              <a:t>Ben F. Bigelow, Anusree Saseendran &amp; Jonathan W. Elliott (2018) Attracting Students to Construction Education Programs: An Exploration of Perceptions by Gender, International Journal of Construction Education and Research, 14:3, 179-197, DOI: 10.1080/15578771.2017.1280101</a:t>
            </a:r>
            <a:r>
              <a:rPr lang="en-IE" sz="900" i="1">
                <a:effectLst/>
                <a:latin typeface="Calibri" panose="020F0502020204030204" pitchFamily="34" charset="0"/>
                <a:ea typeface="Calibri" panose="020F0502020204030204" pitchFamily="34" charset="0"/>
                <a:cs typeface="Times New Roman" panose="02020603050405020304" pitchFamily="18" charset="0"/>
              </a:rPr>
              <a:t>r</a:t>
            </a:r>
            <a:r>
              <a:rPr lang="x-none" sz="900">
                <a:effectLst/>
              </a:rPr>
              <a:t> </a:t>
            </a:r>
            <a:endParaRPr lang="x-none"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0CE620D8-B762-091A-B158-93CC44F59FB6}"/>
              </a:ext>
            </a:extLst>
          </p:cNvPr>
          <p:cNvGrpSpPr/>
          <p:nvPr/>
        </p:nvGrpSpPr>
        <p:grpSpPr>
          <a:xfrm>
            <a:off x="4771418" y="2556916"/>
            <a:ext cx="1487826" cy="1083162"/>
            <a:chOff x="3400450" y="986392"/>
            <a:chExt cx="1487826" cy="1083162"/>
          </a:xfrm>
        </p:grpSpPr>
        <p:sp>
          <p:nvSpPr>
            <p:cNvPr id="5" name="Freeform 4">
              <a:extLst>
                <a:ext uri="{FF2B5EF4-FFF2-40B4-BE49-F238E27FC236}">
                  <a16:creationId xmlns:a16="http://schemas.microsoft.com/office/drawing/2014/main" id="{2797BBF2-3B53-9DA2-8E3E-B0B89E51104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6" name="Freeform 5">
              <a:extLst>
                <a:ext uri="{FF2B5EF4-FFF2-40B4-BE49-F238E27FC236}">
                  <a16:creationId xmlns:a16="http://schemas.microsoft.com/office/drawing/2014/main" id="{8FF6A697-5556-E569-CB99-791A56939E93}"/>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0" name="Text Placeholder 4">
            <a:extLst>
              <a:ext uri="{FF2B5EF4-FFF2-40B4-BE49-F238E27FC236}">
                <a16:creationId xmlns:a16="http://schemas.microsoft.com/office/drawing/2014/main" id="{32D32321-7173-EBB5-1037-F6E7FF2D8D3F}"/>
              </a:ext>
            </a:extLst>
          </p:cNvPr>
          <p:cNvSpPr>
            <a:spLocks noGrp="1"/>
          </p:cNvSpPr>
          <p:nvPr/>
        </p:nvSpPr>
        <p:spPr>
          <a:xfrm>
            <a:off x="3799431" y="3977038"/>
            <a:ext cx="3431800" cy="99749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Wspólne wysiłki firm, uniwersytetów i instytucji w celu przyciągnięcia i zatrzymania talentów</a:t>
            </a:r>
            <a:r>
              <a:rPr lang="en-US" dirty="0"/>
              <a:t>”</a:t>
            </a:r>
          </a:p>
        </p:txBody>
      </p:sp>
      <p:sp>
        <p:nvSpPr>
          <p:cNvPr id="11" name="Text Placeholder 6">
            <a:extLst>
              <a:ext uri="{FF2B5EF4-FFF2-40B4-BE49-F238E27FC236}">
                <a16:creationId xmlns:a16="http://schemas.microsoft.com/office/drawing/2014/main" id="{B3E9F715-3B01-7B53-A743-3418E4569F5D}"/>
              </a:ext>
            </a:extLst>
          </p:cNvPr>
          <p:cNvSpPr txBox="1">
            <a:spLocks/>
          </p:cNvSpPr>
          <p:nvPr/>
        </p:nvSpPr>
        <p:spPr>
          <a:xfrm>
            <a:off x="3873001" y="528593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b="1" i="1" dirty="0" err="1">
                <a:solidFill>
                  <a:srgbClr val="EF8D5B"/>
                </a:solidFill>
                <a:ea typeface="Calibri" panose="020F0502020204030204" pitchFamily="34" charset="0"/>
                <a:cs typeface="Times New Roman" panose="02020603050405020304" pitchFamily="18" charset="0"/>
              </a:rPr>
              <a:t>Ángela</a:t>
            </a:r>
            <a:r>
              <a:rPr lang="pl-PL" sz="900" b="1" i="1" dirty="0">
                <a:solidFill>
                  <a:srgbClr val="EF8D5B"/>
                </a:solidFill>
                <a:ea typeface="Calibri" panose="020F0502020204030204" pitchFamily="34" charset="0"/>
                <a:cs typeface="Times New Roman" panose="02020603050405020304" pitchFamily="18" charset="0"/>
              </a:rPr>
              <a:t> </a:t>
            </a:r>
            <a:r>
              <a:rPr lang="pl-PL" sz="900" b="1" i="1" dirty="0" err="1">
                <a:solidFill>
                  <a:srgbClr val="EF8D5B"/>
                </a:solidFill>
                <a:ea typeface="Calibri" panose="020F0502020204030204" pitchFamily="34" charset="0"/>
                <a:cs typeface="Times New Roman" panose="02020603050405020304" pitchFamily="18" charset="0"/>
              </a:rPr>
              <a:t>Baldellou</a:t>
            </a:r>
            <a:r>
              <a:rPr lang="pl-PL" sz="900" b="1" i="1" dirty="0">
                <a:solidFill>
                  <a:srgbClr val="EF8D5B"/>
                </a:solidFill>
                <a:ea typeface="Calibri" panose="020F0502020204030204" pitchFamily="34" charset="0"/>
                <a:cs typeface="Times New Roman" panose="02020603050405020304" pitchFamily="18" charset="0"/>
              </a:rPr>
              <a:t>, architekt i dyrektor biura prezesa Wyższej Rady Stowarzyszeń Architektów Hiszpanii</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4632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D33F0-900A-F4DC-81E7-7357C697C6E0}"/>
              </a:ext>
            </a:extLst>
          </p:cNvPr>
          <p:cNvSpPr/>
          <p:nvPr/>
        </p:nvSpPr>
        <p:spPr>
          <a:xfrm>
            <a:off x="-41951" y="0"/>
            <a:ext cx="5269125" cy="1069181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xfrm>
            <a:off x="533084" y="1540059"/>
            <a:ext cx="3801849" cy="2130367"/>
          </a:xfrm>
        </p:spPr>
        <p:txBody>
          <a:bodyPr>
            <a:noAutofit/>
          </a:bodyPr>
          <a:lstStyle/>
          <a:p>
            <a:r>
              <a:rPr lang="en-IE" dirty="0"/>
              <a:t>“</a:t>
            </a:r>
            <a:r>
              <a:rPr lang="pl-PL" dirty="0"/>
              <a:t>Zmiany społeczne zachodzą powoli, ale nie dzieją się same... twarzami kampanii promujących pracę w branży budowlanej powinny być same kobiety. System mentorski działa bardzo dobrze dla kobiet</a:t>
            </a:r>
            <a:r>
              <a:rPr lang="en-IE" dirty="0"/>
              <a:t>”.</a:t>
            </a:r>
            <a:endParaRPr lang="en-US" dirty="0"/>
          </a:p>
        </p:txBody>
      </p:sp>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41</a:t>
            </a:fld>
            <a:endParaRPr lang="en-US" dirty="0"/>
          </a:p>
        </p:txBody>
      </p:sp>
      <p:grpSp>
        <p:nvGrpSpPr>
          <p:cNvPr id="41" name="Group 40">
            <a:extLst>
              <a:ext uri="{FF2B5EF4-FFF2-40B4-BE49-F238E27FC236}">
                <a16:creationId xmlns:a16="http://schemas.microsoft.com/office/drawing/2014/main" id="{E8F0E999-AC29-55C1-65BE-B384A35D020F}"/>
              </a:ext>
            </a:extLst>
          </p:cNvPr>
          <p:cNvGrpSpPr/>
          <p:nvPr/>
        </p:nvGrpSpPr>
        <p:grpSpPr>
          <a:xfrm>
            <a:off x="4601482" y="542561"/>
            <a:ext cx="1487826" cy="1083162"/>
            <a:chOff x="3400450" y="986392"/>
            <a:chExt cx="1487826" cy="1083162"/>
          </a:xfrm>
        </p:grpSpPr>
        <p:sp>
          <p:nvSpPr>
            <p:cNvPr id="42" name="Freeform 41">
              <a:extLst>
                <a:ext uri="{FF2B5EF4-FFF2-40B4-BE49-F238E27FC236}">
                  <a16:creationId xmlns:a16="http://schemas.microsoft.com/office/drawing/2014/main" id="{FA8ADCF0-FC8B-D557-A991-AFB8B91998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61C92CE-EFDE-A362-B989-848A22B8155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90AEEA06-0D95-C22A-99CA-2DB641CA8A95}"/>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952" y="7759719"/>
            <a:ext cx="6476465" cy="2397754"/>
          </a:xfrm>
        </p:spPr>
      </p:pic>
      <p:sp>
        <p:nvSpPr>
          <p:cNvPr id="2" name="Freeform 1">
            <a:extLst>
              <a:ext uri="{FF2B5EF4-FFF2-40B4-BE49-F238E27FC236}">
                <a16:creationId xmlns:a16="http://schemas.microsoft.com/office/drawing/2014/main" id="{E7B3D0F0-7116-EC7A-FBAC-D1A3BEEB764A}"/>
              </a:ext>
            </a:extLst>
          </p:cNvPr>
          <p:cNvSpPr/>
          <p:nvPr/>
        </p:nvSpPr>
        <p:spPr>
          <a:xfrm>
            <a:off x="-41953" y="7759719"/>
            <a:ext cx="6476465" cy="239859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6">
            <a:extLst>
              <a:ext uri="{FF2B5EF4-FFF2-40B4-BE49-F238E27FC236}">
                <a16:creationId xmlns:a16="http://schemas.microsoft.com/office/drawing/2014/main" id="{F291A67C-9AB7-7FB6-E934-22CB4725BC7E}"/>
              </a:ext>
            </a:extLst>
          </p:cNvPr>
          <p:cNvSpPr txBox="1">
            <a:spLocks/>
          </p:cNvSpPr>
          <p:nvPr/>
        </p:nvSpPr>
        <p:spPr>
          <a:xfrm>
            <a:off x="533084" y="3473899"/>
            <a:ext cx="37137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err="1">
                <a:solidFill>
                  <a:schemeClr val="bg1"/>
                </a:solidFill>
                <a:cs typeface="Times New Roman" panose="02020603050405020304" pitchFamily="18" charset="0"/>
              </a:rPr>
              <a:t>Małgorzata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Kopka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Piąte</a:t>
            </a:r>
            <a:r>
              <a:rPr lang="pl-PL" sz="900" b="1" i="1" dirty="0">
                <a:solidFill>
                  <a:schemeClr val="bg1"/>
                </a:solidFill>
                <a:cs typeface="Times New Roman" panose="02020603050405020304" pitchFamily="18" charset="0"/>
              </a:rPr>
              <a:t>k</a:t>
            </a:r>
            <a:r>
              <a:rPr lang="en-IE" sz="900" b="1" i="1" dirty="0">
                <a:solidFill>
                  <a:schemeClr val="bg1"/>
                </a:solidFill>
                <a:cs typeface="Times New Roman" panose="02020603050405020304" pitchFamily="18" charset="0"/>
              </a:rPr>
              <a:t>, </a:t>
            </a:r>
            <a:r>
              <a:rPr lang="pl-PL" sz="900" b="1" i="1" dirty="0">
                <a:solidFill>
                  <a:schemeClr val="bg1"/>
                </a:solidFill>
                <a:cs typeface="Times New Roman" panose="02020603050405020304" pitchFamily="18" charset="0"/>
              </a:rPr>
              <a:t>Dyrektor Programu Polityki Europejskiej i Migracyjnej w Instytucie Spraw Publicznych, Polska</a:t>
            </a:r>
            <a:endParaRPr lang="x-none" sz="900" b="1" i="1">
              <a:solidFill>
                <a:schemeClr val="bg1"/>
              </a:solidFill>
              <a:cs typeface="Times New Roman" panose="02020603050405020304" pitchFamily="18" charset="0"/>
            </a:endParaRPr>
          </a:p>
        </p:txBody>
      </p:sp>
      <p:sp>
        <p:nvSpPr>
          <p:cNvPr id="5" name="Text Placeholder 51">
            <a:extLst>
              <a:ext uri="{FF2B5EF4-FFF2-40B4-BE49-F238E27FC236}">
                <a16:creationId xmlns:a16="http://schemas.microsoft.com/office/drawing/2014/main" id="{EBEAE6B2-2198-215C-2238-BA76759CD0FF}"/>
              </a:ext>
            </a:extLst>
          </p:cNvPr>
          <p:cNvSpPr txBox="1">
            <a:spLocks/>
          </p:cNvSpPr>
          <p:nvPr/>
        </p:nvSpPr>
        <p:spPr>
          <a:xfrm>
            <a:off x="560793" y="4089293"/>
            <a:ext cx="3801849" cy="2130367"/>
          </a:xfrm>
          <a:prstGeom prst="rect">
            <a:avLst/>
          </a:prstGeom>
        </p:spPr>
        <p:txBody>
          <a:bodyPr anchor="t">
            <a:noAutofit/>
          </a:bodyPr>
          <a:lstStyle>
            <a:lvl1pPr marL="0" indent="0" algn="ctr" defTabSz="2072941" rtl="0" eaLnBrk="1" latinLnBrk="0" hangingPunct="1">
              <a:lnSpc>
                <a:spcPts val="1960"/>
              </a:lnSpc>
              <a:spcBef>
                <a:spcPts val="0"/>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dirty="0"/>
              <a:t>“</a:t>
            </a:r>
            <a:r>
              <a:rPr lang="pl-PL" dirty="0"/>
              <a:t>Jedną z najważniejszych rzeczy, które młode kobiety mogą zrobić, rozpoczynając nową karierę, jest znalezienie mentorów i sojuszników, którzy mogą zapewnić wskazówki, wsparcie i zachętę. Ważne jest również, aby młode kobiety szukały możliwości nauki i rozwoju. Poprzez </a:t>
            </a:r>
            <a:r>
              <a:rPr lang="pl-PL" dirty="0" err="1"/>
              <a:t>proaktywne</a:t>
            </a:r>
            <a:r>
              <a:rPr lang="pl-PL" dirty="0"/>
              <a:t> podejście do własnej nauki i rozwoju, młode kobiety mogą budować umiejętności, wiedzę i pewność siebie</a:t>
            </a:r>
            <a:r>
              <a:rPr lang="en-IE" dirty="0"/>
              <a:t>”.</a:t>
            </a:r>
            <a:endParaRPr lang="en-US" dirty="0"/>
          </a:p>
        </p:txBody>
      </p:sp>
      <p:sp>
        <p:nvSpPr>
          <p:cNvPr id="8" name="Text Placeholder 6">
            <a:extLst>
              <a:ext uri="{FF2B5EF4-FFF2-40B4-BE49-F238E27FC236}">
                <a16:creationId xmlns:a16="http://schemas.microsoft.com/office/drawing/2014/main" id="{0806B0FA-B5CF-90D8-7399-BA7A460AB107}"/>
              </a:ext>
            </a:extLst>
          </p:cNvPr>
          <p:cNvSpPr txBox="1">
            <a:spLocks/>
          </p:cNvSpPr>
          <p:nvPr/>
        </p:nvSpPr>
        <p:spPr>
          <a:xfrm>
            <a:off x="560793" y="7325467"/>
            <a:ext cx="37137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chemeClr val="bg1"/>
                </a:solidFill>
                <a:cs typeface="Times New Roman" panose="02020603050405020304" pitchFamily="18" charset="0"/>
              </a:rPr>
              <a:t>Hanna Larsen, </a:t>
            </a:r>
            <a:r>
              <a:rPr lang="en-IE" sz="900" b="1" i="1" dirty="0" err="1">
                <a:solidFill>
                  <a:schemeClr val="bg1"/>
                </a:solidFill>
                <a:cs typeface="Times New Roman" panose="02020603050405020304" pitchFamily="18" charset="0"/>
              </a:rPr>
              <a:t>Ekspert</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ds</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równości</a:t>
            </a:r>
            <a:r>
              <a:rPr lang="en-IE" sz="900" b="1" i="1" dirty="0">
                <a:solidFill>
                  <a:schemeClr val="bg1"/>
                </a:solidFill>
                <a:cs typeface="Times New Roman" panose="02020603050405020304" pitchFamily="18" charset="0"/>
              </a:rPr>
              <a:t>, Dania</a:t>
            </a:r>
            <a:endParaRPr lang="x-none" sz="900" b="1" i="1">
              <a:solidFill>
                <a:schemeClr val="bg1"/>
              </a:solidFill>
              <a:cs typeface="Times New Roman" panose="02020603050405020304" pitchFamily="18" charset="0"/>
            </a:endParaRPr>
          </a:p>
        </p:txBody>
      </p:sp>
    </p:spTree>
    <p:extLst>
      <p:ext uri="{BB962C8B-B14F-4D97-AF65-F5344CB8AC3E}">
        <p14:creationId xmlns:p14="http://schemas.microsoft.com/office/powerpoint/2010/main" val="3461357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720574"/>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42</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p:txBody>
          <a:bodyPr/>
          <a:lstStyle/>
          <a:p>
            <a:r>
              <a:rPr lang="en-US" sz="2200" b="1" dirty="0">
                <a:solidFill>
                  <a:srgbClr val="EF8D5B"/>
                </a:solidFill>
                <a:cs typeface="Poppins SemiBold" pitchFamily="2" charset="77"/>
              </a:rPr>
              <a:t>2.2.2 </a:t>
            </a:r>
            <a:r>
              <a:rPr lang="pl-PL" sz="2200" b="1" dirty="0">
                <a:solidFill>
                  <a:srgbClr val="EF8D5B"/>
                </a:solidFill>
                <a:cs typeface="Poppins SemiBold" pitchFamily="2" charset="77"/>
              </a:rPr>
              <a:t>Inwestycje w ludzi i kulturę</a:t>
            </a:r>
            <a:endParaRPr lang="en-US" sz="2200" b="1" dirty="0">
              <a:solidFill>
                <a:srgbClr val="EF8D5B"/>
              </a:solidFill>
              <a:cs typeface="Poppins SemiBold" pitchFamily="2" charset="77"/>
            </a:endParaRPr>
          </a:p>
          <a:p>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4088437"/>
            <a:ext cx="2131901" cy="5055563"/>
          </a:xfrm>
        </p:spPr>
        <p:txBody>
          <a:bodyPr anchor="t">
            <a:normAutofit/>
          </a:bodyPr>
          <a:lstStyle/>
          <a:p>
            <a:r>
              <a:rPr lang="en-US" dirty="0" err="1"/>
              <a:t>Warunki</a:t>
            </a:r>
            <a:r>
              <a:rPr lang="en-US" dirty="0"/>
              <a:t> </a:t>
            </a:r>
            <a:r>
              <a:rPr lang="en-US" dirty="0" err="1"/>
              <a:t>i</a:t>
            </a:r>
            <a:r>
              <a:rPr lang="en-US" dirty="0"/>
              <a:t> </a:t>
            </a:r>
            <a:r>
              <a:rPr lang="en-US" dirty="0" err="1"/>
              <a:t>zasady</a:t>
            </a:r>
            <a:r>
              <a:rPr lang="en-US" dirty="0"/>
              <a:t> </a:t>
            </a:r>
            <a:r>
              <a:rPr lang="en-US" dirty="0" err="1"/>
              <a:t>pracy</a:t>
            </a:r>
            <a:endParaRPr lang="pl-PL" dirty="0"/>
          </a:p>
          <a:p>
            <a:r>
              <a:rPr lang="pl-PL" dirty="0"/>
              <a:t>Przejrzyste ścieżki kariery</a:t>
            </a:r>
          </a:p>
          <a:p>
            <a:r>
              <a:rPr lang="pl-PL" dirty="0"/>
              <a:t>Szkolenia i edukacja</a:t>
            </a:r>
          </a:p>
          <a:p>
            <a:r>
              <a:rPr lang="pl-PL" dirty="0"/>
              <a:t>Elastyczne warunki pracy Dostosowanie do płci (rekrutacja i praktyki pracy) </a:t>
            </a:r>
          </a:p>
          <a:p>
            <a:r>
              <a:rPr lang="pl-PL" dirty="0"/>
              <a:t>Praktyki rekrutacyjne</a:t>
            </a:r>
          </a:p>
          <a:p>
            <a:r>
              <a:rPr lang="pl-PL" dirty="0"/>
              <a:t>Polityka zatrzymywania pracowników</a:t>
            </a:r>
          </a:p>
          <a:p>
            <a:r>
              <a:rPr lang="pl-PL" dirty="0"/>
              <a:t>Planowanie sukcesji</a:t>
            </a:r>
          </a:p>
          <a:p>
            <a:r>
              <a:rPr lang="pl-PL" dirty="0"/>
              <a:t>Różnorodne wzorce do naśladowania i mistrzowie</a:t>
            </a:r>
            <a:endParaRPr lang="en-US"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550088"/>
            <a:ext cx="2389093" cy="993051"/>
          </a:xfrm>
        </p:spPr>
        <p:txBody>
          <a:bodyPr/>
          <a:lstStyle/>
          <a:p>
            <a:r>
              <a:rPr lang="pl-PL" dirty="0"/>
              <a:t>Zadanie przyciągnięcia nowych talentów w branży budowlanej jest ogromne, a tym bardziej kobiet.  Firmy muszą jednak wyprzedzać konkurencję w przyciąganiu i zatrzymywaniu największych talentów. W związku z tym branża musi się dostosować i stać się bardziej elastyczna, aby otworzyć pole gry dla kobiet i innych grup mniejszościowych. Obejmuje to:</a:t>
            </a:r>
            <a:endParaRPr lang="en-GB" dirty="0"/>
          </a:p>
        </p:txBody>
      </p:sp>
      <p:sp>
        <p:nvSpPr>
          <p:cNvPr id="2" name="Freeform 1">
            <a:extLst>
              <a:ext uri="{FF2B5EF4-FFF2-40B4-BE49-F238E27FC236}">
                <a16:creationId xmlns:a16="http://schemas.microsoft.com/office/drawing/2014/main" id="{134CBC25-994F-F422-BF5E-888C0E7C30D5}"/>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2349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47492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52636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57779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sp>
        <p:nvSpPr>
          <p:cNvPr id="31" name="Text Placeholder 8">
            <a:extLst>
              <a:ext uri="{FF2B5EF4-FFF2-40B4-BE49-F238E27FC236}">
                <a16:creationId xmlns:a16="http://schemas.microsoft.com/office/drawing/2014/main" id="{5EFB8602-6E01-231A-1E84-625A1AFC40B7}"/>
              </a:ext>
            </a:extLst>
          </p:cNvPr>
          <p:cNvSpPr txBox="1">
            <a:spLocks/>
          </p:cNvSpPr>
          <p:nvPr/>
        </p:nvSpPr>
        <p:spPr>
          <a:xfrm>
            <a:off x="3502790" y="62923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6</a:t>
            </a:r>
          </a:p>
        </p:txBody>
      </p:sp>
      <p:sp>
        <p:nvSpPr>
          <p:cNvPr id="32" name="Text Placeholder 8">
            <a:extLst>
              <a:ext uri="{FF2B5EF4-FFF2-40B4-BE49-F238E27FC236}">
                <a16:creationId xmlns:a16="http://schemas.microsoft.com/office/drawing/2014/main" id="{7DD9FDDC-60E2-9868-DCCC-AEBF33DEDCA9}"/>
              </a:ext>
            </a:extLst>
          </p:cNvPr>
          <p:cNvSpPr txBox="1">
            <a:spLocks/>
          </p:cNvSpPr>
          <p:nvPr/>
        </p:nvSpPr>
        <p:spPr>
          <a:xfrm>
            <a:off x="3502790" y="680667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7</a:t>
            </a:r>
          </a:p>
        </p:txBody>
      </p:sp>
      <p:sp>
        <p:nvSpPr>
          <p:cNvPr id="33" name="Text Placeholder 8">
            <a:extLst>
              <a:ext uri="{FF2B5EF4-FFF2-40B4-BE49-F238E27FC236}">
                <a16:creationId xmlns:a16="http://schemas.microsoft.com/office/drawing/2014/main" id="{D5FE3B0D-29D9-D2BC-8788-32AE14A02048}"/>
              </a:ext>
            </a:extLst>
          </p:cNvPr>
          <p:cNvSpPr txBox="1">
            <a:spLocks/>
          </p:cNvSpPr>
          <p:nvPr/>
        </p:nvSpPr>
        <p:spPr>
          <a:xfrm>
            <a:off x="3502790" y="7321024"/>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8</a:t>
            </a:r>
          </a:p>
        </p:txBody>
      </p:sp>
      <p:sp>
        <p:nvSpPr>
          <p:cNvPr id="34" name="Text Placeholder 8">
            <a:extLst>
              <a:ext uri="{FF2B5EF4-FFF2-40B4-BE49-F238E27FC236}">
                <a16:creationId xmlns:a16="http://schemas.microsoft.com/office/drawing/2014/main" id="{FED407C9-4CC1-4C56-23F5-2F48A5C481CC}"/>
              </a:ext>
            </a:extLst>
          </p:cNvPr>
          <p:cNvSpPr txBox="1">
            <a:spLocks/>
          </p:cNvSpPr>
          <p:nvPr/>
        </p:nvSpPr>
        <p:spPr>
          <a:xfrm>
            <a:off x="3502790" y="7835376"/>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9</a:t>
            </a:r>
          </a:p>
        </p:txBody>
      </p:sp>
    </p:spTree>
    <p:extLst>
      <p:ext uri="{BB962C8B-B14F-4D97-AF65-F5344CB8AC3E}">
        <p14:creationId xmlns:p14="http://schemas.microsoft.com/office/powerpoint/2010/main" val="2771232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2113438"/>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43</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2354580"/>
            <a:ext cx="2131901" cy="5055563"/>
          </a:xfrm>
        </p:spPr>
        <p:txBody>
          <a:bodyPr anchor="t">
            <a:normAutofit/>
          </a:bodyPr>
          <a:lstStyle/>
          <a:p>
            <a:pPr lvl="0">
              <a:tabLst>
                <a:tab pos="450215" algn="l"/>
              </a:tabLst>
            </a:pPr>
            <a:r>
              <a:rPr lang="pl-PL" dirty="0"/>
              <a:t>Dzielenie się pracą </a:t>
            </a:r>
          </a:p>
          <a:p>
            <a:pPr lvl="0">
              <a:tabLst>
                <a:tab pos="450215" algn="l"/>
              </a:tabLst>
            </a:pPr>
            <a:r>
              <a:rPr lang="pl-PL" dirty="0"/>
              <a:t>Zero tolerancji dla nękania w miejscu pracy.</a:t>
            </a:r>
          </a:p>
          <a:p>
            <a:pPr lvl="0">
              <a:tabLst>
                <a:tab pos="450215" algn="l"/>
              </a:tabLst>
            </a:pPr>
            <a:r>
              <a:rPr lang="pl-PL" dirty="0"/>
              <a:t>Przejrzystość procesów awansu.</a:t>
            </a:r>
          </a:p>
          <a:p>
            <a:pPr lvl="0">
              <a:tabLst>
                <a:tab pos="450215" algn="l"/>
              </a:tabLst>
            </a:pPr>
            <a:r>
              <a:rPr lang="pl-PL" dirty="0"/>
              <a:t>Przegląd ścieżek kariery</a:t>
            </a:r>
          </a:p>
          <a:p>
            <a:pPr lvl="0">
              <a:tabLst>
                <a:tab pos="450215" algn="l"/>
              </a:tabLst>
            </a:pPr>
            <a:r>
              <a:rPr lang="pl-PL" dirty="0"/>
              <a:t>Wspieranie urlopów rodzicielskich dla wszystkich pracowników</a:t>
            </a:r>
          </a:p>
          <a:p>
            <a:pPr lvl="0">
              <a:tabLst>
                <a:tab pos="450215" algn="l"/>
              </a:tabLst>
            </a:pPr>
            <a:r>
              <a:rPr lang="pl-PL" dirty="0"/>
              <a:t>Większa elastyczność w miejscu pracy.</a:t>
            </a:r>
            <a:endParaRPr lang="x-none"/>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605738"/>
            <a:ext cx="2389093" cy="993051"/>
          </a:xfrm>
        </p:spPr>
        <p:txBody>
          <a:bodyPr/>
          <a:lstStyle/>
          <a:p>
            <a:r>
              <a:rPr lang="pl-PL" sz="1100" dirty="0">
                <a:ea typeface="Calibri" panose="020F0502020204030204" pitchFamily="34" charset="0"/>
              </a:rPr>
              <a:t>Należy zająć się kwestią równowagi między życiem zawodowym a prywatnym, a wszelkie nowe inicjatywy mogą być przełomowe dla całej branży.  Nasze badania podkreślają obszary, w których firmy mogą wykazać się zaangażowaniem w rozwój i zatrzymywanie kobiet, wprowadzając i przyjmując inicjatywy takie jak:</a:t>
            </a:r>
            <a:endParaRPr lang="en-GB" dirty="0"/>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270260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329176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388093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447009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sp>
        <p:nvSpPr>
          <p:cNvPr id="31" name="Text Placeholder 8">
            <a:extLst>
              <a:ext uri="{FF2B5EF4-FFF2-40B4-BE49-F238E27FC236}">
                <a16:creationId xmlns:a16="http://schemas.microsoft.com/office/drawing/2014/main" id="{5EFB8602-6E01-231A-1E84-625A1AFC40B7}"/>
              </a:ext>
            </a:extLst>
          </p:cNvPr>
          <p:cNvSpPr txBox="1">
            <a:spLocks/>
          </p:cNvSpPr>
          <p:nvPr/>
        </p:nvSpPr>
        <p:spPr>
          <a:xfrm>
            <a:off x="3502790" y="5059265"/>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6</a:t>
            </a:r>
          </a:p>
        </p:txBody>
      </p:sp>
      <p:sp>
        <p:nvSpPr>
          <p:cNvPr id="7" name="Text Placeholder 2">
            <a:extLst>
              <a:ext uri="{FF2B5EF4-FFF2-40B4-BE49-F238E27FC236}">
                <a16:creationId xmlns:a16="http://schemas.microsoft.com/office/drawing/2014/main" id="{53299ED2-54C6-7356-10E2-F65983DEDA60}"/>
              </a:ext>
            </a:extLst>
          </p:cNvPr>
          <p:cNvSpPr txBox="1">
            <a:spLocks/>
          </p:cNvSpPr>
          <p:nvPr/>
        </p:nvSpPr>
        <p:spPr>
          <a:xfrm>
            <a:off x="4432827" y="6050280"/>
            <a:ext cx="2389093" cy="993051"/>
          </a:xfrm>
          <a:prstGeom prst="rect">
            <a:avLst/>
          </a:prstGeom>
        </p:spPr>
        <p:txBody>
          <a:bodyPr>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IE" sz="1100" b="1" dirty="0" err="1">
                <a:solidFill>
                  <a:srgbClr val="EF8D5B"/>
                </a:solidFill>
                <a:ea typeface="Calibri" panose="020F0502020204030204" pitchFamily="34" charset="0"/>
              </a:rPr>
              <a:t>Zaliczka</a:t>
            </a:r>
            <a:r>
              <a:rPr lang="en-IE" sz="1100" b="1" dirty="0">
                <a:solidFill>
                  <a:srgbClr val="EF8D5B"/>
                </a:solidFill>
                <a:ea typeface="Calibri" panose="020F0502020204030204" pitchFamily="34" charset="0"/>
              </a:rPr>
              <a:t> </a:t>
            </a:r>
            <a:r>
              <a:rPr lang="en-IE" sz="1100" b="1" dirty="0" err="1">
                <a:solidFill>
                  <a:srgbClr val="EF8D5B"/>
                </a:solidFill>
                <a:ea typeface="Calibri" panose="020F0502020204030204" pitchFamily="34" charset="0"/>
              </a:rPr>
              <a:t>i</a:t>
            </a:r>
            <a:r>
              <a:rPr lang="en-IE" sz="1100" b="1" dirty="0">
                <a:solidFill>
                  <a:srgbClr val="EF8D5B"/>
                </a:solidFill>
                <a:ea typeface="Calibri" panose="020F0502020204030204" pitchFamily="34" charset="0"/>
              </a:rPr>
              <a:t> </a:t>
            </a:r>
            <a:r>
              <a:rPr lang="en-IE" sz="1100" b="1" dirty="0" err="1">
                <a:solidFill>
                  <a:srgbClr val="EF8D5B"/>
                </a:solidFill>
                <a:ea typeface="Calibri" panose="020F0502020204030204" pitchFamily="34" charset="0"/>
              </a:rPr>
              <a:t>zatrzymanie</a:t>
            </a:r>
            <a:endParaRPr lang="pl-PL" sz="1100" b="1" dirty="0">
              <a:solidFill>
                <a:srgbClr val="EF8D5B"/>
              </a:solidFill>
              <a:ea typeface="Calibri" panose="020F0502020204030204" pitchFamily="34" charset="0"/>
            </a:endParaRPr>
          </a:p>
          <a:p>
            <a:pPr>
              <a:spcBef>
                <a:spcPts val="0"/>
              </a:spcBef>
            </a:pPr>
            <a:endParaRPr lang="en-IE" sz="1100" b="1" dirty="0">
              <a:solidFill>
                <a:srgbClr val="EF8D5B"/>
              </a:solidFill>
              <a:ea typeface="Calibri" panose="020F0502020204030204" pitchFamily="34" charset="0"/>
            </a:endParaRPr>
          </a:p>
          <a:p>
            <a:pPr>
              <a:spcBef>
                <a:spcPts val="0"/>
              </a:spcBef>
            </a:pPr>
            <a:r>
              <a:rPr lang="pl-PL" sz="1100" dirty="0">
                <a:ea typeface="Calibri" panose="020F0502020204030204" pitchFamily="34" charset="0"/>
              </a:rPr>
              <a:t>Co rozczarowujące, badania pokazują, że duża liczba kobiet porzuca karierę w budownictwie po zaledwie kilku latach. Może to wynikać z wielu różnych powodów, ale głównie z powodu różnic w wynagrodzeniach kobiet i mężczyzn, braku możliwości i dyskryminacji. W miarę jak innowacje napędzają zmiany, budownictwo staje się mniej związane z pracą fizyczną, zimnymi biurami na budowie i "zabłoconymi butami", a bardziej z nowoczesnymi metodami budowy poza placem budowy i procesami cyfrowymi, które mogą być bardziej atrakcyjne dla kobiet. Plac budowy staje się bezpieczniejszym środowiskiem, w którym siła fizyczna nie jest konieczna do montażu budynku.  Kobiety mogą odgrywać bardzo ważną rolę w całym cyklu życia projektu.</a:t>
            </a:r>
            <a:endParaRPr lang="en-IE" sz="1100" dirty="0">
              <a:ea typeface="Calibri" panose="020F0502020204030204" pitchFamily="34" charset="0"/>
            </a:endParaRPr>
          </a:p>
        </p:txBody>
      </p:sp>
      <p:sp>
        <p:nvSpPr>
          <p:cNvPr id="8" name="Freeform 7">
            <a:extLst>
              <a:ext uri="{FF2B5EF4-FFF2-40B4-BE49-F238E27FC236}">
                <a16:creationId xmlns:a16="http://schemas.microsoft.com/office/drawing/2014/main" id="{81CF1DA2-4796-D9AF-A026-FB2034BC1508}"/>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6875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13" name="Freeform 12">
            <a:extLst>
              <a:ext uri="{FF2B5EF4-FFF2-40B4-BE49-F238E27FC236}">
                <a16:creationId xmlns:a16="http://schemas.microsoft.com/office/drawing/2014/main" id="{07FEA14D-92FF-B928-E73D-20D465B380BE}"/>
              </a:ext>
            </a:extLst>
          </p:cNvPr>
          <p:cNvSpPr/>
          <p:nvPr/>
        </p:nvSpPr>
        <p:spPr>
          <a:xfrm>
            <a:off x="464104" y="460530"/>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ctangle 1">
            <a:extLst>
              <a:ext uri="{FF2B5EF4-FFF2-40B4-BE49-F238E27FC236}">
                <a16:creationId xmlns:a16="http://schemas.microsoft.com/office/drawing/2014/main" id="{45DBF072-EEAF-F8D9-EBBC-BA3CB33B2A99}"/>
              </a:ext>
            </a:extLst>
          </p:cNvPr>
          <p:cNvSpPr/>
          <p:nvPr/>
        </p:nvSpPr>
        <p:spPr>
          <a:xfrm>
            <a:off x="0" y="1277643"/>
            <a:ext cx="4188275" cy="6494758"/>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44</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985874"/>
            <a:ext cx="3418702" cy="2586284"/>
          </a:xfrm>
        </p:spPr>
        <p:txBody>
          <a:bodyPr>
            <a:normAutofit/>
          </a:bodyPr>
          <a:lstStyle/>
          <a:p>
            <a:pPr algn="l"/>
            <a:r>
              <a:rPr lang="en-GB" sz="2200" b="1" dirty="0">
                <a:solidFill>
                  <a:schemeClr val="bg1"/>
                </a:solidFill>
              </a:rPr>
              <a:t>2.2.3 </a:t>
            </a:r>
            <a:r>
              <a:rPr lang="en-GB" sz="2200" b="1" dirty="0" err="1">
                <a:solidFill>
                  <a:schemeClr val="bg1"/>
                </a:solidFill>
              </a:rPr>
              <a:t>Digitalizacja</a:t>
            </a:r>
            <a:r>
              <a:rPr lang="en-GB" sz="2200" b="1" dirty="0">
                <a:solidFill>
                  <a:schemeClr val="bg1"/>
                </a:solidFill>
              </a:rPr>
              <a:t> </a:t>
            </a:r>
            <a:r>
              <a:rPr lang="en-GB" sz="2200" b="1" dirty="0" err="1">
                <a:solidFill>
                  <a:schemeClr val="bg1"/>
                </a:solidFill>
              </a:rPr>
              <a:t>i</a:t>
            </a:r>
            <a:r>
              <a:rPr lang="en-GB" sz="2200" b="1" dirty="0">
                <a:solidFill>
                  <a:schemeClr val="bg1"/>
                </a:solidFill>
              </a:rPr>
              <a:t> </a:t>
            </a:r>
            <a:r>
              <a:rPr lang="en-GB" sz="2200" b="1" dirty="0" err="1">
                <a:solidFill>
                  <a:schemeClr val="bg1"/>
                </a:solidFill>
              </a:rPr>
              <a:t>nowe</a:t>
            </a:r>
            <a:r>
              <a:rPr lang="en-GB" sz="2200" b="1" dirty="0">
                <a:solidFill>
                  <a:schemeClr val="bg1"/>
                </a:solidFill>
              </a:rPr>
              <a:t> </a:t>
            </a:r>
            <a:r>
              <a:rPr lang="en-GB" sz="2200" b="1" dirty="0" err="1">
                <a:solidFill>
                  <a:schemeClr val="bg1"/>
                </a:solidFill>
              </a:rPr>
              <a:t>technologie</a:t>
            </a:r>
            <a:endParaRPr lang="en-GB" sz="2200" b="1" dirty="0">
              <a:solidFill>
                <a:schemeClr val="bg1"/>
              </a:solidFill>
            </a:endParaRPr>
          </a:p>
          <a:p>
            <a:pPr algn="l"/>
            <a:endParaRPr lang="en-GB" sz="2200" b="1" dirty="0">
              <a:solidFill>
                <a:schemeClr val="bg1"/>
              </a:solidFill>
            </a:endParaRPr>
          </a:p>
        </p:txBody>
      </p:sp>
      <p:sp>
        <p:nvSpPr>
          <p:cNvPr id="3" name="Text Placeholder 9">
            <a:extLst>
              <a:ext uri="{FF2B5EF4-FFF2-40B4-BE49-F238E27FC236}">
                <a16:creationId xmlns:a16="http://schemas.microsoft.com/office/drawing/2014/main" id="{5F1608C6-274C-995A-B26A-099FFBC4FA12}"/>
              </a:ext>
            </a:extLst>
          </p:cNvPr>
          <p:cNvSpPr txBox="1">
            <a:spLocks/>
          </p:cNvSpPr>
          <p:nvPr/>
        </p:nvSpPr>
        <p:spPr>
          <a:xfrm>
            <a:off x="515708" y="2781496"/>
            <a:ext cx="3303720" cy="108316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tabLst>
                <a:tab pos="450215" algn="l"/>
              </a:tabLst>
            </a:pPr>
            <a:r>
              <a:rPr lang="pl-PL" sz="1100" dirty="0">
                <a:latin typeface="Calibri" panose="020F0502020204030204" pitchFamily="34" charset="0"/>
                <a:cs typeface="Calibri" panose="020F0502020204030204" pitchFamily="34" charset="0"/>
              </a:rPr>
              <a:t>Cyfryzacja branży budowlanej wymaga nowych umiejętności i innych sposobów rozwiązywania problemów, a ostatecznie otwiera więcej możliwości dla kobiet. </a:t>
            </a:r>
          </a:p>
          <a:p>
            <a:pPr marL="0" indent="0" algn="just">
              <a:spcBef>
                <a:spcPts val="0"/>
              </a:spcBef>
              <a:buNone/>
              <a:tabLst>
                <a:tab pos="450215" algn="l"/>
              </a:tabLst>
            </a:pPr>
            <a:endParaRPr lang="pl-PL" sz="1100" dirty="0">
              <a:latin typeface="Calibri" panose="020F0502020204030204" pitchFamily="34" charset="0"/>
              <a:cs typeface="Calibri" panose="020F0502020204030204" pitchFamily="34" charset="0"/>
            </a:endParaRPr>
          </a:p>
          <a:p>
            <a:pPr marL="0" indent="0" algn="just">
              <a:spcBef>
                <a:spcPts val="0"/>
              </a:spcBef>
              <a:buNone/>
              <a:tabLst>
                <a:tab pos="450215" algn="l"/>
              </a:tabLst>
            </a:pPr>
            <a:r>
              <a:rPr lang="pl-PL" sz="1100" dirty="0">
                <a:latin typeface="Calibri" panose="020F0502020204030204" pitchFamily="34" charset="0"/>
                <a:cs typeface="Calibri" panose="020F0502020204030204" pitchFamily="34" charset="0"/>
              </a:rPr>
              <a:t>Wykorzystanie technologii odblokowuje bardziej elastyczne możliwości pracy. Cyfryzacja wykracza poza umożliwienie elastycznej pracy i wprowadza zupełnie nowe możliwości zatrudnienia. Osoby z branży budowlanej będą potrzebowały wiedzy technicznej, doświadczenia cyfrowego i wielu nowych umiejętności, w które wcześniej nie inwestowały. Stanowi to ogromną szansę na zwiększenie różnorodności płci i otwarcie nowych ścieżek awansu dla kobiet. </a:t>
            </a:r>
          </a:p>
          <a:p>
            <a:pPr marL="0" indent="0" algn="just">
              <a:spcBef>
                <a:spcPts val="0"/>
              </a:spcBef>
              <a:buNone/>
              <a:tabLst>
                <a:tab pos="450215" algn="l"/>
              </a:tabLst>
            </a:pPr>
            <a:endParaRPr lang="pl-PL" sz="1100" dirty="0">
              <a:latin typeface="Calibri" panose="020F0502020204030204" pitchFamily="34" charset="0"/>
              <a:cs typeface="Calibri" panose="020F0502020204030204" pitchFamily="34" charset="0"/>
            </a:endParaRPr>
          </a:p>
          <a:p>
            <a:pPr marL="0" indent="0" algn="just">
              <a:spcBef>
                <a:spcPts val="0"/>
              </a:spcBef>
              <a:buNone/>
              <a:tabLst>
                <a:tab pos="450215" algn="l"/>
              </a:tabLst>
            </a:pPr>
            <a:r>
              <a:rPr lang="pl-PL" sz="1100" dirty="0">
                <a:latin typeface="Calibri" panose="020F0502020204030204" pitchFamily="34" charset="0"/>
                <a:cs typeface="Calibri" panose="020F0502020204030204" pitchFamily="34" charset="0"/>
              </a:rPr>
              <a:t>Technologia zachęca również do nowych form komunikacji. Dziś uczenie się od różnych osób w różnych lokalizacjach jest możliwe wirtualnie. Wzmocnienie głosu kobiet w branży budowlanej poprzez programy mentorskie, komunikację z pracownikami i media </a:t>
            </a:r>
            <a:r>
              <a:rPr lang="pl-PL" sz="1100" dirty="0" err="1">
                <a:latin typeface="Calibri" panose="020F0502020204030204" pitchFamily="34" charset="0"/>
                <a:cs typeface="Calibri" panose="020F0502020204030204" pitchFamily="34" charset="0"/>
              </a:rPr>
              <a:t>społecznościowe</a:t>
            </a:r>
            <a:r>
              <a:rPr lang="pl-PL" sz="1100" dirty="0">
                <a:latin typeface="Calibri" panose="020F0502020204030204" pitchFamily="34" charset="0"/>
                <a:cs typeface="Calibri" panose="020F0502020204030204" pitchFamily="34" charset="0"/>
              </a:rPr>
              <a:t> podnosi rangę kobiet w branży. To z kolei pomaga edukować pracowników na temat doświadczeń kobiet w tym sektorze, co zachęca do empatii i zmienia przestarzałe postawy. Pokazuje to również innym kobietom, że można pełnić ekscytującą, postępową rolę w budownictwie, pomagając przyciągnąć więcej talentów.</a:t>
            </a:r>
            <a:endParaRPr lang="en-IE"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508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901929-E798-AAD4-6D10-FE7FEF738A37}"/>
              </a:ext>
            </a:extLst>
          </p:cNvPr>
          <p:cNvSpPr/>
          <p:nvPr/>
        </p:nvSpPr>
        <p:spPr>
          <a:xfrm flipV="1">
            <a:off x="-1" y="1800159"/>
            <a:ext cx="7559675" cy="3192754"/>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a:xfrm>
            <a:off x="662170" y="1178283"/>
            <a:ext cx="6403112" cy="2314214"/>
          </a:xfrm>
        </p:spPr>
        <p:txBody>
          <a:bodyPr>
            <a:noAutofit/>
          </a:bodyPr>
          <a:lstStyle/>
          <a:p>
            <a:r>
              <a:rPr lang="en-GB" dirty="0">
                <a:effectLst/>
                <a:ea typeface="Calibri" panose="020F0502020204030204" pitchFamily="34" charset="0"/>
              </a:rPr>
              <a:t>“</a:t>
            </a:r>
            <a:r>
              <a:rPr lang="pl-PL" dirty="0">
                <a:ea typeface="Calibri" panose="020F0502020204030204" pitchFamily="34" charset="0"/>
              </a:rPr>
              <a:t>Nagle wraz z cyfryzacją pojawiło się o wiele więcej ról. Jest o wiele więcej postępu technologicznego, który musimy wziąć pod uwagę i który możemy wykorzystać w ramach realizacji projektów. Myślę, że role znacznie się rozwinęły, co daje ludziom więcej możliwości i stanowi wyzwanie dla nas i firm w zakresie sposobu pracy i nieszablonowego myślenia, co jest świetne".</a:t>
            </a:r>
          </a:p>
          <a:p>
            <a:r>
              <a:rPr lang="pl-PL" dirty="0">
                <a:ea typeface="Calibri" panose="020F0502020204030204" pitchFamily="34" charset="0"/>
              </a:rPr>
              <a:t>"Od studiowania architektury i używania ołówka i kartki papieru do rysowania czegoś. Nagle wszystko kręci się wokół BIM. Chodzi o cztery D, o tę stronę rzeczy. Ołówek i papier nie są już tak ważne... To całkowicie zmieniło sposób, w jaki projektujemy, budujemy i rozważamy różne rzeczy".</a:t>
            </a:r>
            <a:endParaRPr lang="en-GB" dirty="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45</a:t>
            </a:fld>
            <a:endParaRPr lang="en-US" dirty="0"/>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4275320"/>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249724" y="4466426"/>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a:solidFill>
                  <a:schemeClr val="bg1"/>
                </a:solidFill>
                <a:cs typeface="Times New Roman" panose="02020603050405020304" pitchFamily="18" charset="0"/>
              </a:rPr>
              <a:t>Jennifer Bradfield, Sisk</a:t>
            </a:r>
            <a:endParaRPr lang="x-none" sz="900" b="1" i="1">
              <a:solidFill>
                <a:schemeClr val="bg1"/>
              </a:solidFill>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99431" y="5740668"/>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Wierzę, że nowe technologie mogą zmienić krajobraz udziału kobiet w branży budowlanej".</a:t>
            </a:r>
            <a:endParaRPr lang="en-US" dirty="0"/>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799430" y="673045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Sławomir</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Rutkowski</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b="1" i="1" dirty="0">
                <a:solidFill>
                  <a:srgbClr val="EF8D5B"/>
                </a:solidFill>
                <a:ea typeface="Calibri" panose="020F0502020204030204" pitchFamily="34" charset="0"/>
                <a:cs typeface="Times New Roman" panose="02020603050405020304" pitchFamily="18" charset="0"/>
              </a:rPr>
              <a:t>Prezes Stowarzyszenia Inżynierów Komunikacji i Transportu, Polska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Placeholder 4">
            <a:extLst>
              <a:ext uri="{FF2B5EF4-FFF2-40B4-BE49-F238E27FC236}">
                <a16:creationId xmlns:a16="http://schemas.microsoft.com/office/drawing/2014/main" id="{A2B93A11-0151-582F-3744-664E60687CDF}"/>
              </a:ext>
            </a:extLst>
          </p:cNvPr>
          <p:cNvSpPr>
            <a:spLocks noGrp="1"/>
          </p:cNvSpPr>
          <p:nvPr/>
        </p:nvSpPr>
        <p:spPr>
          <a:xfrm>
            <a:off x="458354" y="6167162"/>
            <a:ext cx="3431800" cy="157958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2000"/>
              </a:lnSpc>
            </a:pPr>
            <a:r>
              <a:rPr lang="en-US" dirty="0"/>
              <a:t>“</a:t>
            </a:r>
            <a:r>
              <a:rPr lang="pl-PL" dirty="0"/>
              <a:t>Cyfryzacja i industrializacja czynią branżę bardziej atrakcyjną.  Te zmiany w sektorze powinny być atrakcyjne dla kobiet. Wprowadzenie nowych procesów lub efektywności energetycznej oznacza nowe miejsca pracy, które nie muszą znajdować się na placu budowy lub w zakładzie przemysłowym.</a:t>
            </a:r>
            <a:r>
              <a:rPr lang="en-US" dirty="0"/>
              <a:t>”</a:t>
            </a:r>
          </a:p>
        </p:txBody>
      </p:sp>
      <p:sp>
        <p:nvSpPr>
          <p:cNvPr id="21" name="Text Placeholder 6">
            <a:extLst>
              <a:ext uri="{FF2B5EF4-FFF2-40B4-BE49-F238E27FC236}">
                <a16:creationId xmlns:a16="http://schemas.microsoft.com/office/drawing/2014/main" id="{E9C18A8E-8E67-EFAE-2455-B657F79B4BB4}"/>
              </a:ext>
            </a:extLst>
          </p:cNvPr>
          <p:cNvSpPr txBox="1">
            <a:spLocks/>
          </p:cNvSpPr>
          <p:nvPr/>
        </p:nvSpPr>
        <p:spPr>
          <a:xfrm>
            <a:off x="539750" y="8235651"/>
            <a:ext cx="3259680"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dirty="0">
                <a:solidFill>
                  <a:srgbClr val="EF8D5B"/>
                </a:solidFill>
                <a:cs typeface="Times New Roman" panose="02020603050405020304" pitchFamily="18" charset="0"/>
              </a:rPr>
              <a:t>Carolina Roca, </a:t>
            </a:r>
            <a:r>
              <a:rPr lang="pl-PL" sz="900" b="1" i="1" dirty="0">
                <a:solidFill>
                  <a:srgbClr val="EF8D5B"/>
                </a:solidFill>
                <a:cs typeface="Times New Roman" panose="02020603050405020304" pitchFamily="18" charset="0"/>
              </a:rPr>
              <a:t>Hiszpania</a:t>
            </a:r>
            <a:endParaRPr lang="x-none" sz="900" b="1" i="1">
              <a:solidFill>
                <a:srgbClr val="EF8D5B"/>
              </a:solidFill>
              <a:cs typeface="Times New Roman" panose="02020603050405020304" pitchFamily="18" charset="0"/>
            </a:endParaRPr>
          </a:p>
        </p:txBody>
      </p:sp>
      <p:grpSp>
        <p:nvGrpSpPr>
          <p:cNvPr id="23" name="Group 22">
            <a:extLst>
              <a:ext uri="{FF2B5EF4-FFF2-40B4-BE49-F238E27FC236}">
                <a16:creationId xmlns:a16="http://schemas.microsoft.com/office/drawing/2014/main" id="{AD3413CD-D1AE-084D-5EAD-737EDD616724}"/>
              </a:ext>
            </a:extLst>
          </p:cNvPr>
          <p:cNvGrpSpPr/>
          <p:nvPr/>
        </p:nvGrpSpPr>
        <p:grpSpPr>
          <a:xfrm>
            <a:off x="1345679" y="8861834"/>
            <a:ext cx="1487826" cy="1083162"/>
            <a:chOff x="3400450" y="986392"/>
            <a:chExt cx="1487826" cy="1083162"/>
          </a:xfrm>
        </p:grpSpPr>
        <p:sp>
          <p:nvSpPr>
            <p:cNvPr id="24" name="Freeform 23">
              <a:extLst>
                <a:ext uri="{FF2B5EF4-FFF2-40B4-BE49-F238E27FC236}">
                  <a16:creationId xmlns:a16="http://schemas.microsoft.com/office/drawing/2014/main" id="{2262F188-B24B-1505-A5E7-8BBE4C3A22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566F32F6-9CF5-1749-A889-2F48C165BD2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26" name="Text Placeholder 4">
            <a:extLst>
              <a:ext uri="{FF2B5EF4-FFF2-40B4-BE49-F238E27FC236}">
                <a16:creationId xmlns:a16="http://schemas.microsoft.com/office/drawing/2014/main" id="{D3D379B8-9702-8900-9C2B-4640EA7B2980}"/>
              </a:ext>
            </a:extLst>
          </p:cNvPr>
          <p:cNvSpPr>
            <a:spLocks noGrp="1"/>
          </p:cNvSpPr>
          <p:nvPr/>
        </p:nvSpPr>
        <p:spPr>
          <a:xfrm>
            <a:off x="3795378" y="7153377"/>
            <a:ext cx="3431800"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Kobiety nie powinny się ograniczać, ponieważ uważają, że nie mogą mieć takich umiejętności, aby pracować w tym sektorze. Budownictwo nie jest już tradycyjnym sektorem, który mamy na myśli. Otwiera się wiele możliwości związanych z nowymi odnawialnymi źródłami energii, zielonymi programami i technologiami</a:t>
            </a:r>
            <a:r>
              <a:rPr lang="en-US" dirty="0"/>
              <a:t>.”</a:t>
            </a:r>
          </a:p>
        </p:txBody>
      </p:sp>
      <p:sp>
        <p:nvSpPr>
          <p:cNvPr id="27" name="Text Placeholder 6">
            <a:extLst>
              <a:ext uri="{FF2B5EF4-FFF2-40B4-BE49-F238E27FC236}">
                <a16:creationId xmlns:a16="http://schemas.microsoft.com/office/drawing/2014/main" id="{98577EDB-7A1B-F37E-281B-7A428E0AC865}"/>
              </a:ext>
            </a:extLst>
          </p:cNvPr>
          <p:cNvSpPr txBox="1">
            <a:spLocks/>
          </p:cNvSpPr>
          <p:nvPr/>
        </p:nvSpPr>
        <p:spPr>
          <a:xfrm>
            <a:off x="3873001" y="1018900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rgbClr val="EF8D5B"/>
                </a:solidFill>
                <a:cs typeface="Times New Roman" panose="02020603050405020304" pitchFamily="18" charset="0"/>
              </a:rPr>
              <a:t>Deirdre </a:t>
            </a:r>
            <a:r>
              <a:rPr lang="en-IE" sz="900" b="1" i="1" dirty="0" err="1">
                <a:solidFill>
                  <a:srgbClr val="EF8D5B"/>
                </a:solidFill>
                <a:cs typeface="Times New Roman" panose="02020603050405020304" pitchFamily="18" charset="0"/>
              </a:rPr>
              <a:t>Bennet</a:t>
            </a:r>
            <a:r>
              <a:rPr lang="en-IE" sz="900" b="1" i="1" dirty="0">
                <a:solidFill>
                  <a:srgbClr val="EF8D5B"/>
                </a:solidFill>
                <a:cs typeface="Times New Roman" panose="02020603050405020304" pitchFamily="18" charset="0"/>
              </a:rPr>
              <a:t>, CPO, JJ </a:t>
            </a:r>
            <a:r>
              <a:rPr lang="en-IE" sz="900" b="1" i="1" dirty="0" err="1">
                <a:solidFill>
                  <a:srgbClr val="EF8D5B"/>
                </a:solidFill>
                <a:cs typeface="Times New Roman" panose="02020603050405020304" pitchFamily="18" charset="0"/>
              </a:rPr>
              <a:t>Rhatigan</a:t>
            </a:r>
            <a:r>
              <a:rPr lang="en-IE" sz="900" b="1" i="1" dirty="0">
                <a:solidFill>
                  <a:srgbClr val="EF8D5B"/>
                </a:solidFill>
                <a:cs typeface="Times New Roman" panose="02020603050405020304" pitchFamily="18" charset="0"/>
              </a:rPr>
              <a:t> &amp; Co</a:t>
            </a:r>
            <a:endParaRPr lang="x-none" sz="900" b="1" i="1">
              <a:solidFill>
                <a:srgbClr val="EF8D5B"/>
              </a:solidFill>
              <a:cs typeface="Times New Roman" panose="02020603050405020304" pitchFamily="18" charset="0"/>
            </a:endParaRPr>
          </a:p>
        </p:txBody>
      </p:sp>
    </p:spTree>
    <p:extLst>
      <p:ext uri="{BB962C8B-B14F-4D97-AF65-F5344CB8AC3E}">
        <p14:creationId xmlns:p14="http://schemas.microsoft.com/office/powerpoint/2010/main" val="3213340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46</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685460"/>
            <a:ext cx="3195638" cy="1812483"/>
          </a:xfrm>
          <a:prstGeom prst="rect">
            <a:avLst/>
          </a:prstGeom>
        </p:spPr>
        <p:txBody>
          <a:bodyPr/>
          <a:lstStyle/>
          <a:p>
            <a:pPr>
              <a:tabLst>
                <a:tab pos="450215" algn="l"/>
              </a:tabLst>
            </a:pPr>
            <a:r>
              <a:rPr lang="en-IE" dirty="0">
                <a:effectLst/>
                <a:ea typeface="Calibri" panose="020F0502020204030204" pitchFamily="34" charset="0"/>
              </a:rPr>
              <a:t>Net zero </a:t>
            </a:r>
            <a:r>
              <a:rPr lang="pl-PL" dirty="0">
                <a:ea typeface="Calibri" panose="020F0502020204030204" pitchFamily="34" charset="0"/>
              </a:rPr>
              <a:t>to modne słowo, ale na krajach spoczywa obowiązek ograniczenia emisji gazów cieplarnianych do zera netto do 2050 r., przy czym prawie 40% globalnych emisji pochodzi z branży budowlanej.   Zrównoważone budownictwo i inżynieria zapewnią, że branża będzie zaangażowana w stawianie czoła wyzwaniom społecznym, etycznym, środowiskowym i gospodarczym poprzez praktykę regulacji i zgodności oraz efektywne wykorzystanie zasobów.</a:t>
            </a:r>
            <a:endParaRPr lang="en-IE"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110490"/>
            <a:ext cx="4114800" cy="5837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730789"/>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3233" y="4975411"/>
            <a:ext cx="3286605" cy="1485812"/>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Zrównoważony rozwój może przyciągnąć więcej kobiet</a:t>
            </a:r>
            <a:r>
              <a:rPr lang="en-IE" dirty="0"/>
              <a:t>”.</a:t>
            </a:r>
            <a:endParaRPr lang="en-US" dirty="0"/>
          </a:p>
        </p:txBody>
      </p:sp>
      <p:sp>
        <p:nvSpPr>
          <p:cNvPr id="4" name="Text Placeholder 6">
            <a:extLst>
              <a:ext uri="{FF2B5EF4-FFF2-40B4-BE49-F238E27FC236}">
                <a16:creationId xmlns:a16="http://schemas.microsoft.com/office/drawing/2014/main" id="{2FF1A1EF-139D-A2D4-2B8E-F00500A50A8F}"/>
              </a:ext>
            </a:extLst>
          </p:cNvPr>
          <p:cNvSpPr txBox="1">
            <a:spLocks/>
          </p:cNvSpPr>
          <p:nvPr/>
        </p:nvSpPr>
        <p:spPr>
          <a:xfrm>
            <a:off x="293556" y="985874"/>
            <a:ext cx="3418702" cy="538126"/>
          </a:xfrm>
          <a:prstGeom prst="rect">
            <a:avLst/>
          </a:prstGeom>
        </p:spPr>
        <p:txBody>
          <a:bodyPr>
            <a:norm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200"/>
              </a:spcBef>
              <a:buNone/>
            </a:pPr>
            <a:r>
              <a:rPr lang="en-IE" sz="2200" b="1" dirty="0">
                <a:solidFill>
                  <a:schemeClr val="bg1"/>
                </a:solidFill>
                <a:latin typeface="Calibri" panose="020F0502020204030204" pitchFamily="34" charset="0"/>
                <a:cs typeface="Calibri" panose="020F0502020204030204" pitchFamily="34" charset="0"/>
              </a:rPr>
              <a:t>2.2.4 </a:t>
            </a:r>
            <a:r>
              <a:rPr lang="en-IE" sz="2200" b="1" dirty="0" err="1">
                <a:solidFill>
                  <a:schemeClr val="bg1"/>
                </a:solidFill>
                <a:latin typeface="Calibri" panose="020F0502020204030204" pitchFamily="34" charset="0"/>
                <a:cs typeface="Calibri" panose="020F0502020204030204" pitchFamily="34" charset="0"/>
              </a:rPr>
              <a:t>Zielone</a:t>
            </a:r>
            <a:r>
              <a:rPr lang="en-IE" sz="2200" b="1" dirty="0">
                <a:solidFill>
                  <a:schemeClr val="bg1"/>
                </a:solidFill>
                <a:latin typeface="Calibri" panose="020F0502020204030204" pitchFamily="34" charset="0"/>
                <a:cs typeface="Calibri" panose="020F0502020204030204" pitchFamily="34" charset="0"/>
              </a:rPr>
              <a:t> </a:t>
            </a:r>
            <a:r>
              <a:rPr lang="en-IE" sz="2200" b="1" dirty="0" err="1">
                <a:solidFill>
                  <a:schemeClr val="bg1"/>
                </a:solidFill>
                <a:latin typeface="Calibri" panose="020F0502020204030204" pitchFamily="34" charset="0"/>
                <a:cs typeface="Calibri" panose="020F0502020204030204" pitchFamily="34" charset="0"/>
              </a:rPr>
              <a:t>zmiany</a:t>
            </a:r>
            <a:endParaRPr lang="x-none" sz="2200" b="1">
              <a:solidFill>
                <a:schemeClr val="bg1"/>
              </a:solidFill>
              <a:latin typeface="Calibri" panose="020F0502020204030204" pitchFamily="34" charset="0"/>
              <a:cs typeface="Calibri" panose="020F0502020204030204" pitchFamily="34" charset="0"/>
            </a:endParaRPr>
          </a:p>
          <a:p>
            <a:pPr marL="0" indent="0">
              <a:buNone/>
            </a:pPr>
            <a:endParaRPr lang="en-GB" sz="2200" b="1" dirty="0">
              <a:solidFill>
                <a:schemeClr val="bg1"/>
              </a:solidFill>
            </a:endParaRPr>
          </a:p>
        </p:txBody>
      </p:sp>
      <p:sp>
        <p:nvSpPr>
          <p:cNvPr id="5" name="Text Placeholder 6">
            <a:extLst>
              <a:ext uri="{FF2B5EF4-FFF2-40B4-BE49-F238E27FC236}">
                <a16:creationId xmlns:a16="http://schemas.microsoft.com/office/drawing/2014/main" id="{2EC7F02A-C435-3728-CDA4-C5F70AF3E34A}"/>
              </a:ext>
            </a:extLst>
          </p:cNvPr>
          <p:cNvSpPr txBox="1">
            <a:spLocks/>
          </p:cNvSpPr>
          <p:nvPr/>
        </p:nvSpPr>
        <p:spPr>
          <a:xfrm>
            <a:off x="377369" y="6058507"/>
            <a:ext cx="382496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pl-PL" sz="900" b="1" i="1" dirty="0" err="1">
                <a:solidFill>
                  <a:srgbClr val="EF8D5B"/>
                </a:solidFill>
                <a:cs typeface="Times New Roman" panose="02020603050405020304" pitchFamily="18" charset="0"/>
              </a:rPr>
              <a:t>Ángela</a:t>
            </a:r>
            <a:r>
              <a:rPr lang="pl-PL" sz="900" b="1" i="1" dirty="0">
                <a:solidFill>
                  <a:srgbClr val="EF8D5B"/>
                </a:solidFill>
                <a:cs typeface="Times New Roman" panose="02020603050405020304" pitchFamily="18" charset="0"/>
              </a:rPr>
              <a:t> </a:t>
            </a:r>
            <a:r>
              <a:rPr lang="pl-PL" sz="900" b="1" i="1" dirty="0" err="1">
                <a:solidFill>
                  <a:srgbClr val="EF8D5B"/>
                </a:solidFill>
                <a:cs typeface="Times New Roman" panose="02020603050405020304" pitchFamily="18" charset="0"/>
              </a:rPr>
              <a:t>Baldellou</a:t>
            </a:r>
            <a:r>
              <a:rPr lang="pl-PL" sz="900" b="1" i="1" dirty="0">
                <a:solidFill>
                  <a:srgbClr val="EF8D5B"/>
                </a:solidFill>
                <a:cs typeface="Times New Roman" panose="02020603050405020304" pitchFamily="18" charset="0"/>
              </a:rPr>
              <a:t>, architekt i dyrektor biura prezesa Wyższej Rady Stowarzyszeń Architektów Hiszpanii</a:t>
            </a:r>
            <a:endParaRPr lang="en-IE" sz="900" b="1" i="1" dirty="0">
              <a:solidFill>
                <a:srgbClr val="EF8D5B"/>
              </a:solidFill>
              <a:cs typeface="Times New Roman" panose="02020603050405020304" pitchFamily="18" charset="0"/>
            </a:endParaRPr>
          </a:p>
        </p:txBody>
      </p:sp>
      <p:sp>
        <p:nvSpPr>
          <p:cNvPr id="8" name="Text Placeholder 4">
            <a:extLst>
              <a:ext uri="{FF2B5EF4-FFF2-40B4-BE49-F238E27FC236}">
                <a16:creationId xmlns:a16="http://schemas.microsoft.com/office/drawing/2014/main" id="{432AD0B5-03C6-8DB7-4036-A6F8ED8A5B67}"/>
              </a:ext>
            </a:extLst>
          </p:cNvPr>
          <p:cNvSpPr>
            <a:spLocks noGrp="1"/>
          </p:cNvSpPr>
          <p:nvPr/>
        </p:nvSpPr>
        <p:spPr>
          <a:xfrm>
            <a:off x="493233" y="6673582"/>
            <a:ext cx="3286605" cy="1485812"/>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Budynki muszą przemawiać do społeczności, w których się znajdują" - mówi. "Nie wystarczy nam zmniejszenie ilości dwutlenku węgla generowanego przez budynek, musi to być również budynek, który jest kochany - jeśli zawiedzie swoją okolicę i mieszkańców, zostanie zburzony i rozpoczęty od nowa, a to ogromna porażka w zakresie zrównoważonego rozwoju"</a:t>
            </a:r>
            <a:r>
              <a:rPr lang="en-IE" dirty="0"/>
              <a:t>.</a:t>
            </a:r>
            <a:endParaRPr lang="en-US" dirty="0"/>
          </a:p>
        </p:txBody>
      </p:sp>
      <p:sp>
        <p:nvSpPr>
          <p:cNvPr id="10" name="Text Placeholder 6">
            <a:extLst>
              <a:ext uri="{FF2B5EF4-FFF2-40B4-BE49-F238E27FC236}">
                <a16:creationId xmlns:a16="http://schemas.microsoft.com/office/drawing/2014/main" id="{8196010A-1371-BEDE-B6E2-75BFD640F236}"/>
              </a:ext>
            </a:extLst>
          </p:cNvPr>
          <p:cNvSpPr txBox="1">
            <a:spLocks/>
          </p:cNvSpPr>
          <p:nvPr/>
        </p:nvSpPr>
        <p:spPr>
          <a:xfrm>
            <a:off x="539750" y="10078965"/>
            <a:ext cx="3240088"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a:solidFill>
                  <a:srgbClr val="EF8D5B"/>
                </a:solidFill>
                <a:cs typeface="Times New Roman" panose="02020603050405020304" pitchFamily="18" charset="0"/>
              </a:rPr>
              <a:t>Mel Allwood, Aruo</a:t>
            </a:r>
            <a:endParaRPr lang="x-none" sz="900" b="1" i="1">
              <a:solidFill>
                <a:srgbClr val="EF8D5B"/>
              </a:solidFill>
              <a:cs typeface="Times New Roman" panose="02020603050405020304" pitchFamily="18" charset="0"/>
            </a:endParaRPr>
          </a:p>
        </p:txBody>
      </p:sp>
      <p:sp>
        <p:nvSpPr>
          <p:cNvPr id="11" name="Freeform 10">
            <a:extLst>
              <a:ext uri="{FF2B5EF4-FFF2-40B4-BE49-F238E27FC236}">
                <a16:creationId xmlns:a16="http://schemas.microsoft.com/office/drawing/2014/main" id="{22287429-01AA-2ECA-ADFD-D1AC5268A456}"/>
              </a:ext>
            </a:extLst>
          </p:cNvPr>
          <p:cNvSpPr/>
          <p:nvPr/>
        </p:nvSpPr>
        <p:spPr>
          <a:xfrm>
            <a:off x="4127500" y="557213"/>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934803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5EFB66-90A6-9B80-81C1-F1BADADC6E75}"/>
              </a:ext>
            </a:extLst>
          </p:cNvPr>
          <p:cNvSpPr/>
          <p:nvPr/>
        </p:nvSpPr>
        <p:spPr>
          <a:xfrm>
            <a:off x="0" y="5009322"/>
            <a:ext cx="4143909" cy="5682491"/>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720574"/>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t="-194"/>
          <a:stretch/>
        </p:blipFill>
        <p:spPr>
          <a:xfrm>
            <a:off x="0" y="660634"/>
            <a:ext cx="3482223" cy="5689920"/>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47</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a:xfrm>
            <a:off x="4461243" y="557213"/>
            <a:ext cx="2912014" cy="326723"/>
          </a:xfrm>
        </p:spPr>
        <p:txBody>
          <a:bodyPr/>
          <a:lstStyle/>
          <a:p>
            <a:r>
              <a:rPr lang="en-US" sz="2200" b="1" dirty="0">
                <a:solidFill>
                  <a:srgbClr val="EF8D5B"/>
                </a:solidFill>
                <a:cs typeface="Poppins SemiBold" pitchFamily="2" charset="77"/>
              </a:rPr>
              <a:t>2.2.5 </a:t>
            </a:r>
            <a:r>
              <a:rPr lang="en-IE" sz="2200" b="1" dirty="0" err="1">
                <a:solidFill>
                  <a:srgbClr val="EF8D5B"/>
                </a:solidFill>
                <a:cs typeface="Poppins SemiBold" pitchFamily="2" charset="77"/>
              </a:rPr>
              <a:t>Komunikacja</a:t>
            </a:r>
            <a:r>
              <a:rPr lang="en-IE" sz="2200" b="1" dirty="0">
                <a:solidFill>
                  <a:srgbClr val="EF8D5B"/>
                </a:solidFill>
                <a:cs typeface="Poppins SemiBold" pitchFamily="2" charset="77"/>
              </a:rPr>
              <a:t> </a:t>
            </a:r>
            <a:r>
              <a:rPr lang="en-IE" sz="2200" b="1" dirty="0" err="1">
                <a:solidFill>
                  <a:srgbClr val="EF8D5B"/>
                </a:solidFill>
                <a:cs typeface="Poppins SemiBold" pitchFamily="2" charset="77"/>
              </a:rPr>
              <a:t>i</a:t>
            </a:r>
            <a:r>
              <a:rPr lang="en-IE" sz="2200" b="1" dirty="0">
                <a:solidFill>
                  <a:srgbClr val="EF8D5B"/>
                </a:solidFill>
                <a:cs typeface="Poppins SemiBold" pitchFamily="2" charset="77"/>
              </a:rPr>
              <a:t> </a:t>
            </a:r>
            <a:r>
              <a:rPr lang="en-IE" sz="2200" b="1" dirty="0" err="1">
                <a:solidFill>
                  <a:srgbClr val="EF8D5B"/>
                </a:solidFill>
                <a:cs typeface="Poppins SemiBold" pitchFamily="2" charset="77"/>
              </a:rPr>
              <a:t>budowanie</a:t>
            </a:r>
            <a:r>
              <a:rPr lang="en-IE" sz="2200" b="1" dirty="0">
                <a:solidFill>
                  <a:srgbClr val="EF8D5B"/>
                </a:solidFill>
                <a:cs typeface="Poppins SemiBold" pitchFamily="2" charset="77"/>
              </a:rPr>
              <a:t> </a:t>
            </a:r>
            <a:r>
              <a:rPr lang="en-IE" sz="2200" b="1" dirty="0" err="1">
                <a:solidFill>
                  <a:srgbClr val="EF8D5B"/>
                </a:solidFill>
                <a:cs typeface="Poppins SemiBold" pitchFamily="2" charset="77"/>
              </a:rPr>
              <a:t>marki</a:t>
            </a:r>
            <a:endParaRPr lang="en-US" sz="2200" b="1" dirty="0">
              <a:solidFill>
                <a:srgbClr val="EF8D5B"/>
              </a:solidFill>
              <a:cs typeface="Poppins SemiBold" pitchFamily="2" charset="77"/>
            </a:endParaRPr>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547813"/>
            <a:ext cx="2389093" cy="7349443"/>
          </a:xfrm>
        </p:spPr>
        <p:txBody>
          <a:bodyPr/>
          <a:lstStyle/>
          <a:p>
            <a:pPr>
              <a:spcBef>
                <a:spcPts val="195"/>
              </a:spcBef>
              <a:tabLst>
                <a:tab pos="450215" algn="l"/>
              </a:tabLst>
            </a:pPr>
            <a:r>
              <a:rPr lang="pl-PL" sz="1100" dirty="0">
                <a:ea typeface="Calibri" panose="020F0502020204030204" pitchFamily="34" charset="0"/>
              </a:rPr>
              <a:t>Badania wyraźnie wskazują, że istnieją problemy ze sposobem przedstawiania branży.  Stereotypy nadal istnieją, a publiczne postrzeganie tradycyjnej, zdominowanej przez mężczyzn i ciężkiej pracy musi zostać zastąpione nową narracją.  </a:t>
            </a:r>
          </a:p>
          <a:p>
            <a:pPr>
              <a:spcBef>
                <a:spcPts val="195"/>
              </a:spcBef>
              <a:tabLst>
                <a:tab pos="450215" algn="l"/>
              </a:tabLst>
            </a:pPr>
            <a:r>
              <a:rPr lang="pl-PL" sz="1100" dirty="0">
                <a:ea typeface="Calibri" panose="020F0502020204030204" pitchFamily="34" charset="0"/>
              </a:rPr>
              <a:t>Podsumowując, oczywiste jest, że branża budowlana i jej firmy członkowskie muszą przyjąć nowe sposoby zapewnienia:</a:t>
            </a:r>
          </a:p>
          <a:p>
            <a:pPr>
              <a:spcBef>
                <a:spcPts val="195"/>
              </a:spcBef>
              <a:tabLst>
                <a:tab pos="450215" algn="l"/>
              </a:tabLst>
            </a:pPr>
            <a:endParaRPr lang="pl-PL" sz="1100" dirty="0"/>
          </a:p>
          <a:p>
            <a:pPr>
              <a:spcBef>
                <a:spcPts val="195"/>
              </a:spcBef>
              <a:tabLst>
                <a:tab pos="450215" algn="l"/>
              </a:tabLst>
            </a:pPr>
            <a:endParaRPr lang="pl-PL" sz="1100" dirty="0"/>
          </a:p>
          <a:p>
            <a:pPr>
              <a:spcBef>
                <a:spcPts val="195"/>
              </a:spcBef>
              <a:tabLst>
                <a:tab pos="450215" algn="l"/>
              </a:tabLst>
            </a:pPr>
            <a:r>
              <a:rPr lang="pl-PL" dirty="0"/>
              <a:t>Aktywnej promocji branży wśród kobiet.</a:t>
            </a:r>
          </a:p>
          <a:p>
            <a:pPr>
              <a:spcBef>
                <a:spcPts val="195"/>
              </a:spcBef>
              <a:tabLst>
                <a:tab pos="450215" algn="l"/>
              </a:tabLst>
            </a:pPr>
            <a:endParaRPr lang="pl-PL" dirty="0"/>
          </a:p>
          <a:p>
            <a:pPr>
              <a:spcBef>
                <a:spcPts val="195"/>
              </a:spcBef>
              <a:tabLst>
                <a:tab pos="450215" algn="l"/>
              </a:tabLst>
            </a:pPr>
            <a:endParaRPr lang="pl-PL" dirty="0"/>
          </a:p>
          <a:p>
            <a:pPr>
              <a:spcBef>
                <a:spcPts val="195"/>
              </a:spcBef>
              <a:tabLst>
                <a:tab pos="450215" algn="l"/>
              </a:tabLst>
            </a:pPr>
            <a:r>
              <a:rPr lang="pl-PL" dirty="0"/>
              <a:t>Integracyjnej polityki rekrutacji i selekcji. </a:t>
            </a:r>
          </a:p>
          <a:p>
            <a:pPr>
              <a:spcBef>
                <a:spcPts val="195"/>
              </a:spcBef>
              <a:tabLst>
                <a:tab pos="450215" algn="l"/>
              </a:tabLst>
            </a:pPr>
            <a:endParaRPr lang="pl-PL" dirty="0"/>
          </a:p>
          <a:p>
            <a:pPr>
              <a:spcBef>
                <a:spcPts val="195"/>
              </a:spcBef>
              <a:tabLst>
                <a:tab pos="450215" algn="l"/>
              </a:tabLst>
            </a:pPr>
            <a:endParaRPr lang="pl-PL" dirty="0"/>
          </a:p>
          <a:p>
            <a:pPr>
              <a:spcBef>
                <a:spcPts val="195"/>
              </a:spcBef>
              <a:tabLst>
                <a:tab pos="450215" algn="l"/>
              </a:tabLst>
            </a:pPr>
            <a:r>
              <a:rPr lang="pl-PL" dirty="0"/>
              <a:t>Budowania świadomości na temat dostępnych ścieżek kariery dla szkolnych doradców zawodowych i młodych kobiet.</a:t>
            </a:r>
          </a:p>
          <a:p>
            <a:pPr>
              <a:spcBef>
                <a:spcPts val="195"/>
              </a:spcBef>
              <a:tabLst>
                <a:tab pos="450215" algn="l"/>
              </a:tabLst>
            </a:pPr>
            <a:endParaRPr lang="pl-PL" dirty="0"/>
          </a:p>
          <a:p>
            <a:pPr>
              <a:spcBef>
                <a:spcPts val="195"/>
              </a:spcBef>
              <a:tabLst>
                <a:tab pos="450215" algn="l"/>
              </a:tabLst>
            </a:pPr>
            <a:r>
              <a:rPr lang="pl-PL" dirty="0"/>
              <a:t>Bardziej elastycznej i przyjaznej rodzinie praktyki pracy;</a:t>
            </a:r>
          </a:p>
          <a:p>
            <a:pPr>
              <a:spcBef>
                <a:spcPts val="195"/>
              </a:spcBef>
              <a:tabLst>
                <a:tab pos="450215" algn="l"/>
              </a:tabLst>
            </a:pPr>
            <a:endParaRPr lang="pl-PL" dirty="0"/>
          </a:p>
          <a:p>
            <a:pPr>
              <a:spcBef>
                <a:spcPts val="195"/>
              </a:spcBef>
              <a:tabLst>
                <a:tab pos="450215" algn="l"/>
              </a:tabLst>
            </a:pPr>
            <a:r>
              <a:rPr lang="pl-PL" dirty="0"/>
              <a:t>oraz wyeliminowanie </a:t>
            </a:r>
            <a:r>
              <a:rPr lang="pl-PL" dirty="0" err="1"/>
              <a:t>mobbingu</a:t>
            </a:r>
            <a:r>
              <a:rPr lang="pl-PL" dirty="0"/>
              <a:t> i molestowania.</a:t>
            </a:r>
            <a:r>
              <a:rPr lang="en-US" dirty="0"/>
              <a:t> </a:t>
            </a:r>
            <a:endParaRPr lang="pl-PL" dirty="0"/>
          </a:p>
          <a:p>
            <a:pPr>
              <a:spcBef>
                <a:spcPts val="195"/>
              </a:spcBef>
              <a:tabLst>
                <a:tab pos="450215" algn="l"/>
              </a:tabLst>
            </a:pPr>
            <a:endParaRPr lang="pl-PL" dirty="0"/>
          </a:p>
          <a:p>
            <a:pPr>
              <a:spcBef>
                <a:spcPts val="195"/>
              </a:spcBef>
              <a:tabLst>
                <a:tab pos="450215" algn="l"/>
              </a:tabLst>
            </a:pPr>
            <a:endParaRPr lang="en-US" dirty="0"/>
          </a:p>
          <a:p>
            <a:pPr>
              <a:spcBef>
                <a:spcPts val="195"/>
              </a:spcBef>
              <a:tabLst>
                <a:tab pos="450215" algn="l"/>
              </a:tabLst>
            </a:pPr>
            <a:r>
              <a:rPr lang="pl-PL" sz="1100" dirty="0">
                <a:ea typeface="Calibri" panose="020F0502020204030204" pitchFamily="34" charset="0"/>
              </a:rPr>
              <a:t>W ten sposób branża budowlana będzie się rozwijać, ciesząc się reputacją równości, różnorodności i integracji.</a:t>
            </a:r>
            <a:endParaRPr lang="x-none" sz="1100" dirty="0">
              <a:effectLst/>
              <a:ea typeface="Calibri" panose="020F0502020204030204" pitchFamily="34" charset="0"/>
            </a:endParaRPr>
          </a:p>
        </p:txBody>
      </p:sp>
      <p:sp>
        <p:nvSpPr>
          <p:cNvPr id="2" name="Freeform 1">
            <a:extLst>
              <a:ext uri="{FF2B5EF4-FFF2-40B4-BE49-F238E27FC236}">
                <a16:creationId xmlns:a16="http://schemas.microsoft.com/office/drawing/2014/main" id="{134CBC25-994F-F422-BF5E-888C0E7C30D5}"/>
              </a:ext>
            </a:extLst>
          </p:cNvPr>
          <p:cNvSpPr/>
          <p:nvPr/>
        </p:nvSpPr>
        <p:spPr>
          <a:xfrm>
            <a:off x="6712" y="671653"/>
            <a:ext cx="3482223" cy="5689920"/>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449010"/>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5177446"/>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5905882"/>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30" name="Text Placeholder 8">
            <a:extLst>
              <a:ext uri="{FF2B5EF4-FFF2-40B4-BE49-F238E27FC236}">
                <a16:creationId xmlns:a16="http://schemas.microsoft.com/office/drawing/2014/main" id="{6138A034-1F45-20C6-1ABD-3F6A544432F9}"/>
              </a:ext>
            </a:extLst>
          </p:cNvPr>
          <p:cNvSpPr txBox="1">
            <a:spLocks/>
          </p:cNvSpPr>
          <p:nvPr/>
        </p:nvSpPr>
        <p:spPr>
          <a:xfrm>
            <a:off x="3502790" y="6634320"/>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5</a:t>
            </a:r>
          </a:p>
        </p:txBody>
      </p:sp>
      <p:grpSp>
        <p:nvGrpSpPr>
          <p:cNvPr id="7" name="Group 6">
            <a:extLst>
              <a:ext uri="{FF2B5EF4-FFF2-40B4-BE49-F238E27FC236}">
                <a16:creationId xmlns:a16="http://schemas.microsoft.com/office/drawing/2014/main" id="{F40B9785-5880-2911-D9F0-D7866D1E186E}"/>
              </a:ext>
            </a:extLst>
          </p:cNvPr>
          <p:cNvGrpSpPr/>
          <p:nvPr/>
        </p:nvGrpSpPr>
        <p:grpSpPr>
          <a:xfrm>
            <a:off x="3843082" y="9018633"/>
            <a:ext cx="1487826" cy="1083162"/>
            <a:chOff x="3400450" y="986392"/>
            <a:chExt cx="1487826" cy="1083162"/>
          </a:xfrm>
        </p:grpSpPr>
        <p:sp>
          <p:nvSpPr>
            <p:cNvPr id="8" name="Freeform 7">
              <a:extLst>
                <a:ext uri="{FF2B5EF4-FFF2-40B4-BE49-F238E27FC236}">
                  <a16:creationId xmlns:a16="http://schemas.microsoft.com/office/drawing/2014/main" id="{33543D52-7517-9B51-160E-46B1808EADD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0" name="Freeform 9">
              <a:extLst>
                <a:ext uri="{FF2B5EF4-FFF2-40B4-BE49-F238E27FC236}">
                  <a16:creationId xmlns:a16="http://schemas.microsoft.com/office/drawing/2014/main" id="{8615D429-BBB4-0D1D-693E-327623442E0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1" name="Text Placeholder 4">
            <a:extLst>
              <a:ext uri="{FF2B5EF4-FFF2-40B4-BE49-F238E27FC236}">
                <a16:creationId xmlns:a16="http://schemas.microsoft.com/office/drawing/2014/main" id="{313F81A3-5A07-06B4-61BB-A37B3875EBDC}"/>
              </a:ext>
            </a:extLst>
          </p:cNvPr>
          <p:cNvSpPr>
            <a:spLocks noGrp="1"/>
          </p:cNvSpPr>
          <p:nvPr/>
        </p:nvSpPr>
        <p:spPr>
          <a:xfrm>
            <a:off x="243520" y="6468013"/>
            <a:ext cx="3599562" cy="1186734"/>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Zmiana wizerunku branży budowlanej ma kluczowe znaczenie dla rozwiązania problemu niedoboru wykwalifikowanych pracowników.  Postęp technologiczny w budownictwie i jego wartość muszą być podkreślane w połączeniu z naszą rolą w tworzeniu zrównoważonych społeczności.  Opinia publiczna musi zrozumieć złożoność budownictwa i swoją rolę w znajdowaniu rozwiązań</a:t>
            </a:r>
            <a:r>
              <a:rPr lang="en-US" dirty="0"/>
              <a:t>.”</a:t>
            </a:r>
          </a:p>
        </p:txBody>
      </p:sp>
      <p:sp>
        <p:nvSpPr>
          <p:cNvPr id="12" name="Text Placeholder 6">
            <a:extLst>
              <a:ext uri="{FF2B5EF4-FFF2-40B4-BE49-F238E27FC236}">
                <a16:creationId xmlns:a16="http://schemas.microsoft.com/office/drawing/2014/main" id="{7F64C2E9-47C9-A34A-FAA2-3565CF3279C3}"/>
              </a:ext>
            </a:extLst>
          </p:cNvPr>
          <p:cNvSpPr txBox="1">
            <a:spLocks/>
          </p:cNvSpPr>
          <p:nvPr/>
        </p:nvSpPr>
        <p:spPr>
          <a:xfrm>
            <a:off x="351876" y="994956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IE" sz="900" b="1" i="1">
                <a:solidFill>
                  <a:schemeClr val="bg1"/>
                </a:solidFill>
                <a:cs typeface="Times New Roman" panose="02020603050405020304" pitchFamily="18" charset="0"/>
              </a:rPr>
              <a:t>Jennifer Bradfield, Sisk</a:t>
            </a:r>
            <a:endParaRPr lang="x-none" sz="900" b="1" i="1">
              <a:solidFill>
                <a:schemeClr val="bg1"/>
              </a:solidFill>
              <a:cs typeface="Times New Roman" panose="02020603050405020304" pitchFamily="18" charset="0"/>
            </a:endParaRPr>
          </a:p>
        </p:txBody>
      </p:sp>
    </p:spTree>
    <p:extLst>
      <p:ext uri="{BB962C8B-B14F-4D97-AF65-F5344CB8AC3E}">
        <p14:creationId xmlns:p14="http://schemas.microsoft.com/office/powerpoint/2010/main" val="783326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03</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pPr>
              <a:spcBef>
                <a:spcPts val="1200"/>
              </a:spcBef>
            </a:pPr>
            <a:r>
              <a:rPr lang="pl-PL" dirty="0"/>
              <a:t>Wiedza na temat tworzenia planu działania</a:t>
            </a:r>
            <a:endParaRPr lang="x-none"/>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48</a:t>
            </a:fld>
            <a:endParaRPr lang="en-US" dirty="0"/>
          </a:p>
        </p:txBody>
      </p:sp>
    </p:spTree>
    <p:extLst>
      <p:ext uri="{BB962C8B-B14F-4D97-AF65-F5344CB8AC3E}">
        <p14:creationId xmlns:p14="http://schemas.microsoft.com/office/powerpoint/2010/main" val="3436497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258CC6-F382-33D6-7249-CB83925C04A6}"/>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1" y="-11581"/>
            <a:ext cx="7559675" cy="4794596"/>
          </a:xfrm>
        </p:spPr>
      </p:pic>
      <p:sp>
        <p:nvSpPr>
          <p:cNvPr id="6" name="Slide Number Placeholder 5">
            <a:extLst>
              <a:ext uri="{FF2B5EF4-FFF2-40B4-BE49-F238E27FC236}">
                <a16:creationId xmlns:a16="http://schemas.microsoft.com/office/drawing/2014/main" id="{236FAA1A-85BD-C141-A661-1B2E6B8EF2AE}"/>
              </a:ext>
            </a:extLst>
          </p:cNvPr>
          <p:cNvSpPr>
            <a:spLocks noGrp="1"/>
          </p:cNvSpPr>
          <p:nvPr>
            <p:ph type="sldNum" sz="quarter" idx="4"/>
          </p:nvPr>
        </p:nvSpPr>
        <p:spPr/>
        <p:txBody>
          <a:bodyPr/>
          <a:lstStyle/>
          <a:p>
            <a:fld id="{CB2079F2-58AF-ED44-82D7-E04B2F6FD686}" type="slidenum">
              <a:rPr lang="en-US" smtClean="0"/>
              <a:pPr/>
              <a:t>49</a:t>
            </a:fld>
            <a:endParaRPr lang="en-US" dirty="0"/>
          </a:p>
        </p:txBody>
      </p:sp>
      <p:sp>
        <p:nvSpPr>
          <p:cNvPr id="2" name="Rectangle 1">
            <a:extLst>
              <a:ext uri="{FF2B5EF4-FFF2-40B4-BE49-F238E27FC236}">
                <a16:creationId xmlns:a16="http://schemas.microsoft.com/office/drawing/2014/main" id="{1475848F-814E-F614-F7C1-52C7D4F35A44}"/>
              </a:ext>
            </a:extLst>
          </p:cNvPr>
          <p:cNvSpPr/>
          <p:nvPr/>
        </p:nvSpPr>
        <p:spPr>
          <a:xfrm>
            <a:off x="0" y="1"/>
            <a:ext cx="7559675" cy="4783014"/>
          </a:xfrm>
          <a:prstGeom prst="rect">
            <a:avLst/>
          </a:pr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B4B87261-C15B-5ED1-66BA-5154AC52615E}"/>
              </a:ext>
            </a:extLst>
          </p:cNvPr>
          <p:cNvSpPr>
            <a:spLocks noGrp="1"/>
          </p:cNvSpPr>
          <p:nvPr>
            <p:ph type="body" sz="quarter" idx="42"/>
          </p:nvPr>
        </p:nvSpPr>
        <p:spPr>
          <a:xfrm>
            <a:off x="1015999" y="5356119"/>
            <a:ext cx="6118555" cy="486253"/>
          </a:xfrm>
          <a:prstGeom prst="rect">
            <a:avLst/>
          </a:prstGeom>
        </p:spPr>
        <p:txBody>
          <a:bodyPr/>
          <a:lstStyle/>
          <a:p>
            <a:pPr>
              <a:spcBef>
                <a:spcPts val="200"/>
              </a:spcBef>
            </a:pPr>
            <a:r>
              <a:rPr lang="en-IE" dirty="0"/>
              <a:t>3.1 </a:t>
            </a:r>
            <a:r>
              <a:rPr lang="pl-PL" dirty="0"/>
              <a:t>Plan działania na rzecz równouprawnienia płci</a:t>
            </a:r>
            <a:endParaRPr lang="en-IE" dirty="0"/>
          </a:p>
          <a:p>
            <a:endParaRPr lang="en-US" dirty="0"/>
          </a:p>
        </p:txBody>
      </p:sp>
      <p:sp>
        <p:nvSpPr>
          <p:cNvPr id="4" name="Text Placeholder 6">
            <a:extLst>
              <a:ext uri="{FF2B5EF4-FFF2-40B4-BE49-F238E27FC236}">
                <a16:creationId xmlns:a16="http://schemas.microsoft.com/office/drawing/2014/main" id="{17D3F4FE-F74E-B66B-21B9-0BB2D99D557F}"/>
              </a:ext>
            </a:extLst>
          </p:cNvPr>
          <p:cNvSpPr txBox="1">
            <a:spLocks/>
          </p:cNvSpPr>
          <p:nvPr/>
        </p:nvSpPr>
        <p:spPr>
          <a:xfrm>
            <a:off x="560487" y="5960992"/>
            <a:ext cx="6526988" cy="324015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b="1" dirty="0" err="1">
                <a:solidFill>
                  <a:srgbClr val="EF8D5B"/>
                </a:solidFill>
              </a:rPr>
              <a:t>Czym</a:t>
            </a:r>
            <a:r>
              <a:rPr lang="en-IE" b="1" dirty="0">
                <a:solidFill>
                  <a:srgbClr val="EF8D5B"/>
                </a:solidFill>
              </a:rPr>
              <a:t> jest plan </a:t>
            </a:r>
            <a:r>
              <a:rPr lang="en-IE" b="1" dirty="0" err="1">
                <a:solidFill>
                  <a:srgbClr val="EF8D5B"/>
                </a:solidFill>
              </a:rPr>
              <a:t>działania</a:t>
            </a:r>
            <a:r>
              <a:rPr lang="en-IE" b="1" dirty="0">
                <a:solidFill>
                  <a:srgbClr val="EF8D5B"/>
                </a:solidFill>
              </a:rPr>
              <a:t>?</a:t>
            </a:r>
            <a:endParaRPr lang="pl-PL" b="1" dirty="0">
              <a:solidFill>
                <a:srgbClr val="EF8D5B"/>
              </a:solidFill>
            </a:endParaRPr>
          </a:p>
          <a:p>
            <a:r>
              <a:rPr lang="en-GB" dirty="0">
                <a:effectLst/>
                <a:ea typeface="Calibri" panose="020F0502020204030204" pitchFamily="34" charset="0"/>
              </a:rPr>
              <a:t> </a:t>
            </a:r>
            <a:endParaRPr lang="x-none" dirty="0">
              <a:effectLst/>
              <a:ea typeface="Calibri" panose="020F0502020204030204" pitchFamily="34" charset="0"/>
            </a:endParaRPr>
          </a:p>
          <a:p>
            <a:r>
              <a:rPr lang="pl-PL" dirty="0">
                <a:ea typeface="Calibri" panose="020F0502020204030204" pitchFamily="34" charset="0"/>
              </a:rPr>
              <a:t>Plany działania na rzecz równouprawnienia płci to plany, w których określa się techniczny aspekt tego, co zostanie później wprowadzone w życie w celu wdrożenia równości płci w różnych dziedzinach. Może to być dziedzina polityczna, edukacyjna lub, jak w naszym przypadku, konkretna dziedzina pracy w sektorze budowlanym. W zależności od dziedziny, w której ma zostać opracowany plan działania, będziemy musieli określić różne cele, środki służące osiągnięciu tych celów, wpływ naszych środków oraz wskaźniki, które zostaną wykorzystane do monitorowania i oceny realizacji naszego planu działania. Biorąc pod uwagę te kluczowe działania, Komisja Europejska</a:t>
            </a:r>
            <a:r>
              <a:rPr lang="pl-PL" baseline="30000" dirty="0">
                <a:ea typeface="Calibri" panose="020F0502020204030204" pitchFamily="34" charset="0"/>
              </a:rPr>
              <a:t>25</a:t>
            </a:r>
            <a:r>
              <a:rPr lang="pl-PL" dirty="0">
                <a:ea typeface="Calibri" panose="020F0502020204030204" pitchFamily="34" charset="0"/>
              </a:rPr>
              <a:t> definiuje planowanie pod kątem płci jako "</a:t>
            </a:r>
            <a:r>
              <a:rPr lang="pl-PL" i="1" dirty="0">
                <a:ea typeface="Calibri" panose="020F0502020204030204" pitchFamily="34" charset="0"/>
              </a:rPr>
              <a:t>aktywne podejście do planowania, które podejście do planowania, w którym płeć jest kluczową zmienną lub kryterium i które ma na celu włączenie wyraźnego wymiaru płci do polityki lub działań". </a:t>
            </a:r>
            <a:r>
              <a:rPr lang="en-GB" i="1" baseline="30000" dirty="0">
                <a:effectLst/>
                <a:ea typeface="Calibri" panose="020F0502020204030204" pitchFamily="34" charset="0"/>
              </a:rPr>
              <a:t>26</a:t>
            </a:r>
          </a:p>
          <a:p>
            <a:endParaRPr lang="en-GB" i="1" dirty="0">
              <a:ea typeface="Calibri" panose="020F0502020204030204" pitchFamily="34" charset="0"/>
            </a:endParaRPr>
          </a:p>
          <a:p>
            <a:r>
              <a:rPr lang="en-US" b="1" dirty="0" err="1">
                <a:solidFill>
                  <a:srgbClr val="EF8D5B"/>
                </a:solidFill>
              </a:rPr>
              <a:t>Dlaczego</a:t>
            </a:r>
            <a:r>
              <a:rPr lang="en-US" b="1" dirty="0">
                <a:solidFill>
                  <a:srgbClr val="EF8D5B"/>
                </a:solidFill>
              </a:rPr>
              <a:t> jest to </a:t>
            </a:r>
            <a:r>
              <a:rPr lang="en-US" b="1" dirty="0" err="1">
                <a:solidFill>
                  <a:srgbClr val="EF8D5B"/>
                </a:solidFill>
              </a:rPr>
              <a:t>ważne</a:t>
            </a:r>
            <a:r>
              <a:rPr lang="en-US" b="1" dirty="0">
                <a:solidFill>
                  <a:srgbClr val="EF8D5B"/>
                </a:solidFill>
              </a:rPr>
              <a:t>?</a:t>
            </a:r>
            <a:endParaRPr lang="pl-PL" b="1" dirty="0">
              <a:solidFill>
                <a:srgbClr val="EF8D5B"/>
              </a:solidFill>
            </a:endParaRPr>
          </a:p>
          <a:p>
            <a:r>
              <a:rPr lang="en-US" dirty="0">
                <a:effectLst/>
                <a:ea typeface="Calibri" panose="020F0502020204030204" pitchFamily="34" charset="0"/>
              </a:rPr>
              <a:t> </a:t>
            </a:r>
          </a:p>
          <a:p>
            <a:r>
              <a:rPr lang="pl-PL" dirty="0">
                <a:ea typeface="Calibri" panose="020F0502020204030204" pitchFamily="34" charset="0"/>
              </a:rPr>
              <a:t>Wprowadzenie perspektywy płci do projektowania projektów lub programów jest korzystne zarówno dla mężczyzn, jak i kobiet, ponieważ pozwala zidentyfikować potrzeby i uwidocznić podstawowe problemy, które dotyczą wszystkich. Ponadto uwzględnienie perspektywy płci może przyczynić się do zwiększenia znaczenia projektu lub programu poprzez uczynienie go bardziej przejrzystym lub zwiększenie liczby osób dotkniętych projektem.</a:t>
            </a:r>
            <a:endParaRPr lang="x-none" baseline="30000" dirty="0">
              <a:effectLst/>
              <a:ea typeface="Calibri" panose="020F0502020204030204" pitchFamily="34" charset="0"/>
            </a:endParaRPr>
          </a:p>
        </p:txBody>
      </p:sp>
      <p:sp>
        <p:nvSpPr>
          <p:cNvPr id="5" name="Text Placeholder 5">
            <a:extLst>
              <a:ext uri="{FF2B5EF4-FFF2-40B4-BE49-F238E27FC236}">
                <a16:creationId xmlns:a16="http://schemas.microsoft.com/office/drawing/2014/main" id="{F5A8DD63-04CB-D589-AA36-76624065275C}"/>
              </a:ext>
            </a:extLst>
          </p:cNvPr>
          <p:cNvSpPr txBox="1">
            <a:spLocks/>
          </p:cNvSpPr>
          <p:nvPr/>
        </p:nvSpPr>
        <p:spPr>
          <a:xfrm>
            <a:off x="539750" y="9544050"/>
            <a:ext cx="6590752" cy="114776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25</a:t>
            </a:r>
            <a:r>
              <a:rPr lang="en-IE" sz="900" dirty="0">
                <a:effectLst/>
                <a:latin typeface="Calibri" panose="020F0502020204030204" pitchFamily="34" charset="0"/>
                <a:ea typeface="Calibri" panose="020F0502020204030204" pitchFamily="34" charset="0"/>
                <a:cs typeface="Times New Roman" panose="02020603050405020304" pitchFamily="18" charset="0"/>
              </a:rPr>
              <a:t> European Institute for Gender Equality (2019): </a:t>
            </a:r>
            <a:r>
              <a:rPr lang="en-IE" sz="900" i="1" dirty="0">
                <a:effectLst/>
                <a:latin typeface="Calibri" panose="020F0502020204030204" pitchFamily="34" charset="0"/>
                <a:ea typeface="Calibri" panose="020F0502020204030204" pitchFamily="34" charset="0"/>
                <a:cs typeface="Times New Roman" panose="02020603050405020304" pitchFamily="18" charset="0"/>
              </a:rPr>
              <a:t>“Gender planning</a:t>
            </a:r>
            <a:r>
              <a:rPr lang="en-IE" sz="900" b="1" i="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https://eige.europa.eu/gender-mainstreaming/tools-methods/genderplanning?language_content_entity=en#:~:text=The%20European%20Commission%20defines%20gender,or%20action'%20%5B1%5D</a:t>
            </a:r>
            <a:r>
              <a:rPr lang="en-GB"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dirty="0">
                <a:ea typeface="Calibri" panose="020F0502020204030204" pitchFamily="34" charset="0"/>
                <a:cs typeface="Times New Roman" panose="02020603050405020304" pitchFamily="18" charset="0"/>
              </a:rPr>
              <a:t>Konsultowane w kwietniu</a:t>
            </a:r>
            <a:r>
              <a:rPr lang="en-GB" sz="900" dirty="0">
                <a:effectLst/>
                <a:latin typeface="Calibri" panose="020F0502020204030204" pitchFamily="34" charset="0"/>
                <a:ea typeface="Calibri" panose="020F0502020204030204" pitchFamily="34" charset="0"/>
                <a:cs typeface="Times New Roman" panose="02020603050405020304" pitchFamily="18" charset="0"/>
              </a:rPr>
              <a:t> 2023.</a:t>
            </a:r>
            <a:endParaRPr lang="en-IE" sz="9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sz="900" baseline="30000" dirty="0">
                <a:effectLst/>
                <a:latin typeface="Calibri" panose="020F0502020204030204" pitchFamily="34" charset="0"/>
                <a:ea typeface="Calibri" panose="020F0502020204030204" pitchFamily="34" charset="0"/>
                <a:cs typeface="Times New Roman" panose="02020603050405020304" pitchFamily="18" charset="0"/>
              </a:rPr>
              <a:t>26 </a:t>
            </a:r>
            <a:r>
              <a:rPr lang="en-IE" sz="900" dirty="0">
                <a:effectLst/>
                <a:latin typeface="Calibri" panose="020F0502020204030204" pitchFamily="34" charset="0"/>
                <a:ea typeface="Calibri" panose="020F0502020204030204" pitchFamily="34" charset="0"/>
                <a:cs typeface="Times New Roman" panose="02020603050405020304" pitchFamily="18" charset="0"/>
              </a:rPr>
              <a:t>European Commission, Communication from the Commission to the Council and the European Parliament— Programme of action for the mainstreaming of gender equality in Community development co-operation, COM (2001)295 final), 2001. </a:t>
            </a:r>
            <a:r>
              <a:rPr lang="en-IE" sz="900" dirty="0" err="1">
                <a:ea typeface="Calibri" panose="020F0502020204030204" pitchFamily="34" charset="0"/>
                <a:cs typeface="Times New Roman" panose="02020603050405020304" pitchFamily="18" charset="0"/>
              </a:rPr>
              <a:t>Dostępne</a:t>
            </a:r>
            <a:r>
              <a:rPr lang="en-IE" sz="900" dirty="0">
                <a:ea typeface="Calibri" panose="020F0502020204030204" pitchFamily="34" charset="0"/>
                <a:cs typeface="Times New Roman" panose="02020603050405020304" pitchFamily="18" charset="0"/>
              </a:rPr>
              <a:t> pod </a:t>
            </a:r>
            <a:r>
              <a:rPr lang="en-IE" sz="900" dirty="0" err="1">
                <a:ea typeface="Calibri" panose="020F0502020204030204" pitchFamily="34" charset="0"/>
                <a:cs typeface="Times New Roman" panose="02020603050405020304" pitchFamily="18" charset="0"/>
              </a:rPr>
              <a:t>adresem</a:t>
            </a:r>
            <a:r>
              <a:rPr lang="en-IE" sz="900" dirty="0">
                <a:ea typeface="Calibri" panose="020F0502020204030204" pitchFamily="34" charset="0"/>
                <a:cs typeface="Times New Roman" panose="02020603050405020304" pitchFamily="18" charset="0"/>
              </a:rPr>
              <a:t> : </a:t>
            </a:r>
            <a:r>
              <a:rPr lang="en-IE"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http://www.europarl.europa.eu/sides/getDoc.do?pubRef=-//EP//TEXT+RE-PORT+A5-2002-0066+0+DOC+XML+V0//EN</a:t>
            </a:r>
            <a:r>
              <a:rPr lang="en-IE" sz="9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endParaRPr lang="x-non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x-none" sz="900" b="1">
              <a:effectLst/>
              <a:ea typeface="Calibri" panose="020F0502020204030204" pitchFamily="34" charset="0"/>
            </a:endParaRPr>
          </a:p>
        </p:txBody>
      </p:sp>
    </p:spTree>
    <p:extLst>
      <p:ext uri="{BB962C8B-B14F-4D97-AF65-F5344CB8AC3E}">
        <p14:creationId xmlns:p14="http://schemas.microsoft.com/office/powerpoint/2010/main" val="140262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2646302"/>
            <a:ext cx="648000" cy="348400"/>
          </a:xfrm>
        </p:spPr>
        <p:txBody>
          <a:bodyPr/>
          <a:lstStyle/>
          <a:p>
            <a:r>
              <a:rPr lang="en-US" dirty="0"/>
              <a:t>03</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08360" y="2413888"/>
            <a:ext cx="4304423" cy="2273157"/>
          </a:xfrm>
        </p:spPr>
        <p:txBody>
          <a:bodyPr anchor="t"/>
          <a:lstStyle/>
          <a:p>
            <a:pPr>
              <a:lnSpc>
                <a:spcPts val="1480"/>
              </a:lnSpc>
              <a:spcBef>
                <a:spcPts val="0"/>
              </a:spcBef>
            </a:pPr>
            <a:r>
              <a:rPr lang="pl-PL" dirty="0"/>
              <a:t>Wiedza o tym, jak stworzyć plan działania</a:t>
            </a:r>
          </a:p>
          <a:p>
            <a:pPr>
              <a:lnSpc>
                <a:spcPts val="1480"/>
              </a:lnSpc>
              <a:spcBef>
                <a:spcPts val="0"/>
              </a:spcBef>
            </a:pPr>
            <a:r>
              <a:rPr lang="pl-PL" sz="1100" b="1" dirty="0"/>
              <a:t>3.1 Plan działania na rzecz równouprawnienia płci</a:t>
            </a:r>
          </a:p>
          <a:p>
            <a:pPr>
              <a:lnSpc>
                <a:spcPts val="1480"/>
              </a:lnSpc>
              <a:spcBef>
                <a:spcPts val="0"/>
              </a:spcBef>
            </a:pPr>
            <a:r>
              <a:rPr lang="pl-PL" sz="1100" dirty="0"/>
              <a:t>3.1.1 Jak stworzyć plan działania?</a:t>
            </a:r>
          </a:p>
          <a:p>
            <a:pPr>
              <a:lnSpc>
                <a:spcPts val="1480"/>
              </a:lnSpc>
              <a:spcBef>
                <a:spcPts val="0"/>
              </a:spcBef>
            </a:pPr>
            <a:r>
              <a:rPr lang="pl-PL" sz="1100" dirty="0"/>
              <a:t>3.1.2 Jak opracować strategię i działania?</a:t>
            </a:r>
          </a:p>
          <a:p>
            <a:pPr>
              <a:lnSpc>
                <a:spcPts val="1480"/>
              </a:lnSpc>
              <a:spcBef>
                <a:spcPts val="0"/>
              </a:spcBef>
            </a:pPr>
            <a:r>
              <a:rPr lang="pl-PL" sz="1100" dirty="0"/>
              <a:t>3.1.3 Analiza i przygotowanie</a:t>
            </a:r>
          </a:p>
          <a:p>
            <a:pPr>
              <a:lnSpc>
                <a:spcPts val="1480"/>
              </a:lnSpc>
              <a:spcBef>
                <a:spcPts val="0"/>
              </a:spcBef>
            </a:pPr>
            <a:r>
              <a:rPr lang="pl-PL" sz="1100" dirty="0"/>
              <a:t>3.1.4 Wdrażanie i monitorowanie</a:t>
            </a:r>
          </a:p>
          <a:p>
            <a:pPr>
              <a:lnSpc>
                <a:spcPts val="1480"/>
              </a:lnSpc>
              <a:spcBef>
                <a:spcPts val="0"/>
              </a:spcBef>
            </a:pPr>
            <a:r>
              <a:rPr lang="pl-PL" sz="1100" dirty="0"/>
              <a:t>3.1.5 Ocena</a:t>
            </a:r>
          </a:p>
          <a:p>
            <a:pPr>
              <a:lnSpc>
                <a:spcPts val="1480"/>
              </a:lnSpc>
              <a:spcBef>
                <a:spcPts val="0"/>
              </a:spcBef>
            </a:pPr>
            <a:r>
              <a:rPr lang="pl-PL" sz="1100" dirty="0"/>
              <a:t>3.1.6 Przykłady dobrych planów działania</a:t>
            </a:r>
          </a:p>
          <a:p>
            <a:pPr>
              <a:lnSpc>
                <a:spcPts val="1480"/>
              </a:lnSpc>
              <a:spcBef>
                <a:spcPts val="0"/>
              </a:spcBef>
            </a:pPr>
            <a:r>
              <a:rPr lang="pl-PL" sz="1100" b="1" dirty="0"/>
              <a:t>3.2 Najlepsze praktyki. Porady ekspertów ds. równouprawnienia płci</a:t>
            </a:r>
          </a:p>
          <a:p>
            <a:pPr>
              <a:lnSpc>
                <a:spcPts val="1480"/>
              </a:lnSpc>
              <a:spcBef>
                <a:spcPts val="0"/>
              </a:spcBef>
            </a:pPr>
            <a:r>
              <a:rPr lang="pl-PL" sz="1100" dirty="0"/>
              <a:t>3.2.1 Zaangażowanie w politykę równości i regulacje prawne</a:t>
            </a:r>
          </a:p>
          <a:p>
            <a:pPr>
              <a:lnSpc>
                <a:spcPts val="1480"/>
              </a:lnSpc>
              <a:spcBef>
                <a:spcPts val="0"/>
              </a:spcBef>
            </a:pPr>
            <a:r>
              <a:rPr lang="pl-PL" sz="1100" dirty="0"/>
              <a:t>3.2.2 Widoczność i referencje kobiet w sektorze</a:t>
            </a:r>
          </a:p>
          <a:p>
            <a:pPr>
              <a:lnSpc>
                <a:spcPts val="1480"/>
              </a:lnSpc>
              <a:spcBef>
                <a:spcPts val="0"/>
              </a:spcBef>
            </a:pPr>
            <a:r>
              <a:rPr lang="pl-PL" sz="1100" dirty="0"/>
              <a:t>3.2.3 Szkolenia i doradztwo zawodowe</a:t>
            </a:r>
          </a:p>
          <a:p>
            <a:pPr>
              <a:lnSpc>
                <a:spcPts val="1480"/>
              </a:lnSpc>
              <a:spcBef>
                <a:spcPts val="0"/>
              </a:spcBef>
            </a:pPr>
            <a:r>
              <a:rPr lang="pl-PL" sz="1100" dirty="0"/>
              <a:t>3.2.4 Zmiana pokoleniowa i innowacje jako narzędzia zmian</a:t>
            </a:r>
          </a:p>
          <a:p>
            <a:pPr>
              <a:lnSpc>
                <a:spcPts val="1480"/>
              </a:lnSpc>
              <a:spcBef>
                <a:spcPts val="0"/>
              </a:spcBef>
            </a:pPr>
            <a:r>
              <a:rPr lang="pl-PL" sz="1100" dirty="0"/>
              <a:t>3.2.5 Plan działania </a:t>
            </a:r>
            <a:r>
              <a:rPr lang="pl-PL" sz="1100" dirty="0" err="1"/>
              <a:t>FemCon</a:t>
            </a:r>
            <a:endParaRPr lang="en-US" sz="1100"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p:txBody>
          <a:bodyPr/>
          <a:lstStyle/>
          <a:p>
            <a:r>
              <a:rPr lang="pl-PL" dirty="0"/>
              <a:t>Spis treści</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5</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734146" y="2413888"/>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48</a:t>
            </a:r>
          </a:p>
          <a:p>
            <a:endParaRPr lang="en-US" dirty="0">
              <a:solidFill>
                <a:srgbClr val="EF8D5B"/>
              </a:solidFill>
            </a:endParaRPr>
          </a:p>
        </p:txBody>
      </p:sp>
      <p:sp>
        <p:nvSpPr>
          <p:cNvPr id="63" name="Text Placeholder 35">
            <a:hlinkClick r:id="rId3" action="ppaction://hlinksldjump"/>
            <a:extLst>
              <a:ext uri="{FF2B5EF4-FFF2-40B4-BE49-F238E27FC236}">
                <a16:creationId xmlns:a16="http://schemas.microsoft.com/office/drawing/2014/main" id="{EAB1D5D0-5BAF-A249-882D-8900A89638EF}"/>
              </a:ext>
            </a:extLst>
          </p:cNvPr>
          <p:cNvSpPr txBox="1">
            <a:spLocks/>
          </p:cNvSpPr>
          <p:nvPr/>
        </p:nvSpPr>
        <p:spPr>
          <a:xfrm>
            <a:off x="6916840" y="4003223"/>
            <a:ext cx="577206"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54</a:t>
            </a:r>
          </a:p>
          <a:p>
            <a:endParaRPr lang="en-US" dirty="0">
              <a:solidFill>
                <a:srgbClr val="EF8D5B"/>
              </a:solidFill>
            </a:endParaRPr>
          </a:p>
        </p:txBody>
      </p:sp>
      <p:sp>
        <p:nvSpPr>
          <p:cNvPr id="12" name="Text Placeholder 35">
            <a:hlinkClick r:id="rId4" action="ppaction://hlinksldjump"/>
            <a:extLst>
              <a:ext uri="{FF2B5EF4-FFF2-40B4-BE49-F238E27FC236}">
                <a16:creationId xmlns:a16="http://schemas.microsoft.com/office/drawing/2014/main" id="{F69ECBB8-0E75-5436-43B6-D7CE8ECC7811}"/>
              </a:ext>
            </a:extLst>
          </p:cNvPr>
          <p:cNvSpPr txBox="1">
            <a:spLocks/>
          </p:cNvSpPr>
          <p:nvPr/>
        </p:nvSpPr>
        <p:spPr>
          <a:xfrm>
            <a:off x="6758857" y="268048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49</a:t>
            </a:r>
          </a:p>
          <a:p>
            <a:endParaRPr lang="en-US" dirty="0">
              <a:solidFill>
                <a:srgbClr val="EF8D5B"/>
              </a:solidFill>
            </a:endParaRPr>
          </a:p>
        </p:txBody>
      </p:sp>
      <p:sp>
        <p:nvSpPr>
          <p:cNvPr id="13" name="Text Placeholder 25">
            <a:extLst>
              <a:ext uri="{FF2B5EF4-FFF2-40B4-BE49-F238E27FC236}">
                <a16:creationId xmlns:a16="http://schemas.microsoft.com/office/drawing/2014/main" id="{490D35D6-C056-4E03-6E61-A90F362E9FDC}"/>
              </a:ext>
            </a:extLst>
          </p:cNvPr>
          <p:cNvSpPr txBox="1">
            <a:spLocks/>
          </p:cNvSpPr>
          <p:nvPr/>
        </p:nvSpPr>
        <p:spPr>
          <a:xfrm>
            <a:off x="2025394" y="5150016"/>
            <a:ext cx="648000" cy="348400"/>
          </a:xfrm>
          <a:prstGeom prst="rect">
            <a:avLst/>
          </a:prstGeom>
        </p:spPr>
        <p:txBody>
          <a:bodyPr anchor="ctr">
            <a:noAutofit/>
          </a:bodyPr>
          <a:lstStyle>
            <a:lvl1pPr marL="0" indent="0" algn="ctr" defTabSz="2073036"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04</a:t>
            </a:r>
          </a:p>
        </p:txBody>
      </p:sp>
      <p:sp>
        <p:nvSpPr>
          <p:cNvPr id="14" name="Text Placeholder 27">
            <a:extLst>
              <a:ext uri="{FF2B5EF4-FFF2-40B4-BE49-F238E27FC236}">
                <a16:creationId xmlns:a16="http://schemas.microsoft.com/office/drawing/2014/main" id="{8F8BC8BF-7CE2-76A2-E6A8-B8B2A11B49E8}"/>
              </a:ext>
            </a:extLst>
          </p:cNvPr>
          <p:cNvSpPr txBox="1">
            <a:spLocks/>
          </p:cNvSpPr>
          <p:nvPr/>
        </p:nvSpPr>
        <p:spPr>
          <a:xfrm>
            <a:off x="2808360" y="5149396"/>
            <a:ext cx="4064938" cy="1517956"/>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Inspiracja do pozytywnych zmian w branży budowlanej</a:t>
            </a:r>
          </a:p>
          <a:p>
            <a:pPr>
              <a:lnSpc>
                <a:spcPts val="1480"/>
              </a:lnSpc>
              <a:spcBef>
                <a:spcPts val="0"/>
              </a:spcBef>
            </a:pPr>
            <a:r>
              <a:rPr lang="pl-PL" sz="1100" b="1" dirty="0"/>
              <a:t>4.1 Dobre praktyki</a:t>
            </a:r>
          </a:p>
          <a:p>
            <a:pPr>
              <a:lnSpc>
                <a:spcPts val="1480"/>
              </a:lnSpc>
              <a:spcBef>
                <a:spcPts val="0"/>
              </a:spcBef>
            </a:pPr>
            <a:r>
              <a:rPr lang="pl-PL" sz="1100" dirty="0"/>
              <a:t>4.1.1 Zaangażowanie i działanie</a:t>
            </a:r>
          </a:p>
          <a:p>
            <a:pPr>
              <a:lnSpc>
                <a:spcPts val="1480"/>
              </a:lnSpc>
              <a:spcBef>
                <a:spcPts val="0"/>
              </a:spcBef>
            </a:pPr>
            <a:r>
              <a:rPr lang="pl-PL" sz="1100" dirty="0"/>
              <a:t>4.1.2 Przejrzystość i komunikacja</a:t>
            </a:r>
          </a:p>
          <a:p>
            <a:pPr>
              <a:lnSpc>
                <a:spcPts val="1480"/>
              </a:lnSpc>
              <a:spcBef>
                <a:spcPts val="0"/>
              </a:spcBef>
            </a:pPr>
            <a:r>
              <a:rPr lang="pl-PL" sz="1100" dirty="0"/>
              <a:t>4.1.3 Promowanie pracy kobiet i zmniejszanie różnic między płciami</a:t>
            </a:r>
          </a:p>
          <a:p>
            <a:pPr>
              <a:lnSpc>
                <a:spcPts val="1480"/>
              </a:lnSpc>
              <a:spcBef>
                <a:spcPts val="0"/>
              </a:spcBef>
            </a:pPr>
            <a:r>
              <a:rPr lang="pl-PL" sz="1100" b="1" dirty="0"/>
              <a:t>4.2 Aspekty, które inspirują. Co dalej z młodymi kobietami?</a:t>
            </a:r>
            <a:endParaRPr lang="en-US" sz="1100" dirty="0"/>
          </a:p>
          <a:p>
            <a:pPr>
              <a:spcBef>
                <a:spcPts val="0"/>
              </a:spcBef>
            </a:pPr>
            <a:endParaRPr lang="en-US" sz="1100" b="1" dirty="0"/>
          </a:p>
          <a:p>
            <a:pPr>
              <a:spcBef>
                <a:spcPts val="0"/>
              </a:spcBef>
            </a:pPr>
            <a:endParaRPr lang="en-US" sz="1100" b="1" dirty="0"/>
          </a:p>
          <a:p>
            <a:pPr>
              <a:spcBef>
                <a:spcPts val="0"/>
              </a:spcBef>
            </a:pPr>
            <a:endParaRPr lang="en-US" sz="1100" dirty="0"/>
          </a:p>
          <a:p>
            <a:pPr>
              <a:spcBef>
                <a:spcPts val="0"/>
              </a:spcBef>
            </a:pPr>
            <a:endParaRPr lang="en-US" dirty="0"/>
          </a:p>
        </p:txBody>
      </p:sp>
      <p:sp>
        <p:nvSpPr>
          <p:cNvPr id="15" name="Text Placeholder 35">
            <a:hlinkClick r:id="rId5" action="ppaction://hlinksldjump"/>
            <a:extLst>
              <a:ext uri="{FF2B5EF4-FFF2-40B4-BE49-F238E27FC236}">
                <a16:creationId xmlns:a16="http://schemas.microsoft.com/office/drawing/2014/main" id="{3292A001-73F0-5EBF-8BBF-50C3302DF44F}"/>
              </a:ext>
            </a:extLst>
          </p:cNvPr>
          <p:cNvSpPr txBox="1">
            <a:spLocks/>
          </p:cNvSpPr>
          <p:nvPr/>
        </p:nvSpPr>
        <p:spPr>
          <a:xfrm>
            <a:off x="6649686" y="513580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60</a:t>
            </a:r>
          </a:p>
          <a:p>
            <a:endParaRPr lang="en-US" dirty="0">
              <a:solidFill>
                <a:srgbClr val="EF8D5B"/>
              </a:solidFill>
            </a:endParaRPr>
          </a:p>
        </p:txBody>
      </p:sp>
      <p:sp>
        <p:nvSpPr>
          <p:cNvPr id="20" name="Text Placeholder 35">
            <a:hlinkClick r:id="rId6" action="ppaction://hlinksldjump"/>
            <a:extLst>
              <a:ext uri="{FF2B5EF4-FFF2-40B4-BE49-F238E27FC236}">
                <a16:creationId xmlns:a16="http://schemas.microsoft.com/office/drawing/2014/main" id="{2D745C54-7456-1D2C-AF74-EC8B9CE46A39}"/>
              </a:ext>
            </a:extLst>
          </p:cNvPr>
          <p:cNvSpPr txBox="1">
            <a:spLocks/>
          </p:cNvSpPr>
          <p:nvPr/>
        </p:nvSpPr>
        <p:spPr>
          <a:xfrm>
            <a:off x="6660571" y="552722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61</a:t>
            </a:r>
          </a:p>
          <a:p>
            <a:endParaRPr lang="en-US" dirty="0">
              <a:solidFill>
                <a:srgbClr val="EF8D5B"/>
              </a:solidFill>
            </a:endParaRPr>
          </a:p>
        </p:txBody>
      </p:sp>
      <p:sp>
        <p:nvSpPr>
          <p:cNvPr id="21" name="Text Placeholder 35">
            <a:hlinkClick r:id="rId7" action="ppaction://hlinksldjump"/>
            <a:extLst>
              <a:ext uri="{FF2B5EF4-FFF2-40B4-BE49-F238E27FC236}">
                <a16:creationId xmlns:a16="http://schemas.microsoft.com/office/drawing/2014/main" id="{9275DE74-574C-1239-3D24-856C140153C5}"/>
              </a:ext>
            </a:extLst>
          </p:cNvPr>
          <p:cNvSpPr txBox="1">
            <a:spLocks/>
          </p:cNvSpPr>
          <p:nvPr/>
        </p:nvSpPr>
        <p:spPr>
          <a:xfrm>
            <a:off x="6693228" y="618700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sz="1100" dirty="0">
                <a:solidFill>
                  <a:srgbClr val="EF8D5B"/>
                </a:solidFill>
              </a:rPr>
              <a:t>65</a:t>
            </a:r>
          </a:p>
          <a:p>
            <a:endParaRPr lang="en-US" dirty="0">
              <a:solidFill>
                <a:srgbClr val="EF8D5B"/>
              </a:solidFill>
            </a:endParaRPr>
          </a:p>
        </p:txBody>
      </p:sp>
      <p:sp>
        <p:nvSpPr>
          <p:cNvPr id="22" name="Text Placeholder 31">
            <a:extLst>
              <a:ext uri="{FF2B5EF4-FFF2-40B4-BE49-F238E27FC236}">
                <a16:creationId xmlns:a16="http://schemas.microsoft.com/office/drawing/2014/main" id="{162BDE55-EFE2-E2EB-F9CB-8F4890F817D8}"/>
              </a:ext>
            </a:extLst>
          </p:cNvPr>
          <p:cNvSpPr txBox="1">
            <a:spLocks/>
          </p:cNvSpPr>
          <p:nvPr/>
        </p:nvSpPr>
        <p:spPr>
          <a:xfrm>
            <a:off x="2830132" y="6546437"/>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t>Bibliografia</a:t>
            </a:r>
            <a:endParaRPr lang="en-US" dirty="0"/>
          </a:p>
        </p:txBody>
      </p:sp>
      <p:sp>
        <p:nvSpPr>
          <p:cNvPr id="23" name="Text Placeholder 23">
            <a:extLst>
              <a:ext uri="{FF2B5EF4-FFF2-40B4-BE49-F238E27FC236}">
                <a16:creationId xmlns:a16="http://schemas.microsoft.com/office/drawing/2014/main" id="{D6AA5AB8-CDD6-02B1-1B81-9A942BDB8B49}"/>
              </a:ext>
            </a:extLst>
          </p:cNvPr>
          <p:cNvSpPr txBox="1">
            <a:spLocks/>
          </p:cNvSpPr>
          <p:nvPr/>
        </p:nvSpPr>
        <p:spPr>
          <a:xfrm>
            <a:off x="2830132" y="6805123"/>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t>Załączniki</a:t>
            </a:r>
            <a:endParaRPr lang="en-US" dirty="0"/>
          </a:p>
        </p:txBody>
      </p:sp>
      <p:sp>
        <p:nvSpPr>
          <p:cNvPr id="25" name="Text Placeholder 26">
            <a:extLst>
              <a:ext uri="{FF2B5EF4-FFF2-40B4-BE49-F238E27FC236}">
                <a16:creationId xmlns:a16="http://schemas.microsoft.com/office/drawing/2014/main" id="{0992AA24-898F-66F5-2786-D386DE4FD41A}"/>
              </a:ext>
            </a:extLst>
          </p:cNvPr>
          <p:cNvSpPr txBox="1">
            <a:spLocks/>
          </p:cNvSpPr>
          <p:nvPr/>
        </p:nvSpPr>
        <p:spPr>
          <a:xfrm>
            <a:off x="2830132" y="7133262"/>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A1: </a:t>
            </a:r>
            <a:r>
              <a:rPr lang="en-US" dirty="0" err="1"/>
              <a:t>Arkusz</a:t>
            </a:r>
            <a:r>
              <a:rPr lang="en-US" dirty="0"/>
              <a:t> </a:t>
            </a:r>
            <a:r>
              <a:rPr lang="en-US" dirty="0" err="1"/>
              <a:t>informacyjny</a:t>
            </a:r>
            <a:r>
              <a:rPr lang="en-US" dirty="0"/>
              <a:t> </a:t>
            </a:r>
            <a:r>
              <a:rPr lang="en-US" dirty="0" err="1"/>
              <a:t>dotyczący</a:t>
            </a:r>
            <a:r>
              <a:rPr lang="en-US" dirty="0"/>
              <a:t> </a:t>
            </a:r>
            <a:r>
              <a:rPr lang="en-US" dirty="0" err="1"/>
              <a:t>badań</a:t>
            </a:r>
            <a:endParaRPr lang="en-US" dirty="0"/>
          </a:p>
        </p:txBody>
      </p:sp>
      <p:sp>
        <p:nvSpPr>
          <p:cNvPr id="29" name="Text Placeholder 35">
            <a:hlinkClick r:id="rId8" action="ppaction://hlinksldjump"/>
            <a:extLst>
              <a:ext uri="{FF2B5EF4-FFF2-40B4-BE49-F238E27FC236}">
                <a16:creationId xmlns:a16="http://schemas.microsoft.com/office/drawing/2014/main" id="{A133CD60-18D8-B10E-9CC6-AE3323F122AF}"/>
              </a:ext>
            </a:extLst>
          </p:cNvPr>
          <p:cNvSpPr txBox="1">
            <a:spLocks/>
          </p:cNvSpPr>
          <p:nvPr/>
        </p:nvSpPr>
        <p:spPr>
          <a:xfrm>
            <a:off x="6671458" y="6546437"/>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70</a:t>
            </a:r>
          </a:p>
          <a:p>
            <a:endParaRPr lang="en-US" dirty="0">
              <a:solidFill>
                <a:srgbClr val="EF8D5B"/>
              </a:solidFill>
            </a:endParaRPr>
          </a:p>
        </p:txBody>
      </p:sp>
      <p:sp>
        <p:nvSpPr>
          <p:cNvPr id="30" name="Text Placeholder 35">
            <a:hlinkClick r:id="rId9" action="ppaction://hlinksldjump"/>
            <a:extLst>
              <a:ext uri="{FF2B5EF4-FFF2-40B4-BE49-F238E27FC236}">
                <a16:creationId xmlns:a16="http://schemas.microsoft.com/office/drawing/2014/main" id="{5A3FA597-582C-6087-DDDC-061A7E53DAAF}"/>
              </a:ext>
            </a:extLst>
          </p:cNvPr>
          <p:cNvSpPr txBox="1">
            <a:spLocks/>
          </p:cNvSpPr>
          <p:nvPr/>
        </p:nvSpPr>
        <p:spPr>
          <a:xfrm>
            <a:off x="6671458" y="685786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73</a:t>
            </a:r>
          </a:p>
          <a:p>
            <a:endParaRPr lang="en-US" dirty="0">
              <a:solidFill>
                <a:srgbClr val="EF8D5B"/>
              </a:solidFill>
            </a:endParaRPr>
          </a:p>
        </p:txBody>
      </p:sp>
      <p:sp>
        <p:nvSpPr>
          <p:cNvPr id="33" name="Text Placeholder 35">
            <a:hlinkClick r:id="rId9" action="ppaction://hlinksldjump"/>
            <a:extLst>
              <a:ext uri="{FF2B5EF4-FFF2-40B4-BE49-F238E27FC236}">
                <a16:creationId xmlns:a16="http://schemas.microsoft.com/office/drawing/2014/main" id="{7C164AA5-447B-1042-36B7-81103435F658}"/>
              </a:ext>
            </a:extLst>
          </p:cNvPr>
          <p:cNvSpPr txBox="1">
            <a:spLocks/>
          </p:cNvSpPr>
          <p:nvPr/>
        </p:nvSpPr>
        <p:spPr>
          <a:xfrm>
            <a:off x="6671458" y="716928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73</a:t>
            </a:r>
          </a:p>
          <a:p>
            <a:endParaRPr lang="en-US" dirty="0">
              <a:solidFill>
                <a:srgbClr val="EF8D5B"/>
              </a:solidFill>
            </a:endParaRPr>
          </a:p>
        </p:txBody>
      </p:sp>
      <p:sp>
        <p:nvSpPr>
          <p:cNvPr id="34" name="Text Placeholder 26">
            <a:extLst>
              <a:ext uri="{FF2B5EF4-FFF2-40B4-BE49-F238E27FC236}">
                <a16:creationId xmlns:a16="http://schemas.microsoft.com/office/drawing/2014/main" id="{88502D89-58E5-3952-C5AA-4A46DC1AA301}"/>
              </a:ext>
            </a:extLst>
          </p:cNvPr>
          <p:cNvSpPr txBox="1">
            <a:spLocks/>
          </p:cNvSpPr>
          <p:nvPr/>
        </p:nvSpPr>
        <p:spPr>
          <a:xfrm>
            <a:off x="2830132" y="7448947"/>
            <a:ext cx="3544003" cy="348400"/>
          </a:xfrm>
          <a:prstGeom prst="rect">
            <a:avLst/>
          </a:prstGeom>
        </p:spPr>
        <p:txBody>
          <a:bodyPr anchor="ctr">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A2: </a:t>
            </a:r>
            <a:r>
              <a:rPr lang="en-US" dirty="0" err="1"/>
              <a:t>Oświadczenie</a:t>
            </a:r>
            <a:r>
              <a:rPr lang="en-US" dirty="0"/>
              <a:t> </a:t>
            </a:r>
            <a:r>
              <a:rPr lang="en-US" dirty="0" err="1"/>
              <a:t>uczestnika</a:t>
            </a:r>
            <a:r>
              <a:rPr lang="en-US" dirty="0"/>
              <a:t> </a:t>
            </a:r>
            <a:r>
              <a:rPr lang="en-US" dirty="0" err="1"/>
              <a:t>badania</a:t>
            </a:r>
            <a:r>
              <a:rPr lang="en-US" dirty="0"/>
              <a:t>  </a:t>
            </a:r>
          </a:p>
        </p:txBody>
      </p:sp>
      <p:sp>
        <p:nvSpPr>
          <p:cNvPr id="38" name="Text Placeholder 35">
            <a:hlinkClick r:id="rId10" action="ppaction://hlinksldjump"/>
            <a:extLst>
              <a:ext uri="{FF2B5EF4-FFF2-40B4-BE49-F238E27FC236}">
                <a16:creationId xmlns:a16="http://schemas.microsoft.com/office/drawing/2014/main" id="{8F5AEA0A-EFE7-56DD-0C8D-2E7A41FD1ABC}"/>
              </a:ext>
            </a:extLst>
          </p:cNvPr>
          <p:cNvSpPr txBox="1">
            <a:spLocks/>
          </p:cNvSpPr>
          <p:nvPr/>
        </p:nvSpPr>
        <p:spPr>
          <a:xfrm>
            <a:off x="6671458" y="7484974"/>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74</a:t>
            </a:r>
          </a:p>
          <a:p>
            <a:endParaRPr lang="en-US" dirty="0">
              <a:solidFill>
                <a:srgbClr val="EF8D5B"/>
              </a:solidFill>
            </a:endParaRPr>
          </a:p>
        </p:txBody>
      </p:sp>
      <p:grpSp>
        <p:nvGrpSpPr>
          <p:cNvPr id="39" name="Graphic 4">
            <a:extLst>
              <a:ext uri="{FF2B5EF4-FFF2-40B4-BE49-F238E27FC236}">
                <a16:creationId xmlns:a16="http://schemas.microsoft.com/office/drawing/2014/main" id="{42238FB9-D2A1-858F-227B-E0CD0FA9F3A7}"/>
              </a:ext>
            </a:extLst>
          </p:cNvPr>
          <p:cNvGrpSpPr/>
          <p:nvPr/>
        </p:nvGrpSpPr>
        <p:grpSpPr>
          <a:xfrm>
            <a:off x="5355995" y="574907"/>
            <a:ext cx="800818" cy="1328451"/>
            <a:chOff x="9062559" y="918767"/>
            <a:chExt cx="774673" cy="1285080"/>
          </a:xfrm>
          <a:solidFill>
            <a:schemeClr val="tx1"/>
          </a:solidFill>
        </p:grpSpPr>
        <p:sp>
          <p:nvSpPr>
            <p:cNvPr id="40" name="Freeform 39">
              <a:extLst>
                <a:ext uri="{FF2B5EF4-FFF2-40B4-BE49-F238E27FC236}">
                  <a16:creationId xmlns:a16="http://schemas.microsoft.com/office/drawing/2014/main" id="{5A999E5D-4860-4E12-8F37-16B7834E4F75}"/>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41" name="Graphic 4">
              <a:extLst>
                <a:ext uri="{FF2B5EF4-FFF2-40B4-BE49-F238E27FC236}">
                  <a16:creationId xmlns:a16="http://schemas.microsoft.com/office/drawing/2014/main" id="{1A08E370-F394-4DA4-4251-E012A57FF218}"/>
                </a:ext>
              </a:extLst>
            </p:cNvPr>
            <p:cNvGrpSpPr/>
            <p:nvPr/>
          </p:nvGrpSpPr>
          <p:grpSpPr>
            <a:xfrm>
              <a:off x="9122194" y="1004094"/>
              <a:ext cx="715038" cy="1199753"/>
              <a:chOff x="9122194" y="1004094"/>
              <a:chExt cx="715038" cy="1199753"/>
            </a:xfrm>
            <a:grpFill/>
          </p:grpSpPr>
          <p:sp>
            <p:nvSpPr>
              <p:cNvPr id="42" name="Freeform 41">
                <a:extLst>
                  <a:ext uri="{FF2B5EF4-FFF2-40B4-BE49-F238E27FC236}">
                    <a16:creationId xmlns:a16="http://schemas.microsoft.com/office/drawing/2014/main" id="{C2BC132C-67B6-16C7-B510-95877E24E1A7}"/>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43" name="Freeform 42">
                <a:extLst>
                  <a:ext uri="{FF2B5EF4-FFF2-40B4-BE49-F238E27FC236}">
                    <a16:creationId xmlns:a16="http://schemas.microsoft.com/office/drawing/2014/main" id="{621F017E-22B4-D89F-0BEF-D5EF8F83D17D}"/>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44" name="Freeform 43">
                <a:extLst>
                  <a:ext uri="{FF2B5EF4-FFF2-40B4-BE49-F238E27FC236}">
                    <a16:creationId xmlns:a16="http://schemas.microsoft.com/office/drawing/2014/main" id="{BFD8543F-5395-15F7-A0AD-5F6C68E8530B}"/>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45" name="Freeform 44">
                <a:extLst>
                  <a:ext uri="{FF2B5EF4-FFF2-40B4-BE49-F238E27FC236}">
                    <a16:creationId xmlns:a16="http://schemas.microsoft.com/office/drawing/2014/main" id="{A1D0C53D-F013-0B06-63B7-C91E30BD541A}"/>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46" name="Freeform 45">
                <a:extLst>
                  <a:ext uri="{FF2B5EF4-FFF2-40B4-BE49-F238E27FC236}">
                    <a16:creationId xmlns:a16="http://schemas.microsoft.com/office/drawing/2014/main" id="{55FE7632-C469-9E46-CB1A-791C23E629A5}"/>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47" name="Freeform 46">
                <a:extLst>
                  <a:ext uri="{FF2B5EF4-FFF2-40B4-BE49-F238E27FC236}">
                    <a16:creationId xmlns:a16="http://schemas.microsoft.com/office/drawing/2014/main" id="{CFD2601D-A03D-401B-F5FE-AA43480B8679}"/>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48" name="Freeform 47">
                <a:extLst>
                  <a:ext uri="{FF2B5EF4-FFF2-40B4-BE49-F238E27FC236}">
                    <a16:creationId xmlns:a16="http://schemas.microsoft.com/office/drawing/2014/main" id="{BC985498-FDD4-51A6-4A80-687B65097703}"/>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Tree>
    <p:extLst>
      <p:ext uri="{BB962C8B-B14F-4D97-AF65-F5344CB8AC3E}">
        <p14:creationId xmlns:p14="http://schemas.microsoft.com/office/powerpoint/2010/main" val="36430352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30CEFB-0CC4-A78D-AEDD-4BB7722F0D6D}"/>
              </a:ext>
            </a:extLst>
          </p:cNvPr>
          <p:cNvSpPr/>
          <p:nvPr/>
        </p:nvSpPr>
        <p:spPr>
          <a:xfrm flipV="1">
            <a:off x="-1" y="390596"/>
            <a:ext cx="7559675" cy="256775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50</a:t>
            </a:fld>
            <a:endParaRPr lang="en-US" dirty="0"/>
          </a:p>
        </p:txBody>
      </p:sp>
      <p:sp>
        <p:nvSpPr>
          <p:cNvPr id="2" name="Text Placeholder 5">
            <a:extLst>
              <a:ext uri="{FF2B5EF4-FFF2-40B4-BE49-F238E27FC236}">
                <a16:creationId xmlns:a16="http://schemas.microsoft.com/office/drawing/2014/main" id="{923EFCAC-4A4C-95F4-4F2B-30C7240305D0}"/>
              </a:ext>
            </a:extLst>
          </p:cNvPr>
          <p:cNvSpPr txBox="1">
            <a:spLocks/>
          </p:cNvSpPr>
          <p:nvPr/>
        </p:nvSpPr>
        <p:spPr>
          <a:xfrm>
            <a:off x="539750" y="9933140"/>
            <a:ext cx="3240088" cy="649755"/>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900" baseline="30000">
                <a:effectLst/>
                <a:latin typeface="Calibri" panose="020F0502020204030204" pitchFamily="34" charset="0"/>
                <a:ea typeface="Calibri" panose="020F0502020204030204" pitchFamily="34" charset="0"/>
                <a:cs typeface="Times New Roman" panose="02020603050405020304" pitchFamily="18" charset="0"/>
              </a:rPr>
              <a:t>27</a:t>
            </a:r>
            <a:r>
              <a:rPr lang="en-IE" sz="900">
                <a:effectLst/>
                <a:latin typeface="Calibri" panose="020F0502020204030204" pitchFamily="34" charset="0"/>
                <a:ea typeface="Calibri" panose="020F0502020204030204" pitchFamily="34" charset="0"/>
                <a:cs typeface="Times New Roman" panose="02020603050405020304" pitchFamily="18" charset="0"/>
              </a:rPr>
              <a:t> ILO, Strategy for Gender Mainstreaming in the Employment Sector: Summary matrix </a:t>
            </a:r>
            <a:r>
              <a:rPr lang="en-IE" sz="900" b="1" u="sng">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https://www.ilo.org/wcmsp5/groups/public/---ed_emp/documents/publication/wcms_190234.pdf</a:t>
            </a:r>
            <a:r>
              <a:rPr lang="en-IE" sz="9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x-none" sz="900" b="1">
              <a:effectLst/>
              <a:ea typeface="Calibri" panose="020F0502020204030204" pitchFamily="34" charset="0"/>
            </a:endParaRPr>
          </a:p>
        </p:txBody>
      </p:sp>
      <p:sp>
        <p:nvSpPr>
          <p:cNvPr id="9" name="Text Placeholder 9">
            <a:extLst>
              <a:ext uri="{FF2B5EF4-FFF2-40B4-BE49-F238E27FC236}">
                <a16:creationId xmlns:a16="http://schemas.microsoft.com/office/drawing/2014/main" id="{E7108921-3C07-8CEF-C722-ED71FD3B57AD}"/>
              </a:ext>
            </a:extLst>
          </p:cNvPr>
          <p:cNvSpPr txBox="1">
            <a:spLocks/>
          </p:cNvSpPr>
          <p:nvPr/>
        </p:nvSpPr>
        <p:spPr>
          <a:xfrm>
            <a:off x="561740" y="1317812"/>
            <a:ext cx="6526988" cy="1495726"/>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Plan działania można opracować na różne sposoby, ale biorąc pod uwagę pomysły i wytyczne, takie jak te Europejskiego Instytutu ds. Równości Płci, możemy stwierdzić, że w każdym planie działania istnieją trzy fazy:</a:t>
            </a:r>
            <a:endParaRPr lang="en-GB" dirty="0">
              <a:ea typeface="Calibri" panose="020F0502020204030204" pitchFamily="34" charset="0"/>
            </a:endParaRPr>
          </a:p>
          <a:p>
            <a:pPr marL="228600" indent="-228600">
              <a:buClr>
                <a:schemeClr val="bg1"/>
              </a:buClr>
              <a:buFont typeface="+mj-lt"/>
              <a:buAutoNum type="arabicPeriod"/>
            </a:pPr>
            <a:r>
              <a:rPr lang="pl-PL" b="1" dirty="0">
                <a:solidFill>
                  <a:schemeClr val="bg1"/>
                </a:solidFill>
                <a:ea typeface="Calibri" panose="020F0502020204030204" pitchFamily="34" charset="0"/>
              </a:rPr>
              <a:t>Faza przygotowawcza</a:t>
            </a:r>
            <a:r>
              <a:rPr lang="en-GB" b="1" dirty="0">
                <a:solidFill>
                  <a:schemeClr val="bg1"/>
                </a:solidFill>
                <a:ea typeface="Calibri" panose="020F0502020204030204" pitchFamily="34" charset="0"/>
              </a:rPr>
              <a:t>: </a:t>
            </a:r>
            <a:r>
              <a:rPr lang="pl-PL" dirty="0">
                <a:ea typeface="Calibri" panose="020F0502020204030204" pitchFamily="34" charset="0"/>
              </a:rPr>
              <a:t>gdzie należy przeprowadzić fazę analizy.</a:t>
            </a:r>
            <a:endParaRPr lang="en-GB" dirty="0">
              <a:ea typeface="Calibri" panose="020F0502020204030204" pitchFamily="34" charset="0"/>
            </a:endParaRPr>
          </a:p>
          <a:p>
            <a:pPr marL="228600" indent="-228600">
              <a:buClr>
                <a:schemeClr val="bg1"/>
              </a:buClr>
              <a:buFont typeface="+mj-lt"/>
              <a:buAutoNum type="arabicPeriod"/>
            </a:pPr>
            <a:r>
              <a:rPr lang="pl-PL" b="1" dirty="0">
                <a:solidFill>
                  <a:schemeClr val="bg1"/>
                </a:solidFill>
                <a:ea typeface="Calibri" panose="020F0502020204030204" pitchFamily="34" charset="0"/>
              </a:rPr>
              <a:t>Faza wdrażania i monitorowania planu: </a:t>
            </a:r>
            <a:r>
              <a:rPr lang="pl-PL" dirty="0">
                <a:ea typeface="Calibri" panose="020F0502020204030204" pitchFamily="34" charset="0"/>
              </a:rPr>
              <a:t>w ramach obszaru specjalizacji, w którym będzie rozwijany, oraz monitorowanie w celu wykrycia problemów i poprawy.</a:t>
            </a:r>
            <a:endParaRPr lang="en-GB" dirty="0">
              <a:ea typeface="Calibri" panose="020F0502020204030204" pitchFamily="34" charset="0"/>
            </a:endParaRPr>
          </a:p>
          <a:p>
            <a:pPr marL="228600" indent="-228600">
              <a:buClr>
                <a:schemeClr val="bg1"/>
              </a:buClr>
              <a:buFont typeface="+mj-lt"/>
              <a:buAutoNum type="arabicPeriod"/>
            </a:pPr>
            <a:endParaRPr lang="en-GB" dirty="0">
              <a:ea typeface="Calibri" panose="020F0502020204030204" pitchFamily="34" charset="0"/>
            </a:endParaRPr>
          </a:p>
          <a:p>
            <a:pPr marL="228600" indent="-228600">
              <a:buClr>
                <a:schemeClr val="bg1"/>
              </a:buClr>
              <a:buFont typeface="+mj-lt"/>
              <a:buAutoNum type="arabicPeriod"/>
            </a:pPr>
            <a:r>
              <a:rPr lang="en-GB" b="1" dirty="0" err="1">
                <a:solidFill>
                  <a:schemeClr val="bg1"/>
                </a:solidFill>
                <a:ea typeface="Calibri" panose="020F0502020204030204" pitchFamily="34" charset="0"/>
              </a:rPr>
              <a:t>Faza</a:t>
            </a:r>
            <a:r>
              <a:rPr lang="en-GB" b="1" dirty="0">
                <a:solidFill>
                  <a:schemeClr val="bg1"/>
                </a:solidFill>
                <a:ea typeface="Calibri" panose="020F0502020204030204" pitchFamily="34" charset="0"/>
              </a:rPr>
              <a:t> </a:t>
            </a:r>
            <a:r>
              <a:rPr lang="en-GB" b="1" dirty="0" err="1">
                <a:solidFill>
                  <a:schemeClr val="bg1"/>
                </a:solidFill>
                <a:ea typeface="Calibri" panose="020F0502020204030204" pitchFamily="34" charset="0"/>
              </a:rPr>
              <a:t>oceny</a:t>
            </a:r>
            <a:r>
              <a:rPr lang="en-GB" b="1" dirty="0">
                <a:solidFill>
                  <a:schemeClr val="bg1"/>
                </a:solidFill>
                <a:ea typeface="Calibri" panose="020F0502020204030204" pitchFamily="34" charset="0"/>
              </a:rPr>
              <a:t>: </a:t>
            </a:r>
            <a:r>
              <a:rPr lang="pl-PL" dirty="0">
                <a:ea typeface="Calibri" panose="020F0502020204030204" pitchFamily="34" charset="0"/>
              </a:rPr>
              <a:t>w celu określenia skuteczności planu.</a:t>
            </a:r>
            <a:endParaRPr lang="en-GB" dirty="0">
              <a:ea typeface="Calibri" panose="020F0502020204030204" pitchFamily="34" charset="0"/>
            </a:endParaRPr>
          </a:p>
        </p:txBody>
      </p:sp>
      <p:sp>
        <p:nvSpPr>
          <p:cNvPr id="15" name="Text Placeholder 7">
            <a:extLst>
              <a:ext uri="{FF2B5EF4-FFF2-40B4-BE49-F238E27FC236}">
                <a16:creationId xmlns:a16="http://schemas.microsoft.com/office/drawing/2014/main" id="{B4B87261-C15B-5ED1-66BA-5154AC52615E}"/>
              </a:ext>
            </a:extLst>
          </p:cNvPr>
          <p:cNvSpPr>
            <a:spLocks noGrp="1"/>
          </p:cNvSpPr>
          <p:nvPr/>
        </p:nvSpPr>
        <p:spPr>
          <a:xfrm>
            <a:off x="948316" y="3614564"/>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3.1.2 </a:t>
            </a:r>
            <a:r>
              <a:rPr lang="pl-PL" dirty="0"/>
              <a:t>Jak opracować strategię i działania?</a:t>
            </a:r>
            <a:endParaRPr lang="en-US" dirty="0"/>
          </a:p>
        </p:txBody>
      </p:sp>
      <p:sp>
        <p:nvSpPr>
          <p:cNvPr id="16" name="Text Placeholder 6">
            <a:extLst>
              <a:ext uri="{FF2B5EF4-FFF2-40B4-BE49-F238E27FC236}">
                <a16:creationId xmlns:a16="http://schemas.microsoft.com/office/drawing/2014/main" id="{17D3F4FE-F74E-B66B-21B9-0BB2D99D557F}"/>
              </a:ext>
            </a:extLst>
          </p:cNvPr>
          <p:cNvSpPr txBox="1">
            <a:spLocks/>
          </p:cNvSpPr>
          <p:nvPr/>
        </p:nvSpPr>
        <p:spPr>
          <a:xfrm>
            <a:off x="492804" y="4219436"/>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Jeśli postępowaliśmy zgodnie z poprzednimi krokami, będziemy w stanie określić strategię, którą będziemy realizować lub osoby, które będą zaangażowane w działania, które musimy </a:t>
            </a:r>
            <a:r>
              <a:rPr lang="pl-PL" sz="1100" dirty="0" err="1">
                <a:solidFill>
                  <a:srgbClr val="000000"/>
                </a:solidFill>
                <a:latin typeface="Calibri" panose="020F0502020204030204" pitchFamily="34" charset="0"/>
                <a:ea typeface="Calibri" panose="020F0502020204030204" pitchFamily="34" charset="0"/>
                <a:cs typeface="Calibri" panose="020F0502020204030204" pitchFamily="34" charset="0"/>
              </a:rPr>
              <a:t>określić.Działania</a:t>
            </a: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 muszą osiągnąć cele, które określiliśmy po wykryciu problemów. </a:t>
            </a:r>
          </a:p>
          <a:p>
            <a:pPr algn="just"/>
            <a:endPar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Działania te muszą zostać opracowane we wskazanych przez nas ramach czasowych i przy użyciu wewnętrznych lub zewnętrznych zasobów finansowych, które również zidentyfikowaliśmy w fazie projektowania.</a:t>
            </a:r>
          </a:p>
          <a:p>
            <a:pPr algn="just"/>
            <a:endPar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Przykładem dobrego projektu strategii i działań następczych jest Strategia MOP na rzecz uwzględniania aspektu płci w sektorze zatrudnienia na lata 2010-2015. </a:t>
            </a:r>
            <a:r>
              <a:rPr lang="en-GB" sz="1100" i="1"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r>
              <a:rPr lang="x-none" sz="1100">
                <a:solidFill>
                  <a:srgbClr val="000000"/>
                </a:solidFill>
                <a:effectLst/>
                <a:latin typeface="Calibri" panose="020F0502020204030204" pitchFamily="34" charset="0"/>
                <a:cs typeface="Calibri" panose="020F0502020204030204" pitchFamily="34" charset="0"/>
              </a:rPr>
              <a:t> </a:t>
            </a:r>
            <a:endParaRPr lang="x-none"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7">
            <a:extLst>
              <a:ext uri="{FF2B5EF4-FFF2-40B4-BE49-F238E27FC236}">
                <a16:creationId xmlns:a16="http://schemas.microsoft.com/office/drawing/2014/main" id="{55F2D244-88C4-380D-5CEC-41959F82D3C4}"/>
              </a:ext>
            </a:extLst>
          </p:cNvPr>
          <p:cNvSpPr>
            <a:spLocks noGrp="1"/>
          </p:cNvSpPr>
          <p:nvPr/>
        </p:nvSpPr>
        <p:spPr>
          <a:xfrm>
            <a:off x="948316" y="556589"/>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solidFill>
                  <a:schemeClr val="bg1"/>
                </a:solidFill>
              </a:rPr>
              <a:t>3.1.1 </a:t>
            </a:r>
            <a:r>
              <a:rPr lang="en-IE" dirty="0" err="1">
                <a:solidFill>
                  <a:schemeClr val="bg1"/>
                </a:solidFill>
              </a:rPr>
              <a:t>Jak</a:t>
            </a:r>
            <a:r>
              <a:rPr lang="en-IE" dirty="0">
                <a:solidFill>
                  <a:schemeClr val="bg1"/>
                </a:solidFill>
              </a:rPr>
              <a:t> </a:t>
            </a:r>
            <a:r>
              <a:rPr lang="en-IE" dirty="0" err="1">
                <a:solidFill>
                  <a:schemeClr val="bg1"/>
                </a:solidFill>
              </a:rPr>
              <a:t>stworzyć</a:t>
            </a:r>
            <a:r>
              <a:rPr lang="en-IE" dirty="0">
                <a:solidFill>
                  <a:schemeClr val="bg1"/>
                </a:solidFill>
              </a:rPr>
              <a:t> plan </a:t>
            </a:r>
            <a:r>
              <a:rPr lang="en-IE" dirty="0" err="1">
                <a:solidFill>
                  <a:schemeClr val="bg1"/>
                </a:solidFill>
              </a:rPr>
              <a:t>działania</a:t>
            </a:r>
            <a:endParaRPr lang="en-IE" dirty="0">
              <a:solidFill>
                <a:schemeClr val="bg1"/>
              </a:solidFill>
            </a:endParaRPr>
          </a:p>
          <a:p>
            <a:endParaRPr lang="en-US" dirty="0">
              <a:solidFill>
                <a:schemeClr val="bg1"/>
              </a:solidFill>
            </a:endParaRPr>
          </a:p>
        </p:txBody>
      </p:sp>
      <p:sp>
        <p:nvSpPr>
          <p:cNvPr id="7" name="Text Placeholder 7">
            <a:extLst>
              <a:ext uri="{FF2B5EF4-FFF2-40B4-BE49-F238E27FC236}">
                <a16:creationId xmlns:a16="http://schemas.microsoft.com/office/drawing/2014/main" id="{CE67BD0A-A505-1E69-EC17-EB00391CB4EF}"/>
              </a:ext>
            </a:extLst>
          </p:cNvPr>
          <p:cNvSpPr>
            <a:spLocks noGrp="1"/>
          </p:cNvSpPr>
          <p:nvPr/>
        </p:nvSpPr>
        <p:spPr>
          <a:xfrm>
            <a:off x="973368" y="5944405"/>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3.1.3 </a:t>
            </a:r>
            <a:r>
              <a:rPr lang="en-IE" dirty="0" err="1"/>
              <a:t>Analiza</a:t>
            </a:r>
            <a:r>
              <a:rPr lang="en-IE" dirty="0"/>
              <a:t> </a:t>
            </a:r>
            <a:r>
              <a:rPr lang="en-IE" dirty="0" err="1"/>
              <a:t>i</a:t>
            </a:r>
            <a:r>
              <a:rPr lang="en-IE" dirty="0"/>
              <a:t> </a:t>
            </a:r>
            <a:r>
              <a:rPr lang="en-IE" dirty="0" err="1"/>
              <a:t>przygotowanie</a:t>
            </a:r>
            <a:endParaRPr lang="en-IE" dirty="0"/>
          </a:p>
          <a:p>
            <a:endParaRPr lang="en-US" dirty="0"/>
          </a:p>
        </p:txBody>
      </p:sp>
      <p:sp>
        <p:nvSpPr>
          <p:cNvPr id="8" name="Text Placeholder 6">
            <a:extLst>
              <a:ext uri="{FF2B5EF4-FFF2-40B4-BE49-F238E27FC236}">
                <a16:creationId xmlns:a16="http://schemas.microsoft.com/office/drawing/2014/main" id="{4CA942F1-53D5-F507-7ED0-871164677992}"/>
              </a:ext>
            </a:extLst>
          </p:cNvPr>
          <p:cNvSpPr txBox="1">
            <a:spLocks/>
          </p:cNvSpPr>
          <p:nvPr/>
        </p:nvSpPr>
        <p:spPr>
          <a:xfrm>
            <a:off x="517856" y="6549277"/>
            <a:ext cx="6526988" cy="1175327"/>
          </a:xfrm>
          <a:prstGeom prst="rect">
            <a:avLst/>
          </a:prstGeom>
        </p:spPr>
        <p:txBody>
          <a:bodyPr numCol="1"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just"/>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Na tym początkowym etapie musimy wykryć najistotniejsze aspekty w obszarze, w którym plan działania ma zostać wdrożony, na przykład w branży budowlanej, aby określić reprezentację kobiet, klasyfikację miejsc pracy według wieku lub rodzaju pracy, a także dominujący dzień pracy.... Mając ogólne pojęcie o obszarze, w którym ma zostać wdrożony plan działania, wstępny etap przygotowań można sklasyfikować w następujący sposób:</a:t>
            </a:r>
            <a:endPar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 Placeholder 6">
            <a:extLst>
              <a:ext uri="{FF2B5EF4-FFF2-40B4-BE49-F238E27FC236}">
                <a16:creationId xmlns:a16="http://schemas.microsoft.com/office/drawing/2014/main" id="{48E527F1-9B31-CD07-2C37-9B6431B3C703}"/>
              </a:ext>
            </a:extLst>
          </p:cNvPr>
          <p:cNvSpPr txBox="1">
            <a:spLocks/>
          </p:cNvSpPr>
          <p:nvPr/>
        </p:nvSpPr>
        <p:spPr>
          <a:xfrm>
            <a:off x="542909" y="7701671"/>
            <a:ext cx="6526988" cy="1880740"/>
          </a:xfrm>
          <a:prstGeom prst="rect">
            <a:avLst/>
          </a:prstGeom>
        </p:spPr>
        <p:txBody>
          <a:bodyPr numCol="2" spcCol="288000" anchor="t">
            <a:noAutofit/>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lvl="0" algn="just"/>
            <a:r>
              <a:rPr lang="en-GB" sz="1100" b="1" dirty="0" err="1">
                <a:solidFill>
                  <a:srgbClr val="EF8D5B"/>
                </a:solidFill>
                <a:latin typeface="Calibri" panose="020F0502020204030204" pitchFamily="34" charset="0"/>
                <a:cs typeface="Calibri" panose="020F0502020204030204" pitchFamily="34" charset="0"/>
              </a:rPr>
              <a:t>Zdefiniowanie</a:t>
            </a:r>
            <a:r>
              <a:rPr lang="en-GB" sz="1100" b="1" dirty="0">
                <a:solidFill>
                  <a:srgbClr val="EF8D5B"/>
                </a:solidFill>
                <a:latin typeface="Calibri" panose="020F0502020204030204" pitchFamily="34" charset="0"/>
                <a:cs typeface="Calibri" panose="020F0502020204030204" pitchFamily="34" charset="0"/>
              </a:rPr>
              <a:t> </a:t>
            </a:r>
            <a:r>
              <a:rPr lang="en-GB" sz="1100" b="1" dirty="0" err="1">
                <a:solidFill>
                  <a:srgbClr val="EF8D5B"/>
                </a:solidFill>
                <a:latin typeface="Calibri" panose="020F0502020204030204" pitchFamily="34" charset="0"/>
                <a:cs typeface="Calibri" panose="020F0502020204030204" pitchFamily="34" charset="0"/>
              </a:rPr>
              <a:t>problemu</a:t>
            </a:r>
            <a:r>
              <a:rPr lang="en-GB" sz="1100" b="1" dirty="0">
                <a:solidFill>
                  <a:srgbClr val="EF8D5B"/>
                </a:solidFill>
                <a:latin typeface="Calibri" panose="020F0502020204030204" pitchFamily="34" charset="0"/>
                <a:cs typeface="Calibri" panose="020F0502020204030204" pitchFamily="34" charset="0"/>
              </a:rPr>
              <a:t>:</a:t>
            </a:r>
            <a:endParaRPr lang="pl-PL" sz="1100" b="1" dirty="0">
              <a:solidFill>
                <a:srgbClr val="EF8D5B"/>
              </a:solidFill>
              <a:latin typeface="Calibri" panose="020F0502020204030204" pitchFamily="34" charset="0"/>
              <a:cs typeface="Calibri" panose="020F0502020204030204" pitchFamily="34" charset="0"/>
            </a:endParaRPr>
          </a:p>
          <a:p>
            <a:pPr lvl="0" algn="just"/>
            <a:endParaRPr lang="en-GB" sz="1100" dirty="0">
              <a:solidFill>
                <a:srgbClr val="000000"/>
              </a:solidFill>
              <a:latin typeface="Calibri" panose="020F0502020204030204" pitchFamily="34" charset="0"/>
              <a:cs typeface="Calibri" panose="020F0502020204030204" pitchFamily="34" charset="0"/>
            </a:endParaRPr>
          </a:p>
          <a:p>
            <a:pPr lvl="0" algn="just"/>
            <a:r>
              <a:rPr lang="pl-PL" sz="1100" dirty="0">
                <a:solidFill>
                  <a:srgbClr val="000000"/>
                </a:solidFill>
                <a:latin typeface="Calibri" panose="020F0502020204030204" pitchFamily="34" charset="0"/>
                <a:cs typeface="Calibri" panose="020F0502020204030204" pitchFamily="34" charset="0"/>
              </a:rPr>
              <a:t>Po przeanalizowaniu ogólnej sytuacji w obszarze, w którym ma zostać opracowany nasz plan działania, musimy przeanalizować i zdefiniować problem z perspektywy płci, z którym spotykają się kobiety. Musimy również spróbować znaleźć przyczyny i czynniki, które mogą wpływać lub wywoływać te różnice między płciami.</a:t>
            </a:r>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rtl="0"/>
            <a:endParaRPr lang="en-GB" sz="1100" dirty="0">
              <a:solidFill>
                <a:srgbClr val="000000"/>
              </a:solidFill>
              <a:latin typeface="Calibri" panose="020F0502020204030204" pitchFamily="34" charset="0"/>
              <a:cs typeface="Calibri" panose="020F0502020204030204" pitchFamily="34" charset="0"/>
            </a:endParaRPr>
          </a:p>
          <a:p>
            <a:pPr lvl="0" algn="just"/>
            <a:r>
              <a:rPr lang="en-US" sz="1100" b="1" dirty="0" err="1">
                <a:solidFill>
                  <a:srgbClr val="EF8D5B"/>
                </a:solidFill>
                <a:latin typeface="Calibri" panose="020F0502020204030204" pitchFamily="34" charset="0"/>
                <a:cs typeface="Calibri" panose="020F0502020204030204" pitchFamily="34" charset="0"/>
              </a:rPr>
              <a:t>Zdefiniowanie</a:t>
            </a:r>
            <a:r>
              <a:rPr lang="en-US" sz="1100" b="1" dirty="0">
                <a:solidFill>
                  <a:srgbClr val="EF8D5B"/>
                </a:solidFill>
                <a:latin typeface="Calibri" panose="020F0502020204030204" pitchFamily="34" charset="0"/>
                <a:cs typeface="Calibri" panose="020F0502020204030204" pitchFamily="34" charset="0"/>
              </a:rPr>
              <a:t> </a:t>
            </a:r>
            <a:r>
              <a:rPr lang="en-US" sz="1100" b="1" dirty="0" err="1">
                <a:solidFill>
                  <a:srgbClr val="EF8D5B"/>
                </a:solidFill>
                <a:latin typeface="Calibri" panose="020F0502020204030204" pitchFamily="34" charset="0"/>
                <a:cs typeface="Calibri" panose="020F0502020204030204" pitchFamily="34" charset="0"/>
              </a:rPr>
              <a:t>celów</a:t>
            </a:r>
            <a:r>
              <a:rPr lang="en-US" sz="1100" b="1" dirty="0">
                <a:solidFill>
                  <a:srgbClr val="EF8D5B"/>
                </a:solidFill>
                <a:latin typeface="Calibri" panose="020F0502020204030204" pitchFamily="34" charset="0"/>
                <a:cs typeface="Calibri" panose="020F0502020204030204" pitchFamily="34" charset="0"/>
              </a:rPr>
              <a:t>:</a:t>
            </a:r>
            <a:endParaRPr lang="pl-PL" sz="1100" b="1" dirty="0">
              <a:solidFill>
                <a:srgbClr val="EF8D5B"/>
              </a:solidFill>
              <a:latin typeface="Calibri" panose="020F0502020204030204" pitchFamily="34" charset="0"/>
              <a:cs typeface="Calibri" panose="020F0502020204030204" pitchFamily="34" charset="0"/>
            </a:endParaRPr>
          </a:p>
          <a:p>
            <a:pPr lvl="0" algn="just"/>
            <a:endParaRPr lang="en-US" sz="1100" dirty="0">
              <a:solidFill>
                <a:srgbClr val="000000"/>
              </a:solidFill>
              <a:latin typeface="Calibri" panose="020F0502020204030204" pitchFamily="34" charset="0"/>
              <a:cs typeface="Calibri" panose="020F0502020204030204" pitchFamily="34" charset="0"/>
            </a:endParaRPr>
          </a:p>
          <a:p>
            <a:pPr lvl="0" algn="just"/>
            <a:r>
              <a:rPr lang="pl-PL" sz="1100" dirty="0">
                <a:solidFill>
                  <a:srgbClr val="000000"/>
                </a:solidFill>
                <a:latin typeface="Calibri" panose="020F0502020204030204" pitchFamily="34" charset="0"/>
                <a:cs typeface="Calibri" panose="020F0502020204030204" pitchFamily="34" charset="0"/>
              </a:rPr>
              <a:t>Po zrozumieniu problemów i czynników, które wpływają na równość płci w sektorze, w którym ma zostać wdrożony plan działania, musimy określić cele, które chcemy osiągnąć poprzez wdrożenie naszego planu. Aby określić te cele, musimy wziąć pod uwagę </a:t>
            </a:r>
            <a:r>
              <a:rPr lang="en-US" sz="1100" b="1" dirty="0">
                <a:solidFill>
                  <a:srgbClr val="EF8D5B"/>
                </a:solidFill>
                <a:latin typeface="Calibri" panose="020F0502020204030204" pitchFamily="34" charset="0"/>
                <a:cs typeface="Calibri" panose="020F0502020204030204" pitchFamily="34" charset="0"/>
              </a:rPr>
              <a:t>S.M.A.R.T. </a:t>
            </a:r>
            <a:r>
              <a:rPr lang="pl-PL" sz="1100" dirty="0">
                <a:solidFill>
                  <a:srgbClr val="000000"/>
                </a:solidFill>
                <a:latin typeface="Calibri" panose="020F0502020204030204" pitchFamily="34" charset="0"/>
                <a:cs typeface="Calibri" panose="020F0502020204030204" pitchFamily="34" charset="0"/>
              </a:rPr>
              <a:t>metodologię, w której nasze cele i zadania muszą się znaleźć:</a:t>
            </a:r>
            <a:endParaRPr lang="en-US" sz="1100" dirty="0">
              <a:solidFill>
                <a:srgbClr val="000000"/>
              </a:solidFill>
              <a:latin typeface="Calibri" panose="020F0502020204030204" pitchFamily="34" charset="0"/>
              <a:cs typeface="Calibri" panose="020F0502020204030204" pitchFamily="34" charset="0"/>
            </a:endParaRPr>
          </a:p>
          <a:p>
            <a:pPr lvl="0" algn="just" rtl="0"/>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S:   </a:t>
            </a:r>
            <a:r>
              <a:rPr lang="pl-PL" sz="1100" dirty="0">
                <a:solidFill>
                  <a:srgbClr val="000000"/>
                </a:solidFill>
                <a:latin typeface="Calibri" panose="020F0502020204030204" pitchFamily="34" charset="0"/>
                <a:cs typeface="Calibri" panose="020F0502020204030204" pitchFamily="34" charset="0"/>
              </a:rPr>
              <a:t>specyficzny/konkretny</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M:</a:t>
            </a:r>
            <a:r>
              <a:rPr lang="pl-PL" sz="1100" b="1" dirty="0">
                <a:solidFill>
                  <a:srgbClr val="EF8D5B"/>
                </a:solidFill>
                <a:latin typeface="Calibri" panose="020F0502020204030204" pitchFamily="34" charset="0"/>
                <a:cs typeface="Calibri" panose="020F0502020204030204" pitchFamily="34" charset="0"/>
              </a:rPr>
              <a:t> </a:t>
            </a:r>
            <a:r>
              <a:rPr lang="en-US" sz="1100" b="1" dirty="0">
                <a:solidFill>
                  <a:srgbClr val="EF8D5B"/>
                </a:solidFill>
                <a:latin typeface="Calibri" panose="020F0502020204030204" pitchFamily="34" charset="0"/>
                <a:cs typeface="Calibri" panose="020F0502020204030204" pitchFamily="34" charset="0"/>
              </a:rPr>
              <a:t> </a:t>
            </a:r>
            <a:r>
              <a:rPr lang="pl-PL" sz="1100" dirty="0">
                <a:solidFill>
                  <a:srgbClr val="000000"/>
                </a:solidFill>
                <a:latin typeface="Calibri" panose="020F0502020204030204" pitchFamily="34" charset="0"/>
                <a:cs typeface="Calibri" panose="020F0502020204030204" pitchFamily="34" charset="0"/>
              </a:rPr>
              <a:t>wymierny</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A:  </a:t>
            </a:r>
            <a:r>
              <a:rPr lang="pl-PL" sz="1100" b="1" dirty="0">
                <a:solidFill>
                  <a:srgbClr val="EF8D5B"/>
                </a:solidFill>
                <a:latin typeface="Calibri" panose="020F0502020204030204" pitchFamily="34" charset="0"/>
                <a:cs typeface="Calibri" panose="020F0502020204030204" pitchFamily="34" charset="0"/>
              </a:rPr>
              <a:t> </a:t>
            </a:r>
            <a:r>
              <a:rPr lang="pl-PL" sz="1100" dirty="0">
                <a:solidFill>
                  <a:srgbClr val="000000"/>
                </a:solidFill>
                <a:latin typeface="Calibri" panose="020F0502020204030204" pitchFamily="34" charset="0"/>
                <a:cs typeface="Calibri" panose="020F0502020204030204" pitchFamily="34" charset="0"/>
              </a:rPr>
              <a:t>osiągalny</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R:  </a:t>
            </a:r>
            <a:r>
              <a:rPr lang="pl-PL" sz="1100" b="1" dirty="0">
                <a:solidFill>
                  <a:srgbClr val="EF8D5B"/>
                </a:solidFill>
                <a:latin typeface="Calibri" panose="020F0502020204030204" pitchFamily="34" charset="0"/>
                <a:cs typeface="Calibri" panose="020F0502020204030204" pitchFamily="34" charset="0"/>
              </a:rPr>
              <a:t> </a:t>
            </a:r>
            <a:r>
              <a:rPr lang="pl-PL" sz="1100" dirty="0" err="1">
                <a:solidFill>
                  <a:srgbClr val="000000"/>
                </a:solidFill>
                <a:latin typeface="Calibri" panose="020F0502020204030204" pitchFamily="34" charset="0"/>
                <a:cs typeface="Calibri" panose="020F0502020204030204" pitchFamily="34" charset="0"/>
              </a:rPr>
              <a:t>is</a:t>
            </a:r>
            <a:r>
              <a:rPr lang="en-US" sz="1100" dirty="0">
                <a:solidFill>
                  <a:srgbClr val="000000"/>
                </a:solidFill>
                <a:latin typeface="Calibri" panose="020F0502020204030204" pitchFamily="34" charset="0"/>
                <a:cs typeface="Calibri" panose="020F0502020204030204" pitchFamily="34" charset="0"/>
              </a:rPr>
              <a:t>t</a:t>
            </a:r>
            <a:r>
              <a:rPr lang="pl-PL" sz="1100" dirty="0" err="1">
                <a:solidFill>
                  <a:srgbClr val="000000"/>
                </a:solidFill>
                <a:latin typeface="Calibri" panose="020F0502020204030204" pitchFamily="34" charset="0"/>
                <a:cs typeface="Calibri" panose="020F0502020204030204" pitchFamily="34" charset="0"/>
              </a:rPr>
              <a:t>otny</a:t>
            </a:r>
            <a:endParaRPr lang="en-US" sz="1100" dirty="0">
              <a:solidFill>
                <a:srgbClr val="000000"/>
              </a:solidFill>
              <a:latin typeface="Calibri" panose="020F0502020204030204" pitchFamily="34" charset="0"/>
              <a:cs typeface="Calibri" panose="020F0502020204030204" pitchFamily="34" charset="0"/>
            </a:endParaRPr>
          </a:p>
          <a:p>
            <a:pPr marL="311150" lvl="0" indent="-311150" algn="just" rtl="0">
              <a:buFont typeface="Arial" panose="020B0604020202020204" pitchFamily="34" charset="0"/>
              <a:buChar char="•"/>
            </a:pPr>
            <a:r>
              <a:rPr lang="en-US" sz="1100" b="1" dirty="0">
                <a:solidFill>
                  <a:srgbClr val="EF8D5B"/>
                </a:solidFill>
                <a:latin typeface="Calibri" panose="020F0502020204030204" pitchFamily="34" charset="0"/>
                <a:cs typeface="Calibri" panose="020F0502020204030204" pitchFamily="34" charset="0"/>
              </a:rPr>
              <a:t>T:   </a:t>
            </a:r>
            <a:r>
              <a:rPr lang="pl-PL" sz="1100" dirty="0">
                <a:solidFill>
                  <a:srgbClr val="000000"/>
                </a:solidFill>
                <a:latin typeface="Calibri" panose="020F0502020204030204" pitchFamily="34" charset="0"/>
                <a:cs typeface="Calibri" panose="020F0502020204030204" pitchFamily="34" charset="0"/>
              </a:rPr>
              <a:t>określony w czasie</a:t>
            </a:r>
            <a:endParaRPr lang="en-US" sz="1100" dirty="0">
              <a:solidFill>
                <a:srgbClr val="000000"/>
              </a:solidFill>
              <a:latin typeface="Calibri" panose="020F0502020204030204" pitchFamily="34" charset="0"/>
              <a:cs typeface="Calibri" panose="020F0502020204030204" pitchFamily="34" charset="0"/>
            </a:endParaRPr>
          </a:p>
          <a:p>
            <a:pPr lvl="0" algn="just" rtl="0"/>
            <a:endParaRPr lang="en-US" sz="1100" dirty="0">
              <a:solidFill>
                <a:srgbClr val="000000"/>
              </a:solidFill>
              <a:latin typeface="Calibri" panose="020F0502020204030204" pitchFamily="34" charset="0"/>
              <a:cs typeface="Calibri" panose="020F0502020204030204" pitchFamily="34" charset="0"/>
            </a:endParaRPr>
          </a:p>
          <a:p>
            <a:pPr lvl="0" algn="just" rtl="0"/>
            <a:endParaRPr lang="en-US" sz="1100" dirty="0">
              <a:solidFill>
                <a:srgbClr val="000000"/>
              </a:solidFill>
              <a:latin typeface="Calibri" panose="020F0502020204030204" pitchFamily="34" charset="0"/>
              <a:cs typeface="Calibri" panose="020F0502020204030204" pitchFamily="34" charset="0"/>
            </a:endParaRPr>
          </a:p>
          <a:p>
            <a:pPr lvl="0" algn="just" rtl="0"/>
            <a:endParaRPr lang="x-none" sz="11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7804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3325018"/>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51</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3692881"/>
            <a:ext cx="2131901" cy="5055563"/>
          </a:xfrm>
        </p:spPr>
        <p:txBody>
          <a:bodyPr anchor="t">
            <a:normAutofit fontScale="85000" lnSpcReduction="10000"/>
          </a:bodyPr>
          <a:lstStyle/>
          <a:p>
            <a:pPr lvl="0">
              <a:tabLst>
                <a:tab pos="450215" algn="l"/>
              </a:tabLst>
            </a:pPr>
            <a:r>
              <a:rPr lang="en-IE" b="1" dirty="0" err="1">
                <a:solidFill>
                  <a:srgbClr val="EF8D5B"/>
                </a:solidFill>
              </a:rPr>
              <a:t>Określenie</a:t>
            </a:r>
            <a:r>
              <a:rPr lang="en-IE" b="1" dirty="0">
                <a:solidFill>
                  <a:srgbClr val="EF8D5B"/>
                </a:solidFill>
              </a:rPr>
              <a:t> </a:t>
            </a:r>
            <a:r>
              <a:rPr lang="en-IE" b="1" dirty="0" err="1">
                <a:solidFill>
                  <a:srgbClr val="EF8D5B"/>
                </a:solidFill>
              </a:rPr>
              <a:t>zasobów</a:t>
            </a:r>
            <a:r>
              <a:rPr lang="en-IE" b="1" dirty="0">
                <a:solidFill>
                  <a:srgbClr val="EF8D5B"/>
                </a:solidFill>
              </a:rPr>
              <a:t>: </a:t>
            </a:r>
            <a:r>
              <a:rPr lang="pl-PL" dirty="0"/>
              <a:t>Musimy określić zasoby, które będziemy mieć do opracowania naszego planu działania, biorąc pod uwagę zasoby finansowe firmy.</a:t>
            </a:r>
            <a:endParaRPr lang="en-IE" dirty="0"/>
          </a:p>
          <a:p>
            <a:pPr lvl="0">
              <a:tabLst>
                <a:tab pos="450215" algn="l"/>
              </a:tabLst>
            </a:pPr>
            <a:r>
              <a:rPr lang="en-IE" b="1" dirty="0" err="1">
                <a:solidFill>
                  <a:srgbClr val="EF8D5B"/>
                </a:solidFill>
              </a:rPr>
              <a:t>Osoby</a:t>
            </a:r>
            <a:r>
              <a:rPr lang="en-IE" b="1" dirty="0">
                <a:solidFill>
                  <a:srgbClr val="EF8D5B"/>
                </a:solidFill>
              </a:rPr>
              <a:t> </a:t>
            </a:r>
            <a:r>
              <a:rPr lang="en-IE" b="1" dirty="0" err="1">
                <a:solidFill>
                  <a:srgbClr val="EF8D5B"/>
                </a:solidFill>
              </a:rPr>
              <a:t>odpowiedzialne</a:t>
            </a:r>
            <a:r>
              <a:rPr lang="en-IE" b="1" dirty="0">
                <a:solidFill>
                  <a:srgbClr val="EF8D5B"/>
                </a:solidFill>
              </a:rPr>
              <a:t> w </a:t>
            </a:r>
            <a:r>
              <a:rPr lang="en-IE" b="1" dirty="0" err="1">
                <a:solidFill>
                  <a:srgbClr val="EF8D5B"/>
                </a:solidFill>
              </a:rPr>
              <a:t>organizacji</a:t>
            </a:r>
            <a:r>
              <a:rPr lang="en-IE" b="1" dirty="0">
                <a:solidFill>
                  <a:srgbClr val="EF8D5B"/>
                </a:solidFill>
              </a:rPr>
              <a:t>: </a:t>
            </a:r>
            <a:r>
              <a:rPr lang="pl-PL" dirty="0"/>
              <a:t>które osoby lub działy będą nadzorować prowadzenie planu działania w celu zapewnienia zgodności z określonymi działaniami i strategiami. Należy ustalić hierarchię, tak aby każda osoba odpowiedzialna przyjmowała szereg obowiązków.</a:t>
            </a:r>
            <a:endParaRPr lang="en-IE" dirty="0"/>
          </a:p>
          <a:p>
            <a:pPr lvl="0">
              <a:tabLst>
                <a:tab pos="450215" algn="l"/>
              </a:tabLst>
            </a:pPr>
            <a:r>
              <a:rPr lang="pl-PL" b="1" dirty="0">
                <a:solidFill>
                  <a:srgbClr val="EF8D5B"/>
                </a:solidFill>
              </a:rPr>
              <a:t>Określenie, w jaki sposób plan działania będzie komunikowany i wdrażany: </a:t>
            </a:r>
            <a:r>
              <a:rPr lang="pl-PL" dirty="0"/>
              <a:t>Konieczne jest określenie, w jaki sposób plan działania zostanie zakomunikowany, aby strategie przyniosły efekt. W tym momencie należy opracować plan komunikacji, aby określić, w jaki sposób plan będzie komunikowany wewnętrznie w firmie i na zewnątrz.</a:t>
            </a:r>
            <a:endParaRPr lang="en-IE" dirty="0"/>
          </a:p>
          <a:p>
            <a:pPr lvl="0">
              <a:tabLst>
                <a:tab pos="450215" algn="l"/>
              </a:tabLst>
            </a:pPr>
            <a:r>
              <a:rPr lang="pl-PL" b="1" dirty="0">
                <a:solidFill>
                  <a:srgbClr val="EF8D5B"/>
                </a:solidFill>
              </a:rPr>
              <a:t>Harmonogram</a:t>
            </a:r>
            <a:r>
              <a:rPr lang="en-IE" b="1" dirty="0">
                <a:solidFill>
                  <a:srgbClr val="EF8D5B"/>
                </a:solidFill>
              </a:rPr>
              <a:t> </a:t>
            </a:r>
            <a:r>
              <a:rPr lang="pl-PL" dirty="0"/>
              <a:t>Przed wdrożeniem planu działania musimy określić okres, w którym będzie on opracowywany, oraz harmonogram każdej fazy działania.</a:t>
            </a:r>
            <a:endParaRPr lang="en-IE"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605738"/>
            <a:ext cx="2389093" cy="993051"/>
          </a:xfrm>
        </p:spPr>
        <p:txBody>
          <a:bodyPr/>
          <a:lstStyle/>
          <a:p>
            <a:pPr>
              <a:spcBef>
                <a:spcPts val="0"/>
              </a:spcBef>
            </a:pPr>
            <a:r>
              <a:rPr lang="pl-PL" sz="1100" dirty="0">
                <a:ea typeface="Calibri" panose="020F0502020204030204" pitchFamily="34" charset="0"/>
              </a:rPr>
              <a:t>Aby mieć skuteczny plan działania, ważne jest określenie głównego celu i "</a:t>
            </a:r>
            <a:r>
              <a:rPr lang="pl-PL" sz="1100" dirty="0" err="1">
                <a:ea typeface="Calibri" panose="020F0502020204030204" pitchFamily="34" charset="0"/>
              </a:rPr>
              <a:t>podcelów</a:t>
            </a:r>
            <a:r>
              <a:rPr lang="pl-PL" sz="1100" dirty="0">
                <a:ea typeface="Calibri" panose="020F0502020204030204" pitchFamily="34" charset="0"/>
              </a:rPr>
              <a:t>" określonych przez ten główny cel, które są powiązane z głównym celem.  </a:t>
            </a:r>
          </a:p>
          <a:p>
            <a:pPr>
              <a:spcBef>
                <a:spcPts val="0"/>
              </a:spcBef>
            </a:pPr>
            <a:endParaRPr lang="pl-PL" sz="1100" dirty="0">
              <a:ea typeface="Calibri" panose="020F0502020204030204" pitchFamily="34" charset="0"/>
            </a:endParaRPr>
          </a:p>
          <a:p>
            <a:pPr>
              <a:spcBef>
                <a:spcPts val="0"/>
              </a:spcBef>
            </a:pPr>
            <a:r>
              <a:rPr lang="pl-PL" sz="1100" dirty="0">
                <a:ea typeface="Calibri" panose="020F0502020204030204" pitchFamily="34" charset="0"/>
              </a:rPr>
              <a:t>Pamiętając o tych pomysłach, musimy opracować strategię i działania. W tym momencie musimy określić strategię, którą będziemy podążać, aby stworzyć nasz plan działania oraz działania lub środki, które będziemy rozważać. </a:t>
            </a:r>
          </a:p>
          <a:p>
            <a:pPr>
              <a:spcBef>
                <a:spcPts val="0"/>
              </a:spcBef>
            </a:pPr>
            <a:endParaRPr lang="pl-PL" sz="1100" dirty="0">
              <a:ea typeface="Calibri" panose="020F0502020204030204" pitchFamily="34" charset="0"/>
            </a:endParaRPr>
          </a:p>
          <a:p>
            <a:pPr>
              <a:spcBef>
                <a:spcPts val="0"/>
              </a:spcBef>
            </a:pPr>
            <a:r>
              <a:rPr lang="pl-PL" sz="1100" dirty="0">
                <a:ea typeface="Calibri" panose="020F0502020204030204" pitchFamily="34" charset="0"/>
              </a:rPr>
              <a:t>Aby móc opracować działania, musimy określić strategię, którą należy wziąć pod uwagę:</a:t>
            </a:r>
            <a:endParaRPr lang="en-IE" sz="1100" dirty="0">
              <a:effectLst/>
              <a:ea typeface="Calibri" panose="020F0502020204030204" pitchFamily="34" charset="0"/>
            </a:endParaRPr>
          </a:p>
        </p:txBody>
      </p:sp>
      <p:sp>
        <p:nvSpPr>
          <p:cNvPr id="27" name="Text Placeholder 8">
            <a:extLst>
              <a:ext uri="{FF2B5EF4-FFF2-40B4-BE49-F238E27FC236}">
                <a16:creationId xmlns:a16="http://schemas.microsoft.com/office/drawing/2014/main" id="{321B3C14-07A6-20D4-602E-824C965188F4}"/>
              </a:ext>
            </a:extLst>
          </p:cNvPr>
          <p:cNvSpPr txBox="1">
            <a:spLocks/>
          </p:cNvSpPr>
          <p:nvPr/>
        </p:nvSpPr>
        <p:spPr>
          <a:xfrm>
            <a:off x="3502790" y="470666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2</a:t>
            </a:r>
          </a:p>
        </p:txBody>
      </p:sp>
      <p:sp>
        <p:nvSpPr>
          <p:cNvPr id="28" name="Text Placeholder 8">
            <a:extLst>
              <a:ext uri="{FF2B5EF4-FFF2-40B4-BE49-F238E27FC236}">
                <a16:creationId xmlns:a16="http://schemas.microsoft.com/office/drawing/2014/main" id="{66DB856F-4690-63FA-97EC-F2C57F0A6350}"/>
              </a:ext>
            </a:extLst>
          </p:cNvPr>
          <p:cNvSpPr txBox="1">
            <a:spLocks/>
          </p:cNvSpPr>
          <p:nvPr/>
        </p:nvSpPr>
        <p:spPr>
          <a:xfrm>
            <a:off x="3502790" y="6088308"/>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3</a:t>
            </a:r>
          </a:p>
        </p:txBody>
      </p:sp>
      <p:sp>
        <p:nvSpPr>
          <p:cNvPr id="29" name="Text Placeholder 8">
            <a:extLst>
              <a:ext uri="{FF2B5EF4-FFF2-40B4-BE49-F238E27FC236}">
                <a16:creationId xmlns:a16="http://schemas.microsoft.com/office/drawing/2014/main" id="{F8B9B452-2194-5DF0-F4A5-938A3957DF9C}"/>
              </a:ext>
            </a:extLst>
          </p:cNvPr>
          <p:cNvSpPr txBox="1">
            <a:spLocks/>
          </p:cNvSpPr>
          <p:nvPr/>
        </p:nvSpPr>
        <p:spPr>
          <a:xfrm>
            <a:off x="3502790" y="7469953"/>
            <a:ext cx="641119" cy="809629"/>
          </a:xfrm>
          <a:prstGeom prst="rect">
            <a:avLst/>
          </a:prstGeom>
          <a:noFill/>
        </p:spPr>
        <p:txBody>
          <a:bodyPr anchor="ctr">
            <a:noAutofit/>
          </a:bodyPr>
          <a:lstStyle>
            <a:lvl1pPr marL="0" indent="0" algn="r" defTabSz="2072941" rtl="0" eaLnBrk="1" latinLnBrk="0" hangingPunct="1">
              <a:lnSpc>
                <a:spcPct val="130000"/>
              </a:lnSpc>
              <a:spcBef>
                <a:spcPts val="2267"/>
              </a:spcBef>
              <a:buFont typeface="Arial" panose="020B0604020202020204" pitchFamily="34" charset="0"/>
              <a:buNone/>
              <a:defRPr sz="6500" b="0" i="0" kern="120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3200" dirty="0"/>
              <a:t>4</a:t>
            </a:r>
          </a:p>
        </p:txBody>
      </p:sp>
      <p:sp>
        <p:nvSpPr>
          <p:cNvPr id="2" name="Freeform 1">
            <a:extLst>
              <a:ext uri="{FF2B5EF4-FFF2-40B4-BE49-F238E27FC236}">
                <a16:creationId xmlns:a16="http://schemas.microsoft.com/office/drawing/2014/main" id="{B4A7C2AB-04EA-BF3A-0987-E022722A14E7}"/>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9003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raphic 383">
            <a:extLst>
              <a:ext uri="{FF2B5EF4-FFF2-40B4-BE49-F238E27FC236}">
                <a16:creationId xmlns:a16="http://schemas.microsoft.com/office/drawing/2014/main" id="{07C1CCBB-6287-27D4-026D-15B2602DFBF6}"/>
              </a:ext>
            </a:extLst>
          </p:cNvPr>
          <p:cNvSpPr/>
          <p:nvPr/>
        </p:nvSpPr>
        <p:spPr>
          <a:xfrm>
            <a:off x="5091055" y="5666280"/>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954B944-2EE8-2783-1819-98B7E9A0D439}"/>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52</a:t>
            </a:fld>
            <a:endParaRPr lang="en-US" dirty="0"/>
          </a:p>
        </p:txBody>
      </p:sp>
      <p:sp>
        <p:nvSpPr>
          <p:cNvPr id="5" name="Text Placeholder 5">
            <a:extLst>
              <a:ext uri="{FF2B5EF4-FFF2-40B4-BE49-F238E27FC236}">
                <a16:creationId xmlns:a16="http://schemas.microsoft.com/office/drawing/2014/main" id="{808EE024-CCBC-2113-F608-EF598AAA4896}"/>
              </a:ext>
            </a:extLst>
          </p:cNvPr>
          <p:cNvSpPr txBox="1">
            <a:spLocks/>
          </p:cNvSpPr>
          <p:nvPr/>
        </p:nvSpPr>
        <p:spPr>
          <a:xfrm>
            <a:off x="539750" y="9975056"/>
            <a:ext cx="6590752" cy="64593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900" baseline="30000" dirty="0">
                <a:effectLst/>
                <a:latin typeface="Calibri" panose="020F0502020204030204" pitchFamily="34" charset="0"/>
                <a:ea typeface="Calibri" panose="020F0502020204030204" pitchFamily="34" charset="0"/>
                <a:cs typeface="Times New Roman" panose="02020603050405020304" pitchFamily="18" charset="0"/>
              </a:rPr>
              <a:t>28 </a:t>
            </a:r>
            <a:r>
              <a:rPr lang="en-GB" sz="900" dirty="0">
                <a:effectLst/>
                <a:latin typeface="Calibri" panose="020F0502020204030204" pitchFamily="34" charset="0"/>
                <a:ea typeface="Calibri" panose="020F0502020204030204" pitchFamily="34" charset="0"/>
                <a:cs typeface="Times New Roman" panose="02020603050405020304" pitchFamily="18" charset="0"/>
              </a:rPr>
              <a:t>Structural </a:t>
            </a:r>
            <a:r>
              <a:rPr lang="en-GB" sz="900" dirty="0" err="1">
                <a:effectLst/>
                <a:latin typeface="Calibri" panose="020F0502020204030204" pitchFamily="34" charset="0"/>
                <a:ea typeface="Calibri" panose="020F0502020204030204" pitchFamily="34" charset="0"/>
                <a:cs typeface="Times New Roman" panose="02020603050405020304" pitchFamily="18" charset="0"/>
              </a:rPr>
              <a:t>Tranformation</a:t>
            </a:r>
            <a:r>
              <a:rPr lang="en-GB" sz="900" dirty="0">
                <a:effectLst/>
                <a:latin typeface="Calibri" panose="020F0502020204030204" pitchFamily="34" charset="0"/>
                <a:ea typeface="Calibri" panose="020F0502020204030204" pitchFamily="34" charset="0"/>
                <a:cs typeface="Times New Roman" panose="02020603050405020304" pitchFamily="18" charset="0"/>
              </a:rPr>
              <a:t> to Achieve Gender Equality in Science, STAGES (2013). </a:t>
            </a:r>
          </a:p>
          <a:p>
            <a:r>
              <a:rPr lang="en-GB" sz="9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http://stages.csmcd.ro/index.php</a:t>
            </a:r>
            <a:r>
              <a:rPr lang="en-GB" sz="900" dirty="0">
                <a:effectLst/>
                <a:latin typeface="Calibri" panose="020F0502020204030204" pitchFamily="34" charset="0"/>
                <a:ea typeface="Calibri" panose="020F0502020204030204" pitchFamily="34" charset="0"/>
                <a:cs typeface="Times New Roman" panose="02020603050405020304" pitchFamily="18" charset="0"/>
              </a:rPr>
              <a:t>. </a:t>
            </a:r>
            <a:r>
              <a:rPr lang="pl-PL" sz="900" dirty="0">
                <a:ea typeface="Calibri" panose="020F0502020204030204" pitchFamily="34" charset="0"/>
                <a:cs typeface="Times New Roman" panose="02020603050405020304" pitchFamily="18" charset="0"/>
              </a:rPr>
              <a:t>Konsultowane w kwietniu</a:t>
            </a:r>
            <a:r>
              <a:rPr lang="en-GB" sz="900" dirty="0">
                <a:effectLst/>
                <a:latin typeface="Calibri" panose="020F0502020204030204" pitchFamily="34" charset="0"/>
                <a:ea typeface="Calibri" panose="020F0502020204030204" pitchFamily="34" charset="0"/>
                <a:cs typeface="Times New Roman" panose="02020603050405020304" pitchFamily="18" charset="0"/>
              </a:rPr>
              <a:t> 2023.</a:t>
            </a:r>
            <a:r>
              <a:rPr lang="x-none" sz="900">
                <a:effectLst/>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x-none"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A14506C2-94AD-422C-CF37-FC50163E1686}"/>
              </a:ext>
            </a:extLst>
          </p:cNvPr>
          <p:cNvSpPr/>
          <p:nvPr/>
        </p:nvSpPr>
        <p:spPr>
          <a:xfrm flipV="1">
            <a:off x="635000" y="1409700"/>
            <a:ext cx="6924675" cy="3668737"/>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117EE058-908F-0596-F84F-DAEE94FBD1F8}"/>
              </a:ext>
            </a:extLst>
          </p:cNvPr>
          <p:cNvSpPr>
            <a:spLocks noGrp="1"/>
          </p:cNvSpPr>
          <p:nvPr>
            <p:ph type="body" sz="quarter" idx="32"/>
          </p:nvPr>
        </p:nvSpPr>
        <p:spPr>
          <a:xfrm>
            <a:off x="1015999" y="1803401"/>
            <a:ext cx="6071476" cy="3998686"/>
          </a:xfrm>
          <a:prstGeom prst="rect">
            <a:avLst/>
          </a:prstGeom>
        </p:spPr>
        <p:txBody>
          <a:bodyPr/>
          <a:lstStyle/>
          <a:p>
            <a:r>
              <a:rPr lang="pl-PL" dirty="0">
                <a:ea typeface="Calibri" panose="020F0502020204030204" pitchFamily="34" charset="0"/>
              </a:rPr>
              <a:t>Po przeprowadzeniu badań i opracowaniu naszego planu działania musimy wdrożyć go zgodnie z działaniami, proponowanym harmonogramem, a także przewodnikiem po strategii działania i innymi aspektami, takimi jak komunikacja.</a:t>
            </a:r>
          </a:p>
          <a:p>
            <a:endParaRPr lang="pl-PL" dirty="0">
              <a:ea typeface="Calibri" panose="020F0502020204030204" pitchFamily="34" charset="0"/>
            </a:endParaRPr>
          </a:p>
          <a:p>
            <a:r>
              <a:rPr lang="pl-PL" dirty="0">
                <a:ea typeface="Calibri" panose="020F0502020204030204" pitchFamily="34" charset="0"/>
              </a:rPr>
              <a:t>Podczas wdrażania naszego planu ważne jest posiadanie platformy lub systemu informacyjnego. Pozwoli nam to zwiększyć udział w naszym planie działania, a także zaprezentować dokumentację lub materiały, które opracowujemy. </a:t>
            </a:r>
          </a:p>
          <a:p>
            <a:endParaRPr lang="pl-PL" dirty="0">
              <a:ea typeface="Calibri" panose="020F0502020204030204" pitchFamily="34" charset="0"/>
            </a:endParaRPr>
          </a:p>
          <a:p>
            <a:r>
              <a:rPr lang="pl-PL" dirty="0">
                <a:ea typeface="Calibri" panose="020F0502020204030204" pitchFamily="34" charset="0"/>
              </a:rPr>
              <a:t>Przykładem platformy, którą możemy wykorzystać podczas wdrażania naszego planu działania, jest projekt </a:t>
            </a:r>
            <a:r>
              <a:rPr lang="pl-PL" b="1" i="1" dirty="0" err="1">
                <a:solidFill>
                  <a:schemeClr val="bg1"/>
                </a:solidFill>
                <a:ea typeface="Calibri" panose="020F0502020204030204" pitchFamily="34" charset="0"/>
              </a:rPr>
              <a:t>Structural</a:t>
            </a:r>
            <a:r>
              <a:rPr lang="pl-PL" b="1" i="1" dirty="0">
                <a:solidFill>
                  <a:schemeClr val="bg1"/>
                </a:solidFill>
                <a:ea typeface="Calibri" panose="020F0502020204030204" pitchFamily="34" charset="0"/>
              </a:rPr>
              <a:t> </a:t>
            </a:r>
            <a:r>
              <a:rPr lang="pl-PL" b="1" i="1" dirty="0" err="1">
                <a:solidFill>
                  <a:schemeClr val="bg1"/>
                </a:solidFill>
                <a:ea typeface="Calibri" panose="020F0502020204030204" pitchFamily="34" charset="0"/>
              </a:rPr>
              <a:t>Transformation</a:t>
            </a:r>
            <a:r>
              <a:rPr lang="pl-PL" b="1" i="1" dirty="0">
                <a:solidFill>
                  <a:schemeClr val="bg1"/>
                </a:solidFill>
                <a:ea typeface="Calibri" panose="020F0502020204030204" pitchFamily="34" charset="0"/>
              </a:rPr>
              <a:t> to </a:t>
            </a:r>
            <a:r>
              <a:rPr lang="pl-PL" b="1" i="1" dirty="0" err="1">
                <a:solidFill>
                  <a:schemeClr val="bg1"/>
                </a:solidFill>
                <a:ea typeface="Calibri" panose="020F0502020204030204" pitchFamily="34" charset="0"/>
              </a:rPr>
              <a:t>Achieve</a:t>
            </a:r>
            <a:r>
              <a:rPr lang="pl-PL" b="1" i="1" dirty="0">
                <a:solidFill>
                  <a:schemeClr val="bg1"/>
                </a:solidFill>
                <a:ea typeface="Calibri" panose="020F0502020204030204" pitchFamily="34" charset="0"/>
              </a:rPr>
              <a:t> </a:t>
            </a:r>
            <a:r>
              <a:rPr lang="pl-PL" b="1" i="1" dirty="0" err="1">
                <a:solidFill>
                  <a:schemeClr val="bg1"/>
                </a:solidFill>
                <a:ea typeface="Calibri" panose="020F0502020204030204" pitchFamily="34" charset="0"/>
              </a:rPr>
              <a:t>Gender</a:t>
            </a:r>
            <a:r>
              <a:rPr lang="pl-PL" b="1" i="1" dirty="0">
                <a:solidFill>
                  <a:schemeClr val="bg1"/>
                </a:solidFill>
                <a:ea typeface="Calibri" panose="020F0502020204030204" pitchFamily="34" charset="0"/>
              </a:rPr>
              <a:t> </a:t>
            </a:r>
            <a:r>
              <a:rPr lang="pl-PL" b="1" i="1" dirty="0" err="1">
                <a:solidFill>
                  <a:schemeClr val="bg1"/>
                </a:solidFill>
                <a:ea typeface="Calibri" panose="020F0502020204030204" pitchFamily="34" charset="0"/>
              </a:rPr>
              <a:t>Equality</a:t>
            </a:r>
            <a:r>
              <a:rPr lang="pl-PL" b="1" i="1" dirty="0">
                <a:solidFill>
                  <a:schemeClr val="bg1"/>
                </a:solidFill>
                <a:ea typeface="Calibri" panose="020F0502020204030204" pitchFamily="34" charset="0"/>
              </a:rPr>
              <a:t> </a:t>
            </a:r>
            <a:r>
              <a:rPr lang="pl-PL" b="1" i="1" dirty="0" err="1">
                <a:solidFill>
                  <a:schemeClr val="bg1"/>
                </a:solidFill>
                <a:ea typeface="Calibri" panose="020F0502020204030204" pitchFamily="34" charset="0"/>
              </a:rPr>
              <a:t>in</a:t>
            </a:r>
            <a:r>
              <a:rPr lang="pl-PL" b="1" i="1" dirty="0">
                <a:solidFill>
                  <a:schemeClr val="bg1"/>
                </a:solidFill>
                <a:ea typeface="Calibri" panose="020F0502020204030204" pitchFamily="34" charset="0"/>
              </a:rPr>
              <a:t> Science</a:t>
            </a:r>
            <a:r>
              <a:rPr lang="pl-PL" b="1" dirty="0">
                <a:solidFill>
                  <a:schemeClr val="bg1"/>
                </a:solidFill>
                <a:ea typeface="Calibri" panose="020F0502020204030204" pitchFamily="34" charset="0"/>
              </a:rPr>
              <a:t> </a:t>
            </a:r>
            <a:r>
              <a:rPr lang="pl-PL" baseline="30000" dirty="0">
                <a:ea typeface="Calibri" panose="020F0502020204030204" pitchFamily="34" charset="0"/>
              </a:rPr>
              <a:t>28</a:t>
            </a:r>
            <a:r>
              <a:rPr lang="pl-PL" dirty="0">
                <a:ea typeface="Calibri" panose="020F0502020204030204" pitchFamily="34" charset="0"/>
              </a:rPr>
              <a:t>, włoski projekt finansowany przez Komisję Europejską w celu zwiększenia udziału kobiet w badaniach i karierze naukowej. Informacje na temat naszego planu działania możemy zamieścić na platformie internetowej naszej firmy lub organizacji.</a:t>
            </a:r>
          </a:p>
          <a:p>
            <a:r>
              <a:rPr lang="pl-PL" dirty="0">
                <a:ea typeface="Calibri" panose="020F0502020204030204" pitchFamily="34" charset="0"/>
              </a:rPr>
              <a:t>Ponadto, opracowując nasz plan działania, musimy monitorować jego postępy. Aby to zrobić, musimy sprawdzić, czy cele i zadania przedstawione na etapie projektowania są osiągane.</a:t>
            </a:r>
            <a:endParaRPr lang="x-none">
              <a:effectLst/>
              <a:ea typeface="Calibri" panose="020F0502020204030204" pitchFamily="34" charset="0"/>
            </a:endParaRPr>
          </a:p>
          <a:p>
            <a:r>
              <a:rPr lang="en-GB" dirty="0">
                <a:effectLst/>
                <a:ea typeface="Calibri" panose="020F0502020204030204" pitchFamily="34" charset="0"/>
              </a:rPr>
              <a:t> </a:t>
            </a:r>
            <a:endParaRPr lang="x-none">
              <a:effectLst/>
              <a:ea typeface="Calibri" panose="020F0502020204030204" pitchFamily="34" charset="0"/>
            </a:endParaRPr>
          </a:p>
          <a:p>
            <a:r>
              <a:rPr lang="pl-PL" b="1" dirty="0">
                <a:solidFill>
                  <a:srgbClr val="ECECEC"/>
                </a:solidFill>
                <a:ea typeface="Calibri" panose="020F0502020204030204" pitchFamily="34" charset="0"/>
              </a:rPr>
              <a:t>W tym celu konieczne jest:</a:t>
            </a:r>
          </a:p>
          <a:p>
            <a:r>
              <a:rPr lang="en-GB" dirty="0">
                <a:effectLst/>
                <a:ea typeface="Calibri" panose="020F0502020204030204" pitchFamily="34" charset="0"/>
              </a:rPr>
              <a:t> </a:t>
            </a:r>
            <a:endParaRPr lang="x-none">
              <a:effectLst/>
              <a:ea typeface="Calibri" panose="020F0502020204030204" pitchFamily="34" charset="0"/>
            </a:endParaRPr>
          </a:p>
          <a:p>
            <a:pPr marL="342900" lvl="0" indent="-342900">
              <a:buClr>
                <a:schemeClr val="bg1"/>
              </a:buClr>
              <a:buFont typeface="Arial" panose="020B0604020202020204" pitchFamily="34" charset="0"/>
              <a:buChar char="•"/>
            </a:pPr>
            <a:r>
              <a:rPr lang="en-GB" dirty="0" err="1">
                <a:ea typeface="Calibri" panose="020F0502020204030204" pitchFamily="34" charset="0"/>
              </a:rPr>
              <a:t>Zaplanuj</a:t>
            </a:r>
            <a:r>
              <a:rPr lang="en-GB" dirty="0">
                <a:ea typeface="Calibri" panose="020F0502020204030204" pitchFamily="34" charset="0"/>
              </a:rPr>
              <a:t> </a:t>
            </a:r>
            <a:r>
              <a:rPr lang="en-GB" dirty="0" err="1">
                <a:ea typeface="Calibri" panose="020F0502020204030204" pitchFamily="34" charset="0"/>
              </a:rPr>
              <a:t>serię</a:t>
            </a:r>
            <a:r>
              <a:rPr lang="en-GB" dirty="0">
                <a:ea typeface="Calibri" panose="020F0502020204030204" pitchFamily="34" charset="0"/>
              </a:rPr>
              <a:t> </a:t>
            </a:r>
            <a:r>
              <a:rPr lang="en-GB" dirty="0" err="1">
                <a:ea typeface="Calibri" panose="020F0502020204030204" pitchFamily="34" charset="0"/>
              </a:rPr>
              <a:t>spotkań</a:t>
            </a:r>
            <a:r>
              <a:rPr lang="en-GB" dirty="0">
                <a:ea typeface="Calibri" panose="020F0502020204030204" pitchFamily="34" charset="0"/>
              </a:rPr>
              <a:t> </a:t>
            </a:r>
            <a:r>
              <a:rPr lang="en-GB" dirty="0" err="1">
                <a:ea typeface="Calibri" panose="020F0502020204030204" pitchFamily="34" charset="0"/>
              </a:rPr>
              <a:t>oceniających</a:t>
            </a:r>
            <a:endParaRPr lang="pl-PL" dirty="0">
              <a:ea typeface="Calibri" panose="020F0502020204030204" pitchFamily="34" charset="0"/>
            </a:endParaRPr>
          </a:p>
          <a:p>
            <a:pPr marL="342900" lvl="0" indent="-342900">
              <a:buClr>
                <a:schemeClr val="bg1"/>
              </a:buClr>
            </a:pPr>
            <a:endParaRPr lang="x-none">
              <a:effectLst/>
              <a:ea typeface="Calibri" panose="020F0502020204030204" pitchFamily="34" charset="0"/>
            </a:endParaRPr>
          </a:p>
          <a:p>
            <a:pPr marL="342900" lvl="0" indent="-342900">
              <a:buClr>
                <a:schemeClr val="bg1"/>
              </a:buClr>
              <a:buFont typeface="Arial" panose="020B0604020202020204" pitchFamily="34" charset="0"/>
              <a:buChar char="•"/>
            </a:pPr>
            <a:r>
              <a:rPr lang="pl-PL" dirty="0">
                <a:ea typeface="Calibri" panose="020F0502020204030204" pitchFamily="34" charset="0"/>
              </a:rPr>
              <a:t>Należy wskazać osoby, które będą nadzorować ten etap monitorowania i oceny. Osoby te powinny zostać określone z wyprzedzeniem. Ważne jest, aby na tym etapie wziąć pod uwagę szeroką reprezentację zarówno mężczyzn, jak i kobiet jako grupy monitorującej. W przypadku wykrycia problemów, należy je ponownie dostosować i uwzględnić w planie działania, aktualizując harmonogram oraz działania.</a:t>
            </a:r>
            <a:endParaRPr lang="x-none">
              <a:effectLst/>
              <a:ea typeface="Calibri" panose="020F0502020204030204" pitchFamily="34" charset="0"/>
            </a:endParaRPr>
          </a:p>
        </p:txBody>
      </p:sp>
      <p:sp>
        <p:nvSpPr>
          <p:cNvPr id="15" name="Text Placeholder 7">
            <a:extLst>
              <a:ext uri="{FF2B5EF4-FFF2-40B4-BE49-F238E27FC236}">
                <a16:creationId xmlns:a16="http://schemas.microsoft.com/office/drawing/2014/main" id="{CEA71E51-27DF-D565-A3D1-942D150AE969}"/>
              </a:ext>
            </a:extLst>
          </p:cNvPr>
          <p:cNvSpPr>
            <a:spLocks noGrp="1"/>
          </p:cNvSpPr>
          <p:nvPr>
            <p:ph type="body" sz="quarter" idx="42"/>
          </p:nvPr>
        </p:nvSpPr>
        <p:spPr>
          <a:xfrm>
            <a:off x="1015999" y="552979"/>
            <a:ext cx="6118555" cy="486253"/>
          </a:xfrm>
          <a:prstGeom prst="rect">
            <a:avLst/>
          </a:prstGeom>
        </p:spPr>
        <p:txBody>
          <a:bodyPr/>
          <a:lstStyle/>
          <a:p>
            <a:pPr>
              <a:spcBef>
                <a:spcPts val="200"/>
              </a:spcBef>
            </a:pPr>
            <a:r>
              <a:rPr lang="en-IE" dirty="0"/>
              <a:t>3.1.4 </a:t>
            </a:r>
            <a:r>
              <a:rPr lang="en-IE" dirty="0" err="1"/>
              <a:t>Wdrażanie</a:t>
            </a:r>
            <a:r>
              <a:rPr lang="en-IE" dirty="0"/>
              <a:t> </a:t>
            </a:r>
            <a:r>
              <a:rPr lang="en-IE" dirty="0" err="1"/>
              <a:t>i</a:t>
            </a:r>
            <a:r>
              <a:rPr lang="en-IE" dirty="0"/>
              <a:t> </a:t>
            </a:r>
            <a:r>
              <a:rPr lang="en-IE" dirty="0" err="1"/>
              <a:t>monitorowanie</a:t>
            </a:r>
            <a:endParaRPr lang="x-none"/>
          </a:p>
          <a:p>
            <a:endParaRPr lang="en-US" dirty="0"/>
          </a:p>
        </p:txBody>
      </p:sp>
      <p:sp>
        <p:nvSpPr>
          <p:cNvPr id="16" name="Text Placeholder 6">
            <a:extLst>
              <a:ext uri="{FF2B5EF4-FFF2-40B4-BE49-F238E27FC236}">
                <a16:creationId xmlns:a16="http://schemas.microsoft.com/office/drawing/2014/main" id="{116E70E7-08CD-AF42-5EF1-57E420BAC982}"/>
              </a:ext>
            </a:extLst>
          </p:cNvPr>
          <p:cNvSpPr txBox="1">
            <a:spLocks/>
          </p:cNvSpPr>
          <p:nvPr/>
        </p:nvSpPr>
        <p:spPr>
          <a:xfrm>
            <a:off x="1029853" y="6555211"/>
            <a:ext cx="6071476" cy="3226098"/>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Etap ewaluacji pozwala ocenić sukces lub porażkę planu działania, a także wszelkie zmiany, które należy wdrożyć. Ewaluację można przeprowadzić tylko wtedy, gdy strategie i cele, które mają zostać osiągnięte dzięki planowi działania, zostały dobrze określone. Aby przeprowadzić proces ewaluacji, należy:</a:t>
            </a:r>
          </a:p>
          <a:p>
            <a:r>
              <a:rPr lang="en-GB" dirty="0">
                <a:ea typeface="Calibri" panose="020F0502020204030204" pitchFamily="34" charset="0"/>
              </a:rPr>
              <a:t> </a:t>
            </a:r>
          </a:p>
          <a:p>
            <a:pPr marL="171450" indent="-171450">
              <a:buClr>
                <a:schemeClr val="bg1"/>
              </a:buClr>
              <a:buFont typeface="Arial" panose="020B0604020202020204" pitchFamily="34" charset="0"/>
              <a:buChar char="•"/>
            </a:pPr>
            <a:r>
              <a:rPr lang="pl-PL" dirty="0">
                <a:ea typeface="Calibri" panose="020F0502020204030204" pitchFamily="34" charset="0"/>
              </a:rPr>
              <a:t>Określ grupę oceny i ułóż ją w porządku hierarchicznym.</a:t>
            </a:r>
          </a:p>
          <a:p>
            <a:pPr marL="171450" indent="-171450">
              <a:buClr>
                <a:schemeClr val="bg1"/>
              </a:buClr>
            </a:pPr>
            <a:endParaRPr lang="en-GB" dirty="0">
              <a:ea typeface="Calibri" panose="020F0502020204030204" pitchFamily="34" charset="0"/>
            </a:endParaRPr>
          </a:p>
          <a:p>
            <a:pPr marL="171450" indent="-171450">
              <a:buClr>
                <a:schemeClr val="bg1"/>
              </a:buClr>
              <a:buFont typeface="Arial" panose="020B0604020202020204" pitchFamily="34" charset="0"/>
              <a:buChar char="•"/>
            </a:pPr>
            <a:r>
              <a:rPr lang="pl-PL" dirty="0">
                <a:ea typeface="Calibri" panose="020F0502020204030204" pitchFamily="34" charset="0"/>
              </a:rPr>
              <a:t>Opracowywanie regularnych raportów: opracowywanie regularnych raportów lub ankiet w celu oceny każdego z działań za pomocą określonych przez nas wskaźników.</a:t>
            </a:r>
            <a:r>
              <a:rPr lang="en-GB" dirty="0">
                <a:ea typeface="Calibri" panose="020F0502020204030204" pitchFamily="34" charset="0"/>
              </a:rPr>
              <a:t> </a:t>
            </a:r>
          </a:p>
        </p:txBody>
      </p:sp>
      <p:sp>
        <p:nvSpPr>
          <p:cNvPr id="17" name="Text Placeholder 7">
            <a:extLst>
              <a:ext uri="{FF2B5EF4-FFF2-40B4-BE49-F238E27FC236}">
                <a16:creationId xmlns:a16="http://schemas.microsoft.com/office/drawing/2014/main" id="{AB861C07-503C-C20D-1ED2-FADFD3E1D7D7}"/>
              </a:ext>
            </a:extLst>
          </p:cNvPr>
          <p:cNvSpPr txBox="1">
            <a:spLocks/>
          </p:cNvSpPr>
          <p:nvPr/>
        </p:nvSpPr>
        <p:spPr>
          <a:xfrm>
            <a:off x="1029853" y="5831561"/>
            <a:ext cx="6118555" cy="486253"/>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solidFill>
                  <a:schemeClr val="bg1"/>
                </a:solidFill>
              </a:rPr>
              <a:t>3.1.5 E</a:t>
            </a:r>
            <a:r>
              <a:rPr lang="pl-PL" dirty="0" err="1">
                <a:solidFill>
                  <a:schemeClr val="bg1"/>
                </a:solidFill>
              </a:rPr>
              <a:t>waluacja</a:t>
            </a:r>
            <a:endParaRPr lang="x-none">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45652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48AE67C-A111-55CB-D149-A45A90256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7078969"/>
            <a:ext cx="3380185" cy="2640503"/>
          </a:xfrm>
          <a:prstGeom prst="rect">
            <a:avLst/>
          </a:prstGeom>
        </p:spPr>
      </p:pic>
      <p:pic>
        <p:nvPicPr>
          <p:cNvPr id="37" name="Immagine 3">
            <a:extLst>
              <a:ext uri="{FF2B5EF4-FFF2-40B4-BE49-F238E27FC236}">
                <a16:creationId xmlns:a16="http://schemas.microsoft.com/office/drawing/2014/main" id="{A5098F34-505E-DE3B-3F61-59FC5DB891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26"/>
          <a:stretch/>
        </p:blipFill>
        <p:spPr>
          <a:xfrm>
            <a:off x="1661" y="7463089"/>
            <a:ext cx="2682933" cy="1833407"/>
          </a:xfrm>
          <a:prstGeom prst="rect">
            <a:avLst/>
          </a:prstGeom>
        </p:spPr>
      </p:pic>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53</a:t>
            </a:fld>
            <a:endParaRPr lang="en-US" dirty="0"/>
          </a:p>
        </p:txBody>
      </p:sp>
      <p:pic>
        <p:nvPicPr>
          <p:cNvPr id="8" name="Picture 7">
            <a:extLst>
              <a:ext uri="{FF2B5EF4-FFF2-40B4-BE49-F238E27FC236}">
                <a16:creationId xmlns:a16="http://schemas.microsoft.com/office/drawing/2014/main" id="{6BAB8118-F1CC-1A7E-4717-43B3417F16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2167943"/>
            <a:ext cx="3382154" cy="2642042"/>
          </a:xfrm>
          <a:prstGeom prst="rect">
            <a:avLst/>
          </a:prstGeom>
        </p:spPr>
      </p:pic>
      <p:pic>
        <p:nvPicPr>
          <p:cNvPr id="9" name="Immagine 3">
            <a:extLst>
              <a:ext uri="{FF2B5EF4-FFF2-40B4-BE49-F238E27FC236}">
                <a16:creationId xmlns:a16="http://schemas.microsoft.com/office/drawing/2014/main" id="{FD873401-2DCF-E10B-CD19-7CA5DF03C0E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888454" y="2553382"/>
            <a:ext cx="2682933" cy="1833407"/>
          </a:xfrm>
          <a:prstGeom prst="rect">
            <a:avLst/>
          </a:prstGeom>
        </p:spPr>
      </p:pic>
      <p:grpSp>
        <p:nvGrpSpPr>
          <p:cNvPr id="10" name="Group 9">
            <a:extLst>
              <a:ext uri="{FF2B5EF4-FFF2-40B4-BE49-F238E27FC236}">
                <a16:creationId xmlns:a16="http://schemas.microsoft.com/office/drawing/2014/main" id="{C4148674-736A-8DC2-3106-B976F674B483}"/>
              </a:ext>
            </a:extLst>
          </p:cNvPr>
          <p:cNvGrpSpPr/>
          <p:nvPr/>
        </p:nvGrpSpPr>
        <p:grpSpPr>
          <a:xfrm>
            <a:off x="3981773" y="3216267"/>
            <a:ext cx="1265026" cy="832733"/>
            <a:chOff x="3769867" y="3269513"/>
            <a:chExt cx="1265026" cy="832733"/>
          </a:xfrm>
        </p:grpSpPr>
        <p:sp>
          <p:nvSpPr>
            <p:cNvPr id="11" name="Freeform 10">
              <a:extLst>
                <a:ext uri="{FF2B5EF4-FFF2-40B4-BE49-F238E27FC236}">
                  <a16:creationId xmlns:a16="http://schemas.microsoft.com/office/drawing/2014/main" id="{F86AF64E-4172-D094-FA00-315B0D8AE971}"/>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4772EEC6-78BE-AEAF-2EEB-8668E214FB65}"/>
                </a:ext>
              </a:extLst>
            </p:cNvPr>
            <p:cNvSpPr/>
            <p:nvPr/>
          </p:nvSpPr>
          <p:spPr>
            <a:xfrm rot="585404">
              <a:off x="3769867" y="3454487"/>
              <a:ext cx="1265026" cy="425758"/>
            </a:xfrm>
            <a:prstGeom prst="rect">
              <a:avLst/>
            </a:prstGeom>
          </p:spPr>
          <p:txBody>
            <a:bodyPr wrap="none">
              <a:spAutoFit/>
            </a:bodyPr>
            <a:lstStyle/>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KLIKNIJ</a:t>
              </a:r>
              <a:endParaRPr lang="en-IE" sz="1300" b="1" dirty="0">
                <a:solidFill>
                  <a:schemeClr val="bg1"/>
                </a:solidFill>
                <a:latin typeface="Calibri" panose="020F0502020204030204" pitchFamily="34" charset="0"/>
                <a:cs typeface="Calibri" panose="020F0502020204030204" pitchFamily="34" charset="0"/>
              </a:endParaRPr>
            </a:p>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ABY</a:t>
              </a:r>
              <a:r>
                <a:rPr lang="en-IE" sz="1300" b="1" dirty="0">
                  <a:solidFill>
                    <a:schemeClr val="bg1"/>
                  </a:solidFill>
                  <a:latin typeface="Calibri" panose="020F0502020204030204" pitchFamily="34" charset="0"/>
                  <a:cs typeface="Calibri" panose="020F0502020204030204" pitchFamily="34" charset="0"/>
                </a:rPr>
                <a:t> </a:t>
              </a:r>
              <a:r>
                <a:rPr lang="pl-PL" sz="1300" b="1" dirty="0">
                  <a:solidFill>
                    <a:schemeClr val="bg1"/>
                  </a:solidFill>
                  <a:latin typeface="Calibri" panose="020F0502020204030204" pitchFamily="34" charset="0"/>
                  <a:cs typeface="Calibri" panose="020F0502020204030204" pitchFamily="34" charset="0"/>
                </a:rPr>
                <a:t> ZOBACZYĆ</a:t>
              </a:r>
              <a:endParaRPr lang="en-IE" sz="1300" b="1" dirty="0">
                <a:solidFill>
                  <a:schemeClr val="bg1"/>
                </a:solidFill>
                <a:latin typeface="Calibri" panose="020F0502020204030204" pitchFamily="34" charset="0"/>
                <a:cs typeface="Calibri" panose="020F0502020204030204" pitchFamily="34" charset="0"/>
              </a:endParaRPr>
            </a:p>
          </p:txBody>
        </p:sp>
      </p:grpSp>
      <p:sp>
        <p:nvSpPr>
          <p:cNvPr id="14" name="Text Placeholder 5">
            <a:extLst>
              <a:ext uri="{FF2B5EF4-FFF2-40B4-BE49-F238E27FC236}">
                <a16:creationId xmlns:a16="http://schemas.microsoft.com/office/drawing/2014/main" id="{0AA3122D-A147-233B-17EB-B34DEE13C80D}"/>
              </a:ext>
            </a:extLst>
          </p:cNvPr>
          <p:cNvSpPr txBox="1">
            <a:spLocks/>
          </p:cNvSpPr>
          <p:nvPr/>
        </p:nvSpPr>
        <p:spPr>
          <a:xfrm>
            <a:off x="477612" y="9797143"/>
            <a:ext cx="6738976" cy="91030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IE" sz="900" baseline="30000">
                <a:effectLst/>
                <a:ea typeface="Calibri" panose="020F0502020204030204" pitchFamily="34" charset="0"/>
              </a:rPr>
              <a:t>29 </a:t>
            </a:r>
            <a:r>
              <a:rPr lang="en-IE" sz="900">
                <a:effectLst/>
                <a:ea typeface="Calibri" panose="020F0502020204030204" pitchFamily="34" charset="0"/>
              </a:rPr>
              <a:t>Women Can Build, Erasmus+ </a:t>
            </a:r>
            <a:r>
              <a:rPr lang="en-GB" sz="900" b="1" u="sng">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https://www.womencanbuild.eu/wp-content/uploads/2021/01/IO4_Action-Plan_WCB-160x200_EN.pdf</a:t>
            </a:r>
            <a:r>
              <a:rPr lang="en-GB" sz="900" b="1">
                <a:solidFill>
                  <a:srgbClr val="7CD0E4"/>
                </a:solidFill>
                <a:effectLst/>
                <a:ea typeface="Calibri" panose="020F0502020204030204" pitchFamily="34" charset="0"/>
              </a:rPr>
              <a:t> </a:t>
            </a:r>
          </a:p>
          <a:p>
            <a:pPr algn="l"/>
            <a:r>
              <a:rPr lang="en-IE" sz="900" baseline="30000">
                <a:effectLst/>
                <a:ea typeface="Calibri" panose="020F0502020204030204" pitchFamily="34" charset="0"/>
              </a:rPr>
              <a:t>30 </a:t>
            </a:r>
            <a:r>
              <a:rPr lang="en-IE" sz="900">
                <a:effectLst/>
                <a:ea typeface="Calibri" panose="020F0502020204030204" pitchFamily="34" charset="0"/>
              </a:rPr>
              <a:t>Teagasc Gender Equality Plan </a:t>
            </a:r>
            <a:r>
              <a:rPr lang="en-GB" sz="900" b="1" u="sng">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https://www.teagasc.ie/media/website/publications/2022/Teagasc-Gender-Equality-Report-2021.pdf</a:t>
            </a:r>
            <a:r>
              <a:rPr lang="x-none" sz="900" b="1">
                <a:solidFill>
                  <a:srgbClr val="7CD0E4"/>
                </a:solidFill>
                <a:effectLst/>
              </a:rPr>
              <a:t> </a:t>
            </a:r>
          </a:p>
          <a:p>
            <a:pPr algn="l"/>
            <a:r>
              <a:rPr lang="en-IE" sz="900" baseline="30000">
                <a:effectLst/>
                <a:ea typeface="Calibri" panose="020F0502020204030204" pitchFamily="34" charset="0"/>
              </a:rPr>
              <a:t>31 </a:t>
            </a:r>
            <a:r>
              <a:rPr lang="en-IE" sz="900">
                <a:effectLst/>
                <a:ea typeface="Calibri" panose="020F0502020204030204" pitchFamily="34" charset="0"/>
              </a:rPr>
              <a:t>Irish Higher Education Authority </a:t>
            </a:r>
            <a:r>
              <a:rPr lang="en-GB" sz="900" b="1" u="sng">
                <a:solidFill>
                  <a:srgbClr val="7CD0E4"/>
                </a:solidFill>
                <a:ea typeface="Calibri" panose="020F0502020204030204" pitchFamily="34" charset="0"/>
                <a:hlinkClick r:id="rId7">
                  <a:extLst>
                    <a:ext uri="{A12FA001-AC4F-418D-AE19-62706E023703}">
                      <ahyp:hlinkClr xmlns:ahyp="http://schemas.microsoft.com/office/drawing/2018/hyperlinkcolor" val="tx"/>
                    </a:ext>
                  </a:extLst>
                </a:hlinkClick>
              </a:rPr>
              <a:t>https://hea.ie/assets/uploads/2022/03/Report-of-the-Expert-Group-2nd-HEA-National-Review-of-Gender-Equality-in-Irish-Higher-Education-Institutions-1.pdf</a:t>
            </a:r>
            <a:endParaRPr lang="x-none" sz="900" b="1">
              <a:solidFill>
                <a:srgbClr val="7CD0E4"/>
              </a:solidFill>
              <a:effectLst/>
              <a:ea typeface="Calibri" panose="020F0502020204030204" pitchFamily="34" charset="0"/>
            </a:endParaRPr>
          </a:p>
        </p:txBody>
      </p:sp>
      <p:pic>
        <p:nvPicPr>
          <p:cNvPr id="16" name="Picture 15">
            <a:extLst>
              <a:ext uri="{FF2B5EF4-FFF2-40B4-BE49-F238E27FC236}">
                <a16:creationId xmlns:a16="http://schemas.microsoft.com/office/drawing/2014/main" id="{F7267035-4B16-F527-3E14-12CC4FA1AF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7092640"/>
            <a:ext cx="3382154" cy="2642042"/>
          </a:xfrm>
          <a:prstGeom prst="rect">
            <a:avLst/>
          </a:prstGeom>
        </p:spPr>
      </p:pic>
      <p:pic>
        <p:nvPicPr>
          <p:cNvPr id="17" name="Immagine 3">
            <a:extLst>
              <a:ext uri="{FF2B5EF4-FFF2-40B4-BE49-F238E27FC236}">
                <a16:creationId xmlns:a16="http://schemas.microsoft.com/office/drawing/2014/main" id="{7FACD7D7-170E-16E6-1A18-6228A3F25FB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888454" y="7465553"/>
            <a:ext cx="2682933" cy="1833407"/>
          </a:xfrm>
          <a:prstGeom prst="rect">
            <a:avLst/>
          </a:prstGeom>
        </p:spPr>
      </p:pic>
      <p:grpSp>
        <p:nvGrpSpPr>
          <p:cNvPr id="18" name="Group 17">
            <a:extLst>
              <a:ext uri="{FF2B5EF4-FFF2-40B4-BE49-F238E27FC236}">
                <a16:creationId xmlns:a16="http://schemas.microsoft.com/office/drawing/2014/main" id="{4D5DF5FB-4915-A562-35EC-50F4708AAF07}"/>
              </a:ext>
            </a:extLst>
          </p:cNvPr>
          <p:cNvGrpSpPr/>
          <p:nvPr/>
        </p:nvGrpSpPr>
        <p:grpSpPr>
          <a:xfrm>
            <a:off x="4001006" y="8140964"/>
            <a:ext cx="1226554" cy="832733"/>
            <a:chOff x="3789100" y="3269513"/>
            <a:chExt cx="1226554" cy="832733"/>
          </a:xfrm>
        </p:grpSpPr>
        <p:sp>
          <p:nvSpPr>
            <p:cNvPr id="19" name="Freeform 18">
              <a:extLst>
                <a:ext uri="{FF2B5EF4-FFF2-40B4-BE49-F238E27FC236}">
                  <a16:creationId xmlns:a16="http://schemas.microsoft.com/office/drawing/2014/main" id="{E53DAAD6-F829-820B-FDB2-F6B372BD70FB}"/>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E42B6486-0EB7-BA49-6BAB-C6BD11925105}"/>
                </a:ext>
              </a:extLst>
            </p:cNvPr>
            <p:cNvSpPr/>
            <p:nvPr/>
          </p:nvSpPr>
          <p:spPr>
            <a:xfrm rot="585404">
              <a:off x="3789100" y="3454487"/>
              <a:ext cx="1226554" cy="425758"/>
            </a:xfrm>
            <a:prstGeom prst="rect">
              <a:avLst/>
            </a:prstGeom>
          </p:spPr>
          <p:txBody>
            <a:bodyPr wrap="none">
              <a:spAutoFit/>
            </a:bodyPr>
            <a:lstStyle/>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KLIKNIJ </a:t>
              </a:r>
            </a:p>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ABY ZOBACZYĆ</a:t>
              </a:r>
              <a:endParaRPr lang="en-IE" sz="1300" b="1" dirty="0">
                <a:solidFill>
                  <a:schemeClr val="bg1"/>
                </a:solidFill>
                <a:latin typeface="Calibri" panose="020F0502020204030204" pitchFamily="34" charset="0"/>
                <a:cs typeface="Calibri" panose="020F0502020204030204" pitchFamily="34" charset="0"/>
              </a:endParaRPr>
            </a:p>
          </p:txBody>
        </p:sp>
      </p:grpSp>
      <p:sp>
        <p:nvSpPr>
          <p:cNvPr id="24" name="Text Placeholder 1">
            <a:extLst>
              <a:ext uri="{FF2B5EF4-FFF2-40B4-BE49-F238E27FC236}">
                <a16:creationId xmlns:a16="http://schemas.microsoft.com/office/drawing/2014/main" id="{03EAB3FB-749E-6DFE-07F4-AC69955EAFED}"/>
              </a:ext>
            </a:extLst>
          </p:cNvPr>
          <p:cNvSpPr>
            <a:spLocks noGrp="1"/>
          </p:cNvSpPr>
          <p:nvPr>
            <p:ph type="body" sz="quarter" idx="32"/>
          </p:nvPr>
        </p:nvSpPr>
        <p:spPr>
          <a:xfrm>
            <a:off x="547389" y="1654137"/>
            <a:ext cx="6526988" cy="3285987"/>
          </a:xfrm>
        </p:spPr>
        <p:txBody>
          <a:bodyPr/>
          <a:lstStyle/>
          <a:p>
            <a:r>
              <a:rPr lang="pl-PL" dirty="0"/>
              <a:t>Kilka dobrych przykładów, z których można zaczerpnąć pomysły na opracowanie własnego planu działania:</a:t>
            </a:r>
            <a:endParaRPr lang="en-GB" dirty="0"/>
          </a:p>
          <a:p>
            <a:pPr lvl="0"/>
            <a:r>
              <a:rPr lang="en-GB" sz="1800" b="1" dirty="0" err="1">
                <a:solidFill>
                  <a:srgbClr val="7CD0E4"/>
                </a:solidFill>
                <a:effectLst/>
                <a:ea typeface="Calibri" panose="020F0502020204030204" pitchFamily="34" charset="0"/>
              </a:rPr>
              <a:t>WomenCanBuild</a:t>
            </a:r>
            <a:r>
              <a:rPr lang="pl-PL" sz="1800" b="1" dirty="0">
                <a:solidFill>
                  <a:srgbClr val="7CD0E4"/>
                </a:solidFill>
                <a:ea typeface="Calibri" panose="020F0502020204030204" pitchFamily="34" charset="0"/>
              </a:rPr>
              <a:t>/Kobiety mogą budować</a:t>
            </a:r>
            <a:endParaRPr lang="x-none" sz="1800">
              <a:solidFill>
                <a:srgbClr val="7CD0E4"/>
              </a:solidFill>
              <a:effectLst/>
              <a:ea typeface="Calibri" panose="020F0502020204030204" pitchFamily="34" charset="0"/>
            </a:endParaRPr>
          </a:p>
          <a:p>
            <a:r>
              <a:rPr lang="en-GB" b="1" dirty="0">
                <a:effectLst/>
                <a:ea typeface="Calibri" panose="020F0502020204030204" pitchFamily="34" charset="0"/>
              </a:rPr>
              <a:t> </a:t>
            </a:r>
            <a:endParaRPr lang="x-none">
              <a:effectLst/>
              <a:ea typeface="Calibri" panose="020F0502020204030204" pitchFamily="34" charset="0"/>
            </a:endParaRPr>
          </a:p>
          <a:p>
            <a:r>
              <a:rPr lang="en-GB" dirty="0" err="1">
                <a:ea typeface="Calibri" panose="020F0502020204030204" pitchFamily="34" charset="0"/>
              </a:rPr>
              <a:t>Projekt</a:t>
            </a:r>
            <a:r>
              <a:rPr lang="en-GB" dirty="0">
                <a:ea typeface="Calibri" panose="020F0502020204030204" pitchFamily="34" charset="0"/>
              </a:rPr>
              <a:t> </a:t>
            </a:r>
            <a:r>
              <a:rPr lang="en-GB" dirty="0" err="1">
                <a:ea typeface="Calibri" panose="020F0502020204030204" pitchFamily="34" charset="0"/>
              </a:rPr>
              <a:t>opracowany</a:t>
            </a:r>
            <a:r>
              <a:rPr lang="en-GB" dirty="0">
                <a:ea typeface="Calibri" panose="020F0502020204030204" pitchFamily="34" charset="0"/>
              </a:rPr>
              <a:t> </a:t>
            </a:r>
            <a:r>
              <a:rPr lang="en-GB" dirty="0" err="1">
                <a:ea typeface="Calibri" panose="020F0502020204030204" pitchFamily="34" charset="0"/>
              </a:rPr>
              <a:t>przez</a:t>
            </a:r>
            <a:r>
              <a:rPr lang="en-GB" dirty="0">
                <a:ea typeface="Calibri" panose="020F0502020204030204" pitchFamily="34" charset="0"/>
              </a:rPr>
              <a:t> </a:t>
            </a:r>
            <a:r>
              <a:rPr lang="en-GB" dirty="0" err="1">
                <a:ea typeface="Calibri" panose="020F0502020204030204" pitchFamily="34" charset="0"/>
              </a:rPr>
              <a:t>Fundación</a:t>
            </a:r>
            <a:r>
              <a:rPr lang="en-GB" dirty="0">
                <a:ea typeface="Calibri" panose="020F0502020204030204" pitchFamily="34" charset="0"/>
              </a:rPr>
              <a:t> </a:t>
            </a:r>
            <a:r>
              <a:rPr lang="en-GB" dirty="0" err="1">
                <a:ea typeface="Calibri" panose="020F0502020204030204" pitchFamily="34" charset="0"/>
              </a:rPr>
              <a:t>Laboral</a:t>
            </a:r>
            <a:r>
              <a:rPr lang="en-GB" dirty="0">
                <a:ea typeface="Calibri" panose="020F0502020204030204" pitchFamily="34" charset="0"/>
              </a:rPr>
              <a:t> de la </a:t>
            </a:r>
            <a:r>
              <a:rPr lang="en-GB" dirty="0" err="1">
                <a:ea typeface="Calibri" panose="020F0502020204030204" pitchFamily="34" charset="0"/>
              </a:rPr>
              <a:t>Construcción</a:t>
            </a:r>
            <a:r>
              <a:rPr lang="en-GB" dirty="0">
                <a:ea typeface="Calibri" panose="020F0502020204030204" pitchFamily="34" charset="0"/>
              </a:rPr>
              <a:t> w </a:t>
            </a:r>
            <a:r>
              <a:rPr lang="en-GB" dirty="0" err="1">
                <a:ea typeface="Calibri" panose="020F0502020204030204" pitchFamily="34" charset="0"/>
              </a:rPr>
              <a:t>Hiszpanii</a:t>
            </a:r>
            <a:r>
              <a:rPr lang="en-GB" dirty="0">
                <a:ea typeface="Calibri" panose="020F0502020204030204" pitchFamily="34" charset="0"/>
              </a:rPr>
              <a:t> we </a:t>
            </a:r>
            <a:r>
              <a:rPr lang="en-GB" dirty="0" err="1">
                <a:ea typeface="Calibri" panose="020F0502020204030204" pitchFamily="34" charset="0"/>
              </a:rPr>
              <a:t>współpracy</a:t>
            </a:r>
            <a:r>
              <a:rPr lang="en-GB" dirty="0">
                <a:ea typeface="Calibri" panose="020F0502020204030204" pitchFamily="34" charset="0"/>
              </a:rPr>
              <a:t> z </a:t>
            </a:r>
            <a:r>
              <a:rPr lang="en-GB" dirty="0" err="1">
                <a:ea typeface="Calibri" panose="020F0502020204030204" pitchFamily="34" charset="0"/>
              </a:rPr>
              <a:t>Agencia</a:t>
            </a:r>
            <a:r>
              <a:rPr lang="en-GB" dirty="0">
                <a:ea typeface="Calibri" panose="020F0502020204030204" pitchFamily="34" charset="0"/>
              </a:rPr>
              <a:t> </a:t>
            </a:r>
            <a:r>
              <a:rPr lang="en-GB" dirty="0" err="1">
                <a:ea typeface="Calibri" panose="020F0502020204030204" pitchFamily="34" charset="0"/>
              </a:rPr>
              <a:t>para</a:t>
            </a:r>
            <a:r>
              <a:rPr lang="en-GB" dirty="0">
                <a:ea typeface="Calibri" panose="020F0502020204030204" pitchFamily="34" charset="0"/>
              </a:rPr>
              <a:t> el </a:t>
            </a:r>
            <a:r>
              <a:rPr lang="en-GB" dirty="0" err="1">
                <a:ea typeface="Calibri" panose="020F0502020204030204" pitchFamily="34" charset="0"/>
              </a:rPr>
              <a:t>Empleo</a:t>
            </a:r>
            <a:r>
              <a:rPr lang="en-GB" dirty="0">
                <a:ea typeface="Calibri" panose="020F0502020204030204" pitchFamily="34" charset="0"/>
              </a:rPr>
              <a:t> de Madrid w </a:t>
            </a:r>
            <a:r>
              <a:rPr lang="en-GB" dirty="0" err="1">
                <a:ea typeface="Calibri" panose="020F0502020204030204" pitchFamily="34" charset="0"/>
              </a:rPr>
              <a:t>Hiszpanii</a:t>
            </a:r>
            <a:r>
              <a:rPr lang="en-GB" dirty="0">
                <a:ea typeface="Calibri" panose="020F0502020204030204" pitchFamily="34" charset="0"/>
              </a:rPr>
              <a:t>, Institute for VET in Construction Sector we </a:t>
            </a:r>
            <a:r>
              <a:rPr lang="en-GB" dirty="0" err="1">
                <a:ea typeface="Calibri" panose="020F0502020204030204" pitchFamily="34" charset="0"/>
              </a:rPr>
              <a:t>Włoszech</a:t>
            </a:r>
            <a:r>
              <a:rPr lang="en-GB" dirty="0">
                <a:ea typeface="Calibri" panose="020F0502020204030204" pitchFamily="34" charset="0"/>
              </a:rPr>
              <a:t>, ECIPA Foundation we </a:t>
            </a:r>
            <a:r>
              <a:rPr lang="en-GB" dirty="0" err="1">
                <a:ea typeface="Calibri" panose="020F0502020204030204" pitchFamily="34" charset="0"/>
              </a:rPr>
              <a:t>Włoszech</a:t>
            </a:r>
            <a:r>
              <a:rPr lang="en-GB" dirty="0">
                <a:ea typeface="Calibri" panose="020F0502020204030204" pitchFamily="34" charset="0"/>
              </a:rPr>
              <a:t>, CENFIC Professional Training Centre of the Civil Construction Industry and Public Works w </a:t>
            </a:r>
            <a:r>
              <a:rPr lang="en-GB" dirty="0" err="1">
                <a:ea typeface="Calibri" panose="020F0502020204030204" pitchFamily="34" charset="0"/>
              </a:rPr>
              <a:t>Portugalii</a:t>
            </a:r>
            <a:r>
              <a:rPr lang="en-GB" dirty="0">
                <a:ea typeface="Calibri" panose="020F0502020204030204" pitchFamily="34" charset="0"/>
              </a:rPr>
              <a:t> </a:t>
            </a:r>
            <a:r>
              <a:rPr lang="en-GB" dirty="0" err="1">
                <a:ea typeface="Calibri" panose="020F0502020204030204" pitchFamily="34" charset="0"/>
              </a:rPr>
              <a:t>oraz</a:t>
            </a:r>
            <a:r>
              <a:rPr lang="en-GB" dirty="0">
                <a:ea typeface="Calibri" panose="020F0502020204030204" pitchFamily="34" charset="0"/>
              </a:rPr>
              <a:t> </a:t>
            </a:r>
            <a:r>
              <a:rPr lang="en-GB" dirty="0" err="1">
                <a:ea typeface="Calibri" panose="020F0502020204030204" pitchFamily="34" charset="0"/>
              </a:rPr>
              <a:t>organizacją</a:t>
            </a:r>
            <a:r>
              <a:rPr lang="en-GB" dirty="0">
                <a:ea typeface="Calibri" panose="020F0502020204030204" pitchFamily="34" charset="0"/>
              </a:rPr>
              <a:t> </a:t>
            </a:r>
            <a:r>
              <a:rPr lang="en-GB" dirty="0" err="1">
                <a:ea typeface="Calibri" panose="020F0502020204030204" pitchFamily="34" charset="0"/>
              </a:rPr>
              <a:t>szkoleniową</a:t>
            </a:r>
            <a:r>
              <a:rPr lang="en-GB" dirty="0">
                <a:ea typeface="Calibri" panose="020F0502020204030204" pitchFamily="34" charset="0"/>
              </a:rPr>
              <a:t> BZP w </a:t>
            </a:r>
            <a:r>
              <a:rPr lang="en-GB" dirty="0" err="1">
                <a:ea typeface="Calibri" panose="020F0502020204030204" pitchFamily="34" charset="0"/>
              </a:rPr>
              <a:t>budownictwie</a:t>
            </a:r>
            <a:r>
              <a:rPr lang="en-GB" dirty="0">
                <a:ea typeface="Calibri" panose="020F0502020204030204" pitchFamily="34" charset="0"/>
              </a:rPr>
              <a:t> z </a:t>
            </a:r>
            <a:r>
              <a:rPr lang="en-GB" dirty="0" err="1">
                <a:ea typeface="Calibri" panose="020F0502020204030204" pitchFamily="34" charset="0"/>
              </a:rPr>
              <a:t>Niemiec</a:t>
            </a:r>
            <a:r>
              <a:rPr lang="en-GB" dirty="0">
                <a:ea typeface="Calibri" panose="020F0502020204030204" pitchFamily="34" charset="0"/>
              </a:rPr>
              <a:t>. </a:t>
            </a:r>
            <a:endParaRPr lang="pl-PL" dirty="0">
              <a:ea typeface="Calibri" panose="020F0502020204030204" pitchFamily="34" charset="0"/>
            </a:endParaRPr>
          </a:p>
          <a:p>
            <a:endParaRPr lang="pl-PL" dirty="0">
              <a:ea typeface="Calibri" panose="020F0502020204030204" pitchFamily="34" charset="0"/>
            </a:endParaRPr>
          </a:p>
          <a:p>
            <a:r>
              <a:rPr lang="en-GB" dirty="0" err="1">
                <a:ea typeface="Calibri" panose="020F0502020204030204" pitchFamily="34" charset="0"/>
              </a:rPr>
              <a:t>Projekt</a:t>
            </a:r>
            <a:r>
              <a:rPr lang="en-GB" dirty="0">
                <a:ea typeface="Calibri" panose="020F0502020204030204" pitchFamily="34" charset="0"/>
              </a:rPr>
              <a:t> </a:t>
            </a:r>
            <a:r>
              <a:rPr lang="en-GB" dirty="0" err="1">
                <a:ea typeface="Calibri" panose="020F0502020204030204" pitchFamily="34" charset="0"/>
              </a:rPr>
              <a:t>miał</a:t>
            </a:r>
            <a:r>
              <a:rPr lang="en-GB" dirty="0">
                <a:ea typeface="Calibri" panose="020F0502020204030204" pitchFamily="34" charset="0"/>
              </a:rPr>
              <a:t> </a:t>
            </a:r>
            <a:r>
              <a:rPr lang="en-GB" dirty="0" err="1">
                <a:ea typeface="Calibri" panose="020F0502020204030204" pitchFamily="34" charset="0"/>
              </a:rPr>
              <a:t>na</a:t>
            </a:r>
            <a:r>
              <a:rPr lang="en-GB" dirty="0">
                <a:ea typeface="Calibri" panose="020F0502020204030204" pitchFamily="34" charset="0"/>
              </a:rPr>
              <a:t> </a:t>
            </a:r>
            <a:r>
              <a:rPr lang="en-GB" dirty="0" err="1">
                <a:ea typeface="Calibri" panose="020F0502020204030204" pitchFamily="34" charset="0"/>
              </a:rPr>
              <a:t>celu</a:t>
            </a:r>
            <a:r>
              <a:rPr lang="en-GB" dirty="0">
                <a:ea typeface="Calibri" panose="020F0502020204030204" pitchFamily="34" charset="0"/>
              </a:rPr>
              <a:t> </a:t>
            </a:r>
            <a:r>
              <a:rPr lang="en-GB" dirty="0" err="1">
                <a:ea typeface="Calibri" panose="020F0502020204030204" pitchFamily="34" charset="0"/>
              </a:rPr>
              <a:t>poprawę</a:t>
            </a:r>
            <a:r>
              <a:rPr lang="en-GB" dirty="0">
                <a:ea typeface="Calibri" panose="020F0502020204030204" pitchFamily="34" charset="0"/>
              </a:rPr>
              <a:t> </a:t>
            </a:r>
            <a:r>
              <a:rPr lang="en-GB" dirty="0" err="1">
                <a:ea typeface="Calibri" panose="020F0502020204030204" pitchFamily="34" charset="0"/>
              </a:rPr>
              <a:t>równości</a:t>
            </a:r>
            <a:r>
              <a:rPr lang="en-GB" dirty="0">
                <a:ea typeface="Calibri" panose="020F0502020204030204" pitchFamily="34" charset="0"/>
              </a:rPr>
              <a:t> </a:t>
            </a:r>
            <a:r>
              <a:rPr lang="en-GB" dirty="0" err="1">
                <a:ea typeface="Calibri" panose="020F0502020204030204" pitchFamily="34" charset="0"/>
              </a:rPr>
              <a:t>szans</a:t>
            </a:r>
            <a:r>
              <a:rPr lang="en-GB" dirty="0">
                <a:ea typeface="Calibri" panose="020F0502020204030204" pitchFamily="34" charset="0"/>
              </a:rPr>
              <a:t> </a:t>
            </a:r>
            <a:r>
              <a:rPr lang="en-GB" dirty="0" err="1">
                <a:ea typeface="Calibri" panose="020F0502020204030204" pitchFamily="34" charset="0"/>
              </a:rPr>
              <a:t>kobiet</a:t>
            </a:r>
            <a:r>
              <a:rPr lang="en-GB" dirty="0">
                <a:ea typeface="Calibri" panose="020F0502020204030204" pitchFamily="34" charset="0"/>
              </a:rPr>
              <a:t> w </a:t>
            </a:r>
            <a:r>
              <a:rPr lang="en-GB" dirty="0" err="1">
                <a:ea typeface="Calibri" panose="020F0502020204030204" pitchFamily="34" charset="0"/>
              </a:rPr>
              <a:t>sektorze</a:t>
            </a:r>
            <a:r>
              <a:rPr lang="en-GB" dirty="0">
                <a:ea typeface="Calibri" panose="020F0502020204030204" pitchFamily="34" charset="0"/>
              </a:rPr>
              <a:t> </a:t>
            </a:r>
            <a:r>
              <a:rPr lang="en-GB" dirty="0" err="1">
                <a:ea typeface="Calibri" panose="020F0502020204030204" pitchFamily="34" charset="0"/>
              </a:rPr>
              <a:t>budowlanym</a:t>
            </a:r>
            <a:r>
              <a:rPr lang="en-GB" dirty="0">
                <a:ea typeface="Calibri" panose="020F0502020204030204" pitchFamily="34" charset="0"/>
              </a:rPr>
              <a:t>. Plan </a:t>
            </a:r>
            <a:r>
              <a:rPr lang="en-GB" dirty="0" err="1">
                <a:ea typeface="Calibri" panose="020F0502020204030204" pitchFamily="34" charset="0"/>
              </a:rPr>
              <a:t>działania</a:t>
            </a:r>
            <a:r>
              <a:rPr lang="en-GB" dirty="0">
                <a:ea typeface="Calibri" panose="020F0502020204030204" pitchFamily="34" charset="0"/>
              </a:rPr>
              <a:t> </a:t>
            </a:r>
            <a:r>
              <a:rPr lang="en-GB" dirty="0" err="1">
                <a:ea typeface="Calibri" panose="020F0502020204030204" pitchFamily="34" charset="0"/>
              </a:rPr>
              <a:t>można</a:t>
            </a:r>
            <a:r>
              <a:rPr lang="en-GB" dirty="0">
                <a:ea typeface="Calibri" panose="020F0502020204030204" pitchFamily="34" charset="0"/>
              </a:rPr>
              <a:t> </a:t>
            </a:r>
            <a:r>
              <a:rPr lang="en-GB" dirty="0" err="1">
                <a:ea typeface="Calibri" panose="020F0502020204030204" pitchFamily="34" charset="0"/>
              </a:rPr>
              <a:t>znaleźć</a:t>
            </a:r>
            <a:r>
              <a:rPr lang="en-GB" dirty="0">
                <a:ea typeface="Calibri" panose="020F0502020204030204" pitchFamily="34" charset="0"/>
              </a:rPr>
              <a:t> </a:t>
            </a:r>
            <a:r>
              <a:rPr lang="en-GB" dirty="0" err="1">
                <a:ea typeface="Calibri" panose="020F0502020204030204" pitchFamily="34" charset="0"/>
              </a:rPr>
              <a:t>poniżej</a:t>
            </a:r>
            <a:r>
              <a:rPr lang="en-GB" dirty="0">
                <a:ea typeface="Calibri" panose="020F0502020204030204" pitchFamily="34" charset="0"/>
              </a:rPr>
              <a:t>. </a:t>
            </a:r>
            <a:r>
              <a:rPr lang="en-GB" baseline="30000" dirty="0">
                <a:effectLst/>
                <a:ea typeface="Calibri" panose="020F0502020204030204" pitchFamily="34" charset="0"/>
              </a:rPr>
              <a:t>29</a:t>
            </a:r>
            <a:r>
              <a:rPr lang="x-none">
                <a:effectLst/>
              </a:rPr>
              <a:t> </a:t>
            </a:r>
            <a:endParaRPr lang="en-GB" dirty="0"/>
          </a:p>
          <a:p>
            <a:r>
              <a:rPr lang="en-GB" dirty="0"/>
              <a:t> </a:t>
            </a:r>
          </a:p>
          <a:p>
            <a:endParaRPr lang="en-GB" dirty="0"/>
          </a:p>
        </p:txBody>
      </p:sp>
      <p:sp>
        <p:nvSpPr>
          <p:cNvPr id="25" name="Text Placeholder 2">
            <a:extLst>
              <a:ext uri="{FF2B5EF4-FFF2-40B4-BE49-F238E27FC236}">
                <a16:creationId xmlns:a16="http://schemas.microsoft.com/office/drawing/2014/main" id="{92DD4455-60F3-2D6C-69A7-239079AADCE6}"/>
              </a:ext>
            </a:extLst>
          </p:cNvPr>
          <p:cNvSpPr>
            <a:spLocks noGrp="1"/>
          </p:cNvSpPr>
          <p:nvPr>
            <p:ph type="body" sz="quarter" idx="42"/>
          </p:nvPr>
        </p:nvSpPr>
        <p:spPr>
          <a:xfrm>
            <a:off x="1015998" y="920861"/>
            <a:ext cx="6096363" cy="1204857"/>
          </a:xfrm>
        </p:spPr>
        <p:txBody>
          <a:bodyPr/>
          <a:lstStyle/>
          <a:p>
            <a:r>
              <a:rPr lang="en-GB" dirty="0"/>
              <a:t>3.1.6 </a:t>
            </a:r>
            <a:r>
              <a:rPr lang="en-GB" dirty="0" err="1"/>
              <a:t>Przykłady</a:t>
            </a:r>
            <a:r>
              <a:rPr lang="en-GB" dirty="0"/>
              <a:t> </a:t>
            </a:r>
            <a:r>
              <a:rPr lang="en-GB" dirty="0" err="1"/>
              <a:t>dobrych</a:t>
            </a:r>
            <a:r>
              <a:rPr lang="en-GB" dirty="0"/>
              <a:t> </a:t>
            </a:r>
            <a:r>
              <a:rPr lang="en-GB" dirty="0" err="1"/>
              <a:t>planów</a:t>
            </a:r>
            <a:r>
              <a:rPr lang="en-GB" dirty="0"/>
              <a:t> </a:t>
            </a:r>
            <a:r>
              <a:rPr lang="en-GB" dirty="0" err="1"/>
              <a:t>działania</a:t>
            </a:r>
            <a:endParaRPr lang="en-GB" dirty="0"/>
          </a:p>
          <a:p>
            <a:endParaRPr lang="en-GB" dirty="0"/>
          </a:p>
        </p:txBody>
      </p:sp>
      <p:sp>
        <p:nvSpPr>
          <p:cNvPr id="26" name="Text Placeholder 1">
            <a:extLst>
              <a:ext uri="{FF2B5EF4-FFF2-40B4-BE49-F238E27FC236}">
                <a16:creationId xmlns:a16="http://schemas.microsoft.com/office/drawing/2014/main" id="{C079E864-00A8-9B75-35FD-18DAA2AEC951}"/>
              </a:ext>
            </a:extLst>
          </p:cNvPr>
          <p:cNvSpPr txBox="1">
            <a:spLocks/>
          </p:cNvSpPr>
          <p:nvPr/>
        </p:nvSpPr>
        <p:spPr>
          <a:xfrm>
            <a:off x="3803572" y="5173980"/>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1800" b="1" dirty="0">
                <a:solidFill>
                  <a:schemeClr val="bg1"/>
                </a:solidFill>
                <a:ea typeface="Calibri" panose="020F0502020204030204" pitchFamily="34" charset="0"/>
              </a:rPr>
              <a:t>HEA: Urząd ds. szkolnictwa wyższego</a:t>
            </a:r>
          </a:p>
          <a:p>
            <a:r>
              <a:rPr lang="en-GB" b="1" dirty="0">
                <a:ea typeface="Calibri" panose="020F0502020204030204" pitchFamily="34" charset="0"/>
              </a:rPr>
              <a:t> </a:t>
            </a:r>
            <a:endParaRPr lang="x-none">
              <a:ea typeface="Calibri" panose="020F0502020204030204" pitchFamily="34" charset="0"/>
            </a:endParaRPr>
          </a:p>
          <a:p>
            <a:r>
              <a:rPr lang="pl-PL" dirty="0">
                <a:ea typeface="Calibri" panose="020F0502020204030204" pitchFamily="34" charset="0"/>
              </a:rPr>
              <a:t>HEA prowadzi irlandzkie strategie rozwoju w ramach systemu szkolnictwa wyższego i badań, aby osiągnąć szereg celów związanych ze spójnym systemem różnorodnych instytucji o różnych misjach. HEA opublikowała w 2016 r. pierwszy krajowy przegląd równości płci w irlandzkich instytucjach szkolnictwa wyższego. Tutaj można znaleźć drugi raport opublikowany w listopadzie 2022 r. </a:t>
            </a:r>
            <a:r>
              <a:rPr lang="en-GB" baseline="30000" dirty="0">
                <a:effectLst/>
                <a:ea typeface="Calibri" panose="020F0502020204030204" pitchFamily="34" charset="0"/>
              </a:rPr>
              <a:t>31</a:t>
            </a:r>
            <a:endParaRPr lang="en-GB" baseline="30000" dirty="0"/>
          </a:p>
        </p:txBody>
      </p:sp>
      <p:sp>
        <p:nvSpPr>
          <p:cNvPr id="27" name="Text Placeholder 1">
            <a:extLst>
              <a:ext uri="{FF2B5EF4-FFF2-40B4-BE49-F238E27FC236}">
                <a16:creationId xmlns:a16="http://schemas.microsoft.com/office/drawing/2014/main" id="{4FB124F8-F259-9064-41C4-EAB7FC1BBF93}"/>
              </a:ext>
            </a:extLst>
          </p:cNvPr>
          <p:cNvSpPr txBox="1">
            <a:spLocks/>
          </p:cNvSpPr>
          <p:nvPr/>
        </p:nvSpPr>
        <p:spPr>
          <a:xfrm>
            <a:off x="558017" y="535765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GB" sz="1800" b="1" dirty="0">
                <a:solidFill>
                  <a:schemeClr val="bg1"/>
                </a:solidFill>
                <a:ea typeface="Calibri" panose="020F0502020204030204" pitchFamily="34" charset="0"/>
              </a:rPr>
              <a:t>Plan </a:t>
            </a:r>
            <a:r>
              <a:rPr lang="en-GB" sz="1800" b="1" dirty="0" err="1">
                <a:solidFill>
                  <a:schemeClr val="bg1"/>
                </a:solidFill>
                <a:ea typeface="Calibri" panose="020F0502020204030204" pitchFamily="34" charset="0"/>
              </a:rPr>
              <a:t>równości</a:t>
            </a:r>
            <a:r>
              <a:rPr lang="en-GB" sz="1800" b="1" dirty="0">
                <a:solidFill>
                  <a:schemeClr val="bg1"/>
                </a:solidFill>
                <a:ea typeface="Calibri" panose="020F0502020204030204" pitchFamily="34" charset="0"/>
              </a:rPr>
              <a:t> </a:t>
            </a:r>
            <a:r>
              <a:rPr lang="en-GB" sz="1800" b="1" dirty="0" err="1">
                <a:solidFill>
                  <a:schemeClr val="bg1"/>
                </a:solidFill>
                <a:ea typeface="Calibri" panose="020F0502020204030204" pitchFamily="34" charset="0"/>
              </a:rPr>
              <a:t>płci</a:t>
            </a:r>
            <a:r>
              <a:rPr lang="en-GB" sz="1800" b="1" dirty="0">
                <a:solidFill>
                  <a:schemeClr val="bg1"/>
                </a:solidFill>
                <a:ea typeface="Calibri" panose="020F0502020204030204" pitchFamily="34" charset="0"/>
              </a:rPr>
              <a:t> </a:t>
            </a:r>
            <a:r>
              <a:rPr lang="en-GB" sz="1800" b="1" dirty="0" err="1">
                <a:solidFill>
                  <a:schemeClr val="bg1"/>
                </a:solidFill>
                <a:ea typeface="Calibri" panose="020F0502020204030204" pitchFamily="34" charset="0"/>
              </a:rPr>
              <a:t>Teagasc</a:t>
            </a:r>
            <a:endParaRPr lang="pl-PL" sz="1800" b="1" dirty="0">
              <a:solidFill>
                <a:schemeClr val="bg1"/>
              </a:solidFill>
              <a:ea typeface="Calibri" panose="020F0502020204030204" pitchFamily="34" charset="0"/>
            </a:endParaRPr>
          </a:p>
          <a:p>
            <a:r>
              <a:rPr lang="en-GB" b="1" dirty="0">
                <a:ea typeface="Calibri" panose="020F0502020204030204" pitchFamily="34" charset="0"/>
              </a:rPr>
              <a:t> </a:t>
            </a:r>
            <a:endParaRPr lang="x-none">
              <a:ea typeface="Calibri" panose="020F0502020204030204" pitchFamily="34" charset="0"/>
            </a:endParaRPr>
          </a:p>
          <a:p>
            <a:r>
              <a:rPr lang="pl-PL" dirty="0">
                <a:ea typeface="Calibri" panose="020F0502020204030204" pitchFamily="34" charset="0"/>
              </a:rPr>
              <a:t>TEAGASC to Urząd ds. Rozwoju Rolnictwa i Żywności - krajowy organ świadczący zintegrowane usługi badawcze, doradcze i szkoleniowe dla rolnictwa i przemysłu spożywczego oraz społeczności wiejskich. W lutym 2022 r. przedstawił plan równości płci, który ma zostać opracowany. Cały dokument można przeczytać tutaj </a:t>
            </a:r>
            <a:r>
              <a:rPr lang="en-GB" dirty="0">
                <a:effectLst/>
                <a:ea typeface="Calibri" panose="020F0502020204030204" pitchFamily="34" charset="0"/>
              </a:rPr>
              <a:t>: </a:t>
            </a:r>
            <a:r>
              <a:rPr lang="en-GB" baseline="30000" dirty="0">
                <a:effectLst/>
                <a:ea typeface="Calibri" panose="020F0502020204030204" pitchFamily="34" charset="0"/>
              </a:rPr>
              <a:t>30</a:t>
            </a:r>
            <a:endParaRPr lang="en-GB" baseline="30000" dirty="0"/>
          </a:p>
        </p:txBody>
      </p:sp>
      <p:grpSp>
        <p:nvGrpSpPr>
          <p:cNvPr id="34" name="Group 33">
            <a:extLst>
              <a:ext uri="{FF2B5EF4-FFF2-40B4-BE49-F238E27FC236}">
                <a16:creationId xmlns:a16="http://schemas.microsoft.com/office/drawing/2014/main" id="{8AE75B58-916F-7643-F12E-36F16AF34B74}"/>
              </a:ext>
            </a:extLst>
          </p:cNvPr>
          <p:cNvGrpSpPr/>
          <p:nvPr/>
        </p:nvGrpSpPr>
        <p:grpSpPr>
          <a:xfrm>
            <a:off x="2142228" y="8200925"/>
            <a:ext cx="1226554" cy="832733"/>
            <a:chOff x="3789102" y="3269513"/>
            <a:chExt cx="1226554" cy="832733"/>
          </a:xfrm>
        </p:grpSpPr>
        <p:sp>
          <p:nvSpPr>
            <p:cNvPr id="35" name="Freeform 34">
              <a:extLst>
                <a:ext uri="{FF2B5EF4-FFF2-40B4-BE49-F238E27FC236}">
                  <a16:creationId xmlns:a16="http://schemas.microsoft.com/office/drawing/2014/main" id="{7B5D005D-B1DD-2912-3B22-DCCB41ACE803}"/>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B44F75D5-FE56-C842-2CE2-2BF7A54EEEEC}"/>
                </a:ext>
              </a:extLst>
            </p:cNvPr>
            <p:cNvSpPr/>
            <p:nvPr/>
          </p:nvSpPr>
          <p:spPr>
            <a:xfrm rot="585404">
              <a:off x="3789102" y="3454487"/>
              <a:ext cx="1226554" cy="425758"/>
            </a:xfrm>
            <a:prstGeom prst="rect">
              <a:avLst/>
            </a:prstGeom>
          </p:spPr>
          <p:txBody>
            <a:bodyPr wrap="none">
              <a:spAutoFit/>
            </a:bodyPr>
            <a:lstStyle/>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KLIKNIJ</a:t>
              </a:r>
              <a:endParaRPr lang="en-IE" sz="1300" b="1" dirty="0">
                <a:solidFill>
                  <a:schemeClr val="bg1"/>
                </a:solidFill>
                <a:latin typeface="Calibri" panose="020F0502020204030204" pitchFamily="34" charset="0"/>
                <a:cs typeface="Calibri" panose="020F0502020204030204" pitchFamily="34" charset="0"/>
              </a:endParaRPr>
            </a:p>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ABY ZOBACZYĆ</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2730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54</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1796766"/>
            <a:ext cx="3195638" cy="2170323"/>
          </a:xfrm>
          <a:prstGeom prst="rect">
            <a:avLst/>
          </a:prstGeom>
        </p:spPr>
        <p:txBody>
          <a:bodyPr/>
          <a:lstStyle/>
          <a:p>
            <a:pPr>
              <a:spcBef>
                <a:spcPts val="195"/>
              </a:spcBef>
              <a:tabLst>
                <a:tab pos="450215" algn="l"/>
              </a:tabLst>
            </a:pPr>
            <a:r>
              <a:rPr lang="pl-PL" dirty="0">
                <a:ea typeface="Calibri" panose="020F0502020204030204" pitchFamily="34" charset="0"/>
              </a:rPr>
              <a:t>Polityka podnoszenia świadomości w organizacjach i firmach, a także opracowywanie i wdrażanie środków egalitarnych są niezbędne do poprawy widoczności i sytuacji kobiet w sektorze budowlanym; sektorze, który, jak już wspomnieliśmy, jest w przeważającej mierze męski.  </a:t>
            </a:r>
          </a:p>
          <a:p>
            <a:pPr>
              <a:spcBef>
                <a:spcPts val="195"/>
              </a:spcBef>
              <a:tabLst>
                <a:tab pos="450215" algn="l"/>
              </a:tabLst>
            </a:pPr>
            <a:endParaRPr lang="pl-PL" dirty="0">
              <a:ea typeface="Calibri" panose="020F0502020204030204" pitchFamily="34" charset="0"/>
            </a:endParaRPr>
          </a:p>
          <a:p>
            <a:pPr>
              <a:spcBef>
                <a:spcPts val="195"/>
              </a:spcBef>
              <a:tabLst>
                <a:tab pos="450215" algn="l"/>
              </a:tabLst>
            </a:pPr>
            <a:r>
              <a:rPr lang="pl-PL" dirty="0">
                <a:ea typeface="Calibri" panose="020F0502020204030204" pitchFamily="34" charset="0"/>
              </a:rPr>
              <a:t>Plany działania w organizacjach są narzędziem do rozpoczęcia podnoszenia świadomości i promowania integracji i równości kobiet w sektorze, ale istnieją inne środki i porady, które należy wziąć pod uwagę.</a:t>
            </a:r>
            <a:endParaRPr lang="en-IE" dirty="0">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104"/>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6477397"/>
            <a:ext cx="4114800" cy="42144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6097697"/>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9" name="Text Placeholder 4">
            <a:extLst>
              <a:ext uri="{FF2B5EF4-FFF2-40B4-BE49-F238E27FC236}">
                <a16:creationId xmlns:a16="http://schemas.microsoft.com/office/drawing/2014/main" id="{14982702-D242-1581-8727-D02208FDDF31}"/>
              </a:ext>
            </a:extLst>
          </p:cNvPr>
          <p:cNvSpPr>
            <a:spLocks noGrp="1"/>
          </p:cNvSpPr>
          <p:nvPr/>
        </p:nvSpPr>
        <p:spPr>
          <a:xfrm>
            <a:off x="494216" y="7315200"/>
            <a:ext cx="3286605" cy="90630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Musi istnieć wcześniejsza świadomość, aby polityka, która może się pojawić, została dobrze przyjęta</a:t>
            </a:r>
            <a:r>
              <a:rPr lang="en-IE" dirty="0"/>
              <a:t>”.</a:t>
            </a:r>
            <a:endParaRPr lang="en-US" baseline="30000" dirty="0"/>
          </a:p>
        </p:txBody>
      </p:sp>
      <p:sp>
        <p:nvSpPr>
          <p:cNvPr id="20" name="Text Placeholder 6">
            <a:extLst>
              <a:ext uri="{FF2B5EF4-FFF2-40B4-BE49-F238E27FC236}">
                <a16:creationId xmlns:a16="http://schemas.microsoft.com/office/drawing/2014/main" id="{9DCCB32D-078A-64B8-9716-755B41F63222}"/>
              </a:ext>
            </a:extLst>
          </p:cNvPr>
          <p:cNvSpPr txBox="1">
            <a:spLocks/>
          </p:cNvSpPr>
          <p:nvPr/>
        </p:nvSpPr>
        <p:spPr>
          <a:xfrm>
            <a:off x="494216" y="855802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pl-PL" sz="900" b="1" i="1" dirty="0">
                <a:solidFill>
                  <a:srgbClr val="EF8D5B"/>
                </a:solidFill>
                <a:cs typeface="Times New Roman" panose="02020603050405020304" pitchFamily="18" charset="0"/>
              </a:rPr>
              <a:t>Alicia </a:t>
            </a:r>
            <a:r>
              <a:rPr lang="pl-PL" sz="900" b="1" i="1" dirty="0" err="1">
                <a:solidFill>
                  <a:srgbClr val="EF8D5B"/>
                </a:solidFill>
                <a:cs typeface="Times New Roman" panose="02020603050405020304" pitchFamily="18" charset="0"/>
              </a:rPr>
              <a:t>Sánchez</a:t>
            </a:r>
            <a:r>
              <a:rPr lang="pl-PL" sz="900" b="1" i="1" dirty="0">
                <a:solidFill>
                  <a:srgbClr val="EF8D5B"/>
                </a:solidFill>
                <a:cs typeface="Times New Roman" panose="02020603050405020304" pitchFamily="18" charset="0"/>
              </a:rPr>
              <a:t>. Technik ds. zatrudnienia i interwencji ze względu na płeć z Hiszpanii</a:t>
            </a:r>
            <a:endParaRPr lang="x-none" sz="900" b="1" i="1">
              <a:solidFill>
                <a:srgbClr val="EF8D5B"/>
              </a:solidFill>
              <a:cs typeface="Times New Roman" panose="02020603050405020304" pitchFamily="18" charset="0"/>
            </a:endParaRPr>
          </a:p>
        </p:txBody>
      </p:sp>
      <p:sp>
        <p:nvSpPr>
          <p:cNvPr id="4" name="Text Placeholder 6">
            <a:extLst>
              <a:ext uri="{FF2B5EF4-FFF2-40B4-BE49-F238E27FC236}">
                <a16:creationId xmlns:a16="http://schemas.microsoft.com/office/drawing/2014/main" id="{C1002FDA-8D10-B118-623A-BDF05F7E7595}"/>
              </a:ext>
            </a:extLst>
          </p:cNvPr>
          <p:cNvSpPr txBox="1">
            <a:spLocks/>
          </p:cNvSpPr>
          <p:nvPr/>
        </p:nvSpPr>
        <p:spPr>
          <a:xfrm>
            <a:off x="293556" y="985874"/>
            <a:ext cx="3418702" cy="516882"/>
          </a:xfrm>
          <a:prstGeom prst="rect">
            <a:avLst/>
          </a:prstGeom>
        </p:spPr>
        <p:txBody>
          <a:bodyPr>
            <a:no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2200" b="1" dirty="0">
                <a:solidFill>
                  <a:schemeClr val="bg1"/>
                </a:solidFill>
                <a:latin typeface="Calibri" panose="020F0502020204030204" pitchFamily="34" charset="0"/>
                <a:cs typeface="Calibri" panose="020F0502020204030204" pitchFamily="34" charset="0"/>
              </a:rPr>
              <a:t> 3.2 </a:t>
            </a:r>
            <a:r>
              <a:rPr lang="pl-PL" sz="2200" b="1" dirty="0">
                <a:solidFill>
                  <a:schemeClr val="bg1"/>
                </a:solidFill>
                <a:latin typeface="Calibri" panose="020F0502020204030204" pitchFamily="34" charset="0"/>
                <a:cs typeface="Calibri" panose="020F0502020204030204" pitchFamily="34" charset="0"/>
              </a:rPr>
              <a:t>Najlepsze praktyki. Porady ekspertów ds. płci</a:t>
            </a:r>
            <a:endParaRPr lang="en-GB" sz="2200" b="1" dirty="0">
              <a:solidFill>
                <a:schemeClr val="bg1"/>
              </a:solidFill>
              <a:latin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A3663602-3C7F-5169-379E-4099517F32DD}"/>
              </a:ext>
            </a:extLst>
          </p:cNvPr>
          <p:cNvSpPr/>
          <p:nvPr/>
        </p:nvSpPr>
        <p:spPr>
          <a:xfrm>
            <a:off x="4127500" y="557214"/>
            <a:ext cx="3432175" cy="9158286"/>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 Placeholder 6">
            <a:extLst>
              <a:ext uri="{FF2B5EF4-FFF2-40B4-BE49-F238E27FC236}">
                <a16:creationId xmlns:a16="http://schemas.microsoft.com/office/drawing/2014/main" id="{932765C8-E13C-2359-2CE5-9B82D67C6496}"/>
              </a:ext>
            </a:extLst>
          </p:cNvPr>
          <p:cNvSpPr txBox="1">
            <a:spLocks/>
          </p:cNvSpPr>
          <p:nvPr/>
        </p:nvSpPr>
        <p:spPr>
          <a:xfrm>
            <a:off x="584200" y="4998804"/>
            <a:ext cx="3195638" cy="109889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ea typeface="Calibri" panose="020F0502020204030204" pitchFamily="34" charset="0"/>
              </a:rPr>
              <a:t>Firmy i organizacje są coraz bardziej zaangażowane w równość w miejscu pracy, ale nadal istnieje potrzeba zachęcania do większego zaangażowania w rozwój i integrację z perspektywy zgodności, regulacji, przepisów i równości.</a:t>
            </a:r>
            <a:endParaRPr lang="en-IE" dirty="0">
              <a:ea typeface="Calibri" panose="020F0502020204030204" pitchFamily="34" charset="0"/>
            </a:endParaRPr>
          </a:p>
        </p:txBody>
      </p:sp>
      <p:sp>
        <p:nvSpPr>
          <p:cNvPr id="11" name="Text Placeholder 6">
            <a:extLst>
              <a:ext uri="{FF2B5EF4-FFF2-40B4-BE49-F238E27FC236}">
                <a16:creationId xmlns:a16="http://schemas.microsoft.com/office/drawing/2014/main" id="{7D2EE142-5B37-A130-F3E3-A54DEDB935E8}"/>
              </a:ext>
            </a:extLst>
          </p:cNvPr>
          <p:cNvSpPr txBox="1">
            <a:spLocks/>
          </p:cNvSpPr>
          <p:nvPr/>
        </p:nvSpPr>
        <p:spPr>
          <a:xfrm>
            <a:off x="293556" y="3917112"/>
            <a:ext cx="3833944" cy="516882"/>
          </a:xfrm>
          <a:prstGeom prst="rect">
            <a:avLst/>
          </a:prstGeom>
        </p:spPr>
        <p:txBody>
          <a:bodyPr>
            <a:noAutofit/>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0"/>
              </a:spcBef>
              <a:buNone/>
            </a:pPr>
            <a:r>
              <a:rPr lang="en-GB" sz="2200" b="1" dirty="0">
                <a:solidFill>
                  <a:schemeClr val="bg1"/>
                </a:solidFill>
                <a:latin typeface="Calibri" panose="020F0502020204030204" pitchFamily="34" charset="0"/>
                <a:cs typeface="Calibri" panose="020F0502020204030204" pitchFamily="34" charset="0"/>
              </a:rPr>
              <a:t> 3.2.1 </a:t>
            </a:r>
            <a:r>
              <a:rPr lang="pl-PL" sz="2200" b="1" dirty="0">
                <a:solidFill>
                  <a:schemeClr val="bg1"/>
                </a:solidFill>
                <a:latin typeface="Calibri" panose="020F0502020204030204" pitchFamily="34" charset="0"/>
                <a:cs typeface="Calibri" panose="020F0502020204030204" pitchFamily="34" charset="0"/>
              </a:rPr>
              <a:t>Zaangażowanie w politykę i regulacje dotyczące równości</a:t>
            </a:r>
            <a:endParaRPr lang="en-GB" sz="2200" b="1" dirty="0">
              <a:solidFill>
                <a:schemeClr val="bg1"/>
              </a:solidFill>
              <a:latin typeface="Calibri" panose="020F0502020204030204" pitchFamily="34" charset="0"/>
              <a:cs typeface="Calibri" panose="020F0502020204030204" pitchFamily="34" charset="0"/>
            </a:endParaRPr>
          </a:p>
          <a:p>
            <a:pPr marL="0" indent="0">
              <a:spcBef>
                <a:spcPts val="0"/>
              </a:spcBef>
              <a:buNone/>
            </a:pPr>
            <a:endParaRPr lang="en-GB" sz="2200" b="1" dirty="0">
              <a:solidFill>
                <a:schemeClr val="bg1"/>
              </a:solidFill>
              <a:latin typeface="Calibri" panose="020F0502020204030204" pitchFamily="34" charset="0"/>
              <a:cs typeface="Calibri" panose="020F0502020204030204" pitchFamily="34" charset="0"/>
            </a:endParaRPr>
          </a:p>
        </p:txBody>
      </p:sp>
      <p:sp>
        <p:nvSpPr>
          <p:cNvPr id="12" name="Text Placeholder 6">
            <a:extLst>
              <a:ext uri="{FF2B5EF4-FFF2-40B4-BE49-F238E27FC236}">
                <a16:creationId xmlns:a16="http://schemas.microsoft.com/office/drawing/2014/main" id="{73D9E090-3172-F7C2-F83E-217BCD7E6B40}"/>
              </a:ext>
            </a:extLst>
          </p:cNvPr>
          <p:cNvSpPr txBox="1">
            <a:spLocks/>
          </p:cNvSpPr>
          <p:nvPr/>
        </p:nvSpPr>
        <p:spPr>
          <a:xfrm>
            <a:off x="569210" y="9201909"/>
            <a:ext cx="3195638" cy="109889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ea typeface="Calibri" panose="020F0502020204030204" pitchFamily="34" charset="0"/>
              </a:rPr>
              <a:t>Ważne jest, aby wszystkie te zasady były nie tylko wdrażane, ale także akceptowane pod kątem ich prawidłowego przestrzegania i wdrażania w organizacjach, nie tylko przez menedżerów, ale także aby informacje były pozytywnie wzmacniane wśród wszystkich pracowników poprzez szkolenia i orientacje.</a:t>
            </a:r>
            <a:endParaRPr lang="en-IE" dirty="0">
              <a:ea typeface="Calibri" panose="020F0502020204030204" pitchFamily="34" charset="0"/>
            </a:endParaRPr>
          </a:p>
        </p:txBody>
      </p:sp>
    </p:spTree>
    <p:extLst>
      <p:ext uri="{BB962C8B-B14F-4D97-AF65-F5344CB8AC3E}">
        <p14:creationId xmlns:p14="http://schemas.microsoft.com/office/powerpoint/2010/main" val="8890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dirty="0"/>
              <a:t>3.2.2 </a:t>
            </a:r>
            <a:r>
              <a:rPr lang="pl-PL" dirty="0"/>
              <a:t>Widoczność i kobiece odniesienia w sektorze</a:t>
            </a:r>
            <a:endParaRPr lang="x-none"/>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pl-PL" sz="1100" dirty="0">
                <a:cs typeface="Calibri" panose="020F0502020204030204" pitchFamily="34" charset="0"/>
              </a:rPr>
              <a:t>Chociaż sytuacja zmienia się w ostatnich latach, w UE nadal stwierdzamy, że reprezentacja kobiet w sektorze budowlanym wynosi 9%, nie dlatego, że nie ma kobiet w sektorze, ale dlatego, że w wielu przypadkach nie są one widoczne przez same organizacje lub żeńskie referencje w sektorze nie są promowane.</a:t>
            </a:r>
            <a:endParaRPr lang="en-IE" sz="1100" dirty="0">
              <a:cs typeface="Calibri" panose="020F0502020204030204" pitchFamily="34" charset="0"/>
            </a:endParaRPr>
          </a:p>
        </p:txBody>
      </p:sp>
      <p:sp>
        <p:nvSpPr>
          <p:cNvPr id="13" name="Text Placeholder 12">
            <a:extLst>
              <a:ext uri="{FF2B5EF4-FFF2-40B4-BE49-F238E27FC236}">
                <a16:creationId xmlns:a16="http://schemas.microsoft.com/office/drawing/2014/main" id="{C26DDC65-62DD-AC4D-8807-215EDADA66FF}"/>
              </a:ext>
            </a:extLst>
          </p:cNvPr>
          <p:cNvSpPr>
            <a:spLocks noGrp="1"/>
          </p:cNvSpPr>
          <p:nvPr>
            <p:ph type="body" sz="quarter" idx="56"/>
          </p:nvPr>
        </p:nvSpPr>
        <p:spPr>
          <a:xfrm>
            <a:off x="771346" y="6827949"/>
            <a:ext cx="2639820" cy="1284302"/>
          </a:xfrm>
          <a:prstGeom prst="rect">
            <a:avLst/>
          </a:prstGeom>
        </p:spPr>
        <p:txBody>
          <a:bodyPr/>
          <a:lstStyle/>
          <a:p>
            <a:pPr>
              <a:spcBef>
                <a:spcPts val="195"/>
              </a:spcBef>
              <a:tabLst>
                <a:tab pos="450215" algn="l"/>
              </a:tabLst>
            </a:pPr>
            <a:r>
              <a:rPr lang="pl-PL" dirty="0"/>
              <a:t>Ten brak widoczności i zaangażowania ze strony organizacji utrwala role płciowe i stereotypy, które sam sektor niszczy dzięki reindustrializacji sektora, która umożliwiła wykonywanie wielu zawodów tradycyjnie związanych z siłą fizyczną przez każdego. To dzięki widoczności i komunikacji można przełamać te role płciowe i położyć kres niedostatecznej reprezentacji kobiet.</a:t>
            </a:r>
            <a:r>
              <a:rPr lang="en-IE" dirty="0"/>
              <a:t> </a:t>
            </a:r>
          </a:p>
          <a:p>
            <a:r>
              <a:rPr lang="en-IE" dirty="0"/>
              <a:t> </a:t>
            </a:r>
            <a:endParaRPr lang="x-none"/>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55</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791322" y="3605910"/>
            <a:ext cx="3286605"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Wiele osób może wykonywać pracę na rzecz różnorodności i integracji. Ale o tym nie mówi się, więc tego nie widzimy</a:t>
            </a:r>
            <a:r>
              <a:rPr lang="en-IE" dirty="0"/>
              <a:t>”.</a:t>
            </a:r>
            <a:r>
              <a:rPr lang="x-none"/>
              <a:t> </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210724"/>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713006" y="4850267"/>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Maria </a:t>
            </a: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Hegarty</a:t>
            </a: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b="1" i="1" dirty="0">
                <a:solidFill>
                  <a:schemeClr val="bg1"/>
                </a:solidFill>
                <a:ea typeface="Calibri" panose="020F0502020204030204" pitchFamily="34" charset="0"/>
                <a:cs typeface="Times New Roman" panose="02020603050405020304" pitchFamily="18" charset="0"/>
              </a:rPr>
              <a:t>Ekspert ds. równości z Irlandii</a:t>
            </a:r>
            <a:endPar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9">
            <a:extLst>
              <a:ext uri="{FF2B5EF4-FFF2-40B4-BE49-F238E27FC236}">
                <a16:creationId xmlns:a16="http://schemas.microsoft.com/office/drawing/2014/main" id="{1532E89E-FCCF-FCD0-AB82-CB24BD525FE7}"/>
              </a:ext>
            </a:extLst>
          </p:cNvPr>
          <p:cNvSpPr txBox="1">
            <a:spLocks/>
          </p:cNvSpPr>
          <p:nvPr/>
        </p:nvSpPr>
        <p:spPr>
          <a:xfrm>
            <a:off x="561570" y="3125920"/>
            <a:ext cx="3303720" cy="1284302"/>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1800" b="0" i="0" kern="1200">
                <a:solidFill>
                  <a:srgbClr val="000000"/>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1100" dirty="0">
                <a:cs typeface="Calibri" panose="020F0502020204030204" pitchFamily="34" charset="0"/>
              </a:rPr>
              <a:t>Brak kobiecych wzorców do naśladowania jest jednym z największych problemów w walce o równouprawnienie w budownictwie. Wiele stereotypów na temat pracy w tym sektorze wynika z braku wiedzy, a także braku widoczności kobiet, które już wykonują te zawody</a:t>
            </a:r>
            <a:r>
              <a:rPr lang="en-GB" sz="1100" dirty="0">
                <a:cs typeface="Calibri" panose="020F0502020204030204" pitchFamily="34" charset="0"/>
              </a:rPr>
              <a:t>.</a:t>
            </a:r>
            <a:endParaRPr lang="x-none" sz="1100">
              <a:cs typeface="Calibri" panose="020F0502020204030204" pitchFamily="34" charset="0"/>
            </a:endParaRPr>
          </a:p>
        </p:txBody>
      </p:sp>
      <p:sp>
        <p:nvSpPr>
          <p:cNvPr id="5" name="Text Placeholder 4">
            <a:extLst>
              <a:ext uri="{FF2B5EF4-FFF2-40B4-BE49-F238E27FC236}">
                <a16:creationId xmlns:a16="http://schemas.microsoft.com/office/drawing/2014/main" id="{88E53F54-9499-0027-9B11-1B50721A9647}"/>
              </a:ext>
            </a:extLst>
          </p:cNvPr>
          <p:cNvSpPr>
            <a:spLocks noGrp="1"/>
          </p:cNvSpPr>
          <p:nvPr/>
        </p:nvSpPr>
        <p:spPr>
          <a:xfrm>
            <a:off x="561570" y="4273009"/>
            <a:ext cx="3286605"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Kobiety są niedostatecznie reprezentowane, zwłaszcza w Irlandii. Dlatego musimy być bardziej otwarci na to, że kobiety mogą wykonywać te zawody</a:t>
            </a:r>
            <a:r>
              <a:rPr lang="en-IE" dirty="0"/>
              <a:t>”.</a:t>
            </a:r>
            <a:r>
              <a:rPr lang="x-none"/>
              <a:t> </a:t>
            </a:r>
            <a:endParaRPr lang="en-US" baseline="30000" dirty="0"/>
          </a:p>
        </p:txBody>
      </p:sp>
      <p:sp>
        <p:nvSpPr>
          <p:cNvPr id="7" name="Text Placeholder 6">
            <a:extLst>
              <a:ext uri="{FF2B5EF4-FFF2-40B4-BE49-F238E27FC236}">
                <a16:creationId xmlns:a16="http://schemas.microsoft.com/office/drawing/2014/main" id="{E93BC983-464B-210E-4535-0FFF651DFD62}"/>
              </a:ext>
            </a:extLst>
          </p:cNvPr>
          <p:cNvSpPr txBox="1">
            <a:spLocks/>
          </p:cNvSpPr>
          <p:nvPr/>
        </p:nvSpPr>
        <p:spPr>
          <a:xfrm>
            <a:off x="483254" y="6037689"/>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chemeClr val="bg1"/>
                </a:solidFill>
                <a:cs typeface="Times New Roman" panose="02020603050405020304" pitchFamily="18" charset="0"/>
              </a:rPr>
              <a:t>Lola Gonzalez </a:t>
            </a:r>
            <a:r>
              <a:rPr lang="pl-PL" sz="900" b="1" i="1" dirty="0">
                <a:solidFill>
                  <a:schemeClr val="bg1"/>
                </a:solidFill>
                <a:cs typeface="Times New Roman" panose="02020603050405020304" pitchFamily="18" charset="0"/>
              </a:rPr>
              <a:t>Ekspert ds. równości z Irlandii</a:t>
            </a:r>
            <a:endParaRPr lang="en-IE" sz="900" b="1" i="1" dirty="0">
              <a:solidFill>
                <a:schemeClr val="bg1"/>
              </a:solidFill>
              <a:cs typeface="Times New Roman" panose="02020603050405020304" pitchFamily="18" charset="0"/>
            </a:endParaRPr>
          </a:p>
        </p:txBody>
      </p:sp>
      <p:sp>
        <p:nvSpPr>
          <p:cNvPr id="15" name="Rectangle 14">
            <a:extLst>
              <a:ext uri="{FF2B5EF4-FFF2-40B4-BE49-F238E27FC236}">
                <a16:creationId xmlns:a16="http://schemas.microsoft.com/office/drawing/2014/main" id="{67BE3B52-A40C-2342-2698-C414A7E4A74B}"/>
              </a:ext>
            </a:extLst>
          </p:cNvPr>
          <p:cNvSpPr/>
          <p:nvPr/>
        </p:nvSpPr>
        <p:spPr>
          <a:xfrm flipV="1">
            <a:off x="3718870" y="6458431"/>
            <a:ext cx="3410996"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4">
            <a:extLst>
              <a:ext uri="{FF2B5EF4-FFF2-40B4-BE49-F238E27FC236}">
                <a16:creationId xmlns:a16="http://schemas.microsoft.com/office/drawing/2014/main" id="{6DD2898A-7B73-7B05-8262-B5837112F219}"/>
              </a:ext>
            </a:extLst>
          </p:cNvPr>
          <p:cNvSpPr>
            <a:spLocks noGrp="1"/>
          </p:cNvSpPr>
          <p:nvPr/>
        </p:nvSpPr>
        <p:spPr>
          <a:xfrm>
            <a:off x="3708316" y="6827949"/>
            <a:ext cx="3421550" cy="124435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Kobiety są nadal niedostatecznie reprezentowane w wielu obszarach branży, zwłaszcza na stanowiskach związanych z handlem i rzemiosłem, a ponadto istnieje utrzymująca się różnica w wynagrodzeniach kobiet i mężczyzn, którą należy wyeliminować.</a:t>
            </a:r>
            <a:r>
              <a:rPr lang="en-IE" dirty="0"/>
              <a:t>”.</a:t>
            </a:r>
            <a:r>
              <a:rPr lang="x-none"/>
              <a:t> </a:t>
            </a:r>
            <a:endParaRPr lang="en-US" baseline="30000" dirty="0"/>
          </a:p>
        </p:txBody>
      </p:sp>
      <p:grpSp>
        <p:nvGrpSpPr>
          <p:cNvPr id="17" name="Group 16">
            <a:extLst>
              <a:ext uri="{FF2B5EF4-FFF2-40B4-BE49-F238E27FC236}">
                <a16:creationId xmlns:a16="http://schemas.microsoft.com/office/drawing/2014/main" id="{16730D62-D9CB-0696-6E01-04946CC02F94}"/>
              </a:ext>
            </a:extLst>
          </p:cNvPr>
          <p:cNvGrpSpPr/>
          <p:nvPr/>
        </p:nvGrpSpPr>
        <p:grpSpPr>
          <a:xfrm>
            <a:off x="4664514" y="5696874"/>
            <a:ext cx="1487826" cy="1083162"/>
            <a:chOff x="3400450" y="986392"/>
            <a:chExt cx="1487826" cy="1083162"/>
          </a:xfrm>
        </p:grpSpPr>
        <p:sp>
          <p:nvSpPr>
            <p:cNvPr id="23" name="Freeform 22">
              <a:extLst>
                <a:ext uri="{FF2B5EF4-FFF2-40B4-BE49-F238E27FC236}">
                  <a16:creationId xmlns:a16="http://schemas.microsoft.com/office/drawing/2014/main" id="{8FF22AC2-D7BF-32B9-2220-4ECE4217865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4" name="Freeform 23">
              <a:extLst>
                <a:ext uri="{FF2B5EF4-FFF2-40B4-BE49-F238E27FC236}">
                  <a16:creationId xmlns:a16="http://schemas.microsoft.com/office/drawing/2014/main" id="{710E3F17-850F-C361-47FF-97478A37D50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5" name="Text Placeholder 6">
            <a:extLst>
              <a:ext uri="{FF2B5EF4-FFF2-40B4-BE49-F238E27FC236}">
                <a16:creationId xmlns:a16="http://schemas.microsoft.com/office/drawing/2014/main" id="{4A2ED328-9831-5126-938F-24879DADB2BB}"/>
              </a:ext>
            </a:extLst>
          </p:cNvPr>
          <p:cNvSpPr txBox="1">
            <a:spLocks/>
          </p:cNvSpPr>
          <p:nvPr/>
        </p:nvSpPr>
        <p:spPr>
          <a:xfrm>
            <a:off x="3799430" y="9387840"/>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Hanna Larsen. </a:t>
            </a:r>
            <a:r>
              <a:rPr lang="pl-PL" sz="900" b="1" i="1" dirty="0">
                <a:solidFill>
                  <a:srgbClr val="EF8D5B"/>
                </a:solidFill>
                <a:ea typeface="Calibri" panose="020F0502020204030204" pitchFamily="34" charset="0"/>
                <a:cs typeface="Times New Roman" panose="02020603050405020304" pitchFamily="18" charset="0"/>
              </a:rPr>
              <a:t>Ekspertka ds. płci i różnorodności z Danii</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2418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413EDEC-5787-0343-4553-6E55FD14A2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759" y="449262"/>
            <a:ext cx="6496308" cy="6624637"/>
          </a:xfrm>
          <a:prstGeom prst="rect">
            <a:avLst/>
          </a:prstGeom>
        </p:spPr>
      </p:pic>
      <p:sp>
        <p:nvSpPr>
          <p:cNvPr id="24" name="Freeform 23">
            <a:extLst>
              <a:ext uri="{FF2B5EF4-FFF2-40B4-BE49-F238E27FC236}">
                <a16:creationId xmlns:a16="http://schemas.microsoft.com/office/drawing/2014/main" id="{48FB15DF-6733-F3BC-83A1-B1B64AF966F1}"/>
              </a:ext>
            </a:extLst>
          </p:cNvPr>
          <p:cNvSpPr/>
          <p:nvPr/>
        </p:nvSpPr>
        <p:spPr>
          <a:xfrm>
            <a:off x="442594" y="449262"/>
            <a:ext cx="6496307" cy="6624637"/>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45DBF072-EEAF-F8D9-EBBC-BA3CB33B2A99}"/>
              </a:ext>
            </a:extLst>
          </p:cNvPr>
          <p:cNvSpPr/>
          <p:nvPr/>
        </p:nvSpPr>
        <p:spPr>
          <a:xfrm>
            <a:off x="0" y="1264920"/>
            <a:ext cx="4188275" cy="9426893"/>
          </a:xfrm>
          <a:prstGeom prst="rect">
            <a:avLst/>
          </a:prstGeom>
          <a:solidFill>
            <a:srgbClr val="7CD0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56</a:t>
            </a:fld>
            <a:endParaRPr lang="en-US" dirty="0"/>
          </a:p>
        </p:txBody>
      </p:sp>
      <p:grpSp>
        <p:nvGrpSpPr>
          <p:cNvPr id="4" name="Group 3">
            <a:extLst>
              <a:ext uri="{FF2B5EF4-FFF2-40B4-BE49-F238E27FC236}">
                <a16:creationId xmlns:a16="http://schemas.microsoft.com/office/drawing/2014/main" id="{B7919A9D-A974-5D4E-8C6E-18ED3EB88FE3}"/>
              </a:ext>
            </a:extLst>
          </p:cNvPr>
          <p:cNvGrpSpPr/>
          <p:nvPr/>
        </p:nvGrpSpPr>
        <p:grpSpPr>
          <a:xfrm>
            <a:off x="1332622" y="3969606"/>
            <a:ext cx="1487826" cy="1083162"/>
            <a:chOff x="3400450" y="986392"/>
            <a:chExt cx="1487826" cy="1083162"/>
          </a:xfrm>
        </p:grpSpPr>
        <p:sp>
          <p:nvSpPr>
            <p:cNvPr id="5" name="Freeform 4">
              <a:extLst>
                <a:ext uri="{FF2B5EF4-FFF2-40B4-BE49-F238E27FC236}">
                  <a16:creationId xmlns:a16="http://schemas.microsoft.com/office/drawing/2014/main" id="{77A0467F-599A-6873-902F-B7CF42DDB9E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8" name="Freeform 7">
              <a:extLst>
                <a:ext uri="{FF2B5EF4-FFF2-40B4-BE49-F238E27FC236}">
                  <a16:creationId xmlns:a16="http://schemas.microsoft.com/office/drawing/2014/main" id="{EF71848A-0BAA-8884-E5BA-97D9846F874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2" name="Text Placeholder 4">
            <a:extLst>
              <a:ext uri="{FF2B5EF4-FFF2-40B4-BE49-F238E27FC236}">
                <a16:creationId xmlns:a16="http://schemas.microsoft.com/office/drawing/2014/main" id="{9851AFF3-C6C0-A6BB-4283-216284F0D453}"/>
              </a:ext>
            </a:extLst>
          </p:cNvPr>
          <p:cNvSpPr>
            <a:spLocks noGrp="1"/>
          </p:cNvSpPr>
          <p:nvPr/>
        </p:nvSpPr>
        <p:spPr>
          <a:xfrm>
            <a:off x="493233" y="5434742"/>
            <a:ext cx="3286605" cy="124017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Dobrze byłoby również mieć specjalistyczne trasy dla kobiet w sektorze budowlanym, aby im towarzyszyć</a:t>
            </a:r>
            <a:r>
              <a:rPr lang="en-IE" dirty="0"/>
              <a:t>”.</a:t>
            </a:r>
            <a:endParaRPr lang="en-US" baseline="30000" dirty="0"/>
          </a:p>
        </p:txBody>
      </p:sp>
      <p:sp>
        <p:nvSpPr>
          <p:cNvPr id="13" name="Text Placeholder 6">
            <a:extLst>
              <a:ext uri="{FF2B5EF4-FFF2-40B4-BE49-F238E27FC236}">
                <a16:creationId xmlns:a16="http://schemas.microsoft.com/office/drawing/2014/main" id="{178EECDD-96ED-C0C0-7B14-2CD17EBE7E6B}"/>
              </a:ext>
            </a:extLst>
          </p:cNvPr>
          <p:cNvSpPr txBox="1">
            <a:spLocks/>
          </p:cNvSpPr>
          <p:nvPr/>
        </p:nvSpPr>
        <p:spPr>
          <a:xfrm>
            <a:off x="445758" y="6701221"/>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err="1">
                <a:solidFill>
                  <a:schemeClr val="bg1"/>
                </a:solidFill>
                <a:cs typeface="Times New Roman" panose="02020603050405020304" pitchFamily="18" charset="0"/>
              </a:rPr>
              <a:t>Mónica</a:t>
            </a:r>
            <a:r>
              <a:rPr lang="en-IE" sz="900" b="1" i="1" dirty="0">
                <a:solidFill>
                  <a:schemeClr val="bg1"/>
                </a:solidFill>
                <a:cs typeface="Times New Roman" panose="02020603050405020304" pitchFamily="18" charset="0"/>
              </a:rPr>
              <a:t> </a:t>
            </a:r>
            <a:r>
              <a:rPr lang="en-IE" sz="900" b="1" i="1" dirty="0" err="1">
                <a:solidFill>
                  <a:schemeClr val="bg1"/>
                </a:solidFill>
                <a:cs typeface="Times New Roman" panose="02020603050405020304" pitchFamily="18" charset="0"/>
              </a:rPr>
              <a:t>Nevado</a:t>
            </a:r>
            <a:r>
              <a:rPr lang="pl-PL" sz="900" b="1" i="1" dirty="0">
                <a:solidFill>
                  <a:schemeClr val="bg1"/>
                </a:solidFill>
                <a:cs typeface="Times New Roman" panose="02020603050405020304" pitchFamily="18" charset="0"/>
              </a:rPr>
              <a:t>, Doradca i technik ds. zatrudnienia z Hiszpanii</a:t>
            </a:r>
            <a:endParaRPr lang="x-none" sz="900" b="1" i="1">
              <a:solidFill>
                <a:schemeClr val="bg1"/>
              </a:solidFill>
              <a:cs typeface="Times New Roman" panose="02020603050405020304" pitchFamily="18" charset="0"/>
            </a:endParaRPr>
          </a:p>
        </p:txBody>
      </p:sp>
      <p:sp>
        <p:nvSpPr>
          <p:cNvPr id="14" name="Text Placeholder 6">
            <a:extLst>
              <a:ext uri="{FF2B5EF4-FFF2-40B4-BE49-F238E27FC236}">
                <a16:creationId xmlns:a16="http://schemas.microsoft.com/office/drawing/2014/main" id="{17CF7BF7-7438-6494-F181-FD7E8CE1AD52}"/>
              </a:ext>
            </a:extLst>
          </p:cNvPr>
          <p:cNvSpPr>
            <a:spLocks noGrp="1"/>
          </p:cNvSpPr>
          <p:nvPr>
            <p:ph type="body" sz="quarter" idx="13"/>
          </p:nvPr>
        </p:nvSpPr>
        <p:spPr>
          <a:xfrm>
            <a:off x="277619" y="1705053"/>
            <a:ext cx="3910656" cy="725631"/>
          </a:xfrm>
        </p:spPr>
        <p:txBody>
          <a:bodyPr anchor="t">
            <a:normAutofit/>
          </a:bodyPr>
          <a:lstStyle/>
          <a:p>
            <a:pPr algn="l"/>
            <a:r>
              <a:rPr lang="en-GB" sz="2200" b="1" dirty="0">
                <a:solidFill>
                  <a:schemeClr val="bg1"/>
                </a:solidFill>
              </a:rPr>
              <a:t>3.2.3 </a:t>
            </a:r>
            <a:r>
              <a:rPr lang="en-GB" sz="2200" b="1" dirty="0" err="1">
                <a:solidFill>
                  <a:schemeClr val="bg1"/>
                </a:solidFill>
              </a:rPr>
              <a:t>Szkolenia</a:t>
            </a:r>
            <a:r>
              <a:rPr lang="en-GB" sz="2200" b="1" dirty="0">
                <a:solidFill>
                  <a:schemeClr val="bg1"/>
                </a:solidFill>
              </a:rPr>
              <a:t> </a:t>
            </a:r>
            <a:r>
              <a:rPr lang="en-GB" sz="2200" b="1" dirty="0" err="1">
                <a:solidFill>
                  <a:schemeClr val="bg1"/>
                </a:solidFill>
              </a:rPr>
              <a:t>i</a:t>
            </a:r>
            <a:r>
              <a:rPr lang="en-GB" sz="2200" b="1" dirty="0">
                <a:solidFill>
                  <a:schemeClr val="bg1"/>
                </a:solidFill>
              </a:rPr>
              <a:t> </a:t>
            </a:r>
            <a:r>
              <a:rPr lang="en-GB" sz="2200" b="1" dirty="0" err="1">
                <a:solidFill>
                  <a:schemeClr val="bg1"/>
                </a:solidFill>
              </a:rPr>
              <a:t>doradztwo</a:t>
            </a:r>
            <a:r>
              <a:rPr lang="en-GB" sz="2200" b="1" dirty="0">
                <a:solidFill>
                  <a:schemeClr val="bg1"/>
                </a:solidFill>
              </a:rPr>
              <a:t> </a:t>
            </a:r>
            <a:r>
              <a:rPr lang="en-GB" sz="2200" b="1" dirty="0" err="1">
                <a:solidFill>
                  <a:schemeClr val="bg1"/>
                </a:solidFill>
              </a:rPr>
              <a:t>zawodowe</a:t>
            </a:r>
            <a:endParaRPr lang="en-GB" sz="2200" b="1" dirty="0">
              <a:solidFill>
                <a:schemeClr val="bg1"/>
              </a:solidFill>
            </a:endParaRPr>
          </a:p>
          <a:p>
            <a:pPr algn="l"/>
            <a:endParaRPr lang="en-GB" sz="2200" b="1" dirty="0">
              <a:solidFill>
                <a:schemeClr val="bg1"/>
              </a:solidFill>
            </a:endParaRPr>
          </a:p>
        </p:txBody>
      </p:sp>
      <p:sp>
        <p:nvSpPr>
          <p:cNvPr id="16" name="Text Placeholder 9">
            <a:extLst>
              <a:ext uri="{FF2B5EF4-FFF2-40B4-BE49-F238E27FC236}">
                <a16:creationId xmlns:a16="http://schemas.microsoft.com/office/drawing/2014/main" id="{73913EFD-30C6-1A64-BB15-3DF7AFDF93FC}"/>
              </a:ext>
            </a:extLst>
          </p:cNvPr>
          <p:cNvSpPr txBox="1">
            <a:spLocks/>
          </p:cNvSpPr>
          <p:nvPr/>
        </p:nvSpPr>
        <p:spPr>
          <a:xfrm>
            <a:off x="499771" y="2760969"/>
            <a:ext cx="3303720" cy="885877"/>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buNone/>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Brak widoczności i reprezentacji kobiet jest związany z orientacją szkoleniową na młode kobiety, które planują rozwijać swoją karierę zawodową w sektorze budowlanym.</a:t>
            </a:r>
            <a:endParaRPr lang="x-none" sz="11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 Placeholder 9">
            <a:extLst>
              <a:ext uri="{FF2B5EF4-FFF2-40B4-BE49-F238E27FC236}">
                <a16:creationId xmlns:a16="http://schemas.microsoft.com/office/drawing/2014/main" id="{466B8F20-AB23-6E20-76C9-55ADA1393507}"/>
              </a:ext>
            </a:extLst>
          </p:cNvPr>
          <p:cNvSpPr txBox="1">
            <a:spLocks/>
          </p:cNvSpPr>
          <p:nvPr/>
        </p:nvSpPr>
        <p:spPr>
          <a:xfrm>
            <a:off x="483729" y="7349011"/>
            <a:ext cx="3303720" cy="2967290"/>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just">
              <a:spcBef>
                <a:spcPts val="0"/>
              </a:spcBef>
              <a:buNone/>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Ważne jest, aby zarówno trenerzy, jak i firmy starali się kierować kobiety nie tylko do sektorów tradycyjnie sfeminizowanych, takich jak sektor usług lub zdrowia. Orientacja ta powinna opierać się na widoczności i reprezentacji kobiet w sektorze, aby zachęcić młode kobiety do wejścia do sektora budowlanego, a następnie nadal towarzyszyć jej zaangażowanie w politykę biznesową.</a:t>
            </a:r>
          </a:p>
          <a:p>
            <a:pPr marL="0" indent="0" algn="just">
              <a:spcBef>
                <a:spcPts val="0"/>
              </a:spcBef>
              <a:buNone/>
            </a:pPr>
            <a:endPar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just">
              <a:spcBef>
                <a:spcPts val="0"/>
              </a:spcBef>
              <a:buNone/>
            </a:pPr>
            <a:r>
              <a:rPr lang="pl-PL" sz="1100" dirty="0">
                <a:solidFill>
                  <a:srgbClr val="000000"/>
                </a:solidFill>
                <a:latin typeface="Calibri" panose="020F0502020204030204" pitchFamily="34" charset="0"/>
                <a:ea typeface="Calibri" panose="020F0502020204030204" pitchFamily="34" charset="0"/>
                <a:cs typeface="Calibri" panose="020F0502020204030204" pitchFamily="34" charset="0"/>
              </a:rPr>
              <a:t>Sama branża podejmuje kroki w tym kierunku, starając się przełamać stereotypy, że budownictwo jest sektorem męskim, ale wskazówki i szkolenia nadal odgrywają niezbędną rolę w oferowaniu większych możliwości kobietom, które chcą pracować w budownictwie.</a:t>
            </a:r>
            <a:endPar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 Placeholder 4">
            <a:extLst>
              <a:ext uri="{FF2B5EF4-FFF2-40B4-BE49-F238E27FC236}">
                <a16:creationId xmlns:a16="http://schemas.microsoft.com/office/drawing/2014/main" id="{AA2F12C6-C11A-7848-5A03-40DC39F7B27E}"/>
              </a:ext>
            </a:extLst>
          </p:cNvPr>
          <p:cNvSpPr>
            <a:spLocks noGrp="1"/>
          </p:cNvSpPr>
          <p:nvPr/>
        </p:nvSpPr>
        <p:spPr>
          <a:xfrm>
            <a:off x="4188275" y="7349011"/>
            <a:ext cx="2938371" cy="1240179"/>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Branża podjęła również kroki w celu promowania równości płci, takie jak oferowanie większej liczby możliwości edukacji i szkoleń dla kobiet oraz tworzenie bardziej integracyjnego środowiska pracy</a:t>
            </a:r>
            <a:r>
              <a:rPr lang="en-IE" dirty="0"/>
              <a:t>”.</a:t>
            </a:r>
            <a:endParaRPr lang="en-US" baseline="30000" dirty="0"/>
          </a:p>
        </p:txBody>
      </p:sp>
      <p:sp>
        <p:nvSpPr>
          <p:cNvPr id="19" name="Text Placeholder 6">
            <a:extLst>
              <a:ext uri="{FF2B5EF4-FFF2-40B4-BE49-F238E27FC236}">
                <a16:creationId xmlns:a16="http://schemas.microsoft.com/office/drawing/2014/main" id="{23630068-7E5C-A00F-A1B2-41617A16E420}"/>
              </a:ext>
            </a:extLst>
          </p:cNvPr>
          <p:cNvSpPr txBox="1">
            <a:spLocks/>
          </p:cNvSpPr>
          <p:nvPr/>
        </p:nvSpPr>
        <p:spPr>
          <a:xfrm>
            <a:off x="4505465" y="9713861"/>
            <a:ext cx="2343983"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IE" sz="900" b="1" i="1" dirty="0">
                <a:solidFill>
                  <a:srgbClr val="EF8D5B"/>
                </a:solidFill>
                <a:cs typeface="Times New Roman" panose="02020603050405020304" pitchFamily="18" charset="0"/>
              </a:rPr>
              <a:t>Sarah Hansen. </a:t>
            </a:r>
            <a:r>
              <a:rPr lang="en-IE" sz="900" b="1" i="1" dirty="0" err="1">
                <a:solidFill>
                  <a:srgbClr val="EF8D5B"/>
                </a:solidFill>
                <a:cs typeface="Times New Roman" panose="02020603050405020304" pitchFamily="18" charset="0"/>
              </a:rPr>
              <a:t>Inżynier</a:t>
            </a:r>
            <a:r>
              <a:rPr lang="en-IE" sz="900" b="1" i="1" dirty="0">
                <a:solidFill>
                  <a:srgbClr val="EF8D5B"/>
                </a:solidFill>
                <a:cs typeface="Times New Roman" panose="02020603050405020304" pitchFamily="18" charset="0"/>
              </a:rPr>
              <a:t> </a:t>
            </a:r>
            <a:r>
              <a:rPr lang="pl-PL" sz="900" b="1" i="1" dirty="0">
                <a:solidFill>
                  <a:srgbClr val="EF8D5B"/>
                </a:solidFill>
                <a:cs typeface="Times New Roman" panose="02020603050405020304" pitchFamily="18" charset="0"/>
              </a:rPr>
              <a:t>budowlana</a:t>
            </a:r>
            <a:r>
              <a:rPr lang="en-IE" sz="900" b="1" i="1" dirty="0">
                <a:solidFill>
                  <a:srgbClr val="EF8D5B"/>
                </a:solidFill>
                <a:cs typeface="Times New Roman" panose="02020603050405020304" pitchFamily="18" charset="0"/>
              </a:rPr>
              <a:t> z </a:t>
            </a:r>
            <a:r>
              <a:rPr lang="en-IE" sz="900" b="1" i="1" dirty="0" err="1">
                <a:solidFill>
                  <a:srgbClr val="EF8D5B"/>
                </a:solidFill>
                <a:cs typeface="Times New Roman" panose="02020603050405020304" pitchFamily="18" charset="0"/>
              </a:rPr>
              <a:t>Danii</a:t>
            </a:r>
            <a:endParaRPr lang="x-none" sz="900" b="1" i="1">
              <a:solidFill>
                <a:srgbClr val="EF8D5B"/>
              </a:solidFill>
              <a:cs typeface="Times New Roman" panose="02020603050405020304" pitchFamily="18" charset="0"/>
            </a:endParaRPr>
          </a:p>
        </p:txBody>
      </p:sp>
    </p:spTree>
    <p:extLst>
      <p:ext uri="{BB962C8B-B14F-4D97-AF65-F5344CB8AC3E}">
        <p14:creationId xmlns:p14="http://schemas.microsoft.com/office/powerpoint/2010/main" val="42695623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en-GB" dirty="0">
                <a:effectLst/>
                <a:ea typeface="Calibri" panose="020F0502020204030204" pitchFamily="34" charset="0"/>
              </a:rPr>
              <a:t>“</a:t>
            </a:r>
            <a:r>
              <a:rPr lang="pl-PL" dirty="0"/>
              <a:t>Za każdym razem, gdy coś jest jednowymiarowe, gdy widzimy tylko jedną perspektywę, tracimy na tym</a:t>
            </a:r>
            <a:r>
              <a:rPr lang="en-GB" dirty="0">
                <a:effectLst/>
                <a:ea typeface="Calibri" panose="020F0502020204030204" pitchFamily="34" charset="0"/>
              </a:rPr>
              <a:t>.” </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57</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29449" y="4381500"/>
            <a:ext cx="6526988" cy="2314214"/>
          </a:xfrm>
          <a:prstGeom prst="rect">
            <a:avLst/>
          </a:prstGeom>
        </p:spPr>
        <p:txBody>
          <a:bodyPr/>
          <a:lstStyle/>
          <a:p>
            <a:r>
              <a:rPr lang="pl-PL" dirty="0">
                <a:ea typeface="Calibri" panose="020F0502020204030204" pitchFamily="34" charset="0"/>
              </a:rPr>
              <a:t>Znajdujemy się również w momencie, gdy sektor przechodzi proces zmian i innowacji. Oznacza to, że potrzeba coraz więcej lepiej wyszkolonych pracowników, aby sprostać potrzebom sektora.</a:t>
            </a:r>
          </a:p>
          <a:p>
            <a:endParaRPr lang="pl-PL" dirty="0">
              <a:ea typeface="Calibri" panose="020F0502020204030204" pitchFamily="34" charset="0"/>
            </a:endParaRPr>
          </a:p>
          <a:p>
            <a:r>
              <a:rPr lang="pl-PL" dirty="0">
                <a:ea typeface="Calibri" panose="020F0502020204030204" pitchFamily="34" charset="0"/>
              </a:rPr>
              <a:t>Kobiety są kluczowym graczem w stawianiu czoła wyzwaniom sektora budowlanego i tak muszą to postrzegać organizacje i pracodawcy, rzucając wyzwanie wspomnianym powyżej rolom płci, aby mieć więcej możliwości na przyszłość. To kobiety odgrywają tu kluczową rolę. </a:t>
            </a:r>
          </a:p>
          <a:p>
            <a:endParaRPr lang="pl-PL" dirty="0">
              <a:ea typeface="Calibri" panose="020F0502020204030204" pitchFamily="34" charset="0"/>
            </a:endParaRPr>
          </a:p>
          <a:p>
            <a:r>
              <a:rPr lang="pl-PL" dirty="0">
                <a:ea typeface="Calibri" panose="020F0502020204030204" pitchFamily="34" charset="0"/>
              </a:rPr>
              <a:t>Ponadto, jak widzieliśmy, sam sektor ułatwia potrzebę obsadzania nowych miejsc pracy, zarówno ze względu na dużą liczbę pracowników zbliżających się do wieku emerytalnego, a także pracowników-ekspertów na nowych stanowiskach związanych z rozwojem technologicznym, gospodarką o obiegu zamkniętym...  </a:t>
            </a:r>
          </a:p>
          <a:p>
            <a:endParaRPr lang="pl-PL" dirty="0">
              <a:ea typeface="Calibri" panose="020F0502020204030204" pitchFamily="34" charset="0"/>
            </a:endParaRPr>
          </a:p>
          <a:p>
            <a:r>
              <a:rPr lang="pl-PL" dirty="0">
                <a:ea typeface="Calibri" panose="020F0502020204030204" pitchFamily="34" charset="0"/>
              </a:rPr>
              <a:t>Zmiany społeczne zachodzą powoli, ale nie dzieją się same. W sektorze budowlanym zawsze panowało przekonanie, że kobiety nie mogą pracować w tym sektorze, ale widzimy, że te stereotypy zmieniają się w nowych pokoleniach. </a:t>
            </a:r>
          </a:p>
          <a:p>
            <a:endParaRPr lang="pl-PL" dirty="0">
              <a:ea typeface="Calibri" panose="020F0502020204030204" pitchFamily="34" charset="0"/>
            </a:endParaRPr>
          </a:p>
          <a:p>
            <a:r>
              <a:rPr lang="pl-PL" dirty="0">
                <a:ea typeface="Calibri" panose="020F0502020204030204" pitchFamily="34" charset="0"/>
              </a:rPr>
              <a:t>To młode kobiety wiedzą, że mają prawa pracownicze, które muszą być spełnione, że ich wynagrodzenie musi być takie samo jak wynagrodzenie mężczyzn i że mogą wykonywać te same prace co mężczyźni.</a:t>
            </a:r>
            <a:endParaRPr lang="en-US" dirty="0">
              <a:effectLst/>
              <a:ea typeface="Calibri" panose="020F0502020204030204" pitchFamily="34" charset="0"/>
            </a:endParaRPr>
          </a:p>
          <a:p>
            <a:endParaRPr lang="en-US" dirty="0">
              <a:effectLst/>
              <a:ea typeface="Calibri" panose="020F0502020204030204" pitchFamily="34" charset="0"/>
            </a:endParaRPr>
          </a:p>
          <a:p>
            <a:endParaRPr lang="x-none">
              <a:effectLst/>
              <a:ea typeface="Calibri" panose="020F0502020204030204" pitchFamily="34" charset="0"/>
            </a:endParaRPr>
          </a:p>
          <a:p>
            <a:pPr algn="just">
              <a:tabLst>
                <a:tab pos="450215" algn="l"/>
              </a:tabLst>
            </a:pPr>
            <a:endParaRPr lang="x-none">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7" name="Text Placeholder 7">
            <a:extLst>
              <a:ext uri="{FF2B5EF4-FFF2-40B4-BE49-F238E27FC236}">
                <a16:creationId xmlns:a16="http://schemas.microsoft.com/office/drawing/2014/main" id="{1CB93B43-FE4E-7A48-9B95-F14A5136BC41}"/>
              </a:ext>
            </a:extLst>
          </p:cNvPr>
          <p:cNvSpPr>
            <a:spLocks noGrp="1"/>
          </p:cNvSpPr>
          <p:nvPr/>
        </p:nvSpPr>
        <p:spPr>
          <a:xfrm>
            <a:off x="782170" y="3209320"/>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3.2.4 </a:t>
            </a:r>
            <a:r>
              <a:rPr lang="pl-PL" dirty="0"/>
              <a:t>Zmiana pokoleniowa i innowacje jako narzędzia zmian</a:t>
            </a:r>
            <a:endParaRPr lang="x-none"/>
          </a:p>
        </p:txBody>
      </p:sp>
      <p:sp>
        <p:nvSpPr>
          <p:cNvPr id="9" name="Text Placeholder 6">
            <a:extLst>
              <a:ext uri="{FF2B5EF4-FFF2-40B4-BE49-F238E27FC236}">
                <a16:creationId xmlns:a16="http://schemas.microsoft.com/office/drawing/2014/main" id="{79B32A51-723A-7600-613F-BADFC12A4E63}"/>
              </a:ext>
            </a:extLst>
          </p:cNvPr>
          <p:cNvSpPr txBox="1">
            <a:spLocks/>
          </p:cNvSpPr>
          <p:nvPr/>
        </p:nvSpPr>
        <p:spPr>
          <a:xfrm>
            <a:off x="2148125" y="206431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Sanja</a:t>
            </a: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Ivandic</a:t>
            </a:r>
            <a:r>
              <a:rPr lang="pl-PL"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IE"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t>
            </a:r>
            <a:r>
              <a:rPr lang="pl-PL" sz="900" b="1" i="1" dirty="0">
                <a:solidFill>
                  <a:schemeClr val="bg1"/>
                </a:solidFill>
                <a:ea typeface="Calibri" panose="020F0502020204030204" pitchFamily="34" charset="0"/>
                <a:cs typeface="Times New Roman" panose="02020603050405020304" pitchFamily="18" charset="0"/>
              </a:rPr>
              <a:t>kspert ds. równości z Niemiec.</a:t>
            </a:r>
            <a:endParaRPr lang="x-none" sz="900" i="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4">
            <a:extLst>
              <a:ext uri="{FF2B5EF4-FFF2-40B4-BE49-F238E27FC236}">
                <a16:creationId xmlns:a16="http://schemas.microsoft.com/office/drawing/2014/main" id="{DF24D42B-60F1-C1CA-5065-32C3942836AD}"/>
              </a:ext>
            </a:extLst>
          </p:cNvPr>
          <p:cNvSpPr>
            <a:spLocks noGrp="1"/>
          </p:cNvSpPr>
          <p:nvPr/>
        </p:nvSpPr>
        <p:spPr>
          <a:xfrm>
            <a:off x="3779837" y="7903232"/>
            <a:ext cx="3276600" cy="110154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Widzimy różnicę pokoleniową w postawach społecznych. Jest to szczególnie widoczne wśród młodych kobiet. Kobiety widzą, że mają swoje prawa i nie boją się po nie sięgać</a:t>
            </a:r>
            <a:r>
              <a:rPr lang="en-US" dirty="0"/>
              <a:t>.”</a:t>
            </a:r>
          </a:p>
        </p:txBody>
      </p:sp>
      <p:sp>
        <p:nvSpPr>
          <p:cNvPr id="13" name="Text Placeholder 6">
            <a:extLst>
              <a:ext uri="{FF2B5EF4-FFF2-40B4-BE49-F238E27FC236}">
                <a16:creationId xmlns:a16="http://schemas.microsoft.com/office/drawing/2014/main" id="{300360E4-3962-470B-B178-3519584A54FC}"/>
              </a:ext>
            </a:extLst>
          </p:cNvPr>
          <p:cNvSpPr txBox="1">
            <a:spLocks/>
          </p:cNvSpPr>
          <p:nvPr/>
        </p:nvSpPr>
        <p:spPr>
          <a:xfrm>
            <a:off x="3779838" y="9757181"/>
            <a:ext cx="3276599"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Bef>
                <a:spcPts val="195"/>
              </a:spcBef>
              <a:tabLst>
                <a:tab pos="450215" algn="l"/>
              </a:tabLst>
            </a:pP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Małgorzata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Kopka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Piątek</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b="1" i="1" dirty="0">
                <a:solidFill>
                  <a:srgbClr val="EF8D5B"/>
                </a:solidFill>
                <a:ea typeface="Calibri" panose="020F0502020204030204" pitchFamily="34" charset="0"/>
                <a:cs typeface="Times New Roman" panose="02020603050405020304" pitchFamily="18" charset="0"/>
              </a:rPr>
              <a:t>Dyrektor Programu Polityki Europejskiej i Migracyjnej w Instytucie Spraw Publicznych, Polska</a:t>
            </a:r>
            <a:endPar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08CCE3A2-24BE-0870-83A6-FD28C8C82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6" y="7560332"/>
            <a:ext cx="3780773" cy="3131481"/>
          </a:xfrm>
          <a:prstGeom prst="rect">
            <a:avLst/>
          </a:prstGeom>
        </p:spPr>
      </p:pic>
      <p:sp>
        <p:nvSpPr>
          <p:cNvPr id="17" name="Freeform 16">
            <a:extLst>
              <a:ext uri="{FF2B5EF4-FFF2-40B4-BE49-F238E27FC236}">
                <a16:creationId xmlns:a16="http://schemas.microsoft.com/office/drawing/2014/main" id="{A07F4F23-47FE-5DEA-33D3-D8815F211BCB}"/>
              </a:ext>
            </a:extLst>
          </p:cNvPr>
          <p:cNvSpPr/>
          <p:nvPr/>
        </p:nvSpPr>
        <p:spPr>
          <a:xfrm>
            <a:off x="-937" y="7560332"/>
            <a:ext cx="3780773" cy="3131481"/>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73736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282" b="-320"/>
          <a:stretch/>
        </p:blipFill>
        <p:spPr>
          <a:xfrm>
            <a:off x="464104" y="472749"/>
            <a:ext cx="6496308" cy="9245409"/>
          </a:xfrm>
        </p:spPr>
      </p:pic>
      <p:sp>
        <p:nvSpPr>
          <p:cNvPr id="3" name="Freeform 2">
            <a:extLst>
              <a:ext uri="{FF2B5EF4-FFF2-40B4-BE49-F238E27FC236}">
                <a16:creationId xmlns:a16="http://schemas.microsoft.com/office/drawing/2014/main" id="{5D326608-DBAD-0CF5-6217-FAC3828D4FF2}"/>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58</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2344994"/>
            <a:ext cx="3684084" cy="741413"/>
          </a:xfrm>
        </p:spPr>
        <p:txBody>
          <a:bodyPr anchor="t">
            <a:normAutofit/>
          </a:bodyPr>
          <a:lstStyle/>
          <a:p>
            <a:pPr algn="l"/>
            <a:r>
              <a:rPr lang="en-GB" sz="2200" b="1" dirty="0">
                <a:solidFill>
                  <a:schemeClr val="bg1"/>
                </a:solidFill>
              </a:rPr>
              <a:t>3.2.5 </a:t>
            </a:r>
            <a:r>
              <a:rPr lang="en-IE" sz="2200" b="1" dirty="0">
                <a:solidFill>
                  <a:schemeClr val="bg1"/>
                </a:solidFill>
              </a:rPr>
              <a:t>Plan </a:t>
            </a:r>
            <a:r>
              <a:rPr lang="en-IE" sz="2200" b="1" dirty="0" err="1">
                <a:solidFill>
                  <a:schemeClr val="bg1"/>
                </a:solidFill>
              </a:rPr>
              <a:t>działania</a:t>
            </a:r>
            <a:r>
              <a:rPr lang="en-IE" sz="2200" b="1" dirty="0">
                <a:solidFill>
                  <a:schemeClr val="bg1"/>
                </a:solidFill>
              </a:rPr>
              <a:t> </a:t>
            </a:r>
            <a:r>
              <a:rPr lang="en-IE" sz="2200" b="1" dirty="0" err="1">
                <a:solidFill>
                  <a:schemeClr val="bg1"/>
                </a:solidFill>
              </a:rPr>
              <a:t>FemCon</a:t>
            </a:r>
            <a:endParaRPr lang="x-none" sz="2200" b="1" dirty="0">
              <a:solidFill>
                <a:schemeClr val="bg1"/>
              </a:solidFill>
            </a:endParaRPr>
          </a:p>
          <a:p>
            <a:pPr algn="l"/>
            <a:endParaRPr lang="en-GB" sz="2200" b="1" dirty="0">
              <a:solidFill>
                <a:schemeClr val="bg1"/>
              </a:solidFill>
            </a:endParaRPr>
          </a:p>
        </p:txBody>
      </p:sp>
      <p:sp>
        <p:nvSpPr>
          <p:cNvPr id="2" name="Text Placeholder 9">
            <a:extLst>
              <a:ext uri="{FF2B5EF4-FFF2-40B4-BE49-F238E27FC236}">
                <a16:creationId xmlns:a16="http://schemas.microsoft.com/office/drawing/2014/main" id="{2CB6D6AE-B6AC-7187-3156-884D5D92D401}"/>
              </a:ext>
            </a:extLst>
          </p:cNvPr>
          <p:cNvSpPr txBox="1">
            <a:spLocks/>
          </p:cNvSpPr>
          <p:nvPr/>
        </p:nvSpPr>
        <p:spPr>
          <a:xfrm>
            <a:off x="499771" y="2964427"/>
            <a:ext cx="3303720" cy="1242858"/>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pl-PL" sz="1100" dirty="0">
                <a:solidFill>
                  <a:schemeClr val="tx1"/>
                </a:solidFill>
                <a:latin typeface="Calibri" panose="020F0502020204030204" pitchFamily="34" charset="0"/>
                <a:cs typeface="Calibri" panose="020F0502020204030204" pitchFamily="34" charset="0"/>
              </a:rPr>
              <a:t>Aby zapoznać się z opracowanym w ramach projektu </a:t>
            </a:r>
            <a:r>
              <a:rPr lang="pl-PL" sz="1100" dirty="0" err="1">
                <a:solidFill>
                  <a:schemeClr val="tx1"/>
                </a:solidFill>
                <a:latin typeface="Calibri" panose="020F0502020204030204" pitchFamily="34" charset="0"/>
                <a:cs typeface="Calibri" panose="020F0502020204030204" pitchFamily="34" charset="0"/>
              </a:rPr>
              <a:t>FemCon</a:t>
            </a:r>
            <a:r>
              <a:rPr lang="pl-PL" sz="1100" dirty="0">
                <a:solidFill>
                  <a:schemeClr val="tx1"/>
                </a:solidFill>
                <a:latin typeface="Calibri" panose="020F0502020204030204" pitchFamily="34" charset="0"/>
                <a:cs typeface="Calibri" panose="020F0502020204030204" pitchFamily="34" charset="0"/>
              </a:rPr>
              <a:t> Planem Działania odwiedź </a:t>
            </a:r>
            <a:r>
              <a:rPr lang="pl-PL" sz="11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https://femalesinconstruction.eu/resources/femcon-inclusion-reach-teach-toolkit-pl/</a:t>
            </a:r>
            <a:r>
              <a:rPr lang="pl-PL" sz="800" dirty="0">
                <a:solidFill>
                  <a:schemeClr val="tx1"/>
                </a:solidFill>
                <a:latin typeface="Calibri" panose="020F0502020204030204" pitchFamily="34" charset="0"/>
                <a:cs typeface="Calibri" panose="020F0502020204030204" pitchFamily="34" charset="0"/>
              </a:rPr>
              <a:t> </a:t>
            </a:r>
            <a:endParaRPr lang="x-none" sz="11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4956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E3F96E1-7AB3-D835-B196-06246D5BA501}"/>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20"/>
          <a:stretch/>
        </p:blipFill>
        <p:spPr>
          <a:xfrm>
            <a:off x="464104" y="472749"/>
            <a:ext cx="6496308" cy="9245409"/>
          </a:xfrm>
        </p:spPr>
      </p:pic>
      <p:sp>
        <p:nvSpPr>
          <p:cNvPr id="6" name="Slide Number Placeholder 5">
            <a:extLst>
              <a:ext uri="{FF2B5EF4-FFF2-40B4-BE49-F238E27FC236}">
                <a16:creationId xmlns:a16="http://schemas.microsoft.com/office/drawing/2014/main" id="{83538A79-1C31-9D45-A8E7-5C169C2A0B08}"/>
              </a:ext>
            </a:extLst>
          </p:cNvPr>
          <p:cNvSpPr>
            <a:spLocks noGrp="1"/>
          </p:cNvSpPr>
          <p:nvPr>
            <p:ph type="sldNum" sz="quarter" idx="4"/>
          </p:nvPr>
        </p:nvSpPr>
        <p:spPr/>
        <p:txBody>
          <a:bodyPr/>
          <a:lstStyle/>
          <a:p>
            <a:fld id="{CB2079F2-58AF-ED44-82D7-E04B2F6FD686}" type="slidenum">
              <a:rPr lang="en-US" smtClean="0"/>
              <a:pPr/>
              <a:t>59</a:t>
            </a:fld>
            <a:endParaRPr lang="en-US" dirty="0"/>
          </a:p>
        </p:txBody>
      </p:sp>
      <p:sp>
        <p:nvSpPr>
          <p:cNvPr id="52" name="Text Placeholder 51">
            <a:extLst>
              <a:ext uri="{FF2B5EF4-FFF2-40B4-BE49-F238E27FC236}">
                <a16:creationId xmlns:a16="http://schemas.microsoft.com/office/drawing/2014/main" id="{9289E2CC-4727-6E9F-D5B3-95BE586D32D7}"/>
              </a:ext>
            </a:extLst>
          </p:cNvPr>
          <p:cNvSpPr>
            <a:spLocks noGrp="1"/>
          </p:cNvSpPr>
          <p:nvPr>
            <p:ph type="body" sz="quarter" idx="13"/>
          </p:nvPr>
        </p:nvSpPr>
        <p:spPr>
          <a:prstGeom prst="rect">
            <a:avLst/>
          </a:prstGeom>
        </p:spPr>
        <p:txBody>
          <a:bodyPr/>
          <a:lstStyle/>
          <a:p>
            <a:r>
              <a:rPr lang="en-IE" sz="1800" kern="1200" dirty="0">
                <a:solidFill>
                  <a:srgbClr val="000000"/>
                </a:solidFill>
                <a:effectLst/>
                <a:latin typeface="Calibri" panose="020F0502020204030204" pitchFamily="34" charset="0"/>
                <a:ea typeface="Calibri" panose="020F0502020204030204" pitchFamily="34" charset="0"/>
              </a:rPr>
              <a:t>“</a:t>
            </a:r>
            <a:r>
              <a:rPr lang="pl-PL" dirty="0">
                <a:ea typeface="Calibri" panose="020F0502020204030204" pitchFamily="34" charset="0"/>
              </a:rPr>
              <a:t>Miejsce kobiety jest tam, gdzie chce, nawet w kabinie 40-tonowego buldożera</a:t>
            </a:r>
            <a:r>
              <a:rPr lang="en-IE" sz="1800" kern="1200" dirty="0">
                <a:solidFill>
                  <a:srgbClr val="000000"/>
                </a:solidFill>
                <a:effectLst/>
                <a:latin typeface="Calibri" panose="020F0502020204030204" pitchFamily="34" charset="0"/>
                <a:ea typeface="Calibri" panose="020F0502020204030204" pitchFamily="34" charset="0"/>
              </a:rPr>
              <a:t>”</a:t>
            </a:r>
            <a:r>
              <a:rPr lang="en-US" dirty="0"/>
              <a:t>. </a:t>
            </a:r>
          </a:p>
        </p:txBody>
      </p:sp>
      <p:sp>
        <p:nvSpPr>
          <p:cNvPr id="3" name="Graphic 383">
            <a:extLst>
              <a:ext uri="{FF2B5EF4-FFF2-40B4-BE49-F238E27FC236}">
                <a16:creationId xmlns:a16="http://schemas.microsoft.com/office/drawing/2014/main" id="{83188073-ABFF-4C59-D8F6-7E9E8FC4F71B}"/>
              </a:ext>
            </a:extLst>
          </p:cNvPr>
          <p:cNvSpPr/>
          <p:nvPr/>
        </p:nvSpPr>
        <p:spPr>
          <a:xfrm>
            <a:off x="822115" y="6178398"/>
            <a:ext cx="2875625" cy="4404497"/>
          </a:xfrm>
          <a:custGeom>
            <a:avLst/>
            <a:gdLst>
              <a:gd name="connsiteX0" fmla="*/ 1694948 w 1787743"/>
              <a:gd name="connsiteY0" fmla="*/ 2562919 h 2738225"/>
              <a:gd name="connsiteX1" fmla="*/ 1618570 w 1787743"/>
              <a:gd name="connsiteY1" fmla="*/ 2406971 h 2738225"/>
              <a:gd name="connsiteX2" fmla="*/ 1548646 w 1787743"/>
              <a:gd name="connsiteY2" fmla="*/ 2257477 h 2738225"/>
              <a:gd name="connsiteX3" fmla="*/ 1549722 w 1787743"/>
              <a:gd name="connsiteY3" fmla="*/ 2234891 h 2738225"/>
              <a:gd name="connsiteX4" fmla="*/ 1561555 w 1787743"/>
              <a:gd name="connsiteY4" fmla="*/ 2229514 h 2738225"/>
              <a:gd name="connsiteX5" fmla="*/ 1588449 w 1787743"/>
              <a:gd name="connsiteY5" fmla="*/ 2206928 h 2738225"/>
              <a:gd name="connsiteX6" fmla="*/ 1581995 w 1787743"/>
              <a:gd name="connsiteY6" fmla="*/ 2172512 h 2738225"/>
              <a:gd name="connsiteX7" fmla="*/ 1585222 w 1787743"/>
              <a:gd name="connsiteY7" fmla="*/ 2128417 h 2738225"/>
              <a:gd name="connsiteX8" fmla="*/ 1708933 w 1787743"/>
              <a:gd name="connsiteY8" fmla="*/ 1831578 h 2738225"/>
              <a:gd name="connsiteX9" fmla="*/ 1784236 w 1787743"/>
              <a:gd name="connsiteY9" fmla="*/ 1432567 h 2738225"/>
              <a:gd name="connsiteX10" fmla="*/ 1565858 w 1787743"/>
              <a:gd name="connsiteY10" fmla="*/ 1162617 h 2738225"/>
              <a:gd name="connsiteX11" fmla="*/ 1634706 w 1787743"/>
              <a:gd name="connsiteY11" fmla="*/ 1134654 h 2738225"/>
              <a:gd name="connsiteX12" fmla="*/ 1684191 w 1787743"/>
              <a:gd name="connsiteY12" fmla="*/ 1066897 h 2738225"/>
              <a:gd name="connsiteX13" fmla="*/ 1606737 w 1787743"/>
              <a:gd name="connsiteY13" fmla="*/ 654980 h 2738225"/>
              <a:gd name="connsiteX14" fmla="*/ 1583070 w 1787743"/>
              <a:gd name="connsiteY14" fmla="*/ 576469 h 2738225"/>
              <a:gd name="connsiteX15" fmla="*/ 1576616 w 1787743"/>
              <a:gd name="connsiteY15" fmla="*/ 547430 h 2738225"/>
              <a:gd name="connsiteX16" fmla="*/ 1631479 w 1787743"/>
              <a:gd name="connsiteY16" fmla="*/ 539901 h 2738225"/>
              <a:gd name="connsiteX17" fmla="*/ 1640085 w 1787743"/>
              <a:gd name="connsiteY17" fmla="*/ 516241 h 2738225"/>
              <a:gd name="connsiteX18" fmla="*/ 1556176 w 1787743"/>
              <a:gd name="connsiteY18" fmla="*/ 446333 h 2738225"/>
              <a:gd name="connsiteX19" fmla="*/ 1546495 w 1787743"/>
              <a:gd name="connsiteY19" fmla="*/ 360293 h 2738225"/>
              <a:gd name="connsiteX20" fmla="*/ 1476571 w 1787743"/>
              <a:gd name="connsiteY20" fmla="*/ 161325 h 2738225"/>
              <a:gd name="connsiteX21" fmla="*/ 1281860 w 1787743"/>
              <a:gd name="connsiteY21" fmla="*/ 57001 h 2738225"/>
              <a:gd name="connsiteX22" fmla="*/ 1267875 w 1787743"/>
              <a:gd name="connsiteY22" fmla="*/ 32265 h 2738225"/>
              <a:gd name="connsiteX23" fmla="*/ 1189346 w 1787743"/>
              <a:gd name="connsiteY23" fmla="*/ 0 h 2738225"/>
              <a:gd name="connsiteX24" fmla="*/ 1076392 w 1787743"/>
              <a:gd name="connsiteY24" fmla="*/ 23661 h 2738225"/>
              <a:gd name="connsiteX25" fmla="*/ 1046271 w 1787743"/>
              <a:gd name="connsiteY25" fmla="*/ 40869 h 2738225"/>
              <a:gd name="connsiteX26" fmla="*/ 916105 w 1787743"/>
              <a:gd name="connsiteY26" fmla="*/ 153797 h 2738225"/>
              <a:gd name="connsiteX27" fmla="*/ 853712 w 1787743"/>
              <a:gd name="connsiteY27" fmla="*/ 278555 h 2738225"/>
              <a:gd name="connsiteX28" fmla="*/ 845106 w 1787743"/>
              <a:gd name="connsiteY28" fmla="*/ 399011 h 2738225"/>
              <a:gd name="connsiteX29" fmla="*/ 845106 w 1787743"/>
              <a:gd name="connsiteY29" fmla="*/ 407615 h 2738225"/>
              <a:gd name="connsiteX30" fmla="*/ 725697 w 1787743"/>
              <a:gd name="connsiteY30" fmla="*/ 497957 h 2738225"/>
              <a:gd name="connsiteX31" fmla="*/ 719243 w 1787743"/>
              <a:gd name="connsiteY31" fmla="*/ 520542 h 2738225"/>
              <a:gd name="connsiteX32" fmla="*/ 732152 w 1787743"/>
              <a:gd name="connsiteY32" fmla="*/ 526996 h 2738225"/>
              <a:gd name="connsiteX33" fmla="*/ 855863 w 1787743"/>
              <a:gd name="connsiteY33" fmla="*/ 462465 h 2738225"/>
              <a:gd name="connsiteX34" fmla="*/ 860166 w 1787743"/>
              <a:gd name="connsiteY34" fmla="*/ 412992 h 2738225"/>
              <a:gd name="connsiteX35" fmla="*/ 932241 w 1787743"/>
              <a:gd name="connsiteY35" fmla="*/ 378576 h 2738225"/>
              <a:gd name="connsiteX36" fmla="*/ 1192573 w 1787743"/>
              <a:gd name="connsiteY36" fmla="*/ 340934 h 2738225"/>
              <a:gd name="connsiteX37" fmla="*/ 1503465 w 1787743"/>
              <a:gd name="connsiteY37" fmla="*/ 430200 h 2738225"/>
              <a:gd name="connsiteX38" fmla="*/ 1545419 w 1787743"/>
              <a:gd name="connsiteY38" fmla="*/ 450635 h 2738225"/>
              <a:gd name="connsiteX39" fmla="*/ 1545419 w 1787743"/>
              <a:gd name="connsiteY39" fmla="*/ 504410 h 2738225"/>
              <a:gd name="connsiteX40" fmla="*/ 1532510 w 1787743"/>
              <a:gd name="connsiteY40" fmla="*/ 500108 h 2738225"/>
              <a:gd name="connsiteX41" fmla="*/ 1510995 w 1787743"/>
              <a:gd name="connsiteY41" fmla="*/ 495806 h 2738225"/>
              <a:gd name="connsiteX42" fmla="*/ 1432465 w 1787743"/>
              <a:gd name="connsiteY42" fmla="*/ 445257 h 2738225"/>
              <a:gd name="connsiteX43" fmla="*/ 1186118 w 1787743"/>
              <a:gd name="connsiteY43" fmla="*/ 406539 h 2738225"/>
              <a:gd name="connsiteX44" fmla="*/ 952681 w 1787743"/>
              <a:gd name="connsiteY44" fmla="*/ 414068 h 2738225"/>
              <a:gd name="connsiteX45" fmla="*/ 826818 w 1787743"/>
              <a:gd name="connsiteY45" fmla="*/ 568940 h 2738225"/>
              <a:gd name="connsiteX46" fmla="*/ 850484 w 1787743"/>
              <a:gd name="connsiteY46" fmla="*/ 651754 h 2738225"/>
              <a:gd name="connsiteX47" fmla="*/ 832197 w 1787743"/>
              <a:gd name="connsiteY47" fmla="*/ 693698 h 2738225"/>
              <a:gd name="connsiteX48" fmla="*/ 782712 w 1787743"/>
              <a:gd name="connsiteY48" fmla="*/ 779738 h 2738225"/>
              <a:gd name="connsiteX49" fmla="*/ 730000 w 1787743"/>
              <a:gd name="connsiteY49" fmla="*/ 880835 h 2738225"/>
              <a:gd name="connsiteX50" fmla="*/ 733227 w 1787743"/>
              <a:gd name="connsiteY50" fmla="*/ 984084 h 2738225"/>
              <a:gd name="connsiteX51" fmla="*/ 915029 w 1787743"/>
              <a:gd name="connsiteY51" fmla="*/ 1099162 h 2738225"/>
              <a:gd name="connsiteX52" fmla="*/ 873075 w 1787743"/>
              <a:gd name="connsiteY52" fmla="*/ 1131427 h 2738225"/>
              <a:gd name="connsiteX53" fmla="*/ 722470 w 1787743"/>
              <a:gd name="connsiteY53" fmla="*/ 1269091 h 2738225"/>
              <a:gd name="connsiteX54" fmla="*/ 730000 w 1787743"/>
              <a:gd name="connsiteY54" fmla="*/ 1280922 h 2738225"/>
              <a:gd name="connsiteX55" fmla="*/ 738606 w 1787743"/>
              <a:gd name="connsiteY55" fmla="*/ 1285224 h 2738225"/>
              <a:gd name="connsiteX56" fmla="*/ 576168 w 1787743"/>
              <a:gd name="connsiteY56" fmla="*/ 1557325 h 2738225"/>
              <a:gd name="connsiteX57" fmla="*/ 612744 w 1787743"/>
              <a:gd name="connsiteY57" fmla="*/ 1814370 h 2738225"/>
              <a:gd name="connsiteX58" fmla="*/ 636410 w 1787743"/>
              <a:gd name="connsiteY58" fmla="*/ 1958488 h 2738225"/>
              <a:gd name="connsiteX59" fmla="*/ 608441 w 1787743"/>
              <a:gd name="connsiteY59" fmla="*/ 1975695 h 2738225"/>
              <a:gd name="connsiteX60" fmla="*/ 626728 w 1787743"/>
              <a:gd name="connsiteY60" fmla="*/ 1982148 h 2738225"/>
              <a:gd name="connsiteX61" fmla="*/ 643940 w 1787743"/>
              <a:gd name="connsiteY61" fmla="*/ 1972469 h 2738225"/>
              <a:gd name="connsiteX62" fmla="*/ 646092 w 1787743"/>
              <a:gd name="connsiteY62" fmla="*/ 1968167 h 2738225"/>
              <a:gd name="connsiteX63" fmla="*/ 709561 w 1787743"/>
              <a:gd name="connsiteY63" fmla="*/ 1948808 h 2738225"/>
              <a:gd name="connsiteX64" fmla="*/ 762273 w 1787743"/>
              <a:gd name="connsiteY64" fmla="*/ 1934826 h 2738225"/>
              <a:gd name="connsiteX65" fmla="*/ 747212 w 1787743"/>
              <a:gd name="connsiteY65" fmla="*/ 1968167 h 2738225"/>
              <a:gd name="connsiteX66" fmla="*/ 743985 w 1787743"/>
              <a:gd name="connsiteY66" fmla="*/ 1969243 h 2738225"/>
              <a:gd name="connsiteX67" fmla="*/ 401896 w 1787743"/>
              <a:gd name="connsiteY67" fmla="*/ 2030546 h 2738225"/>
              <a:gd name="connsiteX68" fmla="*/ 270655 w 1787743"/>
              <a:gd name="connsiteY68" fmla="*/ 2020867 h 2738225"/>
              <a:gd name="connsiteX69" fmla="*/ 233004 w 1787743"/>
              <a:gd name="connsiteY69" fmla="*/ 1987526 h 2738225"/>
              <a:gd name="connsiteX70" fmla="*/ 285715 w 1787743"/>
              <a:gd name="connsiteY70" fmla="*/ 1950959 h 2738225"/>
              <a:gd name="connsiteX71" fmla="*/ 307230 w 1787743"/>
              <a:gd name="connsiteY71" fmla="*/ 1930524 h 2738225"/>
              <a:gd name="connsiteX72" fmla="*/ 269579 w 1787743"/>
              <a:gd name="connsiteY72" fmla="*/ 1914392 h 2738225"/>
              <a:gd name="connsiteX73" fmla="*/ 236231 w 1787743"/>
              <a:gd name="connsiteY73" fmla="*/ 1871372 h 2738225"/>
              <a:gd name="connsiteX74" fmla="*/ 287867 w 1787743"/>
              <a:gd name="connsiteY74" fmla="*/ 1807917 h 2738225"/>
              <a:gd name="connsiteX75" fmla="*/ 355639 w 1787743"/>
              <a:gd name="connsiteY75" fmla="*/ 1803615 h 2738225"/>
              <a:gd name="connsiteX76" fmla="*/ 380381 w 1787743"/>
              <a:gd name="connsiteY76" fmla="*/ 1884278 h 2738225"/>
              <a:gd name="connsiteX77" fmla="*/ 392215 w 1787743"/>
              <a:gd name="connsiteY77" fmla="*/ 1890731 h 2738225"/>
              <a:gd name="connsiteX78" fmla="*/ 402972 w 1787743"/>
              <a:gd name="connsiteY78" fmla="*/ 1878900 h 2738225"/>
              <a:gd name="connsiteX79" fmla="*/ 410503 w 1787743"/>
              <a:gd name="connsiteY79" fmla="*/ 1814370 h 2738225"/>
              <a:gd name="connsiteX80" fmla="*/ 429866 w 1787743"/>
              <a:gd name="connsiteY80" fmla="*/ 1819748 h 2738225"/>
              <a:gd name="connsiteX81" fmla="*/ 566486 w 1787743"/>
              <a:gd name="connsiteY81" fmla="*/ 1878900 h 2738225"/>
              <a:gd name="connsiteX82" fmla="*/ 582622 w 1787743"/>
              <a:gd name="connsiteY82" fmla="*/ 1918694 h 2738225"/>
              <a:gd name="connsiteX83" fmla="*/ 594456 w 1787743"/>
              <a:gd name="connsiteY83" fmla="*/ 1920845 h 2738225"/>
              <a:gd name="connsiteX84" fmla="*/ 608441 w 1787743"/>
              <a:gd name="connsiteY84" fmla="*/ 1906863 h 2738225"/>
              <a:gd name="connsiteX85" fmla="*/ 585850 w 1787743"/>
              <a:gd name="connsiteY85" fmla="*/ 1875674 h 2738225"/>
              <a:gd name="connsiteX86" fmla="*/ 578319 w 1787743"/>
              <a:gd name="connsiteY86" fmla="*/ 1871372 h 2738225"/>
              <a:gd name="connsiteX87" fmla="*/ 574017 w 1787743"/>
              <a:gd name="connsiteY87" fmla="*/ 1848786 h 2738225"/>
              <a:gd name="connsiteX88" fmla="*/ 562183 w 1787743"/>
              <a:gd name="connsiteY88" fmla="*/ 1696065 h 2738225"/>
              <a:gd name="connsiteX89" fmla="*/ 554653 w 1787743"/>
              <a:gd name="connsiteY89" fmla="*/ 1258336 h 2738225"/>
              <a:gd name="connsiteX90" fmla="*/ 534214 w 1787743"/>
              <a:gd name="connsiteY90" fmla="*/ 750700 h 2738225"/>
              <a:gd name="connsiteX91" fmla="*/ 427714 w 1787743"/>
              <a:gd name="connsiteY91" fmla="*/ 685094 h 2738225"/>
              <a:gd name="connsiteX92" fmla="*/ 302927 w 1787743"/>
              <a:gd name="connsiteY92" fmla="*/ 699076 h 2738225"/>
              <a:gd name="connsiteX93" fmla="*/ 227625 w 1787743"/>
              <a:gd name="connsiteY93" fmla="*/ 738869 h 2738225"/>
              <a:gd name="connsiteX94" fmla="*/ 227625 w 1787743"/>
              <a:gd name="connsiteY94" fmla="*/ 820607 h 2738225"/>
              <a:gd name="connsiteX95" fmla="*/ 142641 w 1787743"/>
              <a:gd name="connsiteY95" fmla="*/ 821683 h 2738225"/>
              <a:gd name="connsiteX96" fmla="*/ 9248 w 1787743"/>
              <a:gd name="connsiteY96" fmla="*/ 872231 h 2738225"/>
              <a:gd name="connsiteX97" fmla="*/ 3869 w 1787743"/>
              <a:gd name="connsiteY97" fmla="*/ 981932 h 2738225"/>
              <a:gd name="connsiteX98" fmla="*/ 36141 w 1787743"/>
              <a:gd name="connsiteY98" fmla="*/ 1200259 h 2738225"/>
              <a:gd name="connsiteX99" fmla="*/ 159853 w 1787743"/>
              <a:gd name="connsiteY99" fmla="*/ 1718651 h 2738225"/>
              <a:gd name="connsiteX100" fmla="*/ 212564 w 1787743"/>
              <a:gd name="connsiteY100" fmla="*/ 1863843 h 2738225"/>
              <a:gd name="connsiteX101" fmla="*/ 216867 w 1787743"/>
              <a:gd name="connsiteY101" fmla="*/ 1873523 h 2738225"/>
              <a:gd name="connsiteX102" fmla="*/ 212564 w 1787743"/>
              <a:gd name="connsiteY102" fmla="*/ 1888580 h 2738225"/>
              <a:gd name="connsiteX103" fmla="*/ 213640 w 1787743"/>
              <a:gd name="connsiteY103" fmla="*/ 1984300 h 2738225"/>
              <a:gd name="connsiteX104" fmla="*/ 171686 w 1787743"/>
              <a:gd name="connsiteY104" fmla="*/ 2042377 h 2738225"/>
              <a:gd name="connsiteX105" fmla="*/ 129732 w 1787743"/>
              <a:gd name="connsiteY105" fmla="*/ 2259628 h 2738225"/>
              <a:gd name="connsiteX106" fmla="*/ 234079 w 1787743"/>
              <a:gd name="connsiteY106" fmla="*/ 2323082 h 2738225"/>
              <a:gd name="connsiteX107" fmla="*/ 286791 w 1787743"/>
              <a:gd name="connsiteY107" fmla="*/ 2324158 h 2738225"/>
              <a:gd name="connsiteX108" fmla="*/ 284640 w 1787743"/>
              <a:gd name="connsiteY108" fmla="*/ 2329536 h 2738225"/>
              <a:gd name="connsiteX109" fmla="*/ 267428 w 1787743"/>
              <a:gd name="connsiteY109" fmla="*/ 2490861 h 2738225"/>
              <a:gd name="connsiteX110" fmla="*/ 300776 w 1787743"/>
              <a:gd name="connsiteY110" fmla="*/ 2631751 h 2738225"/>
              <a:gd name="connsiteX111" fmla="*/ 471820 w 1787743"/>
              <a:gd name="connsiteY111" fmla="*/ 2668318 h 2738225"/>
              <a:gd name="connsiteX112" fmla="*/ 487956 w 1787743"/>
              <a:gd name="connsiteY112" fmla="*/ 2632827 h 2738225"/>
              <a:gd name="connsiteX113" fmla="*/ 486881 w 1787743"/>
              <a:gd name="connsiteY113" fmla="*/ 2624223 h 2738225"/>
              <a:gd name="connsiteX114" fmla="*/ 572941 w 1787743"/>
              <a:gd name="connsiteY114" fmla="*/ 2638204 h 2738225"/>
              <a:gd name="connsiteX115" fmla="*/ 561108 w 1787743"/>
              <a:gd name="connsiteY115" fmla="*/ 2715640 h 2738225"/>
              <a:gd name="connsiteX116" fmla="*/ 408351 w 1787743"/>
              <a:gd name="connsiteY116" fmla="*/ 2715640 h 2738225"/>
              <a:gd name="connsiteX117" fmla="*/ 334124 w 1787743"/>
              <a:gd name="connsiteY117" fmla="*/ 2715640 h 2738225"/>
              <a:gd name="connsiteX118" fmla="*/ 363169 w 1787743"/>
              <a:gd name="connsiteY118" fmla="*/ 2728546 h 2738225"/>
              <a:gd name="connsiteX119" fmla="*/ 462139 w 1787743"/>
              <a:gd name="connsiteY119" fmla="*/ 2728546 h 2738225"/>
              <a:gd name="connsiteX120" fmla="*/ 579395 w 1787743"/>
              <a:gd name="connsiteY120" fmla="*/ 2728546 h 2738225"/>
              <a:gd name="connsiteX121" fmla="*/ 586926 w 1787743"/>
              <a:gd name="connsiteY121" fmla="*/ 2722093 h 2738225"/>
              <a:gd name="connsiteX122" fmla="*/ 580471 w 1787743"/>
              <a:gd name="connsiteY122" fmla="*/ 2715640 h 2738225"/>
              <a:gd name="connsiteX123" fmla="*/ 578319 w 1787743"/>
              <a:gd name="connsiteY123" fmla="*/ 2715640 h 2738225"/>
              <a:gd name="connsiteX124" fmla="*/ 576168 w 1787743"/>
              <a:gd name="connsiteY124" fmla="*/ 2715640 h 2738225"/>
              <a:gd name="connsiteX125" fmla="*/ 571865 w 1787743"/>
              <a:gd name="connsiteY125" fmla="*/ 2713490 h 2738225"/>
              <a:gd name="connsiteX126" fmla="*/ 575092 w 1787743"/>
              <a:gd name="connsiteY126" fmla="*/ 2669394 h 2738225"/>
              <a:gd name="connsiteX127" fmla="*/ 583698 w 1787743"/>
              <a:gd name="connsiteY127" fmla="*/ 2638204 h 2738225"/>
              <a:gd name="connsiteX128" fmla="*/ 603062 w 1787743"/>
              <a:gd name="connsiteY128" fmla="*/ 2633902 h 2738225"/>
              <a:gd name="connsiteX129" fmla="*/ 637486 w 1787743"/>
              <a:gd name="connsiteY129" fmla="*/ 2597335 h 2738225"/>
              <a:gd name="connsiteX130" fmla="*/ 626728 w 1787743"/>
              <a:gd name="connsiteY130" fmla="*/ 2505918 h 2738225"/>
              <a:gd name="connsiteX131" fmla="*/ 643940 w 1787743"/>
              <a:gd name="connsiteY131" fmla="*/ 2438161 h 2738225"/>
              <a:gd name="connsiteX132" fmla="*/ 632107 w 1787743"/>
              <a:gd name="connsiteY132" fmla="*/ 2323082 h 2738225"/>
              <a:gd name="connsiteX133" fmla="*/ 627804 w 1787743"/>
              <a:gd name="connsiteY133" fmla="*/ 2318780 h 2738225"/>
              <a:gd name="connsiteX134" fmla="*/ 763349 w 1787743"/>
              <a:gd name="connsiteY134" fmla="*/ 2348894 h 2738225"/>
              <a:gd name="connsiteX135" fmla="*/ 1082846 w 1787743"/>
              <a:gd name="connsiteY135" fmla="*/ 2379008 h 2738225"/>
              <a:gd name="connsiteX136" fmla="*/ 1319511 w 1787743"/>
              <a:gd name="connsiteY136" fmla="*/ 2208004 h 2738225"/>
              <a:gd name="connsiteX137" fmla="*/ 1612116 w 1787743"/>
              <a:gd name="connsiteY137" fmla="*/ 1802540 h 2738225"/>
              <a:gd name="connsiteX138" fmla="*/ 1710009 w 1787743"/>
              <a:gd name="connsiteY138" fmla="*/ 1610025 h 2738225"/>
              <a:gd name="connsiteX139" fmla="*/ 1742281 w 1787743"/>
              <a:gd name="connsiteY139" fmla="*/ 1475587 h 2738225"/>
              <a:gd name="connsiteX140" fmla="*/ 1644388 w 1787743"/>
              <a:gd name="connsiteY140" fmla="*/ 1280922 h 2738225"/>
              <a:gd name="connsiteX141" fmla="*/ 1474420 w 1787743"/>
              <a:gd name="connsiteY141" fmla="*/ 1283073 h 2738225"/>
              <a:gd name="connsiteX142" fmla="*/ 1364693 w 1787743"/>
              <a:gd name="connsiteY142" fmla="*/ 1364811 h 2738225"/>
              <a:gd name="connsiteX143" fmla="*/ 1364693 w 1787743"/>
              <a:gd name="connsiteY143" fmla="*/ 1362660 h 2738225"/>
              <a:gd name="connsiteX144" fmla="*/ 1318436 w 1787743"/>
              <a:gd name="connsiteY144" fmla="*/ 1318564 h 2738225"/>
              <a:gd name="connsiteX145" fmla="*/ 1293693 w 1787743"/>
              <a:gd name="connsiteY145" fmla="*/ 1302432 h 2738225"/>
              <a:gd name="connsiteX146" fmla="*/ 1320587 w 1787743"/>
              <a:gd name="connsiteY146" fmla="*/ 1291677 h 2738225"/>
              <a:gd name="connsiteX147" fmla="*/ 1378678 w 1787743"/>
              <a:gd name="connsiteY147" fmla="*/ 1277695 h 2738225"/>
              <a:gd name="connsiteX148" fmla="*/ 1452905 w 1787743"/>
              <a:gd name="connsiteY148" fmla="*/ 1259412 h 2738225"/>
              <a:gd name="connsiteX149" fmla="*/ 1486253 w 1787743"/>
              <a:gd name="connsiteY149" fmla="*/ 1169070 h 2738225"/>
              <a:gd name="connsiteX150" fmla="*/ 1542192 w 1787743"/>
              <a:gd name="connsiteY150" fmla="*/ 1163692 h 2738225"/>
              <a:gd name="connsiteX151" fmla="*/ 1544343 w 1787743"/>
              <a:gd name="connsiteY151" fmla="*/ 1163692 h 2738225"/>
              <a:gd name="connsiteX152" fmla="*/ 1767024 w 1787743"/>
              <a:gd name="connsiteY152" fmla="*/ 1431492 h 2738225"/>
              <a:gd name="connsiteX153" fmla="*/ 1691721 w 1787743"/>
              <a:gd name="connsiteY153" fmla="*/ 1824050 h 2738225"/>
              <a:gd name="connsiteX154" fmla="*/ 1570161 w 1787743"/>
              <a:gd name="connsiteY154" fmla="*/ 2117662 h 2738225"/>
              <a:gd name="connsiteX155" fmla="*/ 1566934 w 1787743"/>
              <a:gd name="connsiteY155" fmla="*/ 2176814 h 2738225"/>
              <a:gd name="connsiteX156" fmla="*/ 1571237 w 1787743"/>
              <a:gd name="connsiteY156" fmla="*/ 2199400 h 2738225"/>
              <a:gd name="connsiteX157" fmla="*/ 1552949 w 1787743"/>
              <a:gd name="connsiteY157" fmla="*/ 2213381 h 2738225"/>
              <a:gd name="connsiteX158" fmla="*/ 1534661 w 1787743"/>
              <a:gd name="connsiteY158" fmla="*/ 2224136 h 2738225"/>
              <a:gd name="connsiteX159" fmla="*/ 1530358 w 1787743"/>
              <a:gd name="connsiteY159" fmla="*/ 2256401 h 2738225"/>
              <a:gd name="connsiteX160" fmla="*/ 1601358 w 1787743"/>
              <a:gd name="connsiteY160" fmla="*/ 2409123 h 2738225"/>
              <a:gd name="connsiteX161" fmla="*/ 1675585 w 1787743"/>
              <a:gd name="connsiteY161" fmla="*/ 2561843 h 2738225"/>
              <a:gd name="connsiteX162" fmla="*/ 1699251 w 1787743"/>
              <a:gd name="connsiteY162" fmla="*/ 2618845 h 2738225"/>
              <a:gd name="connsiteX163" fmla="*/ 1703554 w 1787743"/>
              <a:gd name="connsiteY163" fmla="*/ 2643582 h 2738225"/>
              <a:gd name="connsiteX164" fmla="*/ 1699251 w 1787743"/>
              <a:gd name="connsiteY164" fmla="*/ 2641431 h 2738225"/>
              <a:gd name="connsiteX165" fmla="*/ 1568010 w 1787743"/>
              <a:gd name="connsiteY165" fmla="*/ 2517748 h 2738225"/>
              <a:gd name="connsiteX166" fmla="*/ 1393738 w 1787743"/>
              <a:gd name="connsiteY166" fmla="*/ 2374706 h 2738225"/>
              <a:gd name="connsiteX167" fmla="*/ 1385132 w 1787743"/>
              <a:gd name="connsiteY167" fmla="*/ 2409123 h 2738225"/>
              <a:gd name="connsiteX168" fmla="*/ 1430314 w 1787743"/>
              <a:gd name="connsiteY168" fmla="*/ 2553240 h 2738225"/>
              <a:gd name="connsiteX169" fmla="*/ 1444298 w 1787743"/>
              <a:gd name="connsiteY169" fmla="*/ 2591958 h 2738225"/>
              <a:gd name="connsiteX170" fmla="*/ 1436768 w 1787743"/>
              <a:gd name="connsiteY170" fmla="*/ 2589807 h 2738225"/>
              <a:gd name="connsiteX171" fmla="*/ 1375450 w 1787743"/>
              <a:gd name="connsiteY171" fmla="*/ 2548938 h 2738225"/>
              <a:gd name="connsiteX172" fmla="*/ 1274330 w 1787743"/>
              <a:gd name="connsiteY172" fmla="*/ 2498389 h 2738225"/>
              <a:gd name="connsiteX173" fmla="*/ 1262497 w 1787743"/>
              <a:gd name="connsiteY173" fmla="*/ 2523126 h 2738225"/>
              <a:gd name="connsiteX174" fmla="*/ 1276481 w 1787743"/>
              <a:gd name="connsiteY174" fmla="*/ 2591958 h 2738225"/>
              <a:gd name="connsiteX175" fmla="*/ 1282936 w 1787743"/>
              <a:gd name="connsiteY175" fmla="*/ 2651110 h 2738225"/>
              <a:gd name="connsiteX176" fmla="*/ 1246360 w 1787743"/>
              <a:gd name="connsiteY176" fmla="*/ 2661865 h 2738225"/>
              <a:gd name="connsiteX177" fmla="*/ 1060256 w 1787743"/>
              <a:gd name="connsiteY177" fmla="*/ 2629600 h 2738225"/>
              <a:gd name="connsiteX178" fmla="*/ 972044 w 1787743"/>
              <a:gd name="connsiteY178" fmla="*/ 2602713 h 2738225"/>
              <a:gd name="connsiteX179" fmla="*/ 964514 w 1787743"/>
              <a:gd name="connsiteY179" fmla="*/ 2599486 h 2738225"/>
              <a:gd name="connsiteX180" fmla="*/ 938696 w 1787743"/>
              <a:gd name="connsiteY180" fmla="*/ 2570448 h 2738225"/>
              <a:gd name="connsiteX181" fmla="*/ 923635 w 1787743"/>
              <a:gd name="connsiteY181" fmla="*/ 2574750 h 2738225"/>
              <a:gd name="connsiteX182" fmla="*/ 923635 w 1787743"/>
              <a:gd name="connsiteY182" fmla="*/ 2587656 h 2738225"/>
              <a:gd name="connsiteX183" fmla="*/ 955908 w 1787743"/>
              <a:gd name="connsiteY183" fmla="*/ 2609166 h 2738225"/>
              <a:gd name="connsiteX184" fmla="*/ 956984 w 1787743"/>
              <a:gd name="connsiteY184" fmla="*/ 2611317 h 2738225"/>
              <a:gd name="connsiteX185" fmla="*/ 974196 w 1787743"/>
              <a:gd name="connsiteY185" fmla="*/ 2671545 h 2738225"/>
              <a:gd name="connsiteX186" fmla="*/ 945150 w 1787743"/>
              <a:gd name="connsiteY186" fmla="*/ 2716716 h 2738225"/>
              <a:gd name="connsiteX187" fmla="*/ 924711 w 1787743"/>
              <a:gd name="connsiteY187" fmla="*/ 2719942 h 2738225"/>
              <a:gd name="connsiteX188" fmla="*/ 864469 w 1787743"/>
              <a:gd name="connsiteY188" fmla="*/ 2716716 h 2738225"/>
              <a:gd name="connsiteX189" fmla="*/ 814985 w 1787743"/>
              <a:gd name="connsiteY189" fmla="*/ 2713490 h 2738225"/>
              <a:gd name="connsiteX190" fmla="*/ 793470 w 1787743"/>
              <a:gd name="connsiteY190" fmla="*/ 2717791 h 2738225"/>
              <a:gd name="connsiteX191" fmla="*/ 793470 w 1787743"/>
              <a:gd name="connsiteY191" fmla="*/ 2725320 h 2738225"/>
              <a:gd name="connsiteX192" fmla="*/ 813909 w 1787743"/>
              <a:gd name="connsiteY192" fmla="*/ 2730697 h 2738225"/>
              <a:gd name="connsiteX193" fmla="*/ 851560 w 1787743"/>
              <a:gd name="connsiteY193" fmla="*/ 2733924 h 2738225"/>
              <a:gd name="connsiteX194" fmla="*/ 923635 w 1787743"/>
              <a:gd name="connsiteY194" fmla="*/ 2732848 h 2738225"/>
              <a:gd name="connsiteX195" fmla="*/ 1147391 w 1787743"/>
              <a:gd name="connsiteY195" fmla="*/ 2738226 h 2738225"/>
              <a:gd name="connsiteX196" fmla="*/ 1148467 w 1787743"/>
              <a:gd name="connsiteY196" fmla="*/ 2736075 h 2738225"/>
              <a:gd name="connsiteX197" fmla="*/ 1150619 w 1787743"/>
              <a:gd name="connsiteY197" fmla="*/ 2727471 h 2738225"/>
              <a:gd name="connsiteX198" fmla="*/ 967741 w 1787743"/>
              <a:gd name="connsiteY198" fmla="*/ 2724245 h 2738225"/>
              <a:gd name="connsiteX199" fmla="*/ 986029 w 1787743"/>
              <a:gd name="connsiteY199" fmla="*/ 2686602 h 2738225"/>
              <a:gd name="connsiteX200" fmla="*/ 972044 w 1787743"/>
              <a:gd name="connsiteY200" fmla="*/ 2618845 h 2738225"/>
              <a:gd name="connsiteX201" fmla="*/ 1058104 w 1787743"/>
              <a:gd name="connsiteY201" fmla="*/ 2644657 h 2738225"/>
              <a:gd name="connsiteX202" fmla="*/ 1244209 w 1787743"/>
              <a:gd name="connsiteY202" fmla="*/ 2675847 h 2738225"/>
              <a:gd name="connsiteX203" fmla="*/ 1291542 w 1787743"/>
              <a:gd name="connsiteY203" fmla="*/ 2659714 h 2738225"/>
              <a:gd name="connsiteX204" fmla="*/ 1287239 w 1787743"/>
              <a:gd name="connsiteY204" fmla="*/ 2588731 h 2738225"/>
              <a:gd name="connsiteX205" fmla="*/ 1273254 w 1787743"/>
              <a:gd name="connsiteY205" fmla="*/ 2524201 h 2738225"/>
              <a:gd name="connsiteX206" fmla="*/ 1277557 w 1787743"/>
              <a:gd name="connsiteY206" fmla="*/ 2510220 h 2738225"/>
              <a:gd name="connsiteX207" fmla="*/ 1309830 w 1787743"/>
              <a:gd name="connsiteY207" fmla="*/ 2520975 h 2738225"/>
              <a:gd name="connsiteX208" fmla="*/ 1364693 w 1787743"/>
              <a:gd name="connsiteY208" fmla="*/ 2558617 h 2738225"/>
              <a:gd name="connsiteX209" fmla="*/ 1429238 w 1787743"/>
              <a:gd name="connsiteY209" fmla="*/ 2600562 h 2738225"/>
              <a:gd name="connsiteX210" fmla="*/ 1451829 w 1787743"/>
              <a:gd name="connsiteY210" fmla="*/ 2600562 h 2738225"/>
              <a:gd name="connsiteX211" fmla="*/ 1439996 w 1787743"/>
              <a:gd name="connsiteY211" fmla="*/ 2547862 h 2738225"/>
              <a:gd name="connsiteX212" fmla="*/ 1395890 w 1787743"/>
              <a:gd name="connsiteY212" fmla="*/ 2405896 h 2738225"/>
              <a:gd name="connsiteX213" fmla="*/ 1396965 w 1787743"/>
              <a:gd name="connsiteY213" fmla="*/ 2385461 h 2738225"/>
              <a:gd name="connsiteX214" fmla="*/ 1455056 w 1787743"/>
              <a:gd name="connsiteY214" fmla="*/ 2423104 h 2738225"/>
              <a:gd name="connsiteX215" fmla="*/ 1557252 w 1787743"/>
              <a:gd name="connsiteY215" fmla="*/ 2526352 h 2738225"/>
              <a:gd name="connsiteX216" fmla="*/ 1691721 w 1787743"/>
              <a:gd name="connsiteY216" fmla="*/ 2652186 h 2738225"/>
              <a:gd name="connsiteX217" fmla="*/ 1711085 w 1787743"/>
              <a:gd name="connsiteY217" fmla="*/ 2652186 h 2738225"/>
              <a:gd name="connsiteX218" fmla="*/ 1711085 w 1787743"/>
              <a:gd name="connsiteY218" fmla="*/ 2616694 h 2738225"/>
              <a:gd name="connsiteX219" fmla="*/ 1694948 w 1787743"/>
              <a:gd name="connsiteY219" fmla="*/ 2562919 h 2738225"/>
              <a:gd name="connsiteX220" fmla="*/ 837575 w 1787743"/>
              <a:gd name="connsiteY220" fmla="*/ 459239 h 2738225"/>
              <a:gd name="connsiteX221" fmla="*/ 726773 w 1787743"/>
              <a:gd name="connsiteY221" fmla="*/ 514089 h 2738225"/>
              <a:gd name="connsiteX222" fmla="*/ 750439 w 1787743"/>
              <a:gd name="connsiteY222" fmla="*/ 483975 h 2738225"/>
              <a:gd name="connsiteX223" fmla="*/ 840802 w 1787743"/>
              <a:gd name="connsiteY223" fmla="*/ 420521 h 2738225"/>
              <a:gd name="connsiteX224" fmla="*/ 837575 w 1787743"/>
              <a:gd name="connsiteY224" fmla="*/ 459239 h 2738225"/>
              <a:gd name="connsiteX225" fmla="*/ 1268951 w 1787743"/>
              <a:gd name="connsiteY225" fmla="*/ 67756 h 2738225"/>
              <a:gd name="connsiteX226" fmla="*/ 1282936 w 1787743"/>
              <a:gd name="connsiteY226" fmla="*/ 174231 h 2738225"/>
              <a:gd name="connsiteX227" fmla="*/ 1278633 w 1787743"/>
              <a:gd name="connsiteY227" fmla="*/ 283932 h 2738225"/>
              <a:gd name="connsiteX228" fmla="*/ 1273254 w 1787743"/>
              <a:gd name="connsiteY228" fmla="*/ 253818 h 2738225"/>
              <a:gd name="connsiteX229" fmla="*/ 1265724 w 1787743"/>
              <a:gd name="connsiteY229" fmla="*/ 178533 h 2738225"/>
              <a:gd name="connsiteX230" fmla="*/ 1266800 w 1787743"/>
              <a:gd name="connsiteY230" fmla="*/ 65606 h 2738225"/>
              <a:gd name="connsiteX231" fmla="*/ 1268951 w 1787743"/>
              <a:gd name="connsiteY231" fmla="*/ 67756 h 2738225"/>
              <a:gd name="connsiteX232" fmla="*/ 1503465 w 1787743"/>
              <a:gd name="connsiteY232" fmla="*/ 419445 h 2738225"/>
              <a:gd name="connsiteX233" fmla="*/ 1190421 w 1787743"/>
              <a:gd name="connsiteY233" fmla="*/ 329103 h 2738225"/>
              <a:gd name="connsiteX234" fmla="*/ 1126952 w 1787743"/>
              <a:gd name="connsiteY234" fmla="*/ 324801 h 2738225"/>
              <a:gd name="connsiteX235" fmla="*/ 892439 w 1787743"/>
              <a:gd name="connsiteY235" fmla="*/ 381803 h 2738225"/>
              <a:gd name="connsiteX236" fmla="*/ 853712 w 1787743"/>
              <a:gd name="connsiteY236" fmla="*/ 401162 h 2738225"/>
              <a:gd name="connsiteX237" fmla="*/ 853712 w 1787743"/>
              <a:gd name="connsiteY237" fmla="*/ 399011 h 2738225"/>
              <a:gd name="connsiteX238" fmla="*/ 922560 w 1787743"/>
              <a:gd name="connsiteY238" fmla="*/ 163476 h 2738225"/>
              <a:gd name="connsiteX239" fmla="*/ 1006468 w 1787743"/>
              <a:gd name="connsiteY239" fmla="*/ 78511 h 2738225"/>
              <a:gd name="connsiteX240" fmla="*/ 1020453 w 1787743"/>
              <a:gd name="connsiteY240" fmla="*/ 65606 h 2738225"/>
              <a:gd name="connsiteX241" fmla="*/ 1004317 w 1787743"/>
              <a:gd name="connsiteY241" fmla="*/ 96795 h 2738225"/>
              <a:gd name="connsiteX242" fmla="*/ 980650 w 1787743"/>
              <a:gd name="connsiteY242" fmla="*/ 209723 h 2738225"/>
              <a:gd name="connsiteX243" fmla="*/ 991407 w 1787743"/>
              <a:gd name="connsiteY243" fmla="*/ 295763 h 2738225"/>
              <a:gd name="connsiteX244" fmla="*/ 1005392 w 1787743"/>
              <a:gd name="connsiteY244" fmla="*/ 304367 h 2738225"/>
              <a:gd name="connsiteX245" fmla="*/ 1025832 w 1787743"/>
              <a:gd name="connsiteY245" fmla="*/ 262422 h 2738225"/>
              <a:gd name="connsiteX246" fmla="*/ 1038741 w 1787743"/>
              <a:gd name="connsiteY246" fmla="*/ 182835 h 2738225"/>
              <a:gd name="connsiteX247" fmla="*/ 1051650 w 1787743"/>
              <a:gd name="connsiteY247" fmla="*/ 54851 h 2738225"/>
              <a:gd name="connsiteX248" fmla="*/ 1051650 w 1787743"/>
              <a:gd name="connsiteY248" fmla="*/ 53775 h 2738225"/>
              <a:gd name="connsiteX249" fmla="*/ 1078543 w 1787743"/>
              <a:gd name="connsiteY249" fmla="*/ 37643 h 2738225"/>
              <a:gd name="connsiteX250" fmla="*/ 1257118 w 1787743"/>
              <a:gd name="connsiteY250" fmla="*/ 41944 h 2738225"/>
              <a:gd name="connsiteX251" fmla="*/ 1265724 w 1787743"/>
              <a:gd name="connsiteY251" fmla="*/ 55926 h 2738225"/>
              <a:gd name="connsiteX252" fmla="*/ 1264648 w 1787743"/>
              <a:gd name="connsiteY252" fmla="*/ 55926 h 2738225"/>
              <a:gd name="connsiteX253" fmla="*/ 1256042 w 1787743"/>
              <a:gd name="connsiteY253" fmla="*/ 62379 h 2738225"/>
              <a:gd name="connsiteX254" fmla="*/ 1253891 w 1787743"/>
              <a:gd name="connsiteY254" fmla="*/ 186062 h 2738225"/>
              <a:gd name="connsiteX255" fmla="*/ 1261421 w 1787743"/>
              <a:gd name="connsiteY255" fmla="*/ 260271 h 2738225"/>
              <a:gd name="connsiteX256" fmla="*/ 1274330 w 1787743"/>
              <a:gd name="connsiteY256" fmla="*/ 303291 h 2738225"/>
              <a:gd name="connsiteX257" fmla="*/ 1287239 w 1787743"/>
              <a:gd name="connsiteY257" fmla="*/ 303291 h 2738225"/>
              <a:gd name="connsiteX258" fmla="*/ 1296921 w 1787743"/>
              <a:gd name="connsiteY258" fmla="*/ 258120 h 2738225"/>
              <a:gd name="connsiteX259" fmla="*/ 1297996 w 1787743"/>
              <a:gd name="connsiteY259" fmla="*/ 177458 h 2738225"/>
              <a:gd name="connsiteX260" fmla="*/ 1284012 w 1787743"/>
              <a:gd name="connsiteY260" fmla="*/ 70983 h 2738225"/>
              <a:gd name="connsiteX261" fmla="*/ 1345330 w 1787743"/>
              <a:gd name="connsiteY261" fmla="*/ 84965 h 2738225"/>
              <a:gd name="connsiteX262" fmla="*/ 1463662 w 1787743"/>
              <a:gd name="connsiteY262" fmla="*/ 168853 h 2738225"/>
              <a:gd name="connsiteX263" fmla="*/ 1540040 w 1787743"/>
              <a:gd name="connsiteY263" fmla="*/ 439880 h 2738225"/>
              <a:gd name="connsiteX264" fmla="*/ 1503465 w 1787743"/>
              <a:gd name="connsiteY264" fmla="*/ 419445 h 2738225"/>
              <a:gd name="connsiteX265" fmla="*/ 1036589 w 1787743"/>
              <a:gd name="connsiteY265" fmla="*/ 65606 h 2738225"/>
              <a:gd name="connsiteX266" fmla="*/ 1025832 w 1787743"/>
              <a:gd name="connsiteY266" fmla="*/ 172080 h 2738225"/>
              <a:gd name="connsiteX267" fmla="*/ 1003241 w 1787743"/>
              <a:gd name="connsiteY267" fmla="*/ 286083 h 2738225"/>
              <a:gd name="connsiteX268" fmla="*/ 1017226 w 1787743"/>
              <a:gd name="connsiteY268" fmla="*/ 98946 h 2738225"/>
              <a:gd name="connsiteX269" fmla="*/ 1036589 w 1787743"/>
              <a:gd name="connsiteY269" fmla="*/ 65606 h 2738225"/>
              <a:gd name="connsiteX270" fmla="*/ 586926 w 1787743"/>
              <a:gd name="connsiteY270" fmla="*/ 1907939 h 2738225"/>
              <a:gd name="connsiteX271" fmla="*/ 582622 w 1787743"/>
              <a:gd name="connsiteY271" fmla="*/ 1911165 h 2738225"/>
              <a:gd name="connsiteX272" fmla="*/ 575092 w 1787743"/>
              <a:gd name="connsiteY272" fmla="*/ 1892882 h 2738225"/>
              <a:gd name="connsiteX273" fmla="*/ 586926 w 1787743"/>
              <a:gd name="connsiteY273" fmla="*/ 1907939 h 2738225"/>
              <a:gd name="connsiteX274" fmla="*/ 1554025 w 1787743"/>
              <a:gd name="connsiteY274" fmla="*/ 458164 h 2738225"/>
              <a:gd name="connsiteX275" fmla="*/ 1623949 w 1787743"/>
              <a:gd name="connsiteY275" fmla="*/ 516241 h 2738225"/>
              <a:gd name="connsiteX276" fmla="*/ 1619646 w 1787743"/>
              <a:gd name="connsiteY276" fmla="*/ 526996 h 2738225"/>
              <a:gd name="connsiteX277" fmla="*/ 1575540 w 1787743"/>
              <a:gd name="connsiteY277" fmla="*/ 532373 h 2738225"/>
              <a:gd name="connsiteX278" fmla="*/ 1573388 w 1787743"/>
              <a:gd name="connsiteY278" fmla="*/ 524844 h 2738225"/>
              <a:gd name="connsiteX279" fmla="*/ 1551873 w 1787743"/>
              <a:gd name="connsiteY279" fmla="*/ 510863 h 2738225"/>
              <a:gd name="connsiteX280" fmla="*/ 1554025 w 1787743"/>
              <a:gd name="connsiteY280" fmla="*/ 458164 h 2738225"/>
              <a:gd name="connsiteX281" fmla="*/ 1551873 w 1787743"/>
              <a:gd name="connsiteY281" fmla="*/ 524844 h 2738225"/>
              <a:gd name="connsiteX282" fmla="*/ 1561555 w 1787743"/>
              <a:gd name="connsiteY282" fmla="*/ 530222 h 2738225"/>
              <a:gd name="connsiteX283" fmla="*/ 1551873 w 1787743"/>
              <a:gd name="connsiteY283" fmla="*/ 528071 h 2738225"/>
              <a:gd name="connsiteX284" fmla="*/ 1551873 w 1787743"/>
              <a:gd name="connsiteY284" fmla="*/ 524844 h 2738225"/>
              <a:gd name="connsiteX285" fmla="*/ 1512071 w 1787743"/>
              <a:gd name="connsiteY285" fmla="*/ 510863 h 2738225"/>
              <a:gd name="connsiteX286" fmla="*/ 1522828 w 1787743"/>
              <a:gd name="connsiteY286" fmla="*/ 514089 h 2738225"/>
              <a:gd name="connsiteX287" fmla="*/ 1538965 w 1787743"/>
              <a:gd name="connsiteY287" fmla="*/ 518391 h 2738225"/>
              <a:gd name="connsiteX288" fmla="*/ 1537889 w 1787743"/>
              <a:gd name="connsiteY288" fmla="*/ 524844 h 2738225"/>
              <a:gd name="connsiteX289" fmla="*/ 1512071 w 1787743"/>
              <a:gd name="connsiteY289" fmla="*/ 517316 h 2738225"/>
              <a:gd name="connsiteX290" fmla="*/ 1512071 w 1787743"/>
              <a:gd name="connsiteY290" fmla="*/ 510863 h 2738225"/>
              <a:gd name="connsiteX291" fmla="*/ 1510995 w 1787743"/>
              <a:gd name="connsiteY291" fmla="*/ 531297 h 2738225"/>
              <a:gd name="connsiteX292" fmla="*/ 1537889 w 1787743"/>
              <a:gd name="connsiteY292" fmla="*/ 538826 h 2738225"/>
              <a:gd name="connsiteX293" fmla="*/ 1533586 w 1787743"/>
              <a:gd name="connsiteY293" fmla="*/ 563563 h 2738225"/>
              <a:gd name="connsiteX294" fmla="*/ 1507768 w 1787743"/>
              <a:gd name="connsiteY294" fmla="*/ 666811 h 2738225"/>
              <a:gd name="connsiteX295" fmla="*/ 1472268 w 1787743"/>
              <a:gd name="connsiteY295" fmla="*/ 808777 h 2738225"/>
              <a:gd name="connsiteX296" fmla="*/ 1457208 w 1787743"/>
              <a:gd name="connsiteY296" fmla="*/ 755002 h 2738225"/>
              <a:gd name="connsiteX297" fmla="*/ 1433541 w 1787743"/>
              <a:gd name="connsiteY297" fmla="*/ 668961 h 2738225"/>
              <a:gd name="connsiteX298" fmla="*/ 1418481 w 1787743"/>
              <a:gd name="connsiteY298" fmla="*/ 581846 h 2738225"/>
              <a:gd name="connsiteX299" fmla="*/ 1398041 w 1787743"/>
              <a:gd name="connsiteY299" fmla="*/ 508712 h 2738225"/>
              <a:gd name="connsiteX300" fmla="*/ 1412026 w 1787743"/>
              <a:gd name="connsiteY300" fmla="*/ 516241 h 2738225"/>
              <a:gd name="connsiteX301" fmla="*/ 1487328 w 1787743"/>
              <a:gd name="connsiteY301" fmla="*/ 548506 h 2738225"/>
              <a:gd name="connsiteX302" fmla="*/ 1510995 w 1787743"/>
              <a:gd name="connsiteY302" fmla="*/ 531297 h 2738225"/>
              <a:gd name="connsiteX303" fmla="*/ 1499162 w 1787743"/>
              <a:gd name="connsiteY303" fmla="*/ 513014 h 2738225"/>
              <a:gd name="connsiteX304" fmla="*/ 1488404 w 1787743"/>
              <a:gd name="connsiteY304" fmla="*/ 507636 h 2738225"/>
              <a:gd name="connsiteX305" fmla="*/ 1498086 w 1787743"/>
              <a:gd name="connsiteY305" fmla="*/ 509787 h 2738225"/>
              <a:gd name="connsiteX306" fmla="*/ 1499162 w 1787743"/>
              <a:gd name="connsiteY306" fmla="*/ 513014 h 2738225"/>
              <a:gd name="connsiteX307" fmla="*/ 835424 w 1787743"/>
              <a:gd name="connsiteY307" fmla="*/ 570016 h 2738225"/>
              <a:gd name="connsiteX308" fmla="*/ 864469 w 1787743"/>
              <a:gd name="connsiteY308" fmla="*/ 491504 h 2738225"/>
              <a:gd name="connsiteX309" fmla="*/ 953756 w 1787743"/>
              <a:gd name="connsiteY309" fmla="*/ 428049 h 2738225"/>
              <a:gd name="connsiteX310" fmla="*/ 1424935 w 1787743"/>
              <a:gd name="connsiteY310" fmla="*/ 460314 h 2738225"/>
              <a:gd name="connsiteX311" fmla="*/ 1489480 w 1787743"/>
              <a:gd name="connsiteY311" fmla="*/ 495806 h 2738225"/>
              <a:gd name="connsiteX312" fmla="*/ 1475495 w 1787743"/>
              <a:gd name="connsiteY312" fmla="*/ 495806 h 2738225"/>
              <a:gd name="connsiteX313" fmla="*/ 1465813 w 1787743"/>
              <a:gd name="connsiteY313" fmla="*/ 503334 h 2738225"/>
              <a:gd name="connsiteX314" fmla="*/ 1478723 w 1787743"/>
              <a:gd name="connsiteY314" fmla="*/ 518391 h 2738225"/>
              <a:gd name="connsiteX315" fmla="*/ 1497010 w 1787743"/>
              <a:gd name="connsiteY315" fmla="*/ 526996 h 2738225"/>
              <a:gd name="connsiteX316" fmla="*/ 1483026 w 1787743"/>
              <a:gd name="connsiteY316" fmla="*/ 536675 h 2738225"/>
              <a:gd name="connsiteX317" fmla="*/ 1416329 w 1787743"/>
              <a:gd name="connsiteY317" fmla="*/ 505486 h 2738225"/>
              <a:gd name="connsiteX318" fmla="*/ 1378678 w 1787743"/>
              <a:gd name="connsiteY318" fmla="*/ 491504 h 2738225"/>
              <a:gd name="connsiteX319" fmla="*/ 1380829 w 1787743"/>
              <a:gd name="connsiteY319" fmla="*/ 508712 h 2738225"/>
              <a:gd name="connsiteX320" fmla="*/ 1403420 w 1787743"/>
              <a:gd name="connsiteY320" fmla="*/ 583997 h 2738225"/>
              <a:gd name="connsiteX321" fmla="*/ 1418481 w 1787743"/>
              <a:gd name="connsiteY321" fmla="*/ 671113 h 2738225"/>
              <a:gd name="connsiteX322" fmla="*/ 1442147 w 1787743"/>
              <a:gd name="connsiteY322" fmla="*/ 758228 h 2738225"/>
              <a:gd name="connsiteX323" fmla="*/ 1463662 w 1787743"/>
              <a:gd name="connsiteY323" fmla="*/ 836740 h 2738225"/>
              <a:gd name="connsiteX324" fmla="*/ 1447526 w 1787743"/>
              <a:gd name="connsiteY324" fmla="*/ 915252 h 2738225"/>
              <a:gd name="connsiteX325" fmla="*/ 1406647 w 1787743"/>
              <a:gd name="connsiteY325" fmla="*/ 975479 h 2738225"/>
              <a:gd name="connsiteX326" fmla="*/ 1392663 w 1787743"/>
              <a:gd name="connsiteY326" fmla="*/ 944290 h 2738225"/>
              <a:gd name="connsiteX327" fmla="*/ 1380829 w 1787743"/>
              <a:gd name="connsiteY327" fmla="*/ 912025 h 2738225"/>
              <a:gd name="connsiteX328" fmla="*/ 1412026 w 1787743"/>
              <a:gd name="connsiteY328" fmla="*/ 832438 h 2738225"/>
              <a:gd name="connsiteX329" fmla="*/ 1427086 w 1787743"/>
              <a:gd name="connsiteY329" fmla="*/ 796946 h 2738225"/>
              <a:gd name="connsiteX330" fmla="*/ 1429238 w 1787743"/>
              <a:gd name="connsiteY330" fmla="*/ 773285 h 2738225"/>
              <a:gd name="connsiteX331" fmla="*/ 1408799 w 1787743"/>
              <a:gd name="connsiteY331" fmla="*/ 787267 h 2738225"/>
              <a:gd name="connsiteX332" fmla="*/ 1325966 w 1787743"/>
              <a:gd name="connsiteY332" fmla="*/ 878684 h 2738225"/>
              <a:gd name="connsiteX333" fmla="*/ 1143088 w 1787743"/>
              <a:gd name="connsiteY333" fmla="*/ 976555 h 2738225"/>
              <a:gd name="connsiteX334" fmla="*/ 1002165 w 1787743"/>
              <a:gd name="connsiteY334" fmla="*/ 914176 h 2738225"/>
              <a:gd name="connsiteX335" fmla="*/ 927938 w 1787743"/>
              <a:gd name="connsiteY335" fmla="*/ 738869 h 2738225"/>
              <a:gd name="connsiteX336" fmla="*/ 909651 w 1787743"/>
              <a:gd name="connsiteY336" fmla="*/ 545279 h 2738225"/>
              <a:gd name="connsiteX337" fmla="*/ 906423 w 1787743"/>
              <a:gd name="connsiteY337" fmla="*/ 510863 h 2738225"/>
              <a:gd name="connsiteX338" fmla="*/ 901045 w 1787743"/>
              <a:gd name="connsiteY338" fmla="*/ 507636 h 2738225"/>
              <a:gd name="connsiteX339" fmla="*/ 880605 w 1787743"/>
              <a:gd name="connsiteY339" fmla="*/ 552808 h 2738225"/>
              <a:gd name="connsiteX340" fmla="*/ 853712 w 1787743"/>
              <a:gd name="connsiteY340" fmla="*/ 636696 h 2738225"/>
              <a:gd name="connsiteX341" fmla="*/ 835424 w 1787743"/>
              <a:gd name="connsiteY341" fmla="*/ 570016 h 2738225"/>
              <a:gd name="connsiteX342" fmla="*/ 1458283 w 1787743"/>
              <a:gd name="connsiteY342" fmla="*/ 937837 h 2738225"/>
              <a:gd name="connsiteX343" fmla="*/ 1471192 w 1787743"/>
              <a:gd name="connsiteY343" fmla="*/ 1002367 h 2738225"/>
              <a:gd name="connsiteX344" fmla="*/ 1448601 w 1787743"/>
              <a:gd name="connsiteY344" fmla="*/ 1035707 h 2738225"/>
              <a:gd name="connsiteX345" fmla="*/ 1458283 w 1787743"/>
              <a:gd name="connsiteY345" fmla="*/ 937837 h 2738225"/>
              <a:gd name="connsiteX346" fmla="*/ 1436768 w 1787743"/>
              <a:gd name="connsiteY346" fmla="*/ 1048614 h 2738225"/>
              <a:gd name="connsiteX347" fmla="*/ 1434617 w 1787743"/>
              <a:gd name="connsiteY347" fmla="*/ 1049689 h 2738225"/>
              <a:gd name="connsiteX348" fmla="*/ 1395890 w 1787743"/>
              <a:gd name="connsiteY348" fmla="*/ 1072274 h 2738225"/>
              <a:gd name="connsiteX349" fmla="*/ 1400193 w 1787743"/>
              <a:gd name="connsiteY349" fmla="*/ 1063671 h 2738225"/>
              <a:gd name="connsiteX350" fmla="*/ 1413102 w 1787743"/>
              <a:gd name="connsiteY350" fmla="*/ 994839 h 2738225"/>
              <a:gd name="connsiteX351" fmla="*/ 1415253 w 1787743"/>
              <a:gd name="connsiteY351" fmla="*/ 992687 h 2738225"/>
              <a:gd name="connsiteX352" fmla="*/ 1439996 w 1787743"/>
              <a:gd name="connsiteY352" fmla="*/ 944290 h 2738225"/>
              <a:gd name="connsiteX353" fmla="*/ 1445374 w 1787743"/>
              <a:gd name="connsiteY353" fmla="*/ 935686 h 2738225"/>
              <a:gd name="connsiteX354" fmla="*/ 1436768 w 1787743"/>
              <a:gd name="connsiteY354" fmla="*/ 1048614 h 2738225"/>
              <a:gd name="connsiteX355" fmla="*/ 1342102 w 1787743"/>
              <a:gd name="connsiteY355" fmla="*/ 1104539 h 2738225"/>
              <a:gd name="connsiteX356" fmla="*/ 1328118 w 1787743"/>
              <a:gd name="connsiteY356" fmla="*/ 1128201 h 2738225"/>
              <a:gd name="connsiteX357" fmla="*/ 1314133 w 1787743"/>
              <a:gd name="connsiteY357" fmla="*/ 1141107 h 2738225"/>
              <a:gd name="connsiteX358" fmla="*/ 1310905 w 1787743"/>
              <a:gd name="connsiteY358" fmla="*/ 1140031 h 2738225"/>
              <a:gd name="connsiteX359" fmla="*/ 1337799 w 1787743"/>
              <a:gd name="connsiteY359" fmla="*/ 1105615 h 2738225"/>
              <a:gd name="connsiteX360" fmla="*/ 1342102 w 1787743"/>
              <a:gd name="connsiteY360" fmla="*/ 1104539 h 2738225"/>
              <a:gd name="connsiteX361" fmla="*/ 1301224 w 1787743"/>
              <a:gd name="connsiteY361" fmla="*/ 1152937 h 2738225"/>
              <a:gd name="connsiteX362" fmla="*/ 1300148 w 1787743"/>
              <a:gd name="connsiteY362" fmla="*/ 1154013 h 2738225"/>
              <a:gd name="connsiteX363" fmla="*/ 1301224 w 1787743"/>
              <a:gd name="connsiteY363" fmla="*/ 1152937 h 2738225"/>
              <a:gd name="connsiteX364" fmla="*/ 1301224 w 1787743"/>
              <a:gd name="connsiteY364" fmla="*/ 1152937 h 2738225"/>
              <a:gd name="connsiteX365" fmla="*/ 1299072 w 1787743"/>
              <a:gd name="connsiteY365" fmla="*/ 1171221 h 2738225"/>
              <a:gd name="connsiteX366" fmla="*/ 1258194 w 1787743"/>
              <a:gd name="connsiteY366" fmla="*/ 1224996 h 2738225"/>
              <a:gd name="connsiteX367" fmla="*/ 1003241 w 1787743"/>
              <a:gd name="connsiteY367" fmla="*/ 1598195 h 2738225"/>
              <a:gd name="connsiteX368" fmla="*/ 817136 w 1787743"/>
              <a:gd name="connsiteY368" fmla="*/ 1873523 h 2738225"/>
              <a:gd name="connsiteX369" fmla="*/ 793470 w 1787743"/>
              <a:gd name="connsiteY369" fmla="*/ 1897184 h 2738225"/>
              <a:gd name="connsiteX370" fmla="*/ 789167 w 1787743"/>
              <a:gd name="connsiteY370" fmla="*/ 1897184 h 2738225"/>
              <a:gd name="connsiteX371" fmla="*/ 781636 w 1787743"/>
              <a:gd name="connsiteY371" fmla="*/ 1888580 h 2738225"/>
              <a:gd name="connsiteX372" fmla="*/ 935469 w 1787743"/>
              <a:gd name="connsiteY372" fmla="*/ 1232524 h 2738225"/>
              <a:gd name="connsiteX373" fmla="*/ 939772 w 1787743"/>
              <a:gd name="connsiteY373" fmla="*/ 1275544 h 2738225"/>
              <a:gd name="connsiteX374" fmla="*/ 942999 w 1787743"/>
              <a:gd name="connsiteY374" fmla="*/ 1284148 h 2738225"/>
              <a:gd name="connsiteX375" fmla="*/ 822515 w 1787743"/>
              <a:gd name="connsiteY375" fmla="*/ 1812219 h 2738225"/>
              <a:gd name="connsiteX376" fmla="*/ 830045 w 1787743"/>
              <a:gd name="connsiteY376" fmla="*/ 1820823 h 2738225"/>
              <a:gd name="connsiteX377" fmla="*/ 834348 w 1787743"/>
              <a:gd name="connsiteY377" fmla="*/ 1820823 h 2738225"/>
              <a:gd name="connsiteX378" fmla="*/ 859090 w 1787743"/>
              <a:gd name="connsiteY378" fmla="*/ 1797162 h 2738225"/>
              <a:gd name="connsiteX379" fmla="*/ 1047347 w 1787743"/>
              <a:gd name="connsiteY379" fmla="*/ 1521834 h 2738225"/>
              <a:gd name="connsiteX380" fmla="*/ 1267875 w 1787743"/>
              <a:gd name="connsiteY380" fmla="*/ 1197033 h 2738225"/>
              <a:gd name="connsiteX381" fmla="*/ 1299072 w 1787743"/>
              <a:gd name="connsiteY381" fmla="*/ 1171221 h 2738225"/>
              <a:gd name="connsiteX382" fmla="*/ 832197 w 1787743"/>
              <a:gd name="connsiteY382" fmla="*/ 1311036 h 2738225"/>
              <a:gd name="connsiteX383" fmla="*/ 783788 w 1787743"/>
              <a:gd name="connsiteY383" fmla="*/ 1288450 h 2738225"/>
              <a:gd name="connsiteX384" fmla="*/ 757970 w 1787743"/>
              <a:gd name="connsiteY384" fmla="*/ 1281997 h 2738225"/>
              <a:gd name="connsiteX385" fmla="*/ 807454 w 1787743"/>
              <a:gd name="connsiteY385" fmla="*/ 1234675 h 2738225"/>
              <a:gd name="connsiteX386" fmla="*/ 958059 w 1787743"/>
              <a:gd name="connsiteY386" fmla="*/ 1117446 h 2738225"/>
              <a:gd name="connsiteX387" fmla="*/ 963438 w 1787743"/>
              <a:gd name="connsiteY387" fmla="*/ 1119597 h 2738225"/>
              <a:gd name="connsiteX388" fmla="*/ 775182 w 1787743"/>
              <a:gd name="connsiteY388" fmla="*/ 1869221 h 2738225"/>
              <a:gd name="connsiteX389" fmla="*/ 750439 w 1787743"/>
              <a:gd name="connsiteY389" fmla="*/ 1762746 h 2738225"/>
              <a:gd name="connsiteX390" fmla="*/ 719243 w 1787743"/>
              <a:gd name="connsiteY390" fmla="*/ 1540117 h 2738225"/>
              <a:gd name="connsiteX391" fmla="*/ 708485 w 1787743"/>
              <a:gd name="connsiteY391" fmla="*/ 1458380 h 2738225"/>
              <a:gd name="connsiteX392" fmla="*/ 788091 w 1787743"/>
              <a:gd name="connsiteY392" fmla="*/ 1356207 h 2738225"/>
              <a:gd name="connsiteX393" fmla="*/ 830045 w 1787743"/>
              <a:gd name="connsiteY393" fmla="*/ 1329319 h 2738225"/>
              <a:gd name="connsiteX394" fmla="*/ 832197 w 1787743"/>
              <a:gd name="connsiteY394" fmla="*/ 1311036 h 2738225"/>
              <a:gd name="connsiteX395" fmla="*/ 952681 w 1787743"/>
              <a:gd name="connsiteY395" fmla="*/ 1102389 h 2738225"/>
              <a:gd name="connsiteX396" fmla="*/ 934393 w 1787743"/>
              <a:gd name="connsiteY396" fmla="*/ 1097011 h 2738225"/>
              <a:gd name="connsiteX397" fmla="*/ 963438 w 1787743"/>
              <a:gd name="connsiteY397" fmla="*/ 1074426 h 2738225"/>
              <a:gd name="connsiteX398" fmla="*/ 968817 w 1787743"/>
              <a:gd name="connsiteY398" fmla="*/ 1092709 h 2738225"/>
              <a:gd name="connsiteX399" fmla="*/ 964514 w 1787743"/>
              <a:gd name="connsiteY399" fmla="*/ 1095936 h 2738225"/>
              <a:gd name="connsiteX400" fmla="*/ 952681 w 1787743"/>
              <a:gd name="connsiteY400" fmla="*/ 1102389 h 2738225"/>
              <a:gd name="connsiteX401" fmla="*/ 1292618 w 1787743"/>
              <a:gd name="connsiteY401" fmla="*/ 1135729 h 2738225"/>
              <a:gd name="connsiteX402" fmla="*/ 1262497 w 1787743"/>
              <a:gd name="connsiteY402" fmla="*/ 1122823 h 2738225"/>
              <a:gd name="connsiteX403" fmla="*/ 1260345 w 1787743"/>
              <a:gd name="connsiteY403" fmla="*/ 1119597 h 2738225"/>
              <a:gd name="connsiteX404" fmla="*/ 1286163 w 1787743"/>
              <a:gd name="connsiteY404" fmla="*/ 1114219 h 2738225"/>
              <a:gd name="connsiteX405" fmla="*/ 1329193 w 1787743"/>
              <a:gd name="connsiteY405" fmla="*/ 1107766 h 2738225"/>
              <a:gd name="connsiteX406" fmla="*/ 1292618 w 1787743"/>
              <a:gd name="connsiteY406" fmla="*/ 1135729 h 2738225"/>
              <a:gd name="connsiteX407" fmla="*/ 1285088 w 1787743"/>
              <a:gd name="connsiteY407" fmla="*/ 1102389 h 2738225"/>
              <a:gd name="connsiteX408" fmla="*/ 1248512 w 1787743"/>
              <a:gd name="connsiteY408" fmla="*/ 1115294 h 2738225"/>
              <a:gd name="connsiteX409" fmla="*/ 1251739 w 1787743"/>
              <a:gd name="connsiteY409" fmla="*/ 1130352 h 2738225"/>
              <a:gd name="connsiteX410" fmla="*/ 1278633 w 1787743"/>
              <a:gd name="connsiteY410" fmla="*/ 1146484 h 2738225"/>
              <a:gd name="connsiteX411" fmla="*/ 1267875 w 1787743"/>
              <a:gd name="connsiteY411" fmla="*/ 1152937 h 2738225"/>
              <a:gd name="connsiteX412" fmla="*/ 1140937 w 1787743"/>
              <a:gd name="connsiteY412" fmla="*/ 1223920 h 2738225"/>
              <a:gd name="connsiteX413" fmla="*/ 1032286 w 1787743"/>
              <a:gd name="connsiteY413" fmla="*/ 1245430 h 2738225"/>
              <a:gd name="connsiteX414" fmla="*/ 981726 w 1787743"/>
              <a:gd name="connsiteY414" fmla="*/ 1201335 h 2738225"/>
              <a:gd name="connsiteX415" fmla="*/ 977423 w 1787743"/>
              <a:gd name="connsiteY415" fmla="*/ 1158315 h 2738225"/>
              <a:gd name="connsiteX416" fmla="*/ 950529 w 1787743"/>
              <a:gd name="connsiteY416" fmla="*/ 1257261 h 2738225"/>
              <a:gd name="connsiteX417" fmla="*/ 972044 w 1787743"/>
              <a:gd name="connsiteY417" fmla="*/ 1145409 h 2738225"/>
              <a:gd name="connsiteX418" fmla="*/ 979574 w 1787743"/>
              <a:gd name="connsiteY418" fmla="*/ 1126049 h 2738225"/>
              <a:gd name="connsiteX419" fmla="*/ 1003241 w 1787743"/>
              <a:gd name="connsiteY419" fmla="*/ 1135729 h 2738225"/>
              <a:gd name="connsiteX420" fmla="*/ 1015074 w 1787743"/>
              <a:gd name="connsiteY420" fmla="*/ 1140031 h 2738225"/>
              <a:gd name="connsiteX421" fmla="*/ 1019377 w 1787743"/>
              <a:gd name="connsiteY421" fmla="*/ 1141107 h 2738225"/>
              <a:gd name="connsiteX422" fmla="*/ 1027983 w 1787743"/>
              <a:gd name="connsiteY422" fmla="*/ 1136804 h 2738225"/>
              <a:gd name="connsiteX423" fmla="*/ 1023680 w 1787743"/>
              <a:gd name="connsiteY423" fmla="*/ 1129276 h 2738225"/>
              <a:gd name="connsiteX424" fmla="*/ 1021529 w 1787743"/>
              <a:gd name="connsiteY424" fmla="*/ 1128201 h 2738225"/>
              <a:gd name="connsiteX425" fmla="*/ 1015074 w 1787743"/>
              <a:gd name="connsiteY425" fmla="*/ 1126049 h 2738225"/>
              <a:gd name="connsiteX426" fmla="*/ 1009695 w 1787743"/>
              <a:gd name="connsiteY426" fmla="*/ 1123899 h 2738225"/>
              <a:gd name="connsiteX427" fmla="*/ 993559 w 1787743"/>
              <a:gd name="connsiteY427" fmla="*/ 1107766 h 2738225"/>
              <a:gd name="connsiteX428" fmla="*/ 1000014 w 1787743"/>
              <a:gd name="connsiteY428" fmla="*/ 1095936 h 2738225"/>
              <a:gd name="connsiteX429" fmla="*/ 1020453 w 1787743"/>
              <a:gd name="connsiteY429" fmla="*/ 1074426 h 2738225"/>
              <a:gd name="connsiteX430" fmla="*/ 1015074 w 1787743"/>
              <a:gd name="connsiteY430" fmla="*/ 1067972 h 2738225"/>
              <a:gd name="connsiteX431" fmla="*/ 1004317 w 1787743"/>
              <a:gd name="connsiteY431" fmla="*/ 1071199 h 2738225"/>
              <a:gd name="connsiteX432" fmla="*/ 1011847 w 1787743"/>
              <a:gd name="connsiteY432" fmla="*/ 1048614 h 2738225"/>
              <a:gd name="connsiteX433" fmla="*/ 1015074 w 1787743"/>
              <a:gd name="connsiteY433" fmla="*/ 1012047 h 2738225"/>
              <a:gd name="connsiteX434" fmla="*/ 1007544 w 1787743"/>
              <a:gd name="connsiteY434" fmla="*/ 1008820 h 2738225"/>
              <a:gd name="connsiteX435" fmla="*/ 997862 w 1787743"/>
              <a:gd name="connsiteY435" fmla="*/ 1030330 h 2738225"/>
              <a:gd name="connsiteX436" fmla="*/ 976347 w 1787743"/>
              <a:gd name="connsiteY436" fmla="*/ 1055067 h 2738225"/>
              <a:gd name="connsiteX437" fmla="*/ 970968 w 1787743"/>
              <a:gd name="connsiteY437" fmla="*/ 988385 h 2738225"/>
              <a:gd name="connsiteX438" fmla="*/ 899969 w 1787743"/>
              <a:gd name="connsiteY438" fmla="*/ 760379 h 2738225"/>
              <a:gd name="connsiteX439" fmla="*/ 863393 w 1787743"/>
              <a:gd name="connsiteY439" fmla="*/ 658206 h 2738225"/>
              <a:gd name="connsiteX440" fmla="*/ 895666 w 1787743"/>
              <a:gd name="connsiteY440" fmla="*/ 559261 h 2738225"/>
              <a:gd name="connsiteX441" fmla="*/ 902120 w 1787743"/>
              <a:gd name="connsiteY441" fmla="*/ 537751 h 2738225"/>
              <a:gd name="connsiteX442" fmla="*/ 902120 w 1787743"/>
              <a:gd name="connsiteY442" fmla="*/ 548506 h 2738225"/>
              <a:gd name="connsiteX443" fmla="*/ 920408 w 1787743"/>
              <a:gd name="connsiteY443" fmla="*/ 746398 h 2738225"/>
              <a:gd name="connsiteX444" fmla="*/ 996786 w 1787743"/>
              <a:gd name="connsiteY444" fmla="*/ 927082 h 2738225"/>
              <a:gd name="connsiteX445" fmla="*/ 1061331 w 1787743"/>
              <a:gd name="connsiteY445" fmla="*/ 979782 h 2738225"/>
              <a:gd name="connsiteX446" fmla="*/ 1149543 w 1787743"/>
              <a:gd name="connsiteY446" fmla="*/ 993763 h 2738225"/>
              <a:gd name="connsiteX447" fmla="*/ 1252815 w 1787743"/>
              <a:gd name="connsiteY447" fmla="*/ 958272 h 2738225"/>
              <a:gd name="connsiteX448" fmla="*/ 1341026 w 1787743"/>
              <a:gd name="connsiteY448" fmla="*/ 891590 h 2738225"/>
              <a:gd name="connsiteX449" fmla="*/ 1413102 w 1787743"/>
              <a:gd name="connsiteY449" fmla="*/ 813079 h 2738225"/>
              <a:gd name="connsiteX450" fmla="*/ 1405571 w 1787743"/>
              <a:gd name="connsiteY450" fmla="*/ 830287 h 2738225"/>
              <a:gd name="connsiteX451" fmla="*/ 1373299 w 1787743"/>
              <a:gd name="connsiteY451" fmla="*/ 914176 h 2738225"/>
              <a:gd name="connsiteX452" fmla="*/ 1387284 w 1787743"/>
              <a:gd name="connsiteY452" fmla="*/ 953969 h 2738225"/>
              <a:gd name="connsiteX453" fmla="*/ 1404496 w 1787743"/>
              <a:gd name="connsiteY453" fmla="*/ 995914 h 2738225"/>
              <a:gd name="connsiteX454" fmla="*/ 1353935 w 1787743"/>
              <a:gd name="connsiteY454" fmla="*/ 1092709 h 2738225"/>
              <a:gd name="connsiteX455" fmla="*/ 1285088 w 1787743"/>
              <a:gd name="connsiteY455" fmla="*/ 1102389 h 2738225"/>
              <a:gd name="connsiteX456" fmla="*/ 975271 w 1787743"/>
              <a:gd name="connsiteY456" fmla="*/ 1065822 h 2738225"/>
              <a:gd name="connsiteX457" fmla="*/ 990332 w 1787743"/>
              <a:gd name="connsiteY457" fmla="*/ 1049689 h 2738225"/>
              <a:gd name="connsiteX458" fmla="*/ 978499 w 1787743"/>
              <a:gd name="connsiteY458" fmla="*/ 1081954 h 2738225"/>
              <a:gd name="connsiteX459" fmla="*/ 975271 w 1787743"/>
              <a:gd name="connsiteY459" fmla="*/ 1071199 h 2738225"/>
              <a:gd name="connsiteX460" fmla="*/ 975271 w 1787743"/>
              <a:gd name="connsiteY460" fmla="*/ 1065822 h 2738225"/>
              <a:gd name="connsiteX461" fmla="*/ 1402344 w 1787743"/>
              <a:gd name="connsiteY461" fmla="*/ 1019575 h 2738225"/>
              <a:gd name="connsiteX462" fmla="*/ 1389435 w 1787743"/>
              <a:gd name="connsiteY462" fmla="*/ 1057217 h 2738225"/>
              <a:gd name="connsiteX463" fmla="*/ 1372223 w 1787743"/>
              <a:gd name="connsiteY463" fmla="*/ 1081954 h 2738225"/>
              <a:gd name="connsiteX464" fmla="*/ 1367920 w 1787743"/>
              <a:gd name="connsiteY464" fmla="*/ 1083029 h 2738225"/>
              <a:gd name="connsiteX465" fmla="*/ 1402344 w 1787743"/>
              <a:gd name="connsiteY465" fmla="*/ 1019575 h 2738225"/>
              <a:gd name="connsiteX466" fmla="*/ 738606 w 1787743"/>
              <a:gd name="connsiteY466" fmla="*/ 980857 h 2738225"/>
              <a:gd name="connsiteX467" fmla="*/ 789167 w 1787743"/>
              <a:gd name="connsiteY467" fmla="*/ 789418 h 2738225"/>
              <a:gd name="connsiteX468" fmla="*/ 838651 w 1787743"/>
              <a:gd name="connsiteY468" fmla="*/ 701227 h 2738225"/>
              <a:gd name="connsiteX469" fmla="*/ 852636 w 1787743"/>
              <a:gd name="connsiteY469" fmla="*/ 671113 h 2738225"/>
              <a:gd name="connsiteX470" fmla="*/ 884908 w 1787743"/>
              <a:gd name="connsiteY470" fmla="*/ 759304 h 2738225"/>
              <a:gd name="connsiteX471" fmla="*/ 955908 w 1787743"/>
              <a:gd name="connsiteY471" fmla="*/ 983008 h 2738225"/>
              <a:gd name="connsiteX472" fmla="*/ 962362 w 1787743"/>
              <a:gd name="connsiteY472" fmla="*/ 1060444 h 2738225"/>
              <a:gd name="connsiteX473" fmla="*/ 955908 w 1787743"/>
              <a:gd name="connsiteY473" fmla="*/ 1065822 h 2738225"/>
              <a:gd name="connsiteX474" fmla="*/ 922560 w 1787743"/>
              <a:gd name="connsiteY474" fmla="*/ 1092709 h 2738225"/>
              <a:gd name="connsiteX475" fmla="*/ 738606 w 1787743"/>
              <a:gd name="connsiteY475" fmla="*/ 980857 h 2738225"/>
              <a:gd name="connsiteX476" fmla="*/ 728924 w 1787743"/>
              <a:gd name="connsiteY476" fmla="*/ 1270167 h 2738225"/>
              <a:gd name="connsiteX477" fmla="*/ 770879 w 1787743"/>
              <a:gd name="connsiteY477" fmla="*/ 1224996 h 2738225"/>
              <a:gd name="connsiteX478" fmla="*/ 875227 w 1787743"/>
              <a:gd name="connsiteY478" fmla="*/ 1144333 h 2738225"/>
              <a:gd name="connsiteX479" fmla="*/ 924711 w 1787743"/>
              <a:gd name="connsiteY479" fmla="*/ 1107766 h 2738225"/>
              <a:gd name="connsiteX480" fmla="*/ 940847 w 1787743"/>
              <a:gd name="connsiteY480" fmla="*/ 1113144 h 2738225"/>
              <a:gd name="connsiteX481" fmla="*/ 796697 w 1787743"/>
              <a:gd name="connsiteY481" fmla="*/ 1227147 h 2738225"/>
              <a:gd name="connsiteX482" fmla="*/ 743985 w 1787743"/>
              <a:gd name="connsiteY482" fmla="*/ 1277695 h 2738225"/>
              <a:gd name="connsiteX483" fmla="*/ 728924 w 1787743"/>
              <a:gd name="connsiteY483" fmla="*/ 1270167 h 2738225"/>
              <a:gd name="connsiteX484" fmla="*/ 692349 w 1787743"/>
              <a:gd name="connsiteY484" fmla="*/ 1941279 h 2738225"/>
              <a:gd name="connsiteX485" fmla="*/ 641789 w 1787743"/>
              <a:gd name="connsiteY485" fmla="*/ 1955261 h 2738225"/>
              <a:gd name="connsiteX486" fmla="*/ 618122 w 1787743"/>
              <a:gd name="connsiteY486" fmla="*/ 1812219 h 2738225"/>
              <a:gd name="connsiteX487" fmla="*/ 581547 w 1787743"/>
              <a:gd name="connsiteY487" fmla="*/ 1559477 h 2738225"/>
              <a:gd name="connsiteX488" fmla="*/ 638562 w 1787743"/>
              <a:gd name="connsiteY488" fmla="*/ 1405680 h 2738225"/>
              <a:gd name="connsiteX489" fmla="*/ 745061 w 1787743"/>
              <a:gd name="connsiteY489" fmla="*/ 1291677 h 2738225"/>
              <a:gd name="connsiteX490" fmla="*/ 779485 w 1787743"/>
              <a:gd name="connsiteY490" fmla="*/ 1301356 h 2738225"/>
              <a:gd name="connsiteX491" fmla="*/ 819287 w 1787743"/>
              <a:gd name="connsiteY491" fmla="*/ 1316413 h 2738225"/>
              <a:gd name="connsiteX492" fmla="*/ 817136 w 1787743"/>
              <a:gd name="connsiteY492" fmla="*/ 1321791 h 2738225"/>
              <a:gd name="connsiteX493" fmla="*/ 781636 w 1787743"/>
              <a:gd name="connsiteY493" fmla="*/ 1344376 h 2738225"/>
              <a:gd name="connsiteX494" fmla="*/ 719243 w 1787743"/>
              <a:gd name="connsiteY494" fmla="*/ 1383095 h 2738225"/>
              <a:gd name="connsiteX495" fmla="*/ 694501 w 1787743"/>
              <a:gd name="connsiteY495" fmla="*/ 1460530 h 2738225"/>
              <a:gd name="connsiteX496" fmla="*/ 705258 w 1787743"/>
              <a:gd name="connsiteY496" fmla="*/ 1541193 h 2738225"/>
              <a:gd name="connsiteX497" fmla="*/ 736455 w 1787743"/>
              <a:gd name="connsiteY497" fmla="*/ 1764897 h 2738225"/>
              <a:gd name="connsiteX498" fmla="*/ 769803 w 1787743"/>
              <a:gd name="connsiteY498" fmla="*/ 1890731 h 2738225"/>
              <a:gd name="connsiteX499" fmla="*/ 768727 w 1787743"/>
              <a:gd name="connsiteY499" fmla="*/ 1893958 h 2738225"/>
              <a:gd name="connsiteX500" fmla="*/ 760121 w 1787743"/>
              <a:gd name="connsiteY500" fmla="*/ 1922996 h 2738225"/>
              <a:gd name="connsiteX501" fmla="*/ 692349 w 1787743"/>
              <a:gd name="connsiteY501" fmla="*/ 1941279 h 2738225"/>
              <a:gd name="connsiteX502" fmla="*/ 769803 w 1787743"/>
              <a:gd name="connsiteY502" fmla="*/ 1933751 h 2738225"/>
              <a:gd name="connsiteX503" fmla="*/ 802076 w 1787743"/>
              <a:gd name="connsiteY503" fmla="*/ 1928373 h 2738225"/>
              <a:gd name="connsiteX504" fmla="*/ 977423 w 1787743"/>
              <a:gd name="connsiteY504" fmla="*/ 1769199 h 2738225"/>
              <a:gd name="connsiteX505" fmla="*/ 1249588 w 1787743"/>
              <a:gd name="connsiteY505" fmla="*/ 1497097 h 2738225"/>
              <a:gd name="connsiteX506" fmla="*/ 1321663 w 1787743"/>
              <a:gd name="connsiteY506" fmla="*/ 1425039 h 2738225"/>
              <a:gd name="connsiteX507" fmla="*/ 1195800 w 1787743"/>
              <a:gd name="connsiteY507" fmla="*/ 1636912 h 2738225"/>
              <a:gd name="connsiteX508" fmla="*/ 1126952 w 1787743"/>
              <a:gd name="connsiteY508" fmla="*/ 1760595 h 2738225"/>
              <a:gd name="connsiteX509" fmla="*/ 1038741 w 1787743"/>
              <a:gd name="connsiteY509" fmla="*/ 1892882 h 2738225"/>
              <a:gd name="connsiteX510" fmla="*/ 1037665 w 1787743"/>
              <a:gd name="connsiteY510" fmla="*/ 1889655 h 2738225"/>
              <a:gd name="connsiteX511" fmla="*/ 1018301 w 1787743"/>
              <a:gd name="connsiteY511" fmla="*/ 1878900 h 2738225"/>
              <a:gd name="connsiteX512" fmla="*/ 883832 w 1787743"/>
              <a:gd name="connsiteY512" fmla="*/ 1936978 h 2738225"/>
              <a:gd name="connsiteX513" fmla="*/ 836500 w 1787743"/>
              <a:gd name="connsiteY513" fmla="*/ 1964940 h 2738225"/>
              <a:gd name="connsiteX514" fmla="*/ 818212 w 1787743"/>
              <a:gd name="connsiteY514" fmla="*/ 1955261 h 2738225"/>
              <a:gd name="connsiteX515" fmla="*/ 753667 w 1787743"/>
              <a:gd name="connsiteY515" fmla="*/ 1969243 h 2738225"/>
              <a:gd name="connsiteX516" fmla="*/ 769803 w 1787743"/>
              <a:gd name="connsiteY516" fmla="*/ 1933751 h 2738225"/>
              <a:gd name="connsiteX517" fmla="*/ 937620 w 1787743"/>
              <a:gd name="connsiteY517" fmla="*/ 1984300 h 2738225"/>
              <a:gd name="connsiteX518" fmla="*/ 861242 w 1787743"/>
              <a:gd name="connsiteY518" fmla="*/ 2013338 h 2738225"/>
              <a:gd name="connsiteX519" fmla="*/ 846181 w 1787743"/>
              <a:gd name="connsiteY519" fmla="*/ 1973545 h 2738225"/>
              <a:gd name="connsiteX520" fmla="*/ 893514 w 1787743"/>
              <a:gd name="connsiteY520" fmla="*/ 1945581 h 2738225"/>
              <a:gd name="connsiteX521" fmla="*/ 1019377 w 1787743"/>
              <a:gd name="connsiteY521" fmla="*/ 1889655 h 2738225"/>
              <a:gd name="connsiteX522" fmla="*/ 1024756 w 1787743"/>
              <a:gd name="connsiteY522" fmla="*/ 1892882 h 2738225"/>
              <a:gd name="connsiteX523" fmla="*/ 1025832 w 1787743"/>
              <a:gd name="connsiteY523" fmla="*/ 1905788 h 2738225"/>
              <a:gd name="connsiteX524" fmla="*/ 937620 w 1787743"/>
              <a:gd name="connsiteY524" fmla="*/ 1984300 h 2738225"/>
              <a:gd name="connsiteX525" fmla="*/ 1020453 w 1787743"/>
              <a:gd name="connsiteY525" fmla="*/ 1933751 h 2738225"/>
              <a:gd name="connsiteX526" fmla="*/ 1003241 w 1787743"/>
              <a:gd name="connsiteY526" fmla="*/ 1972469 h 2738225"/>
              <a:gd name="connsiteX527" fmla="*/ 947302 w 1787743"/>
              <a:gd name="connsiteY527" fmla="*/ 2055283 h 2738225"/>
              <a:gd name="connsiteX528" fmla="*/ 881681 w 1787743"/>
              <a:gd name="connsiteY528" fmla="*/ 2090774 h 2738225"/>
              <a:gd name="connsiteX529" fmla="*/ 877378 w 1787743"/>
              <a:gd name="connsiteY529" fmla="*/ 2071415 h 2738225"/>
              <a:gd name="connsiteX530" fmla="*/ 865545 w 1787743"/>
              <a:gd name="connsiteY530" fmla="*/ 2026244 h 2738225"/>
              <a:gd name="connsiteX531" fmla="*/ 946226 w 1787743"/>
              <a:gd name="connsiteY531" fmla="*/ 1996130 h 2738225"/>
              <a:gd name="connsiteX532" fmla="*/ 1020453 w 1787743"/>
              <a:gd name="connsiteY532" fmla="*/ 1933751 h 2738225"/>
              <a:gd name="connsiteX533" fmla="*/ 848333 w 1787743"/>
              <a:gd name="connsiteY533" fmla="*/ 2014413 h 2738225"/>
              <a:gd name="connsiteX534" fmla="*/ 805303 w 1787743"/>
              <a:gd name="connsiteY534" fmla="*/ 2016565 h 2738225"/>
              <a:gd name="connsiteX535" fmla="*/ 803151 w 1787743"/>
              <a:gd name="connsiteY535" fmla="*/ 2016565 h 2738225"/>
              <a:gd name="connsiteX536" fmla="*/ 795621 w 1787743"/>
              <a:gd name="connsiteY536" fmla="*/ 2015489 h 2738225"/>
              <a:gd name="connsiteX537" fmla="*/ 824666 w 1787743"/>
              <a:gd name="connsiteY537" fmla="*/ 1988601 h 2738225"/>
              <a:gd name="connsiteX538" fmla="*/ 836500 w 1787743"/>
              <a:gd name="connsiteY538" fmla="*/ 1981073 h 2738225"/>
              <a:gd name="connsiteX539" fmla="*/ 848333 w 1787743"/>
              <a:gd name="connsiteY539" fmla="*/ 2014413 h 2738225"/>
              <a:gd name="connsiteX540" fmla="*/ 748288 w 1787743"/>
              <a:gd name="connsiteY540" fmla="*/ 1982148 h 2738225"/>
              <a:gd name="connsiteX541" fmla="*/ 820363 w 1787743"/>
              <a:gd name="connsiteY541" fmla="*/ 1967091 h 2738225"/>
              <a:gd name="connsiteX542" fmla="*/ 827894 w 1787743"/>
              <a:gd name="connsiteY542" fmla="*/ 1971393 h 2738225"/>
              <a:gd name="connsiteX543" fmla="*/ 814985 w 1787743"/>
              <a:gd name="connsiteY543" fmla="*/ 1979998 h 2738225"/>
              <a:gd name="connsiteX544" fmla="*/ 782712 w 1787743"/>
              <a:gd name="connsiteY544" fmla="*/ 2017640 h 2738225"/>
              <a:gd name="connsiteX545" fmla="*/ 804227 w 1787743"/>
              <a:gd name="connsiteY545" fmla="*/ 2030546 h 2738225"/>
              <a:gd name="connsiteX546" fmla="*/ 806379 w 1787743"/>
              <a:gd name="connsiteY546" fmla="*/ 2030546 h 2738225"/>
              <a:gd name="connsiteX547" fmla="*/ 853712 w 1787743"/>
              <a:gd name="connsiteY547" fmla="*/ 2028395 h 2738225"/>
              <a:gd name="connsiteX548" fmla="*/ 865545 w 1787743"/>
              <a:gd name="connsiteY548" fmla="*/ 2074642 h 2738225"/>
              <a:gd name="connsiteX549" fmla="*/ 869848 w 1787743"/>
              <a:gd name="connsiteY549" fmla="*/ 2096152 h 2738225"/>
              <a:gd name="connsiteX550" fmla="*/ 821439 w 1787743"/>
              <a:gd name="connsiteY550" fmla="*/ 2116586 h 2738225"/>
              <a:gd name="connsiteX551" fmla="*/ 597683 w 1787743"/>
              <a:gd name="connsiteY551" fmla="*/ 2225212 h 2738225"/>
              <a:gd name="connsiteX552" fmla="*/ 591229 w 1787743"/>
              <a:gd name="connsiteY552" fmla="*/ 2228438 h 2738225"/>
              <a:gd name="connsiteX553" fmla="*/ 648243 w 1787743"/>
              <a:gd name="connsiteY553" fmla="*/ 2142398 h 2738225"/>
              <a:gd name="connsiteX554" fmla="*/ 748288 w 1787743"/>
              <a:gd name="connsiteY554" fmla="*/ 1982148 h 2738225"/>
              <a:gd name="connsiteX555" fmla="*/ 870924 w 1787743"/>
              <a:gd name="connsiteY555" fmla="*/ 2109058 h 2738225"/>
              <a:gd name="connsiteX556" fmla="*/ 838651 w 1787743"/>
              <a:gd name="connsiteY556" fmla="*/ 2151002 h 2738225"/>
              <a:gd name="connsiteX557" fmla="*/ 746137 w 1787743"/>
              <a:gd name="connsiteY557" fmla="*/ 2201551 h 2738225"/>
              <a:gd name="connsiteX558" fmla="*/ 610592 w 1787743"/>
              <a:gd name="connsiteY558" fmla="*/ 2299421 h 2738225"/>
              <a:gd name="connsiteX559" fmla="*/ 610592 w 1787743"/>
              <a:gd name="connsiteY559" fmla="*/ 2302648 h 2738225"/>
              <a:gd name="connsiteX560" fmla="*/ 571865 w 1787743"/>
              <a:gd name="connsiteY560" fmla="*/ 2282213 h 2738225"/>
              <a:gd name="connsiteX561" fmla="*/ 580471 w 1787743"/>
              <a:gd name="connsiteY561" fmla="*/ 2247797 h 2738225"/>
              <a:gd name="connsiteX562" fmla="*/ 603062 w 1787743"/>
              <a:gd name="connsiteY562" fmla="*/ 2238118 h 2738225"/>
              <a:gd name="connsiteX563" fmla="*/ 604137 w 1787743"/>
              <a:gd name="connsiteY563" fmla="*/ 2237042 h 2738225"/>
              <a:gd name="connsiteX564" fmla="*/ 826818 w 1787743"/>
              <a:gd name="connsiteY564" fmla="*/ 2129492 h 2738225"/>
              <a:gd name="connsiteX565" fmla="*/ 870924 w 1787743"/>
              <a:gd name="connsiteY565" fmla="*/ 2109058 h 2738225"/>
              <a:gd name="connsiteX566" fmla="*/ 257746 w 1787743"/>
              <a:gd name="connsiteY566" fmla="*/ 1928373 h 2738225"/>
              <a:gd name="connsiteX567" fmla="*/ 281412 w 1787743"/>
              <a:gd name="connsiteY567" fmla="*/ 1933751 h 2738225"/>
              <a:gd name="connsiteX568" fmla="*/ 269579 w 1787743"/>
              <a:gd name="connsiteY568" fmla="*/ 1940204 h 2738225"/>
              <a:gd name="connsiteX569" fmla="*/ 219019 w 1787743"/>
              <a:gd name="connsiteY569" fmla="*/ 1972469 h 2738225"/>
              <a:gd name="connsiteX570" fmla="*/ 220095 w 1787743"/>
              <a:gd name="connsiteY570" fmla="*/ 1890731 h 2738225"/>
              <a:gd name="connsiteX571" fmla="*/ 257746 w 1787743"/>
              <a:gd name="connsiteY571" fmla="*/ 1928373 h 2738225"/>
              <a:gd name="connsiteX572" fmla="*/ 381457 w 1787743"/>
              <a:gd name="connsiteY572" fmla="*/ 1878900 h 2738225"/>
              <a:gd name="connsiteX573" fmla="*/ 365321 w 1787743"/>
              <a:gd name="connsiteY573" fmla="*/ 1828352 h 2738225"/>
              <a:gd name="connsiteX574" fmla="*/ 361018 w 1787743"/>
              <a:gd name="connsiteY574" fmla="*/ 1808993 h 2738225"/>
              <a:gd name="connsiteX575" fmla="*/ 388987 w 1787743"/>
              <a:gd name="connsiteY575" fmla="*/ 1815446 h 2738225"/>
              <a:gd name="connsiteX576" fmla="*/ 381457 w 1787743"/>
              <a:gd name="connsiteY576" fmla="*/ 1878900 h 2738225"/>
              <a:gd name="connsiteX577" fmla="*/ 357791 w 1787743"/>
              <a:gd name="connsiteY577" fmla="*/ 1795011 h 2738225"/>
              <a:gd name="connsiteX578" fmla="*/ 339503 w 1787743"/>
              <a:gd name="connsiteY578" fmla="*/ 1700367 h 2738225"/>
              <a:gd name="connsiteX579" fmla="*/ 285715 w 1787743"/>
              <a:gd name="connsiteY579" fmla="*/ 1319640 h 2738225"/>
              <a:gd name="connsiteX580" fmla="*/ 243761 w 1787743"/>
              <a:gd name="connsiteY580" fmla="*/ 936762 h 2738225"/>
              <a:gd name="connsiteX581" fmla="*/ 236231 w 1787743"/>
              <a:gd name="connsiteY581" fmla="*/ 839966 h 2738225"/>
              <a:gd name="connsiteX582" fmla="*/ 251291 w 1787743"/>
              <a:gd name="connsiteY582" fmla="*/ 848570 h 2738225"/>
              <a:gd name="connsiteX583" fmla="*/ 290019 w 1787743"/>
              <a:gd name="connsiteY583" fmla="*/ 1005594 h 2738225"/>
              <a:gd name="connsiteX584" fmla="*/ 342730 w 1787743"/>
              <a:gd name="connsiteY584" fmla="*/ 1333621 h 2738225"/>
              <a:gd name="connsiteX585" fmla="*/ 387912 w 1787743"/>
              <a:gd name="connsiteY585" fmla="*/ 1800389 h 2738225"/>
              <a:gd name="connsiteX586" fmla="*/ 357791 w 1787743"/>
              <a:gd name="connsiteY586" fmla="*/ 1795011 h 2738225"/>
              <a:gd name="connsiteX587" fmla="*/ 231928 w 1787743"/>
              <a:gd name="connsiteY587" fmla="*/ 747473 h 2738225"/>
              <a:gd name="connsiteX588" fmla="*/ 418033 w 1787743"/>
              <a:gd name="connsiteY588" fmla="*/ 702302 h 2738225"/>
              <a:gd name="connsiteX589" fmla="*/ 513774 w 1787743"/>
              <a:gd name="connsiteY589" fmla="*/ 758228 h 2738225"/>
              <a:gd name="connsiteX590" fmla="*/ 533138 w 1787743"/>
              <a:gd name="connsiteY590" fmla="*/ 1261563 h 2738225"/>
              <a:gd name="connsiteX591" fmla="*/ 540668 w 1787743"/>
              <a:gd name="connsiteY591" fmla="*/ 1694990 h 2738225"/>
              <a:gd name="connsiteX592" fmla="*/ 554653 w 1787743"/>
              <a:gd name="connsiteY592" fmla="*/ 1865994 h 2738225"/>
              <a:gd name="connsiteX593" fmla="*/ 424487 w 1787743"/>
              <a:gd name="connsiteY593" fmla="*/ 1812219 h 2738225"/>
              <a:gd name="connsiteX594" fmla="*/ 400821 w 1787743"/>
              <a:gd name="connsiteY594" fmla="*/ 1805766 h 2738225"/>
              <a:gd name="connsiteX595" fmla="*/ 354564 w 1787743"/>
              <a:gd name="connsiteY595" fmla="*/ 1333621 h 2738225"/>
              <a:gd name="connsiteX596" fmla="*/ 301852 w 1787743"/>
              <a:gd name="connsiteY596" fmla="*/ 1005594 h 2738225"/>
              <a:gd name="connsiteX597" fmla="*/ 259897 w 1787743"/>
              <a:gd name="connsiteY597" fmla="*/ 842117 h 2738225"/>
              <a:gd name="connsiteX598" fmla="*/ 234079 w 1787743"/>
              <a:gd name="connsiteY598" fmla="*/ 828136 h 2738225"/>
              <a:gd name="connsiteX599" fmla="*/ 231928 w 1787743"/>
              <a:gd name="connsiteY599" fmla="*/ 747473 h 2738225"/>
              <a:gd name="connsiteX600" fmla="*/ 167383 w 1787743"/>
              <a:gd name="connsiteY600" fmla="*/ 1715424 h 2738225"/>
              <a:gd name="connsiteX601" fmla="*/ 43672 w 1787743"/>
              <a:gd name="connsiteY601" fmla="*/ 1199184 h 2738225"/>
              <a:gd name="connsiteX602" fmla="*/ 11399 w 1787743"/>
              <a:gd name="connsiteY602" fmla="*/ 981932 h 2738225"/>
              <a:gd name="connsiteX603" fmla="*/ 13551 w 1787743"/>
              <a:gd name="connsiteY603" fmla="*/ 882986 h 2738225"/>
              <a:gd name="connsiteX604" fmla="*/ 139413 w 1787743"/>
              <a:gd name="connsiteY604" fmla="*/ 836740 h 2738225"/>
              <a:gd name="connsiteX605" fmla="*/ 185671 w 1787743"/>
              <a:gd name="connsiteY605" fmla="*/ 833513 h 2738225"/>
              <a:gd name="connsiteX606" fmla="*/ 223322 w 1787743"/>
              <a:gd name="connsiteY606" fmla="*/ 836740 h 2738225"/>
              <a:gd name="connsiteX607" fmla="*/ 230852 w 1787743"/>
              <a:gd name="connsiteY607" fmla="*/ 927082 h 2738225"/>
              <a:gd name="connsiteX608" fmla="*/ 271731 w 1787743"/>
              <a:gd name="connsiteY608" fmla="*/ 1301356 h 2738225"/>
              <a:gd name="connsiteX609" fmla="*/ 344882 w 1787743"/>
              <a:gd name="connsiteY609" fmla="*/ 1792860 h 2738225"/>
              <a:gd name="connsiteX610" fmla="*/ 274958 w 1787743"/>
              <a:gd name="connsiteY610" fmla="*/ 1797162 h 2738225"/>
              <a:gd name="connsiteX611" fmla="*/ 220095 w 1787743"/>
              <a:gd name="connsiteY611" fmla="*/ 1857390 h 2738225"/>
              <a:gd name="connsiteX612" fmla="*/ 167383 w 1787743"/>
              <a:gd name="connsiteY612" fmla="*/ 1715424 h 2738225"/>
              <a:gd name="connsiteX613" fmla="*/ 231928 w 1787743"/>
              <a:gd name="connsiteY613" fmla="*/ 2310176 h 2738225"/>
              <a:gd name="connsiteX614" fmla="*/ 136186 w 1787743"/>
              <a:gd name="connsiteY614" fmla="*/ 2253175 h 2738225"/>
              <a:gd name="connsiteX615" fmla="*/ 179216 w 1787743"/>
              <a:gd name="connsiteY615" fmla="*/ 2047754 h 2738225"/>
              <a:gd name="connsiteX616" fmla="*/ 212564 w 1787743"/>
              <a:gd name="connsiteY616" fmla="*/ 1999356 h 2738225"/>
              <a:gd name="connsiteX617" fmla="*/ 257746 w 1787743"/>
              <a:gd name="connsiteY617" fmla="*/ 2034848 h 2738225"/>
              <a:gd name="connsiteX618" fmla="*/ 392215 w 1787743"/>
              <a:gd name="connsiteY618" fmla="*/ 2045603 h 2738225"/>
              <a:gd name="connsiteX619" fmla="*/ 730000 w 1787743"/>
              <a:gd name="connsiteY619" fmla="*/ 1985375 h 2738225"/>
              <a:gd name="connsiteX620" fmla="*/ 635334 w 1787743"/>
              <a:gd name="connsiteY620" fmla="*/ 2132719 h 2738225"/>
              <a:gd name="connsiteX621" fmla="*/ 569714 w 1787743"/>
              <a:gd name="connsiteY621" fmla="*/ 2234891 h 2738225"/>
              <a:gd name="connsiteX622" fmla="*/ 536365 w 1787743"/>
              <a:gd name="connsiteY622" fmla="*/ 2248873 h 2738225"/>
              <a:gd name="connsiteX623" fmla="*/ 533138 w 1787743"/>
              <a:gd name="connsiteY623" fmla="*/ 2243495 h 2738225"/>
              <a:gd name="connsiteX624" fmla="*/ 519153 w 1787743"/>
              <a:gd name="connsiteY624" fmla="*/ 2226287 h 2738225"/>
              <a:gd name="connsiteX625" fmla="*/ 509471 w 1787743"/>
              <a:gd name="connsiteY625" fmla="*/ 2232740 h 2738225"/>
              <a:gd name="connsiteX626" fmla="*/ 477199 w 1787743"/>
              <a:gd name="connsiteY626" fmla="*/ 2255326 h 2738225"/>
              <a:gd name="connsiteX627" fmla="*/ 398669 w 1787743"/>
              <a:gd name="connsiteY627" fmla="*/ 2285440 h 2738225"/>
              <a:gd name="connsiteX628" fmla="*/ 304003 w 1787743"/>
              <a:gd name="connsiteY628" fmla="*/ 2308025 h 2738225"/>
              <a:gd name="connsiteX629" fmla="*/ 296473 w 1787743"/>
              <a:gd name="connsiteY629" fmla="*/ 2303723 h 2738225"/>
              <a:gd name="connsiteX630" fmla="*/ 287867 w 1787743"/>
              <a:gd name="connsiteY630" fmla="*/ 2309101 h 2738225"/>
              <a:gd name="connsiteX631" fmla="*/ 231928 w 1787743"/>
              <a:gd name="connsiteY631" fmla="*/ 2310176 h 2738225"/>
              <a:gd name="connsiteX632" fmla="*/ 525608 w 1787743"/>
              <a:gd name="connsiteY632" fmla="*/ 2254250 h 2738225"/>
              <a:gd name="connsiteX633" fmla="*/ 468593 w 1787743"/>
              <a:gd name="connsiteY633" fmla="*/ 2276836 h 2738225"/>
              <a:gd name="connsiteX634" fmla="*/ 453533 w 1787743"/>
              <a:gd name="connsiteY634" fmla="*/ 2282213 h 2738225"/>
              <a:gd name="connsiteX635" fmla="*/ 483654 w 1787743"/>
              <a:gd name="connsiteY635" fmla="*/ 2268232 h 2738225"/>
              <a:gd name="connsiteX636" fmla="*/ 519153 w 1787743"/>
              <a:gd name="connsiteY636" fmla="*/ 2244571 h 2738225"/>
              <a:gd name="connsiteX637" fmla="*/ 525608 w 1787743"/>
              <a:gd name="connsiteY637" fmla="*/ 2254250 h 2738225"/>
              <a:gd name="connsiteX638" fmla="*/ 568638 w 1787743"/>
              <a:gd name="connsiteY638" fmla="*/ 2624223 h 2738225"/>
              <a:gd name="connsiteX639" fmla="*/ 509471 w 1787743"/>
              <a:gd name="connsiteY639" fmla="*/ 2617770 h 2738225"/>
              <a:gd name="connsiteX640" fmla="*/ 477199 w 1787743"/>
              <a:gd name="connsiteY640" fmla="*/ 2609166 h 2738225"/>
              <a:gd name="connsiteX641" fmla="*/ 456760 w 1787743"/>
              <a:gd name="connsiteY641" fmla="*/ 2461822 h 2738225"/>
              <a:gd name="connsiteX642" fmla="*/ 440624 w 1787743"/>
              <a:gd name="connsiteY642" fmla="*/ 2372556 h 2738225"/>
              <a:gd name="connsiteX643" fmla="*/ 419109 w 1787743"/>
              <a:gd name="connsiteY643" fmla="*/ 2328460 h 2738225"/>
              <a:gd name="connsiteX644" fmla="*/ 407275 w 1787743"/>
              <a:gd name="connsiteY644" fmla="*/ 2339215 h 2738225"/>
              <a:gd name="connsiteX645" fmla="*/ 413730 w 1787743"/>
              <a:gd name="connsiteY645" fmla="*/ 2488710 h 2738225"/>
              <a:gd name="connsiteX646" fmla="*/ 428790 w 1787743"/>
              <a:gd name="connsiteY646" fmla="*/ 2567221 h 2738225"/>
              <a:gd name="connsiteX647" fmla="*/ 442775 w 1787743"/>
              <a:gd name="connsiteY647" fmla="*/ 2609166 h 2738225"/>
              <a:gd name="connsiteX648" fmla="*/ 466441 w 1787743"/>
              <a:gd name="connsiteY648" fmla="*/ 2620996 h 2738225"/>
              <a:gd name="connsiteX649" fmla="*/ 468593 w 1787743"/>
              <a:gd name="connsiteY649" fmla="*/ 2634978 h 2738225"/>
              <a:gd name="connsiteX650" fmla="*/ 458911 w 1787743"/>
              <a:gd name="connsiteY650" fmla="*/ 2657563 h 2738225"/>
              <a:gd name="connsiteX651" fmla="*/ 302927 w 1787743"/>
              <a:gd name="connsiteY651" fmla="*/ 2622072 h 2738225"/>
              <a:gd name="connsiteX652" fmla="*/ 278185 w 1787743"/>
              <a:gd name="connsiteY652" fmla="*/ 2551088 h 2738225"/>
              <a:gd name="connsiteX653" fmla="*/ 281412 w 1787743"/>
              <a:gd name="connsiteY653" fmla="*/ 2404821 h 2738225"/>
              <a:gd name="connsiteX654" fmla="*/ 296473 w 1787743"/>
              <a:gd name="connsiteY654" fmla="*/ 2324158 h 2738225"/>
              <a:gd name="connsiteX655" fmla="*/ 300776 w 1787743"/>
              <a:gd name="connsiteY655" fmla="*/ 2327384 h 2738225"/>
              <a:gd name="connsiteX656" fmla="*/ 469669 w 1787743"/>
              <a:gd name="connsiteY656" fmla="*/ 2288666 h 2738225"/>
              <a:gd name="connsiteX657" fmla="*/ 527759 w 1787743"/>
              <a:gd name="connsiteY657" fmla="*/ 2266081 h 2738225"/>
              <a:gd name="connsiteX658" fmla="*/ 578319 w 1787743"/>
              <a:gd name="connsiteY658" fmla="*/ 2399443 h 2738225"/>
              <a:gd name="connsiteX659" fmla="*/ 609516 w 1787743"/>
              <a:gd name="connsiteY659" fmla="*/ 2505918 h 2738225"/>
              <a:gd name="connsiteX660" fmla="*/ 585850 w 1787743"/>
              <a:gd name="connsiteY660" fmla="*/ 2580127 h 2738225"/>
              <a:gd name="connsiteX661" fmla="*/ 568638 w 1787743"/>
              <a:gd name="connsiteY661" fmla="*/ 2624223 h 2738225"/>
              <a:gd name="connsiteX662" fmla="*/ 466441 w 1787743"/>
              <a:gd name="connsiteY662" fmla="*/ 2605939 h 2738225"/>
              <a:gd name="connsiteX663" fmla="*/ 454608 w 1787743"/>
              <a:gd name="connsiteY663" fmla="*/ 2600562 h 2738225"/>
              <a:gd name="connsiteX664" fmla="*/ 429866 w 1787743"/>
              <a:gd name="connsiteY664" fmla="*/ 2485483 h 2738225"/>
              <a:gd name="connsiteX665" fmla="*/ 422336 w 1787743"/>
              <a:gd name="connsiteY665" fmla="*/ 2348894 h 2738225"/>
              <a:gd name="connsiteX666" fmla="*/ 448154 w 1787743"/>
              <a:gd name="connsiteY666" fmla="*/ 2473653 h 2738225"/>
              <a:gd name="connsiteX667" fmla="*/ 466441 w 1787743"/>
              <a:gd name="connsiteY667" fmla="*/ 2605939 h 2738225"/>
              <a:gd name="connsiteX668" fmla="*/ 624577 w 1787743"/>
              <a:gd name="connsiteY668" fmla="*/ 2595184 h 2738225"/>
              <a:gd name="connsiteX669" fmla="*/ 600910 w 1787743"/>
              <a:gd name="connsiteY669" fmla="*/ 2620996 h 2738225"/>
              <a:gd name="connsiteX670" fmla="*/ 586926 w 1787743"/>
              <a:gd name="connsiteY670" fmla="*/ 2624223 h 2738225"/>
              <a:gd name="connsiteX671" fmla="*/ 600910 w 1787743"/>
              <a:gd name="connsiteY671" fmla="*/ 2584429 h 2738225"/>
              <a:gd name="connsiteX672" fmla="*/ 618122 w 1787743"/>
              <a:gd name="connsiteY672" fmla="*/ 2532805 h 2738225"/>
              <a:gd name="connsiteX673" fmla="*/ 624577 w 1787743"/>
              <a:gd name="connsiteY673" fmla="*/ 2595184 h 2738225"/>
              <a:gd name="connsiteX674" fmla="*/ 618122 w 1787743"/>
              <a:gd name="connsiteY674" fmla="*/ 2482256 h 2738225"/>
              <a:gd name="connsiteX675" fmla="*/ 590153 w 1787743"/>
              <a:gd name="connsiteY675" fmla="*/ 2389763 h 2738225"/>
              <a:gd name="connsiteX676" fmla="*/ 549274 w 1787743"/>
              <a:gd name="connsiteY676" fmla="*/ 2280062 h 2738225"/>
              <a:gd name="connsiteX677" fmla="*/ 541744 w 1787743"/>
              <a:gd name="connsiteY677" fmla="*/ 2261779 h 2738225"/>
              <a:gd name="connsiteX678" fmla="*/ 562183 w 1787743"/>
              <a:gd name="connsiteY678" fmla="*/ 2253175 h 2738225"/>
              <a:gd name="connsiteX679" fmla="*/ 560032 w 1787743"/>
              <a:gd name="connsiteY679" fmla="*/ 2287591 h 2738225"/>
              <a:gd name="connsiteX680" fmla="*/ 610592 w 1787743"/>
              <a:gd name="connsiteY680" fmla="*/ 2315554 h 2738225"/>
              <a:gd name="connsiteX681" fmla="*/ 620274 w 1787743"/>
              <a:gd name="connsiteY681" fmla="*/ 2333837 h 2738225"/>
              <a:gd name="connsiteX682" fmla="*/ 618122 w 1787743"/>
              <a:gd name="connsiteY682" fmla="*/ 2482256 h 2738225"/>
              <a:gd name="connsiteX683" fmla="*/ 1483026 w 1787743"/>
              <a:gd name="connsiteY683" fmla="*/ 1294903 h 2738225"/>
              <a:gd name="connsiteX684" fmla="*/ 1571237 w 1787743"/>
              <a:gd name="connsiteY684" fmla="*/ 1273393 h 2738225"/>
              <a:gd name="connsiteX685" fmla="*/ 1641161 w 1787743"/>
              <a:gd name="connsiteY685" fmla="*/ 1291677 h 2738225"/>
              <a:gd name="connsiteX686" fmla="*/ 1701403 w 1787743"/>
              <a:gd name="connsiteY686" fmla="*/ 1360509 h 2738225"/>
              <a:gd name="connsiteX687" fmla="*/ 1732600 w 1787743"/>
              <a:gd name="connsiteY687" fmla="*/ 1476663 h 2738225"/>
              <a:gd name="connsiteX688" fmla="*/ 1700327 w 1787743"/>
              <a:gd name="connsiteY688" fmla="*/ 1605723 h 2738225"/>
              <a:gd name="connsiteX689" fmla="*/ 1602434 w 1787743"/>
              <a:gd name="connsiteY689" fmla="*/ 1797162 h 2738225"/>
              <a:gd name="connsiteX690" fmla="*/ 1310905 w 1787743"/>
              <a:gd name="connsiteY690" fmla="*/ 2200475 h 2738225"/>
              <a:gd name="connsiteX691" fmla="*/ 1182891 w 1787743"/>
              <a:gd name="connsiteY691" fmla="*/ 2320931 h 2738225"/>
              <a:gd name="connsiteX692" fmla="*/ 1082846 w 1787743"/>
              <a:gd name="connsiteY692" fmla="*/ 2366102 h 2738225"/>
              <a:gd name="connsiteX693" fmla="*/ 765500 w 1787743"/>
              <a:gd name="connsiteY693" fmla="*/ 2335988 h 2738225"/>
              <a:gd name="connsiteX694" fmla="*/ 622425 w 1787743"/>
              <a:gd name="connsiteY694" fmla="*/ 2303723 h 2738225"/>
              <a:gd name="connsiteX695" fmla="*/ 622425 w 1787743"/>
              <a:gd name="connsiteY695" fmla="*/ 2300497 h 2738225"/>
              <a:gd name="connsiteX696" fmla="*/ 750439 w 1787743"/>
              <a:gd name="connsiteY696" fmla="*/ 2211230 h 2738225"/>
              <a:gd name="connsiteX697" fmla="*/ 883832 w 1787743"/>
              <a:gd name="connsiteY697" fmla="*/ 2102605 h 2738225"/>
              <a:gd name="connsiteX698" fmla="*/ 954832 w 1787743"/>
              <a:gd name="connsiteY698" fmla="*/ 2063887 h 2738225"/>
              <a:gd name="connsiteX699" fmla="*/ 1013998 w 1787743"/>
              <a:gd name="connsiteY699" fmla="*/ 1976771 h 2738225"/>
              <a:gd name="connsiteX700" fmla="*/ 1038741 w 1787743"/>
              <a:gd name="connsiteY700" fmla="*/ 1910090 h 2738225"/>
              <a:gd name="connsiteX701" fmla="*/ 1137710 w 1787743"/>
              <a:gd name="connsiteY701" fmla="*/ 1764897 h 2738225"/>
              <a:gd name="connsiteX702" fmla="*/ 1206558 w 1787743"/>
              <a:gd name="connsiteY702" fmla="*/ 1641215 h 2738225"/>
              <a:gd name="connsiteX703" fmla="*/ 1483026 w 1787743"/>
              <a:gd name="connsiteY703" fmla="*/ 1294903 h 2738225"/>
              <a:gd name="connsiteX704" fmla="*/ 1470116 w 1787743"/>
              <a:gd name="connsiteY704" fmla="*/ 1206712 h 2738225"/>
              <a:gd name="connsiteX705" fmla="*/ 1449677 w 1787743"/>
              <a:gd name="connsiteY705" fmla="*/ 1248657 h 2738225"/>
              <a:gd name="connsiteX706" fmla="*/ 1377602 w 1787743"/>
              <a:gd name="connsiteY706" fmla="*/ 1265865 h 2738225"/>
              <a:gd name="connsiteX707" fmla="*/ 1281860 w 1787743"/>
              <a:gd name="connsiteY707" fmla="*/ 1298130 h 2738225"/>
              <a:gd name="connsiteX708" fmla="*/ 1284012 w 1787743"/>
              <a:gd name="connsiteY708" fmla="*/ 1308885 h 2738225"/>
              <a:gd name="connsiteX709" fmla="*/ 1314133 w 1787743"/>
              <a:gd name="connsiteY709" fmla="*/ 1330395 h 2738225"/>
              <a:gd name="connsiteX710" fmla="*/ 1353935 w 1787743"/>
              <a:gd name="connsiteY710" fmla="*/ 1363735 h 2738225"/>
              <a:gd name="connsiteX711" fmla="*/ 1345330 w 1787743"/>
              <a:gd name="connsiteY711" fmla="*/ 1378792 h 2738225"/>
              <a:gd name="connsiteX712" fmla="*/ 1238830 w 1787743"/>
              <a:gd name="connsiteY712" fmla="*/ 1485267 h 2738225"/>
              <a:gd name="connsiteX713" fmla="*/ 969892 w 1787743"/>
              <a:gd name="connsiteY713" fmla="*/ 1755218 h 2738225"/>
              <a:gd name="connsiteX714" fmla="*/ 854787 w 1787743"/>
              <a:gd name="connsiteY714" fmla="*/ 1865994 h 2738225"/>
              <a:gd name="connsiteX715" fmla="*/ 798848 w 1787743"/>
              <a:gd name="connsiteY715" fmla="*/ 1913316 h 2738225"/>
              <a:gd name="connsiteX716" fmla="*/ 775182 w 1787743"/>
              <a:gd name="connsiteY716" fmla="*/ 1917618 h 2738225"/>
              <a:gd name="connsiteX717" fmla="*/ 779485 w 1787743"/>
              <a:gd name="connsiteY717" fmla="*/ 1903637 h 2738225"/>
              <a:gd name="connsiteX718" fmla="*/ 783788 w 1787743"/>
              <a:gd name="connsiteY718" fmla="*/ 1909014 h 2738225"/>
              <a:gd name="connsiteX719" fmla="*/ 799924 w 1787743"/>
              <a:gd name="connsiteY719" fmla="*/ 1909014 h 2738225"/>
              <a:gd name="connsiteX720" fmla="*/ 828969 w 1787743"/>
              <a:gd name="connsiteY720" fmla="*/ 1881051 h 2738225"/>
              <a:gd name="connsiteX721" fmla="*/ 1016150 w 1787743"/>
              <a:gd name="connsiteY721" fmla="*/ 1604647 h 2738225"/>
              <a:gd name="connsiteX722" fmla="*/ 1270027 w 1787743"/>
              <a:gd name="connsiteY722" fmla="*/ 1232524 h 2738225"/>
              <a:gd name="connsiteX723" fmla="*/ 1324890 w 1787743"/>
              <a:gd name="connsiteY723" fmla="*/ 1157239 h 2738225"/>
              <a:gd name="connsiteX724" fmla="*/ 1359314 w 1787743"/>
              <a:gd name="connsiteY724" fmla="*/ 1162617 h 2738225"/>
              <a:gd name="connsiteX725" fmla="*/ 1475495 w 1787743"/>
              <a:gd name="connsiteY725" fmla="*/ 1169070 h 2738225"/>
              <a:gd name="connsiteX726" fmla="*/ 1470116 w 1787743"/>
              <a:gd name="connsiteY726" fmla="*/ 1206712 h 2738225"/>
              <a:gd name="connsiteX727" fmla="*/ 1476571 w 1787743"/>
              <a:gd name="connsiteY727" fmla="*/ 1157239 h 2738225"/>
              <a:gd name="connsiteX728" fmla="*/ 1360390 w 1787743"/>
              <a:gd name="connsiteY728" fmla="*/ 1150786 h 2738225"/>
              <a:gd name="connsiteX729" fmla="*/ 1331345 w 1787743"/>
              <a:gd name="connsiteY729" fmla="*/ 1146484 h 2738225"/>
              <a:gd name="connsiteX730" fmla="*/ 1335648 w 1787743"/>
              <a:gd name="connsiteY730" fmla="*/ 1140031 h 2738225"/>
              <a:gd name="connsiteX731" fmla="*/ 1378678 w 1787743"/>
              <a:gd name="connsiteY731" fmla="*/ 1095936 h 2738225"/>
              <a:gd name="connsiteX732" fmla="*/ 1436768 w 1787743"/>
              <a:gd name="connsiteY732" fmla="*/ 1064746 h 2738225"/>
              <a:gd name="connsiteX733" fmla="*/ 1449677 w 1787743"/>
              <a:gd name="connsiteY733" fmla="*/ 1094860 h 2738225"/>
              <a:gd name="connsiteX734" fmla="*/ 1476571 w 1787743"/>
              <a:gd name="connsiteY734" fmla="*/ 1117446 h 2738225"/>
              <a:gd name="connsiteX735" fmla="*/ 1476571 w 1787743"/>
              <a:gd name="connsiteY735" fmla="*/ 1157239 h 2738225"/>
              <a:gd name="connsiteX736" fmla="*/ 1461511 w 1787743"/>
              <a:gd name="connsiteY736" fmla="*/ 1084105 h 2738225"/>
              <a:gd name="connsiteX737" fmla="*/ 1450753 w 1787743"/>
              <a:gd name="connsiteY737" fmla="*/ 1053991 h 2738225"/>
              <a:gd name="connsiteX738" fmla="*/ 1474420 w 1787743"/>
              <a:gd name="connsiteY738" fmla="*/ 1027104 h 2738225"/>
              <a:gd name="connsiteX739" fmla="*/ 1478723 w 1787743"/>
              <a:gd name="connsiteY739" fmla="*/ 1098087 h 2738225"/>
              <a:gd name="connsiteX740" fmla="*/ 1461511 w 1787743"/>
              <a:gd name="connsiteY740" fmla="*/ 1084105 h 2738225"/>
              <a:gd name="connsiteX741" fmla="*/ 1479798 w 1787743"/>
              <a:gd name="connsiteY741" fmla="*/ 970102 h 2738225"/>
              <a:gd name="connsiteX742" fmla="*/ 1471192 w 1787743"/>
              <a:gd name="connsiteY742" fmla="*/ 933535 h 2738225"/>
              <a:gd name="connsiteX743" fmla="*/ 1462586 w 1787743"/>
              <a:gd name="connsiteY743" fmla="*/ 918478 h 2738225"/>
              <a:gd name="connsiteX744" fmla="*/ 1473344 w 1787743"/>
              <a:gd name="connsiteY744" fmla="*/ 867929 h 2738225"/>
              <a:gd name="connsiteX745" fmla="*/ 1480874 w 1787743"/>
              <a:gd name="connsiteY745" fmla="*/ 926007 h 2738225"/>
              <a:gd name="connsiteX746" fmla="*/ 1479798 w 1787743"/>
              <a:gd name="connsiteY746" fmla="*/ 970102 h 2738225"/>
              <a:gd name="connsiteX747" fmla="*/ 1490556 w 1787743"/>
              <a:gd name="connsiteY747" fmla="*/ 1156164 h 2738225"/>
              <a:gd name="connsiteX748" fmla="*/ 1491631 w 1787743"/>
              <a:gd name="connsiteY748" fmla="*/ 1124974 h 2738225"/>
              <a:gd name="connsiteX749" fmla="*/ 1522828 w 1787743"/>
              <a:gd name="connsiteY749" fmla="*/ 1146484 h 2738225"/>
              <a:gd name="connsiteX750" fmla="*/ 1531434 w 1787743"/>
              <a:gd name="connsiteY750" fmla="*/ 1151862 h 2738225"/>
              <a:gd name="connsiteX751" fmla="*/ 1490556 w 1787743"/>
              <a:gd name="connsiteY751" fmla="*/ 1156164 h 2738225"/>
              <a:gd name="connsiteX752" fmla="*/ 1529283 w 1787743"/>
              <a:gd name="connsiteY752" fmla="*/ 1134654 h 2738225"/>
              <a:gd name="connsiteX753" fmla="*/ 1490556 w 1787743"/>
              <a:gd name="connsiteY753" fmla="*/ 1108842 h 2738225"/>
              <a:gd name="connsiteX754" fmla="*/ 1483026 w 1787743"/>
              <a:gd name="connsiteY754" fmla="*/ 1002367 h 2738225"/>
              <a:gd name="connsiteX755" fmla="*/ 1492707 w 1787743"/>
              <a:gd name="connsiteY755" fmla="*/ 922780 h 2738225"/>
              <a:gd name="connsiteX756" fmla="*/ 1478723 w 1787743"/>
              <a:gd name="connsiteY756" fmla="*/ 834589 h 2738225"/>
              <a:gd name="connsiteX757" fmla="*/ 1520677 w 1787743"/>
              <a:gd name="connsiteY757" fmla="*/ 668961 h 2738225"/>
              <a:gd name="connsiteX758" fmla="*/ 1546495 w 1787743"/>
              <a:gd name="connsiteY758" fmla="*/ 565714 h 2738225"/>
              <a:gd name="connsiteX759" fmla="*/ 1550798 w 1787743"/>
              <a:gd name="connsiteY759" fmla="*/ 540977 h 2738225"/>
              <a:gd name="connsiteX760" fmla="*/ 1561555 w 1787743"/>
              <a:gd name="connsiteY760" fmla="*/ 543128 h 2738225"/>
              <a:gd name="connsiteX761" fmla="*/ 1593828 w 1787743"/>
              <a:gd name="connsiteY761" fmla="*/ 654980 h 2738225"/>
              <a:gd name="connsiteX762" fmla="*/ 1671282 w 1787743"/>
              <a:gd name="connsiteY762" fmla="*/ 1060444 h 2738225"/>
              <a:gd name="connsiteX763" fmla="*/ 1628252 w 1787743"/>
              <a:gd name="connsiteY763" fmla="*/ 1119597 h 2738225"/>
              <a:gd name="connsiteX764" fmla="*/ 1551873 w 1787743"/>
              <a:gd name="connsiteY764" fmla="*/ 1148635 h 2738225"/>
              <a:gd name="connsiteX765" fmla="*/ 1529283 w 1787743"/>
              <a:gd name="connsiteY765" fmla="*/ 1134654 h 27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Lst>
            <a:rect l="l" t="t" r="r" b="b"/>
            <a:pathLst>
              <a:path w="1787743" h="2738225">
                <a:moveTo>
                  <a:pt x="1694948" y="2562919"/>
                </a:moveTo>
                <a:cubicBezTo>
                  <a:pt x="1674509" y="2516673"/>
                  <a:pt x="1645464" y="2460746"/>
                  <a:pt x="1618570" y="2406971"/>
                </a:cubicBezTo>
                <a:cubicBezTo>
                  <a:pt x="1585222" y="2339215"/>
                  <a:pt x="1551873" y="2274685"/>
                  <a:pt x="1548646" y="2257477"/>
                </a:cubicBezTo>
                <a:cubicBezTo>
                  <a:pt x="1546495" y="2245646"/>
                  <a:pt x="1546495" y="2238118"/>
                  <a:pt x="1549722" y="2234891"/>
                </a:cubicBezTo>
                <a:cubicBezTo>
                  <a:pt x="1551873" y="2231665"/>
                  <a:pt x="1555101" y="2230589"/>
                  <a:pt x="1561555" y="2229514"/>
                </a:cubicBezTo>
                <a:cubicBezTo>
                  <a:pt x="1570161" y="2227363"/>
                  <a:pt x="1583070" y="2224136"/>
                  <a:pt x="1588449" y="2206928"/>
                </a:cubicBezTo>
                <a:cubicBezTo>
                  <a:pt x="1593828" y="2190796"/>
                  <a:pt x="1587373" y="2180041"/>
                  <a:pt x="1581995" y="2172512"/>
                </a:cubicBezTo>
                <a:cubicBezTo>
                  <a:pt x="1575540" y="2161757"/>
                  <a:pt x="1568010" y="2153153"/>
                  <a:pt x="1585222" y="2128417"/>
                </a:cubicBezTo>
                <a:cubicBezTo>
                  <a:pt x="1600282" y="2105831"/>
                  <a:pt x="1658373" y="1978922"/>
                  <a:pt x="1708933" y="1831578"/>
                </a:cubicBezTo>
                <a:cubicBezTo>
                  <a:pt x="1751963" y="1704669"/>
                  <a:pt x="1801448" y="1531514"/>
                  <a:pt x="1784236" y="1432567"/>
                </a:cubicBezTo>
                <a:cubicBezTo>
                  <a:pt x="1762721" y="1311036"/>
                  <a:pt x="1654070" y="1224996"/>
                  <a:pt x="1565858" y="1162617"/>
                </a:cubicBezTo>
                <a:cubicBezTo>
                  <a:pt x="1592752" y="1156164"/>
                  <a:pt x="1616418" y="1146484"/>
                  <a:pt x="1634706" y="1134654"/>
                </a:cubicBezTo>
                <a:cubicBezTo>
                  <a:pt x="1661600" y="1117446"/>
                  <a:pt x="1677736" y="1094860"/>
                  <a:pt x="1684191" y="1066897"/>
                </a:cubicBezTo>
                <a:cubicBezTo>
                  <a:pt x="1707857" y="964724"/>
                  <a:pt x="1646540" y="777587"/>
                  <a:pt x="1606737" y="654980"/>
                </a:cubicBezTo>
                <a:cubicBezTo>
                  <a:pt x="1597055" y="623791"/>
                  <a:pt x="1588449" y="596903"/>
                  <a:pt x="1583070" y="576469"/>
                </a:cubicBezTo>
                <a:cubicBezTo>
                  <a:pt x="1578767" y="561411"/>
                  <a:pt x="1577691" y="552808"/>
                  <a:pt x="1576616" y="547430"/>
                </a:cubicBezTo>
                <a:cubicBezTo>
                  <a:pt x="1600282" y="549581"/>
                  <a:pt x="1620721" y="547430"/>
                  <a:pt x="1631479" y="539901"/>
                </a:cubicBezTo>
                <a:cubicBezTo>
                  <a:pt x="1639009" y="534524"/>
                  <a:pt x="1642236" y="525920"/>
                  <a:pt x="1640085" y="516241"/>
                </a:cubicBezTo>
                <a:cubicBezTo>
                  <a:pt x="1635782" y="497957"/>
                  <a:pt x="1605661" y="473220"/>
                  <a:pt x="1556176" y="446333"/>
                </a:cubicBezTo>
                <a:cubicBezTo>
                  <a:pt x="1554025" y="418370"/>
                  <a:pt x="1551873" y="389331"/>
                  <a:pt x="1546495" y="360293"/>
                </a:cubicBezTo>
                <a:cubicBezTo>
                  <a:pt x="1532510" y="276404"/>
                  <a:pt x="1507768" y="206496"/>
                  <a:pt x="1476571" y="161325"/>
                </a:cubicBezTo>
                <a:cubicBezTo>
                  <a:pt x="1419556" y="79587"/>
                  <a:pt x="1320587" y="61303"/>
                  <a:pt x="1281860" y="57001"/>
                </a:cubicBezTo>
                <a:cubicBezTo>
                  <a:pt x="1277557" y="46246"/>
                  <a:pt x="1274330" y="37643"/>
                  <a:pt x="1267875" y="32265"/>
                </a:cubicBezTo>
                <a:cubicBezTo>
                  <a:pt x="1247436" y="9679"/>
                  <a:pt x="1222694" y="0"/>
                  <a:pt x="1189346" y="0"/>
                </a:cubicBezTo>
                <a:cubicBezTo>
                  <a:pt x="1161376" y="0"/>
                  <a:pt x="1128028" y="7528"/>
                  <a:pt x="1076392" y="23661"/>
                </a:cubicBezTo>
                <a:cubicBezTo>
                  <a:pt x="1065635" y="27963"/>
                  <a:pt x="1054877" y="33341"/>
                  <a:pt x="1046271" y="40869"/>
                </a:cubicBezTo>
                <a:cubicBezTo>
                  <a:pt x="1034437" y="36567"/>
                  <a:pt x="1017226" y="49473"/>
                  <a:pt x="916105" y="153797"/>
                </a:cubicBezTo>
                <a:cubicBezTo>
                  <a:pt x="883832" y="186062"/>
                  <a:pt x="864469" y="226931"/>
                  <a:pt x="853712" y="278555"/>
                </a:cubicBezTo>
                <a:cubicBezTo>
                  <a:pt x="845106" y="320499"/>
                  <a:pt x="845106" y="364595"/>
                  <a:pt x="845106" y="399011"/>
                </a:cubicBezTo>
                <a:lnTo>
                  <a:pt x="845106" y="407615"/>
                </a:lnTo>
                <a:cubicBezTo>
                  <a:pt x="787015" y="439880"/>
                  <a:pt x="742909" y="475371"/>
                  <a:pt x="725697" y="497957"/>
                </a:cubicBezTo>
                <a:cubicBezTo>
                  <a:pt x="719243" y="507636"/>
                  <a:pt x="716016" y="515165"/>
                  <a:pt x="719243" y="520542"/>
                </a:cubicBezTo>
                <a:cubicBezTo>
                  <a:pt x="721394" y="523769"/>
                  <a:pt x="723546" y="526996"/>
                  <a:pt x="732152" y="526996"/>
                </a:cubicBezTo>
                <a:cubicBezTo>
                  <a:pt x="781636" y="530222"/>
                  <a:pt x="838651" y="524844"/>
                  <a:pt x="855863" y="462465"/>
                </a:cubicBezTo>
                <a:cubicBezTo>
                  <a:pt x="859090" y="449559"/>
                  <a:pt x="860166" y="432351"/>
                  <a:pt x="860166" y="412992"/>
                </a:cubicBezTo>
                <a:cubicBezTo>
                  <a:pt x="882757" y="400086"/>
                  <a:pt x="906423" y="389331"/>
                  <a:pt x="932241" y="378576"/>
                </a:cubicBezTo>
                <a:cubicBezTo>
                  <a:pt x="1048422" y="331254"/>
                  <a:pt x="1137710" y="332330"/>
                  <a:pt x="1192573" y="340934"/>
                </a:cubicBezTo>
                <a:cubicBezTo>
                  <a:pt x="1303375" y="359217"/>
                  <a:pt x="1413102" y="391482"/>
                  <a:pt x="1503465" y="430200"/>
                </a:cubicBezTo>
                <a:cubicBezTo>
                  <a:pt x="1518525" y="436654"/>
                  <a:pt x="1533586" y="444182"/>
                  <a:pt x="1545419" y="450635"/>
                </a:cubicBezTo>
                <a:cubicBezTo>
                  <a:pt x="1546495" y="468919"/>
                  <a:pt x="1546495" y="487202"/>
                  <a:pt x="1545419" y="504410"/>
                </a:cubicBezTo>
                <a:cubicBezTo>
                  <a:pt x="1541116" y="502259"/>
                  <a:pt x="1536813" y="501184"/>
                  <a:pt x="1532510" y="500108"/>
                </a:cubicBezTo>
                <a:cubicBezTo>
                  <a:pt x="1526056" y="497957"/>
                  <a:pt x="1518525" y="495806"/>
                  <a:pt x="1510995" y="495806"/>
                </a:cubicBezTo>
                <a:cubicBezTo>
                  <a:pt x="1501313" y="477522"/>
                  <a:pt x="1477647" y="458164"/>
                  <a:pt x="1432465" y="445257"/>
                </a:cubicBezTo>
                <a:cubicBezTo>
                  <a:pt x="1382981" y="431276"/>
                  <a:pt x="1281860" y="414068"/>
                  <a:pt x="1186118" y="406539"/>
                </a:cubicBezTo>
                <a:cubicBezTo>
                  <a:pt x="1119422" y="402237"/>
                  <a:pt x="1000014" y="394709"/>
                  <a:pt x="952681" y="414068"/>
                </a:cubicBezTo>
                <a:cubicBezTo>
                  <a:pt x="874151" y="446333"/>
                  <a:pt x="820363" y="510863"/>
                  <a:pt x="826818" y="568940"/>
                </a:cubicBezTo>
                <a:cubicBezTo>
                  <a:pt x="828969" y="582921"/>
                  <a:pt x="837575" y="613036"/>
                  <a:pt x="850484" y="651754"/>
                </a:cubicBezTo>
                <a:cubicBezTo>
                  <a:pt x="846181" y="665735"/>
                  <a:pt x="838651" y="679717"/>
                  <a:pt x="832197" y="693698"/>
                </a:cubicBezTo>
                <a:cubicBezTo>
                  <a:pt x="818212" y="723812"/>
                  <a:pt x="799924" y="752851"/>
                  <a:pt x="782712" y="779738"/>
                </a:cubicBezTo>
                <a:cubicBezTo>
                  <a:pt x="761197" y="814154"/>
                  <a:pt x="740758" y="848570"/>
                  <a:pt x="730000" y="880835"/>
                </a:cubicBezTo>
                <a:cubicBezTo>
                  <a:pt x="717091" y="918478"/>
                  <a:pt x="718167" y="950743"/>
                  <a:pt x="733227" y="984084"/>
                </a:cubicBezTo>
                <a:cubicBezTo>
                  <a:pt x="751515" y="1024952"/>
                  <a:pt x="812833" y="1063671"/>
                  <a:pt x="915029" y="1099162"/>
                </a:cubicBezTo>
                <a:cubicBezTo>
                  <a:pt x="901045" y="1109917"/>
                  <a:pt x="887060" y="1120672"/>
                  <a:pt x="873075" y="1131427"/>
                </a:cubicBezTo>
                <a:cubicBezTo>
                  <a:pt x="768727" y="1208863"/>
                  <a:pt x="720319" y="1246506"/>
                  <a:pt x="722470" y="1269091"/>
                </a:cubicBezTo>
                <a:cubicBezTo>
                  <a:pt x="722470" y="1273393"/>
                  <a:pt x="725697" y="1278771"/>
                  <a:pt x="730000" y="1280922"/>
                </a:cubicBezTo>
                <a:cubicBezTo>
                  <a:pt x="733227" y="1281997"/>
                  <a:pt x="735379" y="1284148"/>
                  <a:pt x="738606" y="1285224"/>
                </a:cubicBezTo>
                <a:cubicBezTo>
                  <a:pt x="660077" y="1358358"/>
                  <a:pt x="586926" y="1428265"/>
                  <a:pt x="576168" y="1557325"/>
                </a:cubicBezTo>
                <a:cubicBezTo>
                  <a:pt x="569714" y="1634762"/>
                  <a:pt x="593380" y="1734783"/>
                  <a:pt x="612744" y="1814370"/>
                </a:cubicBezTo>
                <a:cubicBezTo>
                  <a:pt x="627804" y="1875674"/>
                  <a:pt x="642864" y="1934826"/>
                  <a:pt x="636410" y="1958488"/>
                </a:cubicBezTo>
                <a:cubicBezTo>
                  <a:pt x="612744" y="1966016"/>
                  <a:pt x="607365" y="1970318"/>
                  <a:pt x="608441" y="1975695"/>
                </a:cubicBezTo>
                <a:cubicBezTo>
                  <a:pt x="609516" y="1984300"/>
                  <a:pt x="619198" y="1983224"/>
                  <a:pt x="626728" y="1982148"/>
                </a:cubicBezTo>
                <a:cubicBezTo>
                  <a:pt x="634259" y="1981073"/>
                  <a:pt x="640713" y="1977846"/>
                  <a:pt x="643940" y="1972469"/>
                </a:cubicBezTo>
                <a:cubicBezTo>
                  <a:pt x="643940" y="1971393"/>
                  <a:pt x="645016" y="1969243"/>
                  <a:pt x="646092" y="1968167"/>
                </a:cubicBezTo>
                <a:cubicBezTo>
                  <a:pt x="661152" y="1963865"/>
                  <a:pt x="682667" y="1956336"/>
                  <a:pt x="709561" y="1948808"/>
                </a:cubicBezTo>
                <a:cubicBezTo>
                  <a:pt x="728924" y="1943430"/>
                  <a:pt x="747212" y="1938053"/>
                  <a:pt x="762273" y="1934826"/>
                </a:cubicBezTo>
                <a:cubicBezTo>
                  <a:pt x="757970" y="1945581"/>
                  <a:pt x="752591" y="1957412"/>
                  <a:pt x="747212" y="1968167"/>
                </a:cubicBezTo>
                <a:cubicBezTo>
                  <a:pt x="746137" y="1968167"/>
                  <a:pt x="745061" y="1969243"/>
                  <a:pt x="743985" y="1969243"/>
                </a:cubicBezTo>
                <a:cubicBezTo>
                  <a:pt x="649319" y="1991828"/>
                  <a:pt x="489032" y="2030546"/>
                  <a:pt x="401896" y="2030546"/>
                </a:cubicBezTo>
                <a:cubicBezTo>
                  <a:pt x="342730" y="2030546"/>
                  <a:pt x="298624" y="2028395"/>
                  <a:pt x="270655" y="2020867"/>
                </a:cubicBezTo>
                <a:cubicBezTo>
                  <a:pt x="248064" y="2014413"/>
                  <a:pt x="238382" y="2004734"/>
                  <a:pt x="233004" y="1987526"/>
                </a:cubicBezTo>
                <a:cubicBezTo>
                  <a:pt x="252367" y="1970318"/>
                  <a:pt x="272806" y="1958488"/>
                  <a:pt x="285715" y="1950959"/>
                </a:cubicBezTo>
                <a:cubicBezTo>
                  <a:pt x="299700" y="1943430"/>
                  <a:pt x="308306" y="1938053"/>
                  <a:pt x="307230" y="1930524"/>
                </a:cubicBezTo>
                <a:cubicBezTo>
                  <a:pt x="306155" y="1921920"/>
                  <a:pt x="296473" y="1918694"/>
                  <a:pt x="269579" y="1914392"/>
                </a:cubicBezTo>
                <a:cubicBezTo>
                  <a:pt x="265276" y="1913316"/>
                  <a:pt x="254519" y="1907939"/>
                  <a:pt x="236231" y="1871372"/>
                </a:cubicBezTo>
                <a:cubicBezTo>
                  <a:pt x="245913" y="1841258"/>
                  <a:pt x="263125" y="1820823"/>
                  <a:pt x="287867" y="1807917"/>
                </a:cubicBezTo>
                <a:cubicBezTo>
                  <a:pt x="301852" y="1801464"/>
                  <a:pt x="324442" y="1799313"/>
                  <a:pt x="355639" y="1803615"/>
                </a:cubicBezTo>
                <a:cubicBezTo>
                  <a:pt x="364245" y="1844484"/>
                  <a:pt x="372851" y="1873523"/>
                  <a:pt x="380381" y="1884278"/>
                </a:cubicBezTo>
                <a:cubicBezTo>
                  <a:pt x="383609" y="1888580"/>
                  <a:pt x="386836" y="1891806"/>
                  <a:pt x="392215" y="1890731"/>
                </a:cubicBezTo>
                <a:cubicBezTo>
                  <a:pt x="398669" y="1889655"/>
                  <a:pt x="401896" y="1882127"/>
                  <a:pt x="402972" y="1878900"/>
                </a:cubicBezTo>
                <a:cubicBezTo>
                  <a:pt x="407275" y="1865994"/>
                  <a:pt x="409427" y="1843409"/>
                  <a:pt x="410503" y="1814370"/>
                </a:cubicBezTo>
                <a:cubicBezTo>
                  <a:pt x="415881" y="1816521"/>
                  <a:pt x="423411" y="1818672"/>
                  <a:pt x="429866" y="1819748"/>
                </a:cubicBezTo>
                <a:cubicBezTo>
                  <a:pt x="481502" y="1835880"/>
                  <a:pt x="535289" y="1858466"/>
                  <a:pt x="566486" y="1878900"/>
                </a:cubicBezTo>
                <a:cubicBezTo>
                  <a:pt x="570789" y="1904713"/>
                  <a:pt x="577244" y="1914392"/>
                  <a:pt x="582622" y="1918694"/>
                </a:cubicBezTo>
                <a:cubicBezTo>
                  <a:pt x="586926" y="1921920"/>
                  <a:pt x="590153" y="1921920"/>
                  <a:pt x="594456" y="1920845"/>
                </a:cubicBezTo>
                <a:cubicBezTo>
                  <a:pt x="604137" y="1916543"/>
                  <a:pt x="607365" y="1911165"/>
                  <a:pt x="608441" y="1906863"/>
                </a:cubicBezTo>
                <a:cubicBezTo>
                  <a:pt x="610592" y="1898259"/>
                  <a:pt x="603062" y="1888580"/>
                  <a:pt x="585850" y="1875674"/>
                </a:cubicBezTo>
                <a:cubicBezTo>
                  <a:pt x="582622" y="1873523"/>
                  <a:pt x="581547" y="1872447"/>
                  <a:pt x="578319" y="1871372"/>
                </a:cubicBezTo>
                <a:cubicBezTo>
                  <a:pt x="576168" y="1864919"/>
                  <a:pt x="575092" y="1857390"/>
                  <a:pt x="574017" y="1848786"/>
                </a:cubicBezTo>
                <a:cubicBezTo>
                  <a:pt x="569714" y="1813295"/>
                  <a:pt x="565410" y="1762746"/>
                  <a:pt x="562183" y="1696065"/>
                </a:cubicBezTo>
                <a:cubicBezTo>
                  <a:pt x="557880" y="1572382"/>
                  <a:pt x="555729" y="1413208"/>
                  <a:pt x="554653" y="1258336"/>
                </a:cubicBezTo>
                <a:cubicBezTo>
                  <a:pt x="552502" y="1010971"/>
                  <a:pt x="550350" y="798022"/>
                  <a:pt x="534214" y="750700"/>
                </a:cubicBezTo>
                <a:cubicBezTo>
                  <a:pt x="520229" y="711982"/>
                  <a:pt x="483654" y="690472"/>
                  <a:pt x="427714" y="685094"/>
                </a:cubicBezTo>
                <a:cubicBezTo>
                  <a:pt x="390063" y="681868"/>
                  <a:pt x="344882" y="687245"/>
                  <a:pt x="302927" y="699076"/>
                </a:cubicBezTo>
                <a:cubicBezTo>
                  <a:pt x="287867" y="703378"/>
                  <a:pt x="238382" y="718435"/>
                  <a:pt x="227625" y="738869"/>
                </a:cubicBezTo>
                <a:cubicBezTo>
                  <a:pt x="226549" y="742096"/>
                  <a:pt x="223322" y="748549"/>
                  <a:pt x="227625" y="820607"/>
                </a:cubicBezTo>
                <a:cubicBezTo>
                  <a:pt x="202883" y="816305"/>
                  <a:pt x="170610" y="817381"/>
                  <a:pt x="142641" y="821683"/>
                </a:cubicBezTo>
                <a:cubicBezTo>
                  <a:pt x="96383" y="827060"/>
                  <a:pt x="37217" y="844268"/>
                  <a:pt x="9248" y="872231"/>
                </a:cubicBezTo>
                <a:cubicBezTo>
                  <a:pt x="2793" y="878684"/>
                  <a:pt x="-4737" y="898043"/>
                  <a:pt x="3869" y="981932"/>
                </a:cubicBezTo>
                <a:cubicBezTo>
                  <a:pt x="8172" y="1037859"/>
                  <a:pt x="20005" y="1114219"/>
                  <a:pt x="36141" y="1200259"/>
                </a:cubicBezTo>
                <a:cubicBezTo>
                  <a:pt x="68414" y="1380943"/>
                  <a:pt x="115747" y="1579911"/>
                  <a:pt x="159853" y="1718651"/>
                </a:cubicBezTo>
                <a:cubicBezTo>
                  <a:pt x="179216" y="1779954"/>
                  <a:pt x="196428" y="1829427"/>
                  <a:pt x="212564" y="1863843"/>
                </a:cubicBezTo>
                <a:cubicBezTo>
                  <a:pt x="214716" y="1868145"/>
                  <a:pt x="216867" y="1870296"/>
                  <a:pt x="216867" y="1873523"/>
                </a:cubicBezTo>
                <a:cubicBezTo>
                  <a:pt x="214716" y="1877825"/>
                  <a:pt x="213640" y="1883202"/>
                  <a:pt x="212564" y="1888580"/>
                </a:cubicBezTo>
                <a:cubicBezTo>
                  <a:pt x="206110" y="1927298"/>
                  <a:pt x="209337" y="1963865"/>
                  <a:pt x="213640" y="1984300"/>
                </a:cubicBezTo>
                <a:cubicBezTo>
                  <a:pt x="199655" y="1999356"/>
                  <a:pt x="183519" y="2017640"/>
                  <a:pt x="171686" y="2042377"/>
                </a:cubicBezTo>
                <a:cubicBezTo>
                  <a:pt x="136186" y="2116586"/>
                  <a:pt x="100686" y="2200475"/>
                  <a:pt x="129732" y="2259628"/>
                </a:cubicBezTo>
                <a:cubicBezTo>
                  <a:pt x="145868" y="2291893"/>
                  <a:pt x="181368" y="2313403"/>
                  <a:pt x="234079" y="2323082"/>
                </a:cubicBezTo>
                <a:cubicBezTo>
                  <a:pt x="248064" y="2326309"/>
                  <a:pt x="266352" y="2326309"/>
                  <a:pt x="286791" y="2324158"/>
                </a:cubicBezTo>
                <a:cubicBezTo>
                  <a:pt x="285715" y="2326309"/>
                  <a:pt x="285715" y="2328460"/>
                  <a:pt x="284640" y="2329536"/>
                </a:cubicBezTo>
                <a:cubicBezTo>
                  <a:pt x="277109" y="2361801"/>
                  <a:pt x="267428" y="2426331"/>
                  <a:pt x="267428" y="2490861"/>
                </a:cubicBezTo>
                <a:cubicBezTo>
                  <a:pt x="267428" y="2544636"/>
                  <a:pt x="271731" y="2612392"/>
                  <a:pt x="300776" y="2631751"/>
                </a:cubicBezTo>
                <a:cubicBezTo>
                  <a:pt x="345957" y="2661865"/>
                  <a:pt x="435245" y="2690904"/>
                  <a:pt x="471820" y="2668318"/>
                </a:cubicBezTo>
                <a:cubicBezTo>
                  <a:pt x="480426" y="2664016"/>
                  <a:pt x="490108" y="2653261"/>
                  <a:pt x="487956" y="2632827"/>
                </a:cubicBezTo>
                <a:cubicBezTo>
                  <a:pt x="487956" y="2629600"/>
                  <a:pt x="486881" y="2627449"/>
                  <a:pt x="486881" y="2624223"/>
                </a:cubicBezTo>
                <a:cubicBezTo>
                  <a:pt x="511623" y="2631751"/>
                  <a:pt x="543895" y="2638204"/>
                  <a:pt x="572941" y="2638204"/>
                </a:cubicBezTo>
                <a:cubicBezTo>
                  <a:pt x="561108" y="2675847"/>
                  <a:pt x="555729" y="2700583"/>
                  <a:pt x="561108" y="2715640"/>
                </a:cubicBezTo>
                <a:lnTo>
                  <a:pt x="408351" y="2715640"/>
                </a:lnTo>
                <a:cubicBezTo>
                  <a:pt x="385760" y="2715640"/>
                  <a:pt x="361018" y="2715640"/>
                  <a:pt x="334124" y="2715640"/>
                </a:cubicBezTo>
                <a:cubicBezTo>
                  <a:pt x="343806" y="2719942"/>
                  <a:pt x="353488" y="2724245"/>
                  <a:pt x="363169" y="2728546"/>
                </a:cubicBezTo>
                <a:cubicBezTo>
                  <a:pt x="400821" y="2728546"/>
                  <a:pt x="434169" y="2728546"/>
                  <a:pt x="462139" y="2728546"/>
                </a:cubicBezTo>
                <a:lnTo>
                  <a:pt x="579395" y="2728546"/>
                </a:lnTo>
                <a:cubicBezTo>
                  <a:pt x="586926" y="2728546"/>
                  <a:pt x="586926" y="2722093"/>
                  <a:pt x="586926" y="2722093"/>
                </a:cubicBezTo>
                <a:cubicBezTo>
                  <a:pt x="586926" y="2721018"/>
                  <a:pt x="586926" y="2715640"/>
                  <a:pt x="580471" y="2715640"/>
                </a:cubicBezTo>
                <a:cubicBezTo>
                  <a:pt x="580471" y="2715640"/>
                  <a:pt x="579395" y="2715640"/>
                  <a:pt x="578319" y="2715640"/>
                </a:cubicBezTo>
                <a:cubicBezTo>
                  <a:pt x="577244" y="2715640"/>
                  <a:pt x="577244" y="2715640"/>
                  <a:pt x="576168" y="2715640"/>
                </a:cubicBezTo>
                <a:cubicBezTo>
                  <a:pt x="574017" y="2715640"/>
                  <a:pt x="572941" y="2714565"/>
                  <a:pt x="571865" y="2713490"/>
                </a:cubicBezTo>
                <a:cubicBezTo>
                  <a:pt x="568638" y="2709187"/>
                  <a:pt x="567562" y="2699507"/>
                  <a:pt x="575092" y="2669394"/>
                </a:cubicBezTo>
                <a:cubicBezTo>
                  <a:pt x="577244" y="2659714"/>
                  <a:pt x="579395" y="2650035"/>
                  <a:pt x="583698" y="2638204"/>
                </a:cubicBezTo>
                <a:cubicBezTo>
                  <a:pt x="590153" y="2637129"/>
                  <a:pt x="597683" y="2636053"/>
                  <a:pt x="603062" y="2633902"/>
                </a:cubicBezTo>
                <a:cubicBezTo>
                  <a:pt x="622425" y="2628525"/>
                  <a:pt x="634259" y="2615619"/>
                  <a:pt x="637486" y="2597335"/>
                </a:cubicBezTo>
                <a:cubicBezTo>
                  <a:pt x="641789" y="2577976"/>
                  <a:pt x="635334" y="2542485"/>
                  <a:pt x="626728" y="2505918"/>
                </a:cubicBezTo>
                <a:cubicBezTo>
                  <a:pt x="633183" y="2483332"/>
                  <a:pt x="640713" y="2459671"/>
                  <a:pt x="643940" y="2438161"/>
                </a:cubicBezTo>
                <a:cubicBezTo>
                  <a:pt x="654698" y="2383311"/>
                  <a:pt x="650395" y="2345668"/>
                  <a:pt x="632107" y="2323082"/>
                </a:cubicBezTo>
                <a:cubicBezTo>
                  <a:pt x="629956" y="2320931"/>
                  <a:pt x="628880" y="2319856"/>
                  <a:pt x="627804" y="2318780"/>
                </a:cubicBezTo>
                <a:cubicBezTo>
                  <a:pt x="669758" y="2332762"/>
                  <a:pt x="725697" y="2341366"/>
                  <a:pt x="763349" y="2348894"/>
                </a:cubicBezTo>
                <a:cubicBezTo>
                  <a:pt x="871999" y="2367178"/>
                  <a:pt x="994635" y="2379008"/>
                  <a:pt x="1082846" y="2379008"/>
                </a:cubicBezTo>
                <a:cubicBezTo>
                  <a:pt x="1151695" y="2379008"/>
                  <a:pt x="1249588" y="2286515"/>
                  <a:pt x="1319511" y="2208004"/>
                </a:cubicBezTo>
                <a:cubicBezTo>
                  <a:pt x="1417405" y="2100454"/>
                  <a:pt x="1527131" y="1947733"/>
                  <a:pt x="1612116" y="1802540"/>
                </a:cubicBezTo>
                <a:cubicBezTo>
                  <a:pt x="1654070" y="1731557"/>
                  <a:pt x="1688494" y="1664876"/>
                  <a:pt x="1710009" y="1610025"/>
                </a:cubicBezTo>
                <a:cubicBezTo>
                  <a:pt x="1734751" y="1549797"/>
                  <a:pt x="1745509" y="1504626"/>
                  <a:pt x="1742281" y="1475587"/>
                </a:cubicBezTo>
                <a:cubicBezTo>
                  <a:pt x="1732600" y="1379868"/>
                  <a:pt x="1699251" y="1313187"/>
                  <a:pt x="1644388" y="1280922"/>
                </a:cubicBezTo>
                <a:cubicBezTo>
                  <a:pt x="1599206" y="1254034"/>
                  <a:pt x="1540040" y="1255110"/>
                  <a:pt x="1474420" y="1283073"/>
                </a:cubicBezTo>
                <a:cubicBezTo>
                  <a:pt x="1433541" y="1300281"/>
                  <a:pt x="1396965" y="1328244"/>
                  <a:pt x="1364693" y="1364811"/>
                </a:cubicBezTo>
                <a:cubicBezTo>
                  <a:pt x="1364693" y="1364811"/>
                  <a:pt x="1364693" y="1363735"/>
                  <a:pt x="1364693" y="1362660"/>
                </a:cubicBezTo>
                <a:cubicBezTo>
                  <a:pt x="1362541" y="1343301"/>
                  <a:pt x="1338875" y="1330395"/>
                  <a:pt x="1318436" y="1318564"/>
                </a:cubicBezTo>
                <a:cubicBezTo>
                  <a:pt x="1307678" y="1313187"/>
                  <a:pt x="1296921" y="1306734"/>
                  <a:pt x="1293693" y="1302432"/>
                </a:cubicBezTo>
                <a:cubicBezTo>
                  <a:pt x="1295845" y="1300281"/>
                  <a:pt x="1301224" y="1298130"/>
                  <a:pt x="1320587" y="1291677"/>
                </a:cubicBezTo>
                <a:cubicBezTo>
                  <a:pt x="1336723" y="1287375"/>
                  <a:pt x="1358238" y="1281997"/>
                  <a:pt x="1378678" y="1277695"/>
                </a:cubicBezTo>
                <a:cubicBezTo>
                  <a:pt x="1408799" y="1272318"/>
                  <a:pt x="1435693" y="1265865"/>
                  <a:pt x="1452905" y="1259412"/>
                </a:cubicBezTo>
                <a:cubicBezTo>
                  <a:pt x="1474420" y="1251883"/>
                  <a:pt x="1483026" y="1212090"/>
                  <a:pt x="1486253" y="1169070"/>
                </a:cubicBezTo>
                <a:cubicBezTo>
                  <a:pt x="1506692" y="1167994"/>
                  <a:pt x="1524980" y="1165843"/>
                  <a:pt x="1542192" y="1163692"/>
                </a:cubicBezTo>
                <a:cubicBezTo>
                  <a:pt x="1543268" y="1163692"/>
                  <a:pt x="1543268" y="1163692"/>
                  <a:pt x="1544343" y="1163692"/>
                </a:cubicBezTo>
                <a:cubicBezTo>
                  <a:pt x="1632555" y="1223920"/>
                  <a:pt x="1745509" y="1309960"/>
                  <a:pt x="1767024" y="1431492"/>
                </a:cubicBezTo>
                <a:cubicBezTo>
                  <a:pt x="1783160" y="1528287"/>
                  <a:pt x="1734751" y="1698216"/>
                  <a:pt x="1691721" y="1824050"/>
                </a:cubicBezTo>
                <a:cubicBezTo>
                  <a:pt x="1641161" y="1969243"/>
                  <a:pt x="1585222" y="2095076"/>
                  <a:pt x="1570161" y="2117662"/>
                </a:cubicBezTo>
                <a:cubicBezTo>
                  <a:pt x="1548646" y="2149927"/>
                  <a:pt x="1559404" y="2164984"/>
                  <a:pt x="1566934" y="2176814"/>
                </a:cubicBezTo>
                <a:cubicBezTo>
                  <a:pt x="1571237" y="2184343"/>
                  <a:pt x="1575540" y="2190796"/>
                  <a:pt x="1571237" y="2199400"/>
                </a:cubicBezTo>
                <a:cubicBezTo>
                  <a:pt x="1566934" y="2210155"/>
                  <a:pt x="1560480" y="2212306"/>
                  <a:pt x="1552949" y="2213381"/>
                </a:cubicBezTo>
                <a:cubicBezTo>
                  <a:pt x="1547571" y="2215532"/>
                  <a:pt x="1538965" y="2217683"/>
                  <a:pt x="1534661" y="2224136"/>
                </a:cubicBezTo>
                <a:cubicBezTo>
                  <a:pt x="1529283" y="2230589"/>
                  <a:pt x="1528207" y="2241344"/>
                  <a:pt x="1530358" y="2256401"/>
                </a:cubicBezTo>
                <a:cubicBezTo>
                  <a:pt x="1534661" y="2275760"/>
                  <a:pt x="1564783" y="2338139"/>
                  <a:pt x="1601358" y="2409123"/>
                </a:cubicBezTo>
                <a:cubicBezTo>
                  <a:pt x="1627176" y="2461822"/>
                  <a:pt x="1655146" y="2515597"/>
                  <a:pt x="1675585" y="2561843"/>
                </a:cubicBezTo>
                <a:cubicBezTo>
                  <a:pt x="1686342" y="2585505"/>
                  <a:pt x="1693873" y="2603788"/>
                  <a:pt x="1699251" y="2618845"/>
                </a:cubicBezTo>
                <a:cubicBezTo>
                  <a:pt x="1704630" y="2634978"/>
                  <a:pt x="1703554" y="2641431"/>
                  <a:pt x="1703554" y="2643582"/>
                </a:cubicBezTo>
                <a:cubicBezTo>
                  <a:pt x="1703554" y="2643582"/>
                  <a:pt x="1701403" y="2642506"/>
                  <a:pt x="1699251" y="2641431"/>
                </a:cubicBezTo>
                <a:cubicBezTo>
                  <a:pt x="1673433" y="2627449"/>
                  <a:pt x="1620721" y="2572598"/>
                  <a:pt x="1568010" y="2517748"/>
                </a:cubicBezTo>
                <a:cubicBezTo>
                  <a:pt x="1466889" y="2411273"/>
                  <a:pt x="1416329" y="2362876"/>
                  <a:pt x="1393738" y="2374706"/>
                </a:cubicBezTo>
                <a:cubicBezTo>
                  <a:pt x="1379753" y="2381159"/>
                  <a:pt x="1384056" y="2402669"/>
                  <a:pt x="1385132" y="2409123"/>
                </a:cubicBezTo>
                <a:cubicBezTo>
                  <a:pt x="1394814" y="2469351"/>
                  <a:pt x="1416329" y="2519899"/>
                  <a:pt x="1430314" y="2553240"/>
                </a:cubicBezTo>
                <a:cubicBezTo>
                  <a:pt x="1435693" y="2568297"/>
                  <a:pt x="1444298" y="2585505"/>
                  <a:pt x="1444298" y="2591958"/>
                </a:cubicBezTo>
                <a:cubicBezTo>
                  <a:pt x="1442147" y="2591958"/>
                  <a:pt x="1439996" y="2591958"/>
                  <a:pt x="1436768" y="2589807"/>
                </a:cubicBezTo>
                <a:cubicBezTo>
                  <a:pt x="1421708" y="2584429"/>
                  <a:pt x="1399117" y="2567221"/>
                  <a:pt x="1375450" y="2548938"/>
                </a:cubicBezTo>
                <a:cubicBezTo>
                  <a:pt x="1325966" y="2512371"/>
                  <a:pt x="1293693" y="2488710"/>
                  <a:pt x="1274330" y="2498389"/>
                </a:cubicBezTo>
                <a:cubicBezTo>
                  <a:pt x="1266800" y="2502691"/>
                  <a:pt x="1262497" y="2511295"/>
                  <a:pt x="1262497" y="2523126"/>
                </a:cubicBezTo>
                <a:cubicBezTo>
                  <a:pt x="1262497" y="2545711"/>
                  <a:pt x="1270027" y="2570448"/>
                  <a:pt x="1276481" y="2591958"/>
                </a:cubicBezTo>
                <a:cubicBezTo>
                  <a:pt x="1284012" y="2615619"/>
                  <a:pt x="1291542" y="2639280"/>
                  <a:pt x="1282936" y="2651110"/>
                </a:cubicBezTo>
                <a:cubicBezTo>
                  <a:pt x="1278633" y="2657563"/>
                  <a:pt x="1265724" y="2661865"/>
                  <a:pt x="1246360" y="2661865"/>
                </a:cubicBezTo>
                <a:cubicBezTo>
                  <a:pt x="1206558" y="2661865"/>
                  <a:pt x="1133407" y="2648959"/>
                  <a:pt x="1060256" y="2629600"/>
                </a:cubicBezTo>
                <a:cubicBezTo>
                  <a:pt x="1025832" y="2620996"/>
                  <a:pt x="994635" y="2611317"/>
                  <a:pt x="972044" y="2602713"/>
                </a:cubicBezTo>
                <a:cubicBezTo>
                  <a:pt x="968817" y="2601637"/>
                  <a:pt x="966665" y="2600562"/>
                  <a:pt x="964514" y="2599486"/>
                </a:cubicBezTo>
                <a:cubicBezTo>
                  <a:pt x="956984" y="2585505"/>
                  <a:pt x="947302" y="2573674"/>
                  <a:pt x="938696" y="2570448"/>
                </a:cubicBezTo>
                <a:cubicBezTo>
                  <a:pt x="932241" y="2568297"/>
                  <a:pt x="926862" y="2570448"/>
                  <a:pt x="923635" y="2574750"/>
                </a:cubicBezTo>
                <a:cubicBezTo>
                  <a:pt x="921484" y="2579052"/>
                  <a:pt x="921484" y="2583353"/>
                  <a:pt x="923635" y="2587656"/>
                </a:cubicBezTo>
                <a:cubicBezTo>
                  <a:pt x="925787" y="2591958"/>
                  <a:pt x="931166" y="2598411"/>
                  <a:pt x="955908" y="2609166"/>
                </a:cubicBezTo>
                <a:cubicBezTo>
                  <a:pt x="955908" y="2609166"/>
                  <a:pt x="956984" y="2610241"/>
                  <a:pt x="956984" y="2611317"/>
                </a:cubicBezTo>
                <a:cubicBezTo>
                  <a:pt x="966665" y="2631751"/>
                  <a:pt x="973120" y="2653261"/>
                  <a:pt x="974196" y="2671545"/>
                </a:cubicBezTo>
                <a:cubicBezTo>
                  <a:pt x="976347" y="2697357"/>
                  <a:pt x="966665" y="2713490"/>
                  <a:pt x="945150" y="2716716"/>
                </a:cubicBezTo>
                <a:cubicBezTo>
                  <a:pt x="939772" y="2717791"/>
                  <a:pt x="931166" y="2718867"/>
                  <a:pt x="924711" y="2719942"/>
                </a:cubicBezTo>
                <a:cubicBezTo>
                  <a:pt x="897817" y="2718867"/>
                  <a:pt x="876302" y="2717791"/>
                  <a:pt x="864469" y="2716716"/>
                </a:cubicBezTo>
                <a:cubicBezTo>
                  <a:pt x="842954" y="2714565"/>
                  <a:pt x="826818" y="2713490"/>
                  <a:pt x="814985" y="2713490"/>
                </a:cubicBezTo>
                <a:cubicBezTo>
                  <a:pt x="799924" y="2712414"/>
                  <a:pt x="795621" y="2713490"/>
                  <a:pt x="793470" y="2717791"/>
                </a:cubicBezTo>
                <a:cubicBezTo>
                  <a:pt x="791318" y="2721018"/>
                  <a:pt x="791318" y="2723169"/>
                  <a:pt x="793470" y="2725320"/>
                </a:cubicBezTo>
                <a:cubicBezTo>
                  <a:pt x="794545" y="2728546"/>
                  <a:pt x="796697" y="2729622"/>
                  <a:pt x="813909" y="2730697"/>
                </a:cubicBezTo>
                <a:cubicBezTo>
                  <a:pt x="824666" y="2731773"/>
                  <a:pt x="837575" y="2732848"/>
                  <a:pt x="851560" y="2733924"/>
                </a:cubicBezTo>
                <a:cubicBezTo>
                  <a:pt x="868772" y="2735000"/>
                  <a:pt x="896742" y="2735000"/>
                  <a:pt x="923635" y="2732848"/>
                </a:cubicBezTo>
                <a:cubicBezTo>
                  <a:pt x="977423" y="2735000"/>
                  <a:pt x="1055953" y="2736075"/>
                  <a:pt x="1147391" y="2738226"/>
                </a:cubicBezTo>
                <a:cubicBezTo>
                  <a:pt x="1147391" y="2737150"/>
                  <a:pt x="1147391" y="2736075"/>
                  <a:pt x="1148467" y="2736075"/>
                </a:cubicBezTo>
                <a:cubicBezTo>
                  <a:pt x="1149543" y="2732848"/>
                  <a:pt x="1149543" y="2730697"/>
                  <a:pt x="1150619" y="2727471"/>
                </a:cubicBezTo>
                <a:cubicBezTo>
                  <a:pt x="1080695" y="2726395"/>
                  <a:pt x="1018301" y="2725320"/>
                  <a:pt x="967741" y="2724245"/>
                </a:cubicBezTo>
                <a:cubicBezTo>
                  <a:pt x="978499" y="2716716"/>
                  <a:pt x="984953" y="2702735"/>
                  <a:pt x="986029" y="2686602"/>
                </a:cubicBezTo>
                <a:cubicBezTo>
                  <a:pt x="988180" y="2667242"/>
                  <a:pt x="982802" y="2643582"/>
                  <a:pt x="972044" y="2618845"/>
                </a:cubicBezTo>
                <a:cubicBezTo>
                  <a:pt x="995711" y="2627449"/>
                  <a:pt x="1023680" y="2636053"/>
                  <a:pt x="1058104" y="2644657"/>
                </a:cubicBezTo>
                <a:cubicBezTo>
                  <a:pt x="1131255" y="2662941"/>
                  <a:pt x="1204406" y="2675847"/>
                  <a:pt x="1244209" y="2675847"/>
                </a:cubicBezTo>
                <a:cubicBezTo>
                  <a:pt x="1267875" y="2675847"/>
                  <a:pt x="1284012" y="2670469"/>
                  <a:pt x="1291542" y="2659714"/>
                </a:cubicBezTo>
                <a:cubicBezTo>
                  <a:pt x="1304451" y="2642506"/>
                  <a:pt x="1295845" y="2617770"/>
                  <a:pt x="1287239" y="2588731"/>
                </a:cubicBezTo>
                <a:cubicBezTo>
                  <a:pt x="1281860" y="2568297"/>
                  <a:pt x="1273254" y="2545711"/>
                  <a:pt x="1273254" y="2524201"/>
                </a:cubicBezTo>
                <a:cubicBezTo>
                  <a:pt x="1273254" y="2519899"/>
                  <a:pt x="1274330" y="2512371"/>
                  <a:pt x="1277557" y="2510220"/>
                </a:cubicBezTo>
                <a:cubicBezTo>
                  <a:pt x="1280785" y="2508068"/>
                  <a:pt x="1288315" y="2508068"/>
                  <a:pt x="1309830" y="2520975"/>
                </a:cubicBezTo>
                <a:cubicBezTo>
                  <a:pt x="1325966" y="2530654"/>
                  <a:pt x="1346405" y="2544636"/>
                  <a:pt x="1364693" y="2558617"/>
                </a:cubicBezTo>
                <a:cubicBezTo>
                  <a:pt x="1389435" y="2576901"/>
                  <a:pt x="1413102" y="2594109"/>
                  <a:pt x="1429238" y="2600562"/>
                </a:cubicBezTo>
                <a:cubicBezTo>
                  <a:pt x="1436768" y="2603788"/>
                  <a:pt x="1445374" y="2605939"/>
                  <a:pt x="1451829" y="2600562"/>
                </a:cubicBezTo>
                <a:cubicBezTo>
                  <a:pt x="1459359" y="2593033"/>
                  <a:pt x="1453980" y="2577976"/>
                  <a:pt x="1439996" y="2547862"/>
                </a:cubicBezTo>
                <a:cubicBezTo>
                  <a:pt x="1426011" y="2515597"/>
                  <a:pt x="1405571" y="2465048"/>
                  <a:pt x="1395890" y="2405896"/>
                </a:cubicBezTo>
                <a:cubicBezTo>
                  <a:pt x="1392663" y="2391914"/>
                  <a:pt x="1394814" y="2386537"/>
                  <a:pt x="1396965" y="2385461"/>
                </a:cubicBezTo>
                <a:cubicBezTo>
                  <a:pt x="1399117" y="2384386"/>
                  <a:pt x="1409875" y="2382235"/>
                  <a:pt x="1455056" y="2423104"/>
                </a:cubicBezTo>
                <a:cubicBezTo>
                  <a:pt x="1485177" y="2451067"/>
                  <a:pt x="1521753" y="2489785"/>
                  <a:pt x="1557252" y="2526352"/>
                </a:cubicBezTo>
                <a:cubicBezTo>
                  <a:pt x="1612116" y="2584429"/>
                  <a:pt x="1663751" y="2638204"/>
                  <a:pt x="1691721" y="2652186"/>
                </a:cubicBezTo>
                <a:cubicBezTo>
                  <a:pt x="1700327" y="2656487"/>
                  <a:pt x="1705706" y="2656487"/>
                  <a:pt x="1711085" y="2652186"/>
                </a:cubicBezTo>
                <a:cubicBezTo>
                  <a:pt x="1716463" y="2646808"/>
                  <a:pt x="1716463" y="2636053"/>
                  <a:pt x="1711085" y="2616694"/>
                </a:cubicBezTo>
                <a:cubicBezTo>
                  <a:pt x="1713236" y="2607015"/>
                  <a:pt x="1705706" y="2587656"/>
                  <a:pt x="1694948" y="2562919"/>
                </a:cubicBezTo>
                <a:close/>
                <a:moveTo>
                  <a:pt x="837575" y="459239"/>
                </a:moveTo>
                <a:cubicBezTo>
                  <a:pt x="825742" y="501184"/>
                  <a:pt x="793470" y="518391"/>
                  <a:pt x="726773" y="514089"/>
                </a:cubicBezTo>
                <a:cubicBezTo>
                  <a:pt x="727849" y="509787"/>
                  <a:pt x="733227" y="500108"/>
                  <a:pt x="750439" y="483975"/>
                </a:cubicBezTo>
                <a:cubicBezTo>
                  <a:pt x="770879" y="465692"/>
                  <a:pt x="802076" y="442031"/>
                  <a:pt x="840802" y="420521"/>
                </a:cubicBezTo>
                <a:cubicBezTo>
                  <a:pt x="840802" y="436654"/>
                  <a:pt x="840802" y="449559"/>
                  <a:pt x="837575" y="459239"/>
                </a:cubicBezTo>
                <a:close/>
                <a:moveTo>
                  <a:pt x="1268951" y="67756"/>
                </a:moveTo>
                <a:cubicBezTo>
                  <a:pt x="1276481" y="91418"/>
                  <a:pt x="1281860" y="127985"/>
                  <a:pt x="1282936" y="174231"/>
                </a:cubicBezTo>
                <a:cubicBezTo>
                  <a:pt x="1285088" y="224780"/>
                  <a:pt x="1281860" y="266724"/>
                  <a:pt x="1278633" y="283932"/>
                </a:cubicBezTo>
                <a:cubicBezTo>
                  <a:pt x="1276481" y="278555"/>
                  <a:pt x="1274330" y="268875"/>
                  <a:pt x="1273254" y="253818"/>
                </a:cubicBezTo>
                <a:cubicBezTo>
                  <a:pt x="1270027" y="233384"/>
                  <a:pt x="1267875" y="206496"/>
                  <a:pt x="1265724" y="178533"/>
                </a:cubicBezTo>
                <a:cubicBezTo>
                  <a:pt x="1262497" y="119381"/>
                  <a:pt x="1263573" y="76361"/>
                  <a:pt x="1266800" y="65606"/>
                </a:cubicBezTo>
                <a:cubicBezTo>
                  <a:pt x="1266800" y="66681"/>
                  <a:pt x="1267875" y="66681"/>
                  <a:pt x="1268951" y="67756"/>
                </a:cubicBezTo>
                <a:close/>
                <a:moveTo>
                  <a:pt x="1503465" y="419445"/>
                </a:moveTo>
                <a:cubicBezTo>
                  <a:pt x="1413102" y="378576"/>
                  <a:pt x="1302300" y="346311"/>
                  <a:pt x="1190421" y="329103"/>
                </a:cubicBezTo>
                <a:cubicBezTo>
                  <a:pt x="1168906" y="325877"/>
                  <a:pt x="1148467" y="324801"/>
                  <a:pt x="1126952" y="324801"/>
                </a:cubicBezTo>
                <a:cubicBezTo>
                  <a:pt x="1036589" y="324801"/>
                  <a:pt x="952681" y="352764"/>
                  <a:pt x="892439" y="381803"/>
                </a:cubicBezTo>
                <a:cubicBezTo>
                  <a:pt x="878454" y="387180"/>
                  <a:pt x="866621" y="394709"/>
                  <a:pt x="853712" y="401162"/>
                </a:cubicBezTo>
                <a:cubicBezTo>
                  <a:pt x="853712" y="400086"/>
                  <a:pt x="853712" y="400086"/>
                  <a:pt x="853712" y="399011"/>
                </a:cubicBezTo>
                <a:cubicBezTo>
                  <a:pt x="853712" y="329103"/>
                  <a:pt x="853712" y="233384"/>
                  <a:pt x="922560" y="163476"/>
                </a:cubicBezTo>
                <a:cubicBezTo>
                  <a:pt x="964514" y="120456"/>
                  <a:pt x="989256" y="94644"/>
                  <a:pt x="1006468" y="78511"/>
                </a:cubicBezTo>
                <a:cubicBezTo>
                  <a:pt x="1011847" y="74210"/>
                  <a:pt x="1017226" y="68832"/>
                  <a:pt x="1020453" y="65606"/>
                </a:cubicBezTo>
                <a:cubicBezTo>
                  <a:pt x="1015074" y="74210"/>
                  <a:pt x="1008620" y="84965"/>
                  <a:pt x="1004317" y="96795"/>
                </a:cubicBezTo>
                <a:cubicBezTo>
                  <a:pt x="991407" y="129060"/>
                  <a:pt x="982802" y="167778"/>
                  <a:pt x="980650" y="209723"/>
                </a:cubicBezTo>
                <a:cubicBezTo>
                  <a:pt x="978499" y="247365"/>
                  <a:pt x="982802" y="278555"/>
                  <a:pt x="991407" y="295763"/>
                </a:cubicBezTo>
                <a:cubicBezTo>
                  <a:pt x="995711" y="305442"/>
                  <a:pt x="1002165" y="305442"/>
                  <a:pt x="1005392" y="304367"/>
                </a:cubicBezTo>
                <a:cubicBezTo>
                  <a:pt x="1011847" y="303291"/>
                  <a:pt x="1019377" y="295763"/>
                  <a:pt x="1025832" y="262422"/>
                </a:cubicBezTo>
                <a:cubicBezTo>
                  <a:pt x="1030135" y="243063"/>
                  <a:pt x="1034437" y="216176"/>
                  <a:pt x="1038741" y="182835"/>
                </a:cubicBezTo>
                <a:cubicBezTo>
                  <a:pt x="1046271" y="123683"/>
                  <a:pt x="1051650" y="64530"/>
                  <a:pt x="1051650" y="54851"/>
                </a:cubicBezTo>
                <a:cubicBezTo>
                  <a:pt x="1051650" y="53775"/>
                  <a:pt x="1051650" y="53775"/>
                  <a:pt x="1051650" y="53775"/>
                </a:cubicBezTo>
                <a:cubicBezTo>
                  <a:pt x="1061331" y="45171"/>
                  <a:pt x="1071013" y="39793"/>
                  <a:pt x="1078543" y="37643"/>
                </a:cubicBezTo>
                <a:cubicBezTo>
                  <a:pt x="1165679" y="9679"/>
                  <a:pt x="1220543" y="2151"/>
                  <a:pt x="1257118" y="41944"/>
                </a:cubicBezTo>
                <a:cubicBezTo>
                  <a:pt x="1260345" y="45171"/>
                  <a:pt x="1262497" y="49473"/>
                  <a:pt x="1265724" y="55926"/>
                </a:cubicBezTo>
                <a:cubicBezTo>
                  <a:pt x="1264648" y="55926"/>
                  <a:pt x="1264648" y="55926"/>
                  <a:pt x="1264648" y="55926"/>
                </a:cubicBezTo>
                <a:cubicBezTo>
                  <a:pt x="1262497" y="55926"/>
                  <a:pt x="1259270" y="57001"/>
                  <a:pt x="1256042" y="62379"/>
                </a:cubicBezTo>
                <a:cubicBezTo>
                  <a:pt x="1249588" y="78511"/>
                  <a:pt x="1251739" y="148419"/>
                  <a:pt x="1253891" y="186062"/>
                </a:cubicBezTo>
                <a:cubicBezTo>
                  <a:pt x="1256042" y="214025"/>
                  <a:pt x="1258194" y="239837"/>
                  <a:pt x="1261421" y="260271"/>
                </a:cubicBezTo>
                <a:cubicBezTo>
                  <a:pt x="1265724" y="292536"/>
                  <a:pt x="1271103" y="301140"/>
                  <a:pt x="1274330" y="303291"/>
                </a:cubicBezTo>
                <a:cubicBezTo>
                  <a:pt x="1278633" y="307593"/>
                  <a:pt x="1282936" y="307593"/>
                  <a:pt x="1287239" y="303291"/>
                </a:cubicBezTo>
                <a:cubicBezTo>
                  <a:pt x="1289390" y="301140"/>
                  <a:pt x="1293693" y="296838"/>
                  <a:pt x="1296921" y="258120"/>
                </a:cubicBezTo>
                <a:cubicBezTo>
                  <a:pt x="1299072" y="235535"/>
                  <a:pt x="1299072" y="206496"/>
                  <a:pt x="1297996" y="177458"/>
                </a:cubicBezTo>
                <a:cubicBezTo>
                  <a:pt x="1296921" y="147343"/>
                  <a:pt x="1293693" y="104323"/>
                  <a:pt x="1284012" y="70983"/>
                </a:cubicBezTo>
                <a:cubicBezTo>
                  <a:pt x="1299072" y="73134"/>
                  <a:pt x="1320587" y="76361"/>
                  <a:pt x="1345330" y="84965"/>
                </a:cubicBezTo>
                <a:cubicBezTo>
                  <a:pt x="1396965" y="102173"/>
                  <a:pt x="1436768" y="130136"/>
                  <a:pt x="1463662" y="168853"/>
                </a:cubicBezTo>
                <a:cubicBezTo>
                  <a:pt x="1506692" y="231233"/>
                  <a:pt x="1533586" y="342009"/>
                  <a:pt x="1540040" y="439880"/>
                </a:cubicBezTo>
                <a:cubicBezTo>
                  <a:pt x="1529283" y="431276"/>
                  <a:pt x="1516374" y="425899"/>
                  <a:pt x="1503465" y="419445"/>
                </a:cubicBezTo>
                <a:close/>
                <a:moveTo>
                  <a:pt x="1036589" y="65606"/>
                </a:moveTo>
                <a:cubicBezTo>
                  <a:pt x="1035513" y="88191"/>
                  <a:pt x="1032286" y="130136"/>
                  <a:pt x="1025832" y="172080"/>
                </a:cubicBezTo>
                <a:cubicBezTo>
                  <a:pt x="1015074" y="253818"/>
                  <a:pt x="1007544" y="278555"/>
                  <a:pt x="1003241" y="286083"/>
                </a:cubicBezTo>
                <a:cubicBezTo>
                  <a:pt x="989256" y="257045"/>
                  <a:pt x="989256" y="164552"/>
                  <a:pt x="1017226" y="98946"/>
                </a:cubicBezTo>
                <a:cubicBezTo>
                  <a:pt x="1023680" y="86040"/>
                  <a:pt x="1029059" y="74210"/>
                  <a:pt x="1036589" y="65606"/>
                </a:cubicBezTo>
                <a:close/>
                <a:moveTo>
                  <a:pt x="586926" y="1907939"/>
                </a:moveTo>
                <a:cubicBezTo>
                  <a:pt x="586926" y="1907939"/>
                  <a:pt x="585850" y="1910090"/>
                  <a:pt x="582622" y="1911165"/>
                </a:cubicBezTo>
                <a:cubicBezTo>
                  <a:pt x="581547" y="1910090"/>
                  <a:pt x="578319" y="1906863"/>
                  <a:pt x="575092" y="1892882"/>
                </a:cubicBezTo>
                <a:cubicBezTo>
                  <a:pt x="586926" y="1903637"/>
                  <a:pt x="586926" y="1907939"/>
                  <a:pt x="586926" y="1907939"/>
                </a:cubicBezTo>
                <a:close/>
                <a:moveTo>
                  <a:pt x="1554025" y="458164"/>
                </a:moveTo>
                <a:cubicBezTo>
                  <a:pt x="1599206" y="482900"/>
                  <a:pt x="1621797" y="504410"/>
                  <a:pt x="1623949" y="516241"/>
                </a:cubicBezTo>
                <a:cubicBezTo>
                  <a:pt x="1625025" y="520542"/>
                  <a:pt x="1623949" y="523769"/>
                  <a:pt x="1619646" y="526996"/>
                </a:cubicBezTo>
                <a:cubicBezTo>
                  <a:pt x="1612116" y="532373"/>
                  <a:pt x="1595979" y="534524"/>
                  <a:pt x="1575540" y="532373"/>
                </a:cubicBezTo>
                <a:cubicBezTo>
                  <a:pt x="1575540" y="529146"/>
                  <a:pt x="1575540" y="528071"/>
                  <a:pt x="1573388" y="524844"/>
                </a:cubicBezTo>
                <a:cubicBezTo>
                  <a:pt x="1570161" y="520542"/>
                  <a:pt x="1561555" y="514089"/>
                  <a:pt x="1551873" y="510863"/>
                </a:cubicBezTo>
                <a:cubicBezTo>
                  <a:pt x="1554025" y="493655"/>
                  <a:pt x="1555101" y="476447"/>
                  <a:pt x="1554025" y="458164"/>
                </a:cubicBezTo>
                <a:close/>
                <a:moveTo>
                  <a:pt x="1551873" y="524844"/>
                </a:moveTo>
                <a:cubicBezTo>
                  <a:pt x="1556176" y="526996"/>
                  <a:pt x="1559404" y="529146"/>
                  <a:pt x="1561555" y="530222"/>
                </a:cubicBezTo>
                <a:cubicBezTo>
                  <a:pt x="1558328" y="529146"/>
                  <a:pt x="1556176" y="529146"/>
                  <a:pt x="1551873" y="528071"/>
                </a:cubicBezTo>
                <a:lnTo>
                  <a:pt x="1551873" y="524844"/>
                </a:lnTo>
                <a:close/>
                <a:moveTo>
                  <a:pt x="1512071" y="510863"/>
                </a:moveTo>
                <a:cubicBezTo>
                  <a:pt x="1515298" y="511939"/>
                  <a:pt x="1518525" y="513014"/>
                  <a:pt x="1522828" y="514089"/>
                </a:cubicBezTo>
                <a:cubicBezTo>
                  <a:pt x="1528207" y="515165"/>
                  <a:pt x="1534661" y="517316"/>
                  <a:pt x="1538965" y="518391"/>
                </a:cubicBezTo>
                <a:cubicBezTo>
                  <a:pt x="1537889" y="520542"/>
                  <a:pt x="1537889" y="522694"/>
                  <a:pt x="1537889" y="524844"/>
                </a:cubicBezTo>
                <a:cubicBezTo>
                  <a:pt x="1529283" y="522694"/>
                  <a:pt x="1520677" y="520542"/>
                  <a:pt x="1512071" y="517316"/>
                </a:cubicBezTo>
                <a:lnTo>
                  <a:pt x="1512071" y="510863"/>
                </a:lnTo>
                <a:close/>
                <a:moveTo>
                  <a:pt x="1510995" y="531297"/>
                </a:moveTo>
                <a:cubicBezTo>
                  <a:pt x="1519601" y="534524"/>
                  <a:pt x="1528207" y="536675"/>
                  <a:pt x="1537889" y="538826"/>
                </a:cubicBezTo>
                <a:cubicBezTo>
                  <a:pt x="1536813" y="547430"/>
                  <a:pt x="1535737" y="556034"/>
                  <a:pt x="1533586" y="563563"/>
                </a:cubicBezTo>
                <a:cubicBezTo>
                  <a:pt x="1528207" y="587224"/>
                  <a:pt x="1518525" y="623791"/>
                  <a:pt x="1507768" y="666811"/>
                </a:cubicBezTo>
                <a:cubicBezTo>
                  <a:pt x="1495935" y="709831"/>
                  <a:pt x="1484101" y="759304"/>
                  <a:pt x="1472268" y="808777"/>
                </a:cubicBezTo>
                <a:cubicBezTo>
                  <a:pt x="1467965" y="790493"/>
                  <a:pt x="1461511" y="772210"/>
                  <a:pt x="1457208" y="755002"/>
                </a:cubicBezTo>
                <a:cubicBezTo>
                  <a:pt x="1447526" y="723812"/>
                  <a:pt x="1438920" y="694774"/>
                  <a:pt x="1433541" y="668961"/>
                </a:cubicBezTo>
                <a:cubicBezTo>
                  <a:pt x="1426011" y="629168"/>
                  <a:pt x="1420632" y="602281"/>
                  <a:pt x="1418481" y="581846"/>
                </a:cubicBezTo>
                <a:cubicBezTo>
                  <a:pt x="1413102" y="546354"/>
                  <a:pt x="1410950" y="531297"/>
                  <a:pt x="1398041" y="508712"/>
                </a:cubicBezTo>
                <a:cubicBezTo>
                  <a:pt x="1402344" y="510863"/>
                  <a:pt x="1407723" y="513014"/>
                  <a:pt x="1412026" y="516241"/>
                </a:cubicBezTo>
                <a:cubicBezTo>
                  <a:pt x="1436768" y="532373"/>
                  <a:pt x="1469041" y="552808"/>
                  <a:pt x="1487328" y="548506"/>
                </a:cubicBezTo>
                <a:cubicBezTo>
                  <a:pt x="1498086" y="548506"/>
                  <a:pt x="1506692" y="540977"/>
                  <a:pt x="1510995" y="531297"/>
                </a:cubicBezTo>
                <a:close/>
                <a:moveTo>
                  <a:pt x="1499162" y="513014"/>
                </a:moveTo>
                <a:cubicBezTo>
                  <a:pt x="1494859" y="510863"/>
                  <a:pt x="1491631" y="508712"/>
                  <a:pt x="1488404" y="507636"/>
                </a:cubicBezTo>
                <a:cubicBezTo>
                  <a:pt x="1491631" y="507636"/>
                  <a:pt x="1493783" y="508712"/>
                  <a:pt x="1498086" y="509787"/>
                </a:cubicBezTo>
                <a:cubicBezTo>
                  <a:pt x="1498086" y="510863"/>
                  <a:pt x="1499162" y="511939"/>
                  <a:pt x="1499162" y="513014"/>
                </a:cubicBezTo>
                <a:close/>
                <a:moveTo>
                  <a:pt x="835424" y="570016"/>
                </a:moveTo>
                <a:cubicBezTo>
                  <a:pt x="832197" y="545279"/>
                  <a:pt x="842954" y="518391"/>
                  <a:pt x="864469" y="491504"/>
                </a:cubicBezTo>
                <a:cubicBezTo>
                  <a:pt x="887060" y="465692"/>
                  <a:pt x="918257" y="442031"/>
                  <a:pt x="953756" y="428049"/>
                </a:cubicBezTo>
                <a:cubicBezTo>
                  <a:pt x="1027983" y="397935"/>
                  <a:pt x="1328118" y="431276"/>
                  <a:pt x="1424935" y="460314"/>
                </a:cubicBezTo>
                <a:cubicBezTo>
                  <a:pt x="1457208" y="469994"/>
                  <a:pt x="1478723" y="482900"/>
                  <a:pt x="1489480" y="495806"/>
                </a:cubicBezTo>
                <a:cubicBezTo>
                  <a:pt x="1484101" y="494731"/>
                  <a:pt x="1478723" y="494731"/>
                  <a:pt x="1475495" y="495806"/>
                </a:cubicBezTo>
                <a:cubicBezTo>
                  <a:pt x="1467965" y="496881"/>
                  <a:pt x="1465813" y="501184"/>
                  <a:pt x="1465813" y="503334"/>
                </a:cubicBezTo>
                <a:cubicBezTo>
                  <a:pt x="1464738" y="508712"/>
                  <a:pt x="1470116" y="515165"/>
                  <a:pt x="1478723" y="518391"/>
                </a:cubicBezTo>
                <a:cubicBezTo>
                  <a:pt x="1484101" y="521618"/>
                  <a:pt x="1490556" y="523769"/>
                  <a:pt x="1497010" y="526996"/>
                </a:cubicBezTo>
                <a:cubicBezTo>
                  <a:pt x="1493783" y="531297"/>
                  <a:pt x="1489480" y="535599"/>
                  <a:pt x="1483026" y="536675"/>
                </a:cubicBezTo>
                <a:cubicBezTo>
                  <a:pt x="1469041" y="538826"/>
                  <a:pt x="1435693" y="518391"/>
                  <a:pt x="1416329" y="505486"/>
                </a:cubicBezTo>
                <a:cubicBezTo>
                  <a:pt x="1392663" y="491504"/>
                  <a:pt x="1384056" y="485051"/>
                  <a:pt x="1378678" y="491504"/>
                </a:cubicBezTo>
                <a:cubicBezTo>
                  <a:pt x="1373299" y="495806"/>
                  <a:pt x="1377602" y="505486"/>
                  <a:pt x="1380829" y="508712"/>
                </a:cubicBezTo>
                <a:cubicBezTo>
                  <a:pt x="1394814" y="532373"/>
                  <a:pt x="1396965" y="545279"/>
                  <a:pt x="1403420" y="583997"/>
                </a:cubicBezTo>
                <a:cubicBezTo>
                  <a:pt x="1406647" y="604431"/>
                  <a:pt x="1410950" y="631319"/>
                  <a:pt x="1418481" y="671113"/>
                </a:cubicBezTo>
                <a:cubicBezTo>
                  <a:pt x="1422783" y="695849"/>
                  <a:pt x="1432465" y="725963"/>
                  <a:pt x="1442147" y="758228"/>
                </a:cubicBezTo>
                <a:cubicBezTo>
                  <a:pt x="1448601" y="782965"/>
                  <a:pt x="1456132" y="808777"/>
                  <a:pt x="1463662" y="836740"/>
                </a:cubicBezTo>
                <a:cubicBezTo>
                  <a:pt x="1457208" y="863627"/>
                  <a:pt x="1451829" y="889439"/>
                  <a:pt x="1447526" y="915252"/>
                </a:cubicBezTo>
                <a:cubicBezTo>
                  <a:pt x="1435693" y="918478"/>
                  <a:pt x="1424935" y="937837"/>
                  <a:pt x="1406647" y="975479"/>
                </a:cubicBezTo>
                <a:cubicBezTo>
                  <a:pt x="1402344" y="963649"/>
                  <a:pt x="1396965" y="952894"/>
                  <a:pt x="1392663" y="944290"/>
                </a:cubicBezTo>
                <a:cubicBezTo>
                  <a:pt x="1386208" y="931384"/>
                  <a:pt x="1379753" y="921704"/>
                  <a:pt x="1380829" y="912025"/>
                </a:cubicBezTo>
                <a:cubicBezTo>
                  <a:pt x="1382981" y="899119"/>
                  <a:pt x="1399117" y="861476"/>
                  <a:pt x="1412026" y="832438"/>
                </a:cubicBezTo>
                <a:cubicBezTo>
                  <a:pt x="1417405" y="818456"/>
                  <a:pt x="1423859" y="806626"/>
                  <a:pt x="1427086" y="796946"/>
                </a:cubicBezTo>
                <a:cubicBezTo>
                  <a:pt x="1431390" y="785116"/>
                  <a:pt x="1435693" y="776512"/>
                  <a:pt x="1429238" y="773285"/>
                </a:cubicBezTo>
                <a:cubicBezTo>
                  <a:pt x="1422783" y="768983"/>
                  <a:pt x="1416329" y="777587"/>
                  <a:pt x="1408799" y="787267"/>
                </a:cubicBezTo>
                <a:cubicBezTo>
                  <a:pt x="1408799" y="788342"/>
                  <a:pt x="1375450" y="833513"/>
                  <a:pt x="1325966" y="878684"/>
                </a:cubicBezTo>
                <a:cubicBezTo>
                  <a:pt x="1244209" y="955045"/>
                  <a:pt x="1181815" y="974404"/>
                  <a:pt x="1143088" y="976555"/>
                </a:cubicBezTo>
                <a:cubicBezTo>
                  <a:pt x="1084998" y="980857"/>
                  <a:pt x="1038741" y="961498"/>
                  <a:pt x="1002165" y="914176"/>
                </a:cubicBezTo>
                <a:cubicBezTo>
                  <a:pt x="970968" y="875458"/>
                  <a:pt x="947302" y="817381"/>
                  <a:pt x="927938" y="738869"/>
                </a:cubicBezTo>
                <a:cubicBezTo>
                  <a:pt x="905347" y="649603"/>
                  <a:pt x="908575" y="581846"/>
                  <a:pt x="909651" y="545279"/>
                </a:cubicBezTo>
                <a:cubicBezTo>
                  <a:pt x="910726" y="523769"/>
                  <a:pt x="911802" y="515165"/>
                  <a:pt x="906423" y="510863"/>
                </a:cubicBezTo>
                <a:cubicBezTo>
                  <a:pt x="905347" y="508712"/>
                  <a:pt x="902120" y="507636"/>
                  <a:pt x="901045" y="507636"/>
                </a:cubicBezTo>
                <a:cubicBezTo>
                  <a:pt x="891363" y="507636"/>
                  <a:pt x="888136" y="519467"/>
                  <a:pt x="880605" y="552808"/>
                </a:cubicBezTo>
                <a:cubicBezTo>
                  <a:pt x="875227" y="575393"/>
                  <a:pt x="866621" y="603356"/>
                  <a:pt x="853712" y="636696"/>
                </a:cubicBezTo>
                <a:cubicBezTo>
                  <a:pt x="844030" y="604431"/>
                  <a:pt x="836500" y="581846"/>
                  <a:pt x="835424" y="570016"/>
                </a:cubicBezTo>
                <a:close/>
                <a:moveTo>
                  <a:pt x="1458283" y="937837"/>
                </a:moveTo>
                <a:cubicBezTo>
                  <a:pt x="1462586" y="952894"/>
                  <a:pt x="1467965" y="976555"/>
                  <a:pt x="1471192" y="1002367"/>
                </a:cubicBezTo>
                <a:cubicBezTo>
                  <a:pt x="1465813" y="1015273"/>
                  <a:pt x="1458283" y="1026028"/>
                  <a:pt x="1448601" y="1035707"/>
                </a:cubicBezTo>
                <a:cubicBezTo>
                  <a:pt x="1448601" y="1014197"/>
                  <a:pt x="1450753" y="983008"/>
                  <a:pt x="1458283" y="937837"/>
                </a:cubicBezTo>
                <a:close/>
                <a:moveTo>
                  <a:pt x="1436768" y="1048614"/>
                </a:moveTo>
                <a:cubicBezTo>
                  <a:pt x="1435693" y="1048614"/>
                  <a:pt x="1435693" y="1049689"/>
                  <a:pt x="1434617" y="1049689"/>
                </a:cubicBezTo>
                <a:cubicBezTo>
                  <a:pt x="1420632" y="1058293"/>
                  <a:pt x="1408799" y="1065822"/>
                  <a:pt x="1395890" y="1072274"/>
                </a:cubicBezTo>
                <a:cubicBezTo>
                  <a:pt x="1398041" y="1069048"/>
                  <a:pt x="1400193" y="1066897"/>
                  <a:pt x="1400193" y="1063671"/>
                </a:cubicBezTo>
                <a:cubicBezTo>
                  <a:pt x="1414178" y="1037859"/>
                  <a:pt x="1416329" y="1014197"/>
                  <a:pt x="1413102" y="994839"/>
                </a:cubicBezTo>
                <a:cubicBezTo>
                  <a:pt x="1414178" y="993763"/>
                  <a:pt x="1414178" y="992687"/>
                  <a:pt x="1415253" y="992687"/>
                </a:cubicBezTo>
                <a:cubicBezTo>
                  <a:pt x="1424935" y="973328"/>
                  <a:pt x="1433541" y="956120"/>
                  <a:pt x="1439996" y="944290"/>
                </a:cubicBezTo>
                <a:cubicBezTo>
                  <a:pt x="1442147" y="939988"/>
                  <a:pt x="1444298" y="937837"/>
                  <a:pt x="1445374" y="935686"/>
                </a:cubicBezTo>
                <a:cubicBezTo>
                  <a:pt x="1437844" y="984084"/>
                  <a:pt x="1435693" y="1021726"/>
                  <a:pt x="1436768" y="1048614"/>
                </a:cubicBezTo>
                <a:close/>
                <a:moveTo>
                  <a:pt x="1342102" y="1104539"/>
                </a:moveTo>
                <a:cubicBezTo>
                  <a:pt x="1337799" y="1113144"/>
                  <a:pt x="1332420" y="1120672"/>
                  <a:pt x="1328118" y="1128201"/>
                </a:cubicBezTo>
                <a:cubicBezTo>
                  <a:pt x="1323815" y="1132503"/>
                  <a:pt x="1319511" y="1136804"/>
                  <a:pt x="1314133" y="1141107"/>
                </a:cubicBezTo>
                <a:cubicBezTo>
                  <a:pt x="1313057" y="1141107"/>
                  <a:pt x="1311981" y="1140031"/>
                  <a:pt x="1310905" y="1140031"/>
                </a:cubicBezTo>
                <a:cubicBezTo>
                  <a:pt x="1320587" y="1128201"/>
                  <a:pt x="1329193" y="1116370"/>
                  <a:pt x="1337799" y="1105615"/>
                </a:cubicBezTo>
                <a:cubicBezTo>
                  <a:pt x="1338875" y="1105615"/>
                  <a:pt x="1339951" y="1105615"/>
                  <a:pt x="1342102" y="1104539"/>
                </a:cubicBezTo>
                <a:close/>
                <a:moveTo>
                  <a:pt x="1301224" y="1152937"/>
                </a:moveTo>
                <a:cubicBezTo>
                  <a:pt x="1301224" y="1152937"/>
                  <a:pt x="1300148" y="1154013"/>
                  <a:pt x="1300148" y="1154013"/>
                </a:cubicBezTo>
                <a:cubicBezTo>
                  <a:pt x="1300148" y="1154013"/>
                  <a:pt x="1300148" y="1152937"/>
                  <a:pt x="1301224" y="1152937"/>
                </a:cubicBezTo>
                <a:cubicBezTo>
                  <a:pt x="1301224" y="1152937"/>
                  <a:pt x="1301224" y="1152937"/>
                  <a:pt x="1301224" y="1152937"/>
                </a:cubicBezTo>
                <a:close/>
                <a:moveTo>
                  <a:pt x="1299072" y="1171221"/>
                </a:moveTo>
                <a:cubicBezTo>
                  <a:pt x="1286163" y="1189504"/>
                  <a:pt x="1273254" y="1206712"/>
                  <a:pt x="1258194" y="1224996"/>
                </a:cubicBezTo>
                <a:cubicBezTo>
                  <a:pt x="1190421" y="1308885"/>
                  <a:pt x="1091452" y="1461606"/>
                  <a:pt x="1003241" y="1598195"/>
                </a:cubicBezTo>
                <a:cubicBezTo>
                  <a:pt x="927938" y="1714349"/>
                  <a:pt x="856939" y="1824050"/>
                  <a:pt x="817136" y="1873523"/>
                </a:cubicBezTo>
                <a:cubicBezTo>
                  <a:pt x="803151" y="1889655"/>
                  <a:pt x="795621" y="1896108"/>
                  <a:pt x="793470" y="1897184"/>
                </a:cubicBezTo>
                <a:cubicBezTo>
                  <a:pt x="792394" y="1898259"/>
                  <a:pt x="791318" y="1898259"/>
                  <a:pt x="789167" y="1897184"/>
                </a:cubicBezTo>
                <a:cubicBezTo>
                  <a:pt x="787015" y="1896108"/>
                  <a:pt x="784864" y="1892882"/>
                  <a:pt x="781636" y="1888580"/>
                </a:cubicBezTo>
                <a:cubicBezTo>
                  <a:pt x="808530" y="1758444"/>
                  <a:pt x="881681" y="1418586"/>
                  <a:pt x="935469" y="1232524"/>
                </a:cubicBezTo>
                <a:cubicBezTo>
                  <a:pt x="934393" y="1247581"/>
                  <a:pt x="935469" y="1263714"/>
                  <a:pt x="939772" y="1275544"/>
                </a:cubicBezTo>
                <a:cubicBezTo>
                  <a:pt x="940847" y="1278771"/>
                  <a:pt x="941923" y="1280922"/>
                  <a:pt x="942999" y="1284148"/>
                </a:cubicBezTo>
                <a:cubicBezTo>
                  <a:pt x="895666" y="1470210"/>
                  <a:pt x="844030" y="1708971"/>
                  <a:pt x="822515" y="1812219"/>
                </a:cubicBezTo>
                <a:cubicBezTo>
                  <a:pt x="825742" y="1816521"/>
                  <a:pt x="827894" y="1819748"/>
                  <a:pt x="830045" y="1820823"/>
                </a:cubicBezTo>
                <a:cubicBezTo>
                  <a:pt x="832197" y="1821899"/>
                  <a:pt x="833272" y="1821899"/>
                  <a:pt x="834348" y="1820823"/>
                </a:cubicBezTo>
                <a:cubicBezTo>
                  <a:pt x="837575" y="1818672"/>
                  <a:pt x="845106" y="1813295"/>
                  <a:pt x="859090" y="1797162"/>
                </a:cubicBezTo>
                <a:cubicBezTo>
                  <a:pt x="898893" y="1747689"/>
                  <a:pt x="970968" y="1637988"/>
                  <a:pt x="1047347" y="1521834"/>
                </a:cubicBezTo>
                <a:cubicBezTo>
                  <a:pt x="1120498" y="1408906"/>
                  <a:pt x="1202255" y="1284148"/>
                  <a:pt x="1267875" y="1197033"/>
                </a:cubicBezTo>
                <a:cubicBezTo>
                  <a:pt x="1277557" y="1188429"/>
                  <a:pt x="1289390" y="1179825"/>
                  <a:pt x="1299072" y="1171221"/>
                </a:cubicBezTo>
                <a:close/>
                <a:moveTo>
                  <a:pt x="832197" y="1311036"/>
                </a:moveTo>
                <a:cubicBezTo>
                  <a:pt x="827894" y="1298130"/>
                  <a:pt x="808530" y="1293828"/>
                  <a:pt x="783788" y="1288450"/>
                </a:cubicBezTo>
                <a:cubicBezTo>
                  <a:pt x="775182" y="1286299"/>
                  <a:pt x="766576" y="1284148"/>
                  <a:pt x="757970" y="1281997"/>
                </a:cubicBezTo>
                <a:cubicBezTo>
                  <a:pt x="773030" y="1268016"/>
                  <a:pt x="790242" y="1251883"/>
                  <a:pt x="807454" y="1234675"/>
                </a:cubicBezTo>
                <a:cubicBezTo>
                  <a:pt x="859090" y="1184127"/>
                  <a:pt x="916105" y="1144333"/>
                  <a:pt x="958059" y="1117446"/>
                </a:cubicBezTo>
                <a:cubicBezTo>
                  <a:pt x="960211" y="1118521"/>
                  <a:pt x="962362" y="1118521"/>
                  <a:pt x="963438" y="1119597"/>
                </a:cubicBezTo>
                <a:cubicBezTo>
                  <a:pt x="913954" y="1219618"/>
                  <a:pt x="812833" y="1689612"/>
                  <a:pt x="775182" y="1869221"/>
                </a:cubicBezTo>
                <a:cubicBezTo>
                  <a:pt x="768727" y="1849862"/>
                  <a:pt x="760121" y="1817597"/>
                  <a:pt x="750439" y="1762746"/>
                </a:cubicBezTo>
                <a:cubicBezTo>
                  <a:pt x="737531" y="1691763"/>
                  <a:pt x="726773" y="1603572"/>
                  <a:pt x="719243" y="1540117"/>
                </a:cubicBezTo>
                <a:cubicBezTo>
                  <a:pt x="714940" y="1506777"/>
                  <a:pt x="711712" y="1476663"/>
                  <a:pt x="708485" y="1458380"/>
                </a:cubicBezTo>
                <a:cubicBezTo>
                  <a:pt x="698804" y="1398151"/>
                  <a:pt x="749364" y="1375566"/>
                  <a:pt x="788091" y="1356207"/>
                </a:cubicBezTo>
                <a:cubicBezTo>
                  <a:pt x="807454" y="1347603"/>
                  <a:pt x="822515" y="1340074"/>
                  <a:pt x="830045" y="1329319"/>
                </a:cubicBezTo>
                <a:cubicBezTo>
                  <a:pt x="833272" y="1322866"/>
                  <a:pt x="833272" y="1316413"/>
                  <a:pt x="832197" y="1311036"/>
                </a:cubicBezTo>
                <a:close/>
                <a:moveTo>
                  <a:pt x="952681" y="1102389"/>
                </a:moveTo>
                <a:cubicBezTo>
                  <a:pt x="946226" y="1100238"/>
                  <a:pt x="939772" y="1098087"/>
                  <a:pt x="934393" y="1097011"/>
                </a:cubicBezTo>
                <a:cubicBezTo>
                  <a:pt x="945150" y="1089483"/>
                  <a:pt x="954832" y="1081954"/>
                  <a:pt x="963438" y="1074426"/>
                </a:cubicBezTo>
                <a:cubicBezTo>
                  <a:pt x="964514" y="1080879"/>
                  <a:pt x="967741" y="1087332"/>
                  <a:pt x="968817" y="1092709"/>
                </a:cubicBezTo>
                <a:cubicBezTo>
                  <a:pt x="967741" y="1093784"/>
                  <a:pt x="965590" y="1094860"/>
                  <a:pt x="964514" y="1095936"/>
                </a:cubicBezTo>
                <a:cubicBezTo>
                  <a:pt x="962362" y="1097011"/>
                  <a:pt x="956984" y="1100238"/>
                  <a:pt x="952681" y="1102389"/>
                </a:cubicBezTo>
                <a:close/>
                <a:moveTo>
                  <a:pt x="1292618" y="1135729"/>
                </a:moveTo>
                <a:cubicBezTo>
                  <a:pt x="1275406" y="1130352"/>
                  <a:pt x="1264648" y="1124974"/>
                  <a:pt x="1262497" y="1122823"/>
                </a:cubicBezTo>
                <a:cubicBezTo>
                  <a:pt x="1261421" y="1121748"/>
                  <a:pt x="1260345" y="1120672"/>
                  <a:pt x="1260345" y="1119597"/>
                </a:cubicBezTo>
                <a:cubicBezTo>
                  <a:pt x="1263573" y="1117446"/>
                  <a:pt x="1275406" y="1115294"/>
                  <a:pt x="1286163" y="1114219"/>
                </a:cubicBezTo>
                <a:cubicBezTo>
                  <a:pt x="1299072" y="1113144"/>
                  <a:pt x="1313057" y="1110993"/>
                  <a:pt x="1329193" y="1107766"/>
                </a:cubicBezTo>
                <a:cubicBezTo>
                  <a:pt x="1318436" y="1116370"/>
                  <a:pt x="1305527" y="1126049"/>
                  <a:pt x="1292618" y="1135729"/>
                </a:cubicBezTo>
                <a:close/>
                <a:moveTo>
                  <a:pt x="1285088" y="1102389"/>
                </a:moveTo>
                <a:cubicBezTo>
                  <a:pt x="1263573" y="1105615"/>
                  <a:pt x="1252815" y="1106691"/>
                  <a:pt x="1248512" y="1115294"/>
                </a:cubicBezTo>
                <a:cubicBezTo>
                  <a:pt x="1245285" y="1121748"/>
                  <a:pt x="1250663" y="1129276"/>
                  <a:pt x="1251739" y="1130352"/>
                </a:cubicBezTo>
                <a:cubicBezTo>
                  <a:pt x="1254966" y="1135729"/>
                  <a:pt x="1264648" y="1141107"/>
                  <a:pt x="1278633" y="1146484"/>
                </a:cubicBezTo>
                <a:cubicBezTo>
                  <a:pt x="1275406" y="1148635"/>
                  <a:pt x="1272178" y="1150786"/>
                  <a:pt x="1267875" y="1152937"/>
                </a:cubicBezTo>
                <a:cubicBezTo>
                  <a:pt x="1222694" y="1184127"/>
                  <a:pt x="1179664" y="1207788"/>
                  <a:pt x="1140937" y="1223920"/>
                </a:cubicBezTo>
                <a:cubicBezTo>
                  <a:pt x="1095755" y="1243279"/>
                  <a:pt x="1059180" y="1249732"/>
                  <a:pt x="1032286" y="1245430"/>
                </a:cubicBezTo>
                <a:cubicBezTo>
                  <a:pt x="1006468" y="1241128"/>
                  <a:pt x="989256" y="1226071"/>
                  <a:pt x="981726" y="1201335"/>
                </a:cubicBezTo>
                <a:cubicBezTo>
                  <a:pt x="977423" y="1188429"/>
                  <a:pt x="976347" y="1173372"/>
                  <a:pt x="977423" y="1158315"/>
                </a:cubicBezTo>
                <a:cubicBezTo>
                  <a:pt x="968817" y="1187353"/>
                  <a:pt x="959135" y="1221769"/>
                  <a:pt x="950529" y="1257261"/>
                </a:cubicBezTo>
                <a:cubicBezTo>
                  <a:pt x="947302" y="1218543"/>
                  <a:pt x="961287" y="1170145"/>
                  <a:pt x="972044" y="1145409"/>
                </a:cubicBezTo>
                <a:cubicBezTo>
                  <a:pt x="975271" y="1138956"/>
                  <a:pt x="976347" y="1131427"/>
                  <a:pt x="979574" y="1126049"/>
                </a:cubicBezTo>
                <a:cubicBezTo>
                  <a:pt x="986029" y="1128201"/>
                  <a:pt x="993559" y="1130352"/>
                  <a:pt x="1003241" y="1135729"/>
                </a:cubicBezTo>
                <a:cubicBezTo>
                  <a:pt x="1007544" y="1137880"/>
                  <a:pt x="1010771" y="1138956"/>
                  <a:pt x="1015074" y="1140031"/>
                </a:cubicBezTo>
                <a:cubicBezTo>
                  <a:pt x="1017226" y="1141107"/>
                  <a:pt x="1018301" y="1141107"/>
                  <a:pt x="1019377" y="1141107"/>
                </a:cubicBezTo>
                <a:cubicBezTo>
                  <a:pt x="1025832" y="1142182"/>
                  <a:pt x="1027983" y="1136804"/>
                  <a:pt x="1027983" y="1136804"/>
                </a:cubicBezTo>
                <a:cubicBezTo>
                  <a:pt x="1029059" y="1134654"/>
                  <a:pt x="1027983" y="1131427"/>
                  <a:pt x="1023680" y="1129276"/>
                </a:cubicBezTo>
                <a:cubicBezTo>
                  <a:pt x="1023680" y="1128201"/>
                  <a:pt x="1022605" y="1128201"/>
                  <a:pt x="1021529" y="1128201"/>
                </a:cubicBezTo>
                <a:cubicBezTo>
                  <a:pt x="1019377" y="1127125"/>
                  <a:pt x="1017226" y="1127125"/>
                  <a:pt x="1015074" y="1126049"/>
                </a:cubicBezTo>
                <a:cubicBezTo>
                  <a:pt x="1012922" y="1124974"/>
                  <a:pt x="1010771" y="1124974"/>
                  <a:pt x="1009695" y="1123899"/>
                </a:cubicBezTo>
                <a:cubicBezTo>
                  <a:pt x="1004317" y="1119597"/>
                  <a:pt x="997862" y="1115294"/>
                  <a:pt x="993559" y="1107766"/>
                </a:cubicBezTo>
                <a:cubicBezTo>
                  <a:pt x="995711" y="1103464"/>
                  <a:pt x="997862" y="1100238"/>
                  <a:pt x="1000014" y="1095936"/>
                </a:cubicBezTo>
                <a:cubicBezTo>
                  <a:pt x="1016150" y="1085181"/>
                  <a:pt x="1021529" y="1080879"/>
                  <a:pt x="1020453" y="1074426"/>
                </a:cubicBezTo>
                <a:cubicBezTo>
                  <a:pt x="1020453" y="1071199"/>
                  <a:pt x="1017226" y="1069048"/>
                  <a:pt x="1015074" y="1067972"/>
                </a:cubicBezTo>
                <a:cubicBezTo>
                  <a:pt x="1010771" y="1066897"/>
                  <a:pt x="1006468" y="1069048"/>
                  <a:pt x="1004317" y="1071199"/>
                </a:cubicBezTo>
                <a:cubicBezTo>
                  <a:pt x="1008620" y="1061519"/>
                  <a:pt x="1009695" y="1053991"/>
                  <a:pt x="1011847" y="1048614"/>
                </a:cubicBezTo>
                <a:cubicBezTo>
                  <a:pt x="1017226" y="1028179"/>
                  <a:pt x="1018301" y="1016349"/>
                  <a:pt x="1015074" y="1012047"/>
                </a:cubicBezTo>
                <a:cubicBezTo>
                  <a:pt x="1012922" y="1008820"/>
                  <a:pt x="1010771" y="1007744"/>
                  <a:pt x="1007544" y="1008820"/>
                </a:cubicBezTo>
                <a:cubicBezTo>
                  <a:pt x="1004317" y="1008820"/>
                  <a:pt x="1001090" y="1012047"/>
                  <a:pt x="997862" y="1030330"/>
                </a:cubicBezTo>
                <a:cubicBezTo>
                  <a:pt x="997862" y="1032481"/>
                  <a:pt x="994635" y="1038934"/>
                  <a:pt x="976347" y="1055067"/>
                </a:cubicBezTo>
                <a:cubicBezTo>
                  <a:pt x="972044" y="1030330"/>
                  <a:pt x="970968" y="1004518"/>
                  <a:pt x="970968" y="988385"/>
                </a:cubicBezTo>
                <a:cubicBezTo>
                  <a:pt x="970968" y="959347"/>
                  <a:pt x="935469" y="858250"/>
                  <a:pt x="899969" y="760379"/>
                </a:cubicBezTo>
                <a:cubicBezTo>
                  <a:pt x="885984" y="724888"/>
                  <a:pt x="874151" y="689396"/>
                  <a:pt x="863393" y="658206"/>
                </a:cubicBezTo>
                <a:cubicBezTo>
                  <a:pt x="878454" y="617338"/>
                  <a:pt x="889211" y="583997"/>
                  <a:pt x="895666" y="559261"/>
                </a:cubicBezTo>
                <a:cubicBezTo>
                  <a:pt x="898893" y="551732"/>
                  <a:pt x="899969" y="544204"/>
                  <a:pt x="902120" y="537751"/>
                </a:cubicBezTo>
                <a:lnTo>
                  <a:pt x="902120" y="548506"/>
                </a:lnTo>
                <a:cubicBezTo>
                  <a:pt x="899969" y="585073"/>
                  <a:pt x="897817" y="654980"/>
                  <a:pt x="920408" y="746398"/>
                </a:cubicBezTo>
                <a:cubicBezTo>
                  <a:pt x="939772" y="827060"/>
                  <a:pt x="964514" y="886213"/>
                  <a:pt x="996786" y="927082"/>
                </a:cubicBezTo>
                <a:cubicBezTo>
                  <a:pt x="1016150" y="950743"/>
                  <a:pt x="1037665" y="969027"/>
                  <a:pt x="1061331" y="979782"/>
                </a:cubicBezTo>
                <a:cubicBezTo>
                  <a:pt x="1087150" y="991612"/>
                  <a:pt x="1116195" y="996989"/>
                  <a:pt x="1149543" y="993763"/>
                </a:cubicBezTo>
                <a:cubicBezTo>
                  <a:pt x="1181815" y="990537"/>
                  <a:pt x="1217315" y="979782"/>
                  <a:pt x="1252815" y="958272"/>
                </a:cubicBezTo>
                <a:cubicBezTo>
                  <a:pt x="1281860" y="942139"/>
                  <a:pt x="1310905" y="918478"/>
                  <a:pt x="1341026" y="891590"/>
                </a:cubicBezTo>
                <a:cubicBezTo>
                  <a:pt x="1373299" y="860401"/>
                  <a:pt x="1399117" y="831362"/>
                  <a:pt x="1413102" y="813079"/>
                </a:cubicBezTo>
                <a:cubicBezTo>
                  <a:pt x="1409875" y="818456"/>
                  <a:pt x="1408799" y="824909"/>
                  <a:pt x="1405571" y="830287"/>
                </a:cubicBezTo>
                <a:cubicBezTo>
                  <a:pt x="1391587" y="862552"/>
                  <a:pt x="1374375" y="899119"/>
                  <a:pt x="1373299" y="914176"/>
                </a:cubicBezTo>
                <a:cubicBezTo>
                  <a:pt x="1372223" y="927082"/>
                  <a:pt x="1378678" y="938912"/>
                  <a:pt x="1387284" y="953969"/>
                </a:cubicBezTo>
                <a:cubicBezTo>
                  <a:pt x="1393738" y="966875"/>
                  <a:pt x="1401268" y="980857"/>
                  <a:pt x="1404496" y="995914"/>
                </a:cubicBezTo>
                <a:cubicBezTo>
                  <a:pt x="1390511" y="1022802"/>
                  <a:pt x="1374375" y="1056142"/>
                  <a:pt x="1353935" y="1092709"/>
                </a:cubicBezTo>
                <a:cubicBezTo>
                  <a:pt x="1324890" y="1097011"/>
                  <a:pt x="1302300" y="1100238"/>
                  <a:pt x="1285088" y="1102389"/>
                </a:cubicBezTo>
                <a:close/>
                <a:moveTo>
                  <a:pt x="975271" y="1065822"/>
                </a:moveTo>
                <a:cubicBezTo>
                  <a:pt x="980650" y="1060444"/>
                  <a:pt x="987105" y="1053991"/>
                  <a:pt x="990332" y="1049689"/>
                </a:cubicBezTo>
                <a:cubicBezTo>
                  <a:pt x="987105" y="1058293"/>
                  <a:pt x="983877" y="1069048"/>
                  <a:pt x="978499" y="1081954"/>
                </a:cubicBezTo>
                <a:cubicBezTo>
                  <a:pt x="977423" y="1078728"/>
                  <a:pt x="976347" y="1075501"/>
                  <a:pt x="975271" y="1071199"/>
                </a:cubicBezTo>
                <a:cubicBezTo>
                  <a:pt x="976347" y="1069048"/>
                  <a:pt x="975271" y="1066897"/>
                  <a:pt x="975271" y="1065822"/>
                </a:cubicBezTo>
                <a:close/>
                <a:moveTo>
                  <a:pt x="1402344" y="1019575"/>
                </a:moveTo>
                <a:cubicBezTo>
                  <a:pt x="1401268" y="1031405"/>
                  <a:pt x="1398041" y="1043236"/>
                  <a:pt x="1389435" y="1057217"/>
                </a:cubicBezTo>
                <a:cubicBezTo>
                  <a:pt x="1385132" y="1063671"/>
                  <a:pt x="1379753" y="1072274"/>
                  <a:pt x="1372223" y="1081954"/>
                </a:cubicBezTo>
                <a:cubicBezTo>
                  <a:pt x="1370072" y="1081954"/>
                  <a:pt x="1368996" y="1083029"/>
                  <a:pt x="1367920" y="1083029"/>
                </a:cubicBezTo>
                <a:cubicBezTo>
                  <a:pt x="1381905" y="1060444"/>
                  <a:pt x="1392663" y="1037859"/>
                  <a:pt x="1402344" y="1019575"/>
                </a:cubicBezTo>
                <a:close/>
                <a:moveTo>
                  <a:pt x="738606" y="980857"/>
                </a:moveTo>
                <a:cubicBezTo>
                  <a:pt x="709561" y="917402"/>
                  <a:pt x="746137" y="857174"/>
                  <a:pt x="789167" y="789418"/>
                </a:cubicBezTo>
                <a:cubicBezTo>
                  <a:pt x="805303" y="761455"/>
                  <a:pt x="823591" y="732416"/>
                  <a:pt x="838651" y="701227"/>
                </a:cubicBezTo>
                <a:cubicBezTo>
                  <a:pt x="842954" y="690472"/>
                  <a:pt x="848333" y="680792"/>
                  <a:pt x="852636" y="671113"/>
                </a:cubicBezTo>
                <a:cubicBezTo>
                  <a:pt x="862317" y="699076"/>
                  <a:pt x="873075" y="729190"/>
                  <a:pt x="884908" y="759304"/>
                </a:cubicBezTo>
                <a:cubicBezTo>
                  <a:pt x="918257" y="851797"/>
                  <a:pt x="955908" y="957196"/>
                  <a:pt x="955908" y="983008"/>
                </a:cubicBezTo>
                <a:cubicBezTo>
                  <a:pt x="955908" y="1001292"/>
                  <a:pt x="956984" y="1032481"/>
                  <a:pt x="962362" y="1060444"/>
                </a:cubicBezTo>
                <a:cubicBezTo>
                  <a:pt x="960211" y="1062595"/>
                  <a:pt x="958059" y="1064746"/>
                  <a:pt x="955908" y="1065822"/>
                </a:cubicBezTo>
                <a:cubicBezTo>
                  <a:pt x="945150" y="1074426"/>
                  <a:pt x="934393" y="1083029"/>
                  <a:pt x="922560" y="1092709"/>
                </a:cubicBezTo>
                <a:cubicBezTo>
                  <a:pt x="819287" y="1056142"/>
                  <a:pt x="755818" y="1018499"/>
                  <a:pt x="738606" y="980857"/>
                </a:cubicBezTo>
                <a:close/>
                <a:moveTo>
                  <a:pt x="728924" y="1270167"/>
                </a:moveTo>
                <a:cubicBezTo>
                  <a:pt x="728924" y="1269091"/>
                  <a:pt x="725697" y="1260487"/>
                  <a:pt x="770879" y="1224996"/>
                </a:cubicBezTo>
                <a:cubicBezTo>
                  <a:pt x="798848" y="1201335"/>
                  <a:pt x="837575" y="1172296"/>
                  <a:pt x="875227" y="1144333"/>
                </a:cubicBezTo>
                <a:cubicBezTo>
                  <a:pt x="893514" y="1130352"/>
                  <a:pt x="909651" y="1119597"/>
                  <a:pt x="924711" y="1107766"/>
                </a:cubicBezTo>
                <a:cubicBezTo>
                  <a:pt x="929014" y="1109917"/>
                  <a:pt x="935469" y="1112068"/>
                  <a:pt x="940847" y="1113144"/>
                </a:cubicBezTo>
                <a:cubicBezTo>
                  <a:pt x="898893" y="1140031"/>
                  <a:pt x="845106" y="1178749"/>
                  <a:pt x="796697" y="1227147"/>
                </a:cubicBezTo>
                <a:cubicBezTo>
                  <a:pt x="779485" y="1244355"/>
                  <a:pt x="761197" y="1260487"/>
                  <a:pt x="743985" y="1277695"/>
                </a:cubicBezTo>
                <a:cubicBezTo>
                  <a:pt x="738606" y="1275544"/>
                  <a:pt x="733227" y="1273393"/>
                  <a:pt x="728924" y="1270167"/>
                </a:cubicBezTo>
                <a:close/>
                <a:moveTo>
                  <a:pt x="692349" y="1941279"/>
                </a:moveTo>
                <a:cubicBezTo>
                  <a:pt x="672986" y="1945581"/>
                  <a:pt x="655774" y="1950959"/>
                  <a:pt x="641789" y="1955261"/>
                </a:cubicBezTo>
                <a:cubicBezTo>
                  <a:pt x="646092" y="1925147"/>
                  <a:pt x="633183" y="1875674"/>
                  <a:pt x="618122" y="1812219"/>
                </a:cubicBezTo>
                <a:cubicBezTo>
                  <a:pt x="598759" y="1733708"/>
                  <a:pt x="575092" y="1634762"/>
                  <a:pt x="581547" y="1559477"/>
                </a:cubicBezTo>
                <a:cubicBezTo>
                  <a:pt x="585850" y="1501400"/>
                  <a:pt x="605213" y="1453002"/>
                  <a:pt x="638562" y="1405680"/>
                </a:cubicBezTo>
                <a:cubicBezTo>
                  <a:pt x="667607" y="1363735"/>
                  <a:pt x="705258" y="1328244"/>
                  <a:pt x="745061" y="1291677"/>
                </a:cubicBezTo>
                <a:cubicBezTo>
                  <a:pt x="756894" y="1295979"/>
                  <a:pt x="768727" y="1298130"/>
                  <a:pt x="779485" y="1301356"/>
                </a:cubicBezTo>
                <a:cubicBezTo>
                  <a:pt x="796697" y="1305658"/>
                  <a:pt x="816060" y="1311036"/>
                  <a:pt x="819287" y="1316413"/>
                </a:cubicBezTo>
                <a:cubicBezTo>
                  <a:pt x="819287" y="1317489"/>
                  <a:pt x="819287" y="1319640"/>
                  <a:pt x="817136" y="1321791"/>
                </a:cubicBezTo>
                <a:cubicBezTo>
                  <a:pt x="812833" y="1329319"/>
                  <a:pt x="797772" y="1335772"/>
                  <a:pt x="781636" y="1344376"/>
                </a:cubicBezTo>
                <a:cubicBezTo>
                  <a:pt x="760121" y="1354056"/>
                  <a:pt x="737531" y="1365886"/>
                  <a:pt x="719243" y="1383095"/>
                </a:cubicBezTo>
                <a:cubicBezTo>
                  <a:pt x="697728" y="1404605"/>
                  <a:pt x="689122" y="1429341"/>
                  <a:pt x="694501" y="1460530"/>
                </a:cubicBezTo>
                <a:cubicBezTo>
                  <a:pt x="697728" y="1477738"/>
                  <a:pt x="700955" y="1507852"/>
                  <a:pt x="705258" y="1541193"/>
                </a:cubicBezTo>
                <a:cubicBezTo>
                  <a:pt x="712788" y="1604647"/>
                  <a:pt x="723546" y="1692839"/>
                  <a:pt x="736455" y="1764897"/>
                </a:cubicBezTo>
                <a:cubicBezTo>
                  <a:pt x="749364" y="1836956"/>
                  <a:pt x="760121" y="1872447"/>
                  <a:pt x="769803" y="1890731"/>
                </a:cubicBezTo>
                <a:cubicBezTo>
                  <a:pt x="768727" y="1891806"/>
                  <a:pt x="768727" y="1892882"/>
                  <a:pt x="768727" y="1893958"/>
                </a:cubicBezTo>
                <a:cubicBezTo>
                  <a:pt x="766576" y="1903637"/>
                  <a:pt x="764424" y="1913316"/>
                  <a:pt x="760121" y="1922996"/>
                </a:cubicBezTo>
                <a:cubicBezTo>
                  <a:pt x="739682" y="1928373"/>
                  <a:pt x="714940" y="1933751"/>
                  <a:pt x="692349" y="1941279"/>
                </a:cubicBezTo>
                <a:close/>
                <a:moveTo>
                  <a:pt x="769803" y="1933751"/>
                </a:moveTo>
                <a:cubicBezTo>
                  <a:pt x="784864" y="1929449"/>
                  <a:pt x="795621" y="1928373"/>
                  <a:pt x="802076" y="1928373"/>
                </a:cubicBezTo>
                <a:cubicBezTo>
                  <a:pt x="806379" y="1927298"/>
                  <a:pt x="817136" y="1926223"/>
                  <a:pt x="977423" y="1769199"/>
                </a:cubicBezTo>
                <a:cubicBezTo>
                  <a:pt x="1065635" y="1681008"/>
                  <a:pt x="1172134" y="1574534"/>
                  <a:pt x="1249588" y="1497097"/>
                </a:cubicBezTo>
                <a:cubicBezTo>
                  <a:pt x="1278633" y="1468059"/>
                  <a:pt x="1303375" y="1443322"/>
                  <a:pt x="1321663" y="1425039"/>
                </a:cubicBezTo>
                <a:cubicBezTo>
                  <a:pt x="1278633" y="1485267"/>
                  <a:pt x="1238830" y="1559477"/>
                  <a:pt x="1195800" y="1636912"/>
                </a:cubicBezTo>
                <a:cubicBezTo>
                  <a:pt x="1173210" y="1677782"/>
                  <a:pt x="1151695" y="1718651"/>
                  <a:pt x="1126952" y="1760595"/>
                </a:cubicBezTo>
                <a:cubicBezTo>
                  <a:pt x="1096831" y="1812219"/>
                  <a:pt x="1067786" y="1857390"/>
                  <a:pt x="1038741" y="1892882"/>
                </a:cubicBezTo>
                <a:cubicBezTo>
                  <a:pt x="1038741" y="1891806"/>
                  <a:pt x="1037665" y="1890731"/>
                  <a:pt x="1037665" y="1889655"/>
                </a:cubicBezTo>
                <a:cubicBezTo>
                  <a:pt x="1033362" y="1882127"/>
                  <a:pt x="1026907" y="1877825"/>
                  <a:pt x="1018301" y="1878900"/>
                </a:cubicBezTo>
                <a:cubicBezTo>
                  <a:pt x="994635" y="1879976"/>
                  <a:pt x="932241" y="1910090"/>
                  <a:pt x="883832" y="1936978"/>
                </a:cubicBezTo>
                <a:cubicBezTo>
                  <a:pt x="866621" y="1946657"/>
                  <a:pt x="850484" y="1956336"/>
                  <a:pt x="836500" y="1964940"/>
                </a:cubicBezTo>
                <a:cubicBezTo>
                  <a:pt x="832197" y="1958488"/>
                  <a:pt x="824666" y="1955261"/>
                  <a:pt x="818212" y="1955261"/>
                </a:cubicBezTo>
                <a:cubicBezTo>
                  <a:pt x="811757" y="1955261"/>
                  <a:pt x="791318" y="1959563"/>
                  <a:pt x="753667" y="1969243"/>
                </a:cubicBezTo>
                <a:cubicBezTo>
                  <a:pt x="761197" y="1955261"/>
                  <a:pt x="766576" y="1943430"/>
                  <a:pt x="769803" y="1933751"/>
                </a:cubicBezTo>
                <a:close/>
                <a:moveTo>
                  <a:pt x="937620" y="1984300"/>
                </a:moveTo>
                <a:cubicBezTo>
                  <a:pt x="909651" y="2001508"/>
                  <a:pt x="884908" y="2009036"/>
                  <a:pt x="861242" y="2013338"/>
                </a:cubicBezTo>
                <a:cubicBezTo>
                  <a:pt x="856939" y="1997205"/>
                  <a:pt x="851560" y="1983224"/>
                  <a:pt x="846181" y="1973545"/>
                </a:cubicBezTo>
                <a:cubicBezTo>
                  <a:pt x="860166" y="1963865"/>
                  <a:pt x="876302" y="1954185"/>
                  <a:pt x="893514" y="1945581"/>
                </a:cubicBezTo>
                <a:cubicBezTo>
                  <a:pt x="948377" y="1914392"/>
                  <a:pt x="1002165" y="1890731"/>
                  <a:pt x="1019377" y="1889655"/>
                </a:cubicBezTo>
                <a:cubicBezTo>
                  <a:pt x="1023680" y="1889655"/>
                  <a:pt x="1023680" y="1890731"/>
                  <a:pt x="1024756" y="1892882"/>
                </a:cubicBezTo>
                <a:cubicBezTo>
                  <a:pt x="1025832" y="1896108"/>
                  <a:pt x="1026907" y="1899335"/>
                  <a:pt x="1025832" y="1905788"/>
                </a:cubicBezTo>
                <a:cubicBezTo>
                  <a:pt x="996786" y="1940204"/>
                  <a:pt x="966665" y="1966016"/>
                  <a:pt x="937620" y="1984300"/>
                </a:cubicBezTo>
                <a:close/>
                <a:moveTo>
                  <a:pt x="1020453" y="1933751"/>
                </a:moveTo>
                <a:cubicBezTo>
                  <a:pt x="1016150" y="1944506"/>
                  <a:pt x="1010771" y="1956336"/>
                  <a:pt x="1003241" y="1972469"/>
                </a:cubicBezTo>
                <a:cubicBezTo>
                  <a:pt x="984953" y="2006885"/>
                  <a:pt x="961287" y="2041301"/>
                  <a:pt x="947302" y="2055283"/>
                </a:cubicBezTo>
                <a:cubicBezTo>
                  <a:pt x="937620" y="2064962"/>
                  <a:pt x="913954" y="2077868"/>
                  <a:pt x="881681" y="2090774"/>
                </a:cubicBezTo>
                <a:cubicBezTo>
                  <a:pt x="879530" y="2084321"/>
                  <a:pt x="878454" y="2077868"/>
                  <a:pt x="877378" y="2071415"/>
                </a:cubicBezTo>
                <a:cubicBezTo>
                  <a:pt x="873075" y="2055283"/>
                  <a:pt x="869848" y="2039150"/>
                  <a:pt x="865545" y="2026244"/>
                </a:cubicBezTo>
                <a:cubicBezTo>
                  <a:pt x="889211" y="2021942"/>
                  <a:pt x="916105" y="2013338"/>
                  <a:pt x="946226" y="1996130"/>
                </a:cubicBezTo>
                <a:cubicBezTo>
                  <a:pt x="970968" y="1979998"/>
                  <a:pt x="995711" y="1960638"/>
                  <a:pt x="1020453" y="1933751"/>
                </a:cubicBezTo>
                <a:close/>
                <a:moveTo>
                  <a:pt x="848333" y="2014413"/>
                </a:moveTo>
                <a:cubicBezTo>
                  <a:pt x="833272" y="2016565"/>
                  <a:pt x="818212" y="2016565"/>
                  <a:pt x="805303" y="2016565"/>
                </a:cubicBezTo>
                <a:lnTo>
                  <a:pt x="803151" y="2016565"/>
                </a:lnTo>
                <a:cubicBezTo>
                  <a:pt x="798848" y="2016565"/>
                  <a:pt x="796697" y="2015489"/>
                  <a:pt x="795621" y="2015489"/>
                </a:cubicBezTo>
                <a:cubicBezTo>
                  <a:pt x="796697" y="2012263"/>
                  <a:pt x="801000" y="2004734"/>
                  <a:pt x="824666" y="1988601"/>
                </a:cubicBezTo>
                <a:cubicBezTo>
                  <a:pt x="828969" y="1986450"/>
                  <a:pt x="832197" y="1984300"/>
                  <a:pt x="836500" y="1981073"/>
                </a:cubicBezTo>
                <a:cubicBezTo>
                  <a:pt x="839727" y="1989677"/>
                  <a:pt x="844030" y="2000432"/>
                  <a:pt x="848333" y="2014413"/>
                </a:cubicBezTo>
                <a:close/>
                <a:moveTo>
                  <a:pt x="748288" y="1982148"/>
                </a:moveTo>
                <a:cubicBezTo>
                  <a:pt x="783788" y="1973545"/>
                  <a:pt x="813909" y="1967091"/>
                  <a:pt x="820363" y="1967091"/>
                </a:cubicBezTo>
                <a:cubicBezTo>
                  <a:pt x="823591" y="1967091"/>
                  <a:pt x="825742" y="1969243"/>
                  <a:pt x="827894" y="1971393"/>
                </a:cubicBezTo>
                <a:cubicBezTo>
                  <a:pt x="823591" y="1974620"/>
                  <a:pt x="819287" y="1976771"/>
                  <a:pt x="814985" y="1979998"/>
                </a:cubicBezTo>
                <a:cubicBezTo>
                  <a:pt x="785939" y="2002583"/>
                  <a:pt x="782712" y="2012263"/>
                  <a:pt x="782712" y="2017640"/>
                </a:cubicBezTo>
                <a:cubicBezTo>
                  <a:pt x="782712" y="2023018"/>
                  <a:pt x="787015" y="2030546"/>
                  <a:pt x="804227" y="2030546"/>
                </a:cubicBezTo>
                <a:lnTo>
                  <a:pt x="806379" y="2030546"/>
                </a:lnTo>
                <a:cubicBezTo>
                  <a:pt x="821439" y="2030546"/>
                  <a:pt x="837575" y="2030546"/>
                  <a:pt x="853712" y="2028395"/>
                </a:cubicBezTo>
                <a:cubicBezTo>
                  <a:pt x="858015" y="2042377"/>
                  <a:pt x="861242" y="2058509"/>
                  <a:pt x="865545" y="2074642"/>
                </a:cubicBezTo>
                <a:cubicBezTo>
                  <a:pt x="866621" y="2081095"/>
                  <a:pt x="868772" y="2088623"/>
                  <a:pt x="869848" y="2096152"/>
                </a:cubicBezTo>
                <a:cubicBezTo>
                  <a:pt x="854787" y="2102605"/>
                  <a:pt x="838651" y="2110133"/>
                  <a:pt x="821439" y="2116586"/>
                </a:cubicBezTo>
                <a:cubicBezTo>
                  <a:pt x="749364" y="2146700"/>
                  <a:pt x="659001" y="2185418"/>
                  <a:pt x="597683" y="2225212"/>
                </a:cubicBezTo>
                <a:cubicBezTo>
                  <a:pt x="596607" y="2226287"/>
                  <a:pt x="593380" y="2227363"/>
                  <a:pt x="591229" y="2228438"/>
                </a:cubicBezTo>
                <a:cubicBezTo>
                  <a:pt x="605213" y="2204777"/>
                  <a:pt x="625652" y="2174663"/>
                  <a:pt x="648243" y="2142398"/>
                </a:cubicBezTo>
                <a:cubicBezTo>
                  <a:pt x="681592" y="2091850"/>
                  <a:pt x="720319" y="2035923"/>
                  <a:pt x="748288" y="1982148"/>
                </a:cubicBezTo>
                <a:close/>
                <a:moveTo>
                  <a:pt x="870924" y="2109058"/>
                </a:moveTo>
                <a:cubicBezTo>
                  <a:pt x="870924" y="2121964"/>
                  <a:pt x="860166" y="2134870"/>
                  <a:pt x="838651" y="2151002"/>
                </a:cubicBezTo>
                <a:cubicBezTo>
                  <a:pt x="814985" y="2168210"/>
                  <a:pt x="779485" y="2184343"/>
                  <a:pt x="746137" y="2201551"/>
                </a:cubicBezTo>
                <a:cubicBezTo>
                  <a:pt x="680516" y="2233816"/>
                  <a:pt x="618122" y="2262854"/>
                  <a:pt x="610592" y="2299421"/>
                </a:cubicBezTo>
                <a:lnTo>
                  <a:pt x="610592" y="2302648"/>
                </a:lnTo>
                <a:cubicBezTo>
                  <a:pt x="586926" y="2295119"/>
                  <a:pt x="576168" y="2287591"/>
                  <a:pt x="571865" y="2282213"/>
                </a:cubicBezTo>
                <a:cubicBezTo>
                  <a:pt x="569714" y="2278987"/>
                  <a:pt x="568638" y="2270383"/>
                  <a:pt x="580471" y="2247797"/>
                </a:cubicBezTo>
                <a:cubicBezTo>
                  <a:pt x="594456" y="2241344"/>
                  <a:pt x="603062" y="2238118"/>
                  <a:pt x="603062" y="2238118"/>
                </a:cubicBezTo>
                <a:cubicBezTo>
                  <a:pt x="603062" y="2237042"/>
                  <a:pt x="604137" y="2237042"/>
                  <a:pt x="604137" y="2237042"/>
                </a:cubicBezTo>
                <a:cubicBezTo>
                  <a:pt x="664379" y="2196173"/>
                  <a:pt x="754742" y="2158531"/>
                  <a:pt x="826818" y="2129492"/>
                </a:cubicBezTo>
                <a:cubicBezTo>
                  <a:pt x="840802" y="2120888"/>
                  <a:pt x="856939" y="2114435"/>
                  <a:pt x="870924" y="2109058"/>
                </a:cubicBezTo>
                <a:close/>
                <a:moveTo>
                  <a:pt x="257746" y="1928373"/>
                </a:moveTo>
                <a:cubicBezTo>
                  <a:pt x="270655" y="1931600"/>
                  <a:pt x="278185" y="1932675"/>
                  <a:pt x="281412" y="1933751"/>
                </a:cubicBezTo>
                <a:cubicBezTo>
                  <a:pt x="278185" y="1935902"/>
                  <a:pt x="273882" y="1938053"/>
                  <a:pt x="269579" y="1940204"/>
                </a:cubicBezTo>
                <a:cubicBezTo>
                  <a:pt x="255594" y="1946657"/>
                  <a:pt x="237307" y="1957412"/>
                  <a:pt x="219019" y="1972469"/>
                </a:cubicBezTo>
                <a:cubicBezTo>
                  <a:pt x="216867" y="1954185"/>
                  <a:pt x="214716" y="1921920"/>
                  <a:pt x="220095" y="1890731"/>
                </a:cubicBezTo>
                <a:cubicBezTo>
                  <a:pt x="235155" y="1915468"/>
                  <a:pt x="245913" y="1927298"/>
                  <a:pt x="257746" y="1928373"/>
                </a:cubicBezTo>
                <a:close/>
                <a:moveTo>
                  <a:pt x="381457" y="1878900"/>
                </a:moveTo>
                <a:cubicBezTo>
                  <a:pt x="378230" y="1874598"/>
                  <a:pt x="372851" y="1860617"/>
                  <a:pt x="365321" y="1828352"/>
                </a:cubicBezTo>
                <a:cubicBezTo>
                  <a:pt x="363169" y="1822974"/>
                  <a:pt x="362094" y="1815446"/>
                  <a:pt x="361018" y="1808993"/>
                </a:cubicBezTo>
                <a:cubicBezTo>
                  <a:pt x="369624" y="1811144"/>
                  <a:pt x="378230" y="1813295"/>
                  <a:pt x="388987" y="1815446"/>
                </a:cubicBezTo>
                <a:cubicBezTo>
                  <a:pt x="387912" y="1844484"/>
                  <a:pt x="385760" y="1867070"/>
                  <a:pt x="381457" y="1878900"/>
                </a:cubicBezTo>
                <a:close/>
                <a:moveTo>
                  <a:pt x="357791" y="1795011"/>
                </a:moveTo>
                <a:cubicBezTo>
                  <a:pt x="352412" y="1768124"/>
                  <a:pt x="345957" y="1735859"/>
                  <a:pt x="339503" y="1700367"/>
                </a:cubicBezTo>
                <a:cubicBezTo>
                  <a:pt x="317988" y="1575609"/>
                  <a:pt x="297549" y="1425039"/>
                  <a:pt x="285715" y="1319640"/>
                </a:cubicBezTo>
                <a:cubicBezTo>
                  <a:pt x="269579" y="1184127"/>
                  <a:pt x="253443" y="1045387"/>
                  <a:pt x="243761" y="936762"/>
                </a:cubicBezTo>
                <a:cubicBezTo>
                  <a:pt x="239458" y="896968"/>
                  <a:pt x="238382" y="865778"/>
                  <a:pt x="236231" y="839966"/>
                </a:cubicBezTo>
                <a:cubicBezTo>
                  <a:pt x="242685" y="842117"/>
                  <a:pt x="248064" y="844268"/>
                  <a:pt x="251291" y="848570"/>
                </a:cubicBezTo>
                <a:cubicBezTo>
                  <a:pt x="253443" y="850721"/>
                  <a:pt x="264200" y="866854"/>
                  <a:pt x="290019" y="1005594"/>
                </a:cubicBezTo>
                <a:cubicBezTo>
                  <a:pt x="307230" y="1097011"/>
                  <a:pt x="326594" y="1216392"/>
                  <a:pt x="342730" y="1333621"/>
                </a:cubicBezTo>
                <a:cubicBezTo>
                  <a:pt x="371775" y="1540117"/>
                  <a:pt x="386836" y="1705745"/>
                  <a:pt x="387912" y="1800389"/>
                </a:cubicBezTo>
                <a:cubicBezTo>
                  <a:pt x="378230" y="1798238"/>
                  <a:pt x="367472" y="1796087"/>
                  <a:pt x="357791" y="1795011"/>
                </a:cubicBezTo>
                <a:close/>
                <a:moveTo>
                  <a:pt x="231928" y="747473"/>
                </a:moveTo>
                <a:cubicBezTo>
                  <a:pt x="242685" y="729190"/>
                  <a:pt x="337351" y="695849"/>
                  <a:pt x="418033" y="702302"/>
                </a:cubicBezTo>
                <a:cubicBezTo>
                  <a:pt x="453533" y="705529"/>
                  <a:pt x="498714" y="716284"/>
                  <a:pt x="513774" y="758228"/>
                </a:cubicBezTo>
                <a:cubicBezTo>
                  <a:pt x="528835" y="802324"/>
                  <a:pt x="530987" y="1024952"/>
                  <a:pt x="533138" y="1261563"/>
                </a:cubicBezTo>
                <a:cubicBezTo>
                  <a:pt x="534214" y="1414284"/>
                  <a:pt x="536365" y="1571307"/>
                  <a:pt x="540668" y="1694990"/>
                </a:cubicBezTo>
                <a:cubicBezTo>
                  <a:pt x="544971" y="1778879"/>
                  <a:pt x="549274" y="1831578"/>
                  <a:pt x="554653" y="1865994"/>
                </a:cubicBezTo>
                <a:cubicBezTo>
                  <a:pt x="521305" y="1846635"/>
                  <a:pt x="472896" y="1826201"/>
                  <a:pt x="424487" y="1812219"/>
                </a:cubicBezTo>
                <a:cubicBezTo>
                  <a:pt x="418033" y="1810068"/>
                  <a:pt x="410503" y="1807917"/>
                  <a:pt x="400821" y="1805766"/>
                </a:cubicBezTo>
                <a:cubicBezTo>
                  <a:pt x="400821" y="1670253"/>
                  <a:pt x="368548" y="1421812"/>
                  <a:pt x="354564" y="1333621"/>
                </a:cubicBezTo>
                <a:cubicBezTo>
                  <a:pt x="338427" y="1216392"/>
                  <a:pt x="319064" y="1097011"/>
                  <a:pt x="301852" y="1005594"/>
                </a:cubicBezTo>
                <a:cubicBezTo>
                  <a:pt x="272806" y="855023"/>
                  <a:pt x="263125" y="845344"/>
                  <a:pt x="259897" y="842117"/>
                </a:cubicBezTo>
                <a:cubicBezTo>
                  <a:pt x="254519" y="836740"/>
                  <a:pt x="244837" y="831362"/>
                  <a:pt x="234079" y="828136"/>
                </a:cubicBezTo>
                <a:cubicBezTo>
                  <a:pt x="228701" y="760379"/>
                  <a:pt x="230852" y="749624"/>
                  <a:pt x="231928" y="747473"/>
                </a:cubicBezTo>
                <a:close/>
                <a:moveTo>
                  <a:pt x="167383" y="1715424"/>
                </a:moveTo>
                <a:cubicBezTo>
                  <a:pt x="125429" y="1576685"/>
                  <a:pt x="78096" y="1378792"/>
                  <a:pt x="43672" y="1199184"/>
                </a:cubicBezTo>
                <a:cubicBezTo>
                  <a:pt x="27535" y="1112068"/>
                  <a:pt x="16778" y="1037859"/>
                  <a:pt x="11399" y="981932"/>
                </a:cubicBezTo>
                <a:cubicBezTo>
                  <a:pt x="3869" y="896968"/>
                  <a:pt x="11399" y="885137"/>
                  <a:pt x="13551" y="882986"/>
                </a:cubicBezTo>
                <a:cubicBezTo>
                  <a:pt x="35066" y="861476"/>
                  <a:pt x="83474" y="844268"/>
                  <a:pt x="139413" y="836740"/>
                </a:cubicBezTo>
                <a:cubicBezTo>
                  <a:pt x="155550" y="834589"/>
                  <a:pt x="171686" y="833513"/>
                  <a:pt x="185671" y="833513"/>
                </a:cubicBezTo>
                <a:cubicBezTo>
                  <a:pt x="199655" y="833513"/>
                  <a:pt x="212564" y="834589"/>
                  <a:pt x="223322" y="836740"/>
                </a:cubicBezTo>
                <a:cubicBezTo>
                  <a:pt x="225473" y="859325"/>
                  <a:pt x="227625" y="889439"/>
                  <a:pt x="230852" y="927082"/>
                </a:cubicBezTo>
                <a:cubicBezTo>
                  <a:pt x="240534" y="1031405"/>
                  <a:pt x="254519" y="1166919"/>
                  <a:pt x="271731" y="1301356"/>
                </a:cubicBezTo>
                <a:cubicBezTo>
                  <a:pt x="283564" y="1394925"/>
                  <a:pt x="315836" y="1649819"/>
                  <a:pt x="344882" y="1792860"/>
                </a:cubicBezTo>
                <a:cubicBezTo>
                  <a:pt x="317988" y="1788558"/>
                  <a:pt x="292170" y="1788558"/>
                  <a:pt x="274958" y="1797162"/>
                </a:cubicBezTo>
                <a:cubicBezTo>
                  <a:pt x="250216" y="1810068"/>
                  <a:pt x="231928" y="1829427"/>
                  <a:pt x="220095" y="1857390"/>
                </a:cubicBezTo>
                <a:cubicBezTo>
                  <a:pt x="202883" y="1822974"/>
                  <a:pt x="185671" y="1775652"/>
                  <a:pt x="167383" y="1715424"/>
                </a:cubicBezTo>
                <a:close/>
                <a:moveTo>
                  <a:pt x="231928" y="2310176"/>
                </a:moveTo>
                <a:cubicBezTo>
                  <a:pt x="181368" y="2300497"/>
                  <a:pt x="151247" y="2282213"/>
                  <a:pt x="136186" y="2253175"/>
                </a:cubicBezTo>
                <a:cubicBezTo>
                  <a:pt x="110368" y="2200475"/>
                  <a:pt x="144792" y="2118737"/>
                  <a:pt x="179216" y="2047754"/>
                </a:cubicBezTo>
                <a:cubicBezTo>
                  <a:pt x="188898" y="2028395"/>
                  <a:pt x="200731" y="2012263"/>
                  <a:pt x="212564" y="1999356"/>
                </a:cubicBezTo>
                <a:cubicBezTo>
                  <a:pt x="219019" y="2017640"/>
                  <a:pt x="233004" y="2029470"/>
                  <a:pt x="257746" y="2034848"/>
                </a:cubicBezTo>
                <a:cubicBezTo>
                  <a:pt x="286791" y="2043452"/>
                  <a:pt x="333049" y="2045603"/>
                  <a:pt x="392215" y="2045603"/>
                </a:cubicBezTo>
                <a:cubicBezTo>
                  <a:pt x="479350" y="2045603"/>
                  <a:pt x="633183" y="2009036"/>
                  <a:pt x="730000" y="1985375"/>
                </a:cubicBezTo>
                <a:cubicBezTo>
                  <a:pt x="703107" y="2035923"/>
                  <a:pt x="667607" y="2087548"/>
                  <a:pt x="635334" y="2132719"/>
                </a:cubicBezTo>
                <a:cubicBezTo>
                  <a:pt x="606289" y="2175739"/>
                  <a:pt x="583698" y="2210155"/>
                  <a:pt x="569714" y="2234891"/>
                </a:cubicBezTo>
                <a:cubicBezTo>
                  <a:pt x="560032" y="2239193"/>
                  <a:pt x="548199" y="2243495"/>
                  <a:pt x="536365" y="2248873"/>
                </a:cubicBezTo>
                <a:cubicBezTo>
                  <a:pt x="535289" y="2246722"/>
                  <a:pt x="534214" y="2244571"/>
                  <a:pt x="533138" y="2243495"/>
                </a:cubicBezTo>
                <a:cubicBezTo>
                  <a:pt x="526684" y="2229514"/>
                  <a:pt x="522380" y="2227363"/>
                  <a:pt x="519153" y="2226287"/>
                </a:cubicBezTo>
                <a:cubicBezTo>
                  <a:pt x="514850" y="2225212"/>
                  <a:pt x="510547" y="2227363"/>
                  <a:pt x="509471" y="2232740"/>
                </a:cubicBezTo>
                <a:cubicBezTo>
                  <a:pt x="509471" y="2232740"/>
                  <a:pt x="507320" y="2240269"/>
                  <a:pt x="477199" y="2255326"/>
                </a:cubicBezTo>
                <a:cubicBezTo>
                  <a:pt x="456760" y="2266081"/>
                  <a:pt x="428790" y="2275760"/>
                  <a:pt x="398669" y="2285440"/>
                </a:cubicBezTo>
                <a:cubicBezTo>
                  <a:pt x="362094" y="2297270"/>
                  <a:pt x="329821" y="2303723"/>
                  <a:pt x="304003" y="2308025"/>
                </a:cubicBezTo>
                <a:cubicBezTo>
                  <a:pt x="300776" y="2303723"/>
                  <a:pt x="298624" y="2303723"/>
                  <a:pt x="296473" y="2303723"/>
                </a:cubicBezTo>
                <a:cubicBezTo>
                  <a:pt x="292170" y="2303723"/>
                  <a:pt x="291094" y="2305874"/>
                  <a:pt x="287867" y="2309101"/>
                </a:cubicBezTo>
                <a:cubicBezTo>
                  <a:pt x="264200" y="2313403"/>
                  <a:pt x="244837" y="2312327"/>
                  <a:pt x="231928" y="2310176"/>
                </a:cubicBezTo>
                <a:close/>
                <a:moveTo>
                  <a:pt x="525608" y="2254250"/>
                </a:moveTo>
                <a:cubicBezTo>
                  <a:pt x="507320" y="2261779"/>
                  <a:pt x="487956" y="2268232"/>
                  <a:pt x="468593" y="2276836"/>
                </a:cubicBezTo>
                <a:cubicBezTo>
                  <a:pt x="464290" y="2278987"/>
                  <a:pt x="457835" y="2281138"/>
                  <a:pt x="453533" y="2282213"/>
                </a:cubicBezTo>
                <a:cubicBezTo>
                  <a:pt x="464290" y="2277911"/>
                  <a:pt x="475048" y="2273609"/>
                  <a:pt x="483654" y="2268232"/>
                </a:cubicBezTo>
                <a:cubicBezTo>
                  <a:pt x="496563" y="2262854"/>
                  <a:pt x="511623" y="2254250"/>
                  <a:pt x="519153" y="2244571"/>
                </a:cubicBezTo>
                <a:cubicBezTo>
                  <a:pt x="520229" y="2246722"/>
                  <a:pt x="522380" y="2249948"/>
                  <a:pt x="525608" y="2254250"/>
                </a:cubicBezTo>
                <a:close/>
                <a:moveTo>
                  <a:pt x="568638" y="2624223"/>
                </a:moveTo>
                <a:cubicBezTo>
                  <a:pt x="552502" y="2625298"/>
                  <a:pt x="532062" y="2622072"/>
                  <a:pt x="509471" y="2617770"/>
                </a:cubicBezTo>
                <a:cubicBezTo>
                  <a:pt x="497638" y="2614543"/>
                  <a:pt x="485805" y="2612392"/>
                  <a:pt x="477199" y="2609166"/>
                </a:cubicBezTo>
                <a:cubicBezTo>
                  <a:pt x="472896" y="2571523"/>
                  <a:pt x="465366" y="2513446"/>
                  <a:pt x="456760" y="2461822"/>
                </a:cubicBezTo>
                <a:cubicBezTo>
                  <a:pt x="451381" y="2424179"/>
                  <a:pt x="444926" y="2392990"/>
                  <a:pt x="440624" y="2372556"/>
                </a:cubicBezTo>
                <a:cubicBezTo>
                  <a:pt x="432018" y="2335988"/>
                  <a:pt x="426639" y="2329536"/>
                  <a:pt x="419109" y="2328460"/>
                </a:cubicBezTo>
                <a:cubicBezTo>
                  <a:pt x="414805" y="2328460"/>
                  <a:pt x="410503" y="2329536"/>
                  <a:pt x="407275" y="2339215"/>
                </a:cubicBezTo>
                <a:cubicBezTo>
                  <a:pt x="397594" y="2369329"/>
                  <a:pt x="407275" y="2445689"/>
                  <a:pt x="413730" y="2488710"/>
                </a:cubicBezTo>
                <a:cubicBezTo>
                  <a:pt x="418033" y="2516673"/>
                  <a:pt x="424487" y="2544636"/>
                  <a:pt x="428790" y="2567221"/>
                </a:cubicBezTo>
                <a:cubicBezTo>
                  <a:pt x="437396" y="2603788"/>
                  <a:pt x="440624" y="2607015"/>
                  <a:pt x="442775" y="2609166"/>
                </a:cubicBezTo>
                <a:cubicBezTo>
                  <a:pt x="446002" y="2612392"/>
                  <a:pt x="454608" y="2615619"/>
                  <a:pt x="466441" y="2620996"/>
                </a:cubicBezTo>
                <a:cubicBezTo>
                  <a:pt x="467517" y="2626374"/>
                  <a:pt x="468593" y="2631751"/>
                  <a:pt x="468593" y="2634978"/>
                </a:cubicBezTo>
                <a:cubicBezTo>
                  <a:pt x="469669" y="2645732"/>
                  <a:pt x="466441" y="2653261"/>
                  <a:pt x="458911" y="2657563"/>
                </a:cubicBezTo>
                <a:cubicBezTo>
                  <a:pt x="429866" y="2674771"/>
                  <a:pt x="349185" y="2653261"/>
                  <a:pt x="302927" y="2622072"/>
                </a:cubicBezTo>
                <a:cubicBezTo>
                  <a:pt x="287867" y="2612392"/>
                  <a:pt x="280337" y="2577976"/>
                  <a:pt x="278185" y="2551088"/>
                </a:cubicBezTo>
                <a:cubicBezTo>
                  <a:pt x="273882" y="2511295"/>
                  <a:pt x="274958" y="2458596"/>
                  <a:pt x="281412" y="2404821"/>
                </a:cubicBezTo>
                <a:cubicBezTo>
                  <a:pt x="285715" y="2362876"/>
                  <a:pt x="293246" y="2335988"/>
                  <a:pt x="296473" y="2324158"/>
                </a:cubicBezTo>
                <a:cubicBezTo>
                  <a:pt x="299700" y="2326309"/>
                  <a:pt x="300776" y="2327384"/>
                  <a:pt x="300776" y="2327384"/>
                </a:cubicBezTo>
                <a:cubicBezTo>
                  <a:pt x="322291" y="2334913"/>
                  <a:pt x="377154" y="2323082"/>
                  <a:pt x="469669" y="2288666"/>
                </a:cubicBezTo>
                <a:cubicBezTo>
                  <a:pt x="490108" y="2281138"/>
                  <a:pt x="510547" y="2273609"/>
                  <a:pt x="527759" y="2266081"/>
                </a:cubicBezTo>
                <a:cubicBezTo>
                  <a:pt x="540668" y="2294044"/>
                  <a:pt x="558956" y="2341366"/>
                  <a:pt x="578319" y="2399443"/>
                </a:cubicBezTo>
                <a:cubicBezTo>
                  <a:pt x="591229" y="2440312"/>
                  <a:pt x="601986" y="2475803"/>
                  <a:pt x="609516" y="2505918"/>
                </a:cubicBezTo>
                <a:cubicBezTo>
                  <a:pt x="601986" y="2530654"/>
                  <a:pt x="593380" y="2556466"/>
                  <a:pt x="585850" y="2580127"/>
                </a:cubicBezTo>
                <a:cubicBezTo>
                  <a:pt x="578319" y="2595184"/>
                  <a:pt x="572941" y="2610241"/>
                  <a:pt x="568638" y="2624223"/>
                </a:cubicBezTo>
                <a:close/>
                <a:moveTo>
                  <a:pt x="466441" y="2605939"/>
                </a:moveTo>
                <a:cubicBezTo>
                  <a:pt x="461063" y="2602713"/>
                  <a:pt x="455684" y="2601637"/>
                  <a:pt x="454608" y="2600562"/>
                </a:cubicBezTo>
                <a:cubicBezTo>
                  <a:pt x="450305" y="2594109"/>
                  <a:pt x="439548" y="2545711"/>
                  <a:pt x="429866" y="2485483"/>
                </a:cubicBezTo>
                <a:cubicBezTo>
                  <a:pt x="419109" y="2419878"/>
                  <a:pt x="416957" y="2370404"/>
                  <a:pt x="422336" y="2348894"/>
                </a:cubicBezTo>
                <a:cubicBezTo>
                  <a:pt x="426639" y="2359649"/>
                  <a:pt x="435245" y="2389763"/>
                  <a:pt x="448154" y="2473653"/>
                </a:cubicBezTo>
                <a:cubicBezTo>
                  <a:pt x="454608" y="2519899"/>
                  <a:pt x="462139" y="2571523"/>
                  <a:pt x="466441" y="2605939"/>
                </a:cubicBezTo>
                <a:close/>
                <a:moveTo>
                  <a:pt x="624577" y="2595184"/>
                </a:moveTo>
                <a:cubicBezTo>
                  <a:pt x="621349" y="2608090"/>
                  <a:pt x="613819" y="2616694"/>
                  <a:pt x="600910" y="2620996"/>
                </a:cubicBezTo>
                <a:cubicBezTo>
                  <a:pt x="596607" y="2622072"/>
                  <a:pt x="592304" y="2623147"/>
                  <a:pt x="586926" y="2624223"/>
                </a:cubicBezTo>
                <a:cubicBezTo>
                  <a:pt x="591229" y="2611317"/>
                  <a:pt x="595532" y="2598411"/>
                  <a:pt x="600910" y="2584429"/>
                </a:cubicBezTo>
                <a:cubicBezTo>
                  <a:pt x="606289" y="2568297"/>
                  <a:pt x="612744" y="2551088"/>
                  <a:pt x="618122" y="2532805"/>
                </a:cubicBezTo>
                <a:cubicBezTo>
                  <a:pt x="623501" y="2562919"/>
                  <a:pt x="625652" y="2583353"/>
                  <a:pt x="624577" y="2595184"/>
                </a:cubicBezTo>
                <a:close/>
                <a:moveTo>
                  <a:pt x="618122" y="2482256"/>
                </a:moveTo>
                <a:cubicBezTo>
                  <a:pt x="608441" y="2446765"/>
                  <a:pt x="596607" y="2411273"/>
                  <a:pt x="590153" y="2389763"/>
                </a:cubicBezTo>
                <a:cubicBezTo>
                  <a:pt x="576168" y="2349970"/>
                  <a:pt x="562183" y="2310176"/>
                  <a:pt x="549274" y="2280062"/>
                </a:cubicBezTo>
                <a:cubicBezTo>
                  <a:pt x="546047" y="2273609"/>
                  <a:pt x="544971" y="2267156"/>
                  <a:pt x="541744" y="2261779"/>
                </a:cubicBezTo>
                <a:cubicBezTo>
                  <a:pt x="548199" y="2258552"/>
                  <a:pt x="555729" y="2256401"/>
                  <a:pt x="562183" y="2253175"/>
                </a:cubicBezTo>
                <a:cubicBezTo>
                  <a:pt x="556804" y="2268232"/>
                  <a:pt x="555729" y="2280062"/>
                  <a:pt x="560032" y="2287591"/>
                </a:cubicBezTo>
                <a:cubicBezTo>
                  <a:pt x="565410" y="2298346"/>
                  <a:pt x="584774" y="2306950"/>
                  <a:pt x="610592" y="2315554"/>
                </a:cubicBezTo>
                <a:cubicBezTo>
                  <a:pt x="611668" y="2320931"/>
                  <a:pt x="614895" y="2328460"/>
                  <a:pt x="620274" y="2333837"/>
                </a:cubicBezTo>
                <a:cubicBezTo>
                  <a:pt x="643940" y="2362876"/>
                  <a:pt x="636410" y="2420953"/>
                  <a:pt x="618122" y="2482256"/>
                </a:cubicBezTo>
                <a:close/>
                <a:moveTo>
                  <a:pt x="1483026" y="1294903"/>
                </a:moveTo>
                <a:cubicBezTo>
                  <a:pt x="1514222" y="1280922"/>
                  <a:pt x="1543268" y="1273393"/>
                  <a:pt x="1571237" y="1273393"/>
                </a:cubicBezTo>
                <a:cubicBezTo>
                  <a:pt x="1597055" y="1273393"/>
                  <a:pt x="1621797" y="1278771"/>
                  <a:pt x="1641161" y="1291677"/>
                </a:cubicBezTo>
                <a:cubicBezTo>
                  <a:pt x="1664827" y="1305658"/>
                  <a:pt x="1685266" y="1329319"/>
                  <a:pt x="1701403" y="1360509"/>
                </a:cubicBezTo>
                <a:cubicBezTo>
                  <a:pt x="1717539" y="1392774"/>
                  <a:pt x="1727221" y="1431492"/>
                  <a:pt x="1732600" y="1476663"/>
                </a:cubicBezTo>
                <a:cubicBezTo>
                  <a:pt x="1735827" y="1503550"/>
                  <a:pt x="1723994" y="1547646"/>
                  <a:pt x="1700327" y="1605723"/>
                </a:cubicBezTo>
                <a:cubicBezTo>
                  <a:pt x="1677736" y="1660574"/>
                  <a:pt x="1644388" y="1726179"/>
                  <a:pt x="1602434" y="1797162"/>
                </a:cubicBezTo>
                <a:cubicBezTo>
                  <a:pt x="1517450" y="1941279"/>
                  <a:pt x="1408799" y="2092925"/>
                  <a:pt x="1310905" y="2200475"/>
                </a:cubicBezTo>
                <a:cubicBezTo>
                  <a:pt x="1263573" y="2251024"/>
                  <a:pt x="1220543" y="2292968"/>
                  <a:pt x="1182891" y="2320931"/>
                </a:cubicBezTo>
                <a:cubicBezTo>
                  <a:pt x="1142013" y="2351046"/>
                  <a:pt x="1108665" y="2366102"/>
                  <a:pt x="1082846" y="2366102"/>
                </a:cubicBezTo>
                <a:cubicBezTo>
                  <a:pt x="994635" y="2366102"/>
                  <a:pt x="874151" y="2354272"/>
                  <a:pt x="765500" y="2335988"/>
                </a:cubicBezTo>
                <a:cubicBezTo>
                  <a:pt x="700955" y="2325233"/>
                  <a:pt x="653622" y="2313403"/>
                  <a:pt x="622425" y="2303723"/>
                </a:cubicBezTo>
                <a:lnTo>
                  <a:pt x="622425" y="2300497"/>
                </a:lnTo>
                <a:cubicBezTo>
                  <a:pt x="627804" y="2269307"/>
                  <a:pt x="693425" y="2239193"/>
                  <a:pt x="750439" y="2211230"/>
                </a:cubicBezTo>
                <a:cubicBezTo>
                  <a:pt x="822515" y="2176814"/>
                  <a:pt x="891363" y="2143474"/>
                  <a:pt x="883832" y="2102605"/>
                </a:cubicBezTo>
                <a:cubicBezTo>
                  <a:pt x="917181" y="2087548"/>
                  <a:pt x="944075" y="2074642"/>
                  <a:pt x="954832" y="2063887"/>
                </a:cubicBezTo>
                <a:cubicBezTo>
                  <a:pt x="970968" y="2049905"/>
                  <a:pt x="995711" y="2013338"/>
                  <a:pt x="1013998" y="1976771"/>
                </a:cubicBezTo>
                <a:cubicBezTo>
                  <a:pt x="1022605" y="1959563"/>
                  <a:pt x="1035513" y="1932675"/>
                  <a:pt x="1038741" y="1910090"/>
                </a:cubicBezTo>
                <a:cubicBezTo>
                  <a:pt x="1071013" y="1871372"/>
                  <a:pt x="1104361" y="1822974"/>
                  <a:pt x="1137710" y="1764897"/>
                </a:cubicBezTo>
                <a:cubicBezTo>
                  <a:pt x="1161376" y="1722953"/>
                  <a:pt x="1183967" y="1682084"/>
                  <a:pt x="1206558" y="1641215"/>
                </a:cubicBezTo>
                <a:cubicBezTo>
                  <a:pt x="1293693" y="1482040"/>
                  <a:pt x="1368996" y="1343301"/>
                  <a:pt x="1483026" y="1294903"/>
                </a:cubicBezTo>
                <a:close/>
                <a:moveTo>
                  <a:pt x="1470116" y="1206712"/>
                </a:moveTo>
                <a:cubicBezTo>
                  <a:pt x="1463662" y="1238977"/>
                  <a:pt x="1455056" y="1247581"/>
                  <a:pt x="1449677" y="1248657"/>
                </a:cubicBezTo>
                <a:cubicBezTo>
                  <a:pt x="1433541" y="1254034"/>
                  <a:pt x="1404496" y="1260487"/>
                  <a:pt x="1377602" y="1265865"/>
                </a:cubicBezTo>
                <a:cubicBezTo>
                  <a:pt x="1315208" y="1279846"/>
                  <a:pt x="1287239" y="1286299"/>
                  <a:pt x="1281860" y="1298130"/>
                </a:cubicBezTo>
                <a:cubicBezTo>
                  <a:pt x="1280785" y="1301356"/>
                  <a:pt x="1280785" y="1304583"/>
                  <a:pt x="1284012" y="1308885"/>
                </a:cubicBezTo>
                <a:cubicBezTo>
                  <a:pt x="1289390" y="1315338"/>
                  <a:pt x="1300148" y="1322866"/>
                  <a:pt x="1314133" y="1330395"/>
                </a:cubicBezTo>
                <a:cubicBezTo>
                  <a:pt x="1331345" y="1340074"/>
                  <a:pt x="1352860" y="1351905"/>
                  <a:pt x="1353935" y="1363735"/>
                </a:cubicBezTo>
                <a:cubicBezTo>
                  <a:pt x="1353935" y="1368037"/>
                  <a:pt x="1350708" y="1373415"/>
                  <a:pt x="1345330" y="1378792"/>
                </a:cubicBezTo>
                <a:cubicBezTo>
                  <a:pt x="1334572" y="1388472"/>
                  <a:pt x="1294769" y="1429341"/>
                  <a:pt x="1238830" y="1485267"/>
                </a:cubicBezTo>
                <a:cubicBezTo>
                  <a:pt x="1162452" y="1562703"/>
                  <a:pt x="1058104" y="1668102"/>
                  <a:pt x="969892" y="1755218"/>
                </a:cubicBezTo>
                <a:cubicBezTo>
                  <a:pt x="921484" y="1802540"/>
                  <a:pt x="882757" y="1840182"/>
                  <a:pt x="854787" y="1865994"/>
                </a:cubicBezTo>
                <a:cubicBezTo>
                  <a:pt x="811757" y="1906863"/>
                  <a:pt x="801000" y="1912241"/>
                  <a:pt x="798848" y="1913316"/>
                </a:cubicBezTo>
                <a:cubicBezTo>
                  <a:pt x="794545" y="1914392"/>
                  <a:pt x="784864" y="1915468"/>
                  <a:pt x="775182" y="1917618"/>
                </a:cubicBezTo>
                <a:cubicBezTo>
                  <a:pt x="776257" y="1913316"/>
                  <a:pt x="778409" y="1909014"/>
                  <a:pt x="779485" y="1903637"/>
                </a:cubicBezTo>
                <a:cubicBezTo>
                  <a:pt x="781636" y="1904713"/>
                  <a:pt x="783788" y="1906863"/>
                  <a:pt x="783788" y="1909014"/>
                </a:cubicBezTo>
                <a:cubicBezTo>
                  <a:pt x="789167" y="1912241"/>
                  <a:pt x="794545" y="1912241"/>
                  <a:pt x="799924" y="1909014"/>
                </a:cubicBezTo>
                <a:cubicBezTo>
                  <a:pt x="806379" y="1904713"/>
                  <a:pt x="816060" y="1896108"/>
                  <a:pt x="828969" y="1881051"/>
                </a:cubicBezTo>
                <a:cubicBezTo>
                  <a:pt x="869848" y="1831578"/>
                  <a:pt x="940847" y="1720802"/>
                  <a:pt x="1016150" y="1604647"/>
                </a:cubicBezTo>
                <a:cubicBezTo>
                  <a:pt x="1103286" y="1470210"/>
                  <a:pt x="1202255" y="1316413"/>
                  <a:pt x="1270027" y="1232524"/>
                </a:cubicBezTo>
                <a:cubicBezTo>
                  <a:pt x="1290466" y="1207788"/>
                  <a:pt x="1308754" y="1181976"/>
                  <a:pt x="1324890" y="1157239"/>
                </a:cubicBezTo>
                <a:cubicBezTo>
                  <a:pt x="1336723" y="1159390"/>
                  <a:pt x="1348557" y="1161541"/>
                  <a:pt x="1359314" y="1162617"/>
                </a:cubicBezTo>
                <a:cubicBezTo>
                  <a:pt x="1398041" y="1167994"/>
                  <a:pt x="1437844" y="1170145"/>
                  <a:pt x="1475495" y="1169070"/>
                </a:cubicBezTo>
                <a:cubicBezTo>
                  <a:pt x="1473344" y="1185202"/>
                  <a:pt x="1472268" y="1195957"/>
                  <a:pt x="1470116" y="1206712"/>
                </a:cubicBezTo>
                <a:close/>
                <a:moveTo>
                  <a:pt x="1476571" y="1157239"/>
                </a:moveTo>
                <a:cubicBezTo>
                  <a:pt x="1439996" y="1158315"/>
                  <a:pt x="1399117" y="1156164"/>
                  <a:pt x="1360390" y="1150786"/>
                </a:cubicBezTo>
                <a:cubicBezTo>
                  <a:pt x="1349633" y="1148635"/>
                  <a:pt x="1339951" y="1147560"/>
                  <a:pt x="1331345" y="1146484"/>
                </a:cubicBezTo>
                <a:cubicBezTo>
                  <a:pt x="1333496" y="1143258"/>
                  <a:pt x="1334572" y="1142182"/>
                  <a:pt x="1335648" y="1140031"/>
                </a:cubicBezTo>
                <a:cubicBezTo>
                  <a:pt x="1352860" y="1124974"/>
                  <a:pt x="1367920" y="1108842"/>
                  <a:pt x="1378678" y="1095936"/>
                </a:cubicBezTo>
                <a:cubicBezTo>
                  <a:pt x="1396965" y="1088407"/>
                  <a:pt x="1416329" y="1078728"/>
                  <a:pt x="1436768" y="1064746"/>
                </a:cubicBezTo>
                <a:cubicBezTo>
                  <a:pt x="1438920" y="1078728"/>
                  <a:pt x="1443223" y="1087332"/>
                  <a:pt x="1449677" y="1094860"/>
                </a:cubicBezTo>
                <a:cubicBezTo>
                  <a:pt x="1456132" y="1101313"/>
                  <a:pt x="1464738" y="1108842"/>
                  <a:pt x="1476571" y="1117446"/>
                </a:cubicBezTo>
                <a:cubicBezTo>
                  <a:pt x="1477647" y="1130352"/>
                  <a:pt x="1477647" y="1144333"/>
                  <a:pt x="1476571" y="1157239"/>
                </a:cubicBezTo>
                <a:close/>
                <a:moveTo>
                  <a:pt x="1461511" y="1084105"/>
                </a:moveTo>
                <a:cubicBezTo>
                  <a:pt x="1457208" y="1079803"/>
                  <a:pt x="1452905" y="1070124"/>
                  <a:pt x="1450753" y="1053991"/>
                </a:cubicBezTo>
                <a:cubicBezTo>
                  <a:pt x="1459359" y="1046462"/>
                  <a:pt x="1466889" y="1037859"/>
                  <a:pt x="1474420" y="1027104"/>
                </a:cubicBezTo>
                <a:cubicBezTo>
                  <a:pt x="1476571" y="1049689"/>
                  <a:pt x="1478723" y="1074426"/>
                  <a:pt x="1478723" y="1098087"/>
                </a:cubicBezTo>
                <a:cubicBezTo>
                  <a:pt x="1471192" y="1093784"/>
                  <a:pt x="1464738" y="1088407"/>
                  <a:pt x="1461511" y="1084105"/>
                </a:cubicBezTo>
                <a:close/>
                <a:moveTo>
                  <a:pt x="1479798" y="970102"/>
                </a:moveTo>
                <a:cubicBezTo>
                  <a:pt x="1476571" y="956120"/>
                  <a:pt x="1474420" y="943214"/>
                  <a:pt x="1471192" y="933535"/>
                </a:cubicBezTo>
                <a:cubicBezTo>
                  <a:pt x="1469041" y="929233"/>
                  <a:pt x="1466889" y="921704"/>
                  <a:pt x="1462586" y="918478"/>
                </a:cubicBezTo>
                <a:cubicBezTo>
                  <a:pt x="1465813" y="902345"/>
                  <a:pt x="1469041" y="885137"/>
                  <a:pt x="1473344" y="867929"/>
                </a:cubicBezTo>
                <a:cubicBezTo>
                  <a:pt x="1477647" y="887288"/>
                  <a:pt x="1479798" y="907723"/>
                  <a:pt x="1480874" y="926007"/>
                </a:cubicBezTo>
                <a:cubicBezTo>
                  <a:pt x="1481950" y="942139"/>
                  <a:pt x="1481950" y="956120"/>
                  <a:pt x="1479798" y="970102"/>
                </a:cubicBezTo>
                <a:close/>
                <a:moveTo>
                  <a:pt x="1490556" y="1156164"/>
                </a:moveTo>
                <a:cubicBezTo>
                  <a:pt x="1491631" y="1146484"/>
                  <a:pt x="1491631" y="1135729"/>
                  <a:pt x="1491631" y="1124974"/>
                </a:cubicBezTo>
                <a:cubicBezTo>
                  <a:pt x="1500238" y="1131427"/>
                  <a:pt x="1510995" y="1138956"/>
                  <a:pt x="1522828" y="1146484"/>
                </a:cubicBezTo>
                <a:cubicBezTo>
                  <a:pt x="1526056" y="1148635"/>
                  <a:pt x="1528207" y="1150786"/>
                  <a:pt x="1531434" y="1151862"/>
                </a:cubicBezTo>
                <a:cubicBezTo>
                  <a:pt x="1518525" y="1154013"/>
                  <a:pt x="1504541" y="1155088"/>
                  <a:pt x="1490556" y="1156164"/>
                </a:cubicBezTo>
                <a:close/>
                <a:moveTo>
                  <a:pt x="1529283" y="1134654"/>
                </a:moveTo>
                <a:cubicBezTo>
                  <a:pt x="1515298" y="1126049"/>
                  <a:pt x="1502389" y="1116370"/>
                  <a:pt x="1490556" y="1108842"/>
                </a:cubicBezTo>
                <a:cubicBezTo>
                  <a:pt x="1490556" y="1074426"/>
                  <a:pt x="1487328" y="1036783"/>
                  <a:pt x="1483026" y="1002367"/>
                </a:cubicBezTo>
                <a:cubicBezTo>
                  <a:pt x="1491631" y="979782"/>
                  <a:pt x="1494859" y="953969"/>
                  <a:pt x="1492707" y="922780"/>
                </a:cubicBezTo>
                <a:cubicBezTo>
                  <a:pt x="1490556" y="894817"/>
                  <a:pt x="1485177" y="864703"/>
                  <a:pt x="1478723" y="834589"/>
                </a:cubicBezTo>
                <a:cubicBezTo>
                  <a:pt x="1492707" y="777587"/>
                  <a:pt x="1506692" y="719510"/>
                  <a:pt x="1520677" y="668961"/>
                </a:cubicBezTo>
                <a:cubicBezTo>
                  <a:pt x="1532510" y="627017"/>
                  <a:pt x="1542192" y="590450"/>
                  <a:pt x="1546495" y="565714"/>
                </a:cubicBezTo>
                <a:cubicBezTo>
                  <a:pt x="1547571" y="558185"/>
                  <a:pt x="1549722" y="549581"/>
                  <a:pt x="1550798" y="540977"/>
                </a:cubicBezTo>
                <a:cubicBezTo>
                  <a:pt x="1555101" y="542053"/>
                  <a:pt x="1558328" y="543128"/>
                  <a:pt x="1561555" y="543128"/>
                </a:cubicBezTo>
                <a:cubicBezTo>
                  <a:pt x="1563707" y="558185"/>
                  <a:pt x="1572313" y="590450"/>
                  <a:pt x="1593828" y="654980"/>
                </a:cubicBezTo>
                <a:cubicBezTo>
                  <a:pt x="1633631" y="777587"/>
                  <a:pt x="1692797" y="961498"/>
                  <a:pt x="1671282" y="1060444"/>
                </a:cubicBezTo>
                <a:cubicBezTo>
                  <a:pt x="1665903" y="1084105"/>
                  <a:pt x="1650843" y="1103464"/>
                  <a:pt x="1628252" y="1119597"/>
                </a:cubicBezTo>
                <a:cubicBezTo>
                  <a:pt x="1608888" y="1133578"/>
                  <a:pt x="1583070" y="1142182"/>
                  <a:pt x="1551873" y="1148635"/>
                </a:cubicBezTo>
                <a:cubicBezTo>
                  <a:pt x="1543268" y="1143258"/>
                  <a:pt x="1536813" y="1140031"/>
                  <a:pt x="1529283" y="1134654"/>
                </a:cubicBezTo>
                <a:close/>
              </a:path>
            </a:pathLst>
          </a:custGeom>
          <a:solidFill>
            <a:srgbClr val="FFFFFF">
              <a:alpha val="33000"/>
            </a:srgbClr>
          </a:solidFill>
          <a:ln w="10742"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BEE3EEAE-D4F3-FD91-A699-AB9C58093BC7}"/>
              </a:ext>
            </a:extLst>
          </p:cNvPr>
          <p:cNvGrpSpPr/>
          <p:nvPr/>
        </p:nvGrpSpPr>
        <p:grpSpPr>
          <a:xfrm>
            <a:off x="1429542" y="755374"/>
            <a:ext cx="1487826" cy="1083162"/>
            <a:chOff x="3400450" y="986392"/>
            <a:chExt cx="1487826" cy="1083162"/>
          </a:xfrm>
        </p:grpSpPr>
        <p:sp>
          <p:nvSpPr>
            <p:cNvPr id="5" name="Freeform 4">
              <a:extLst>
                <a:ext uri="{FF2B5EF4-FFF2-40B4-BE49-F238E27FC236}">
                  <a16:creationId xmlns:a16="http://schemas.microsoft.com/office/drawing/2014/main" id="{B4F64AE4-FB81-1653-E1A2-1DB1AE443E1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1EE5E64-048B-ED56-72ED-3DF99AA1EE8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D017F5A1-FF27-DC97-4068-8FBB8F8CA362}"/>
              </a:ext>
            </a:extLst>
          </p:cNvPr>
          <p:cNvSpPr/>
          <p:nvPr/>
        </p:nvSpPr>
        <p:spPr>
          <a:xfrm>
            <a:off x="455483" y="472748"/>
            <a:ext cx="6496308" cy="9245409"/>
          </a:xfrm>
          <a:custGeom>
            <a:avLst/>
            <a:gdLst>
              <a:gd name="connsiteX0" fmla="*/ 0 w 6496308"/>
              <a:gd name="connsiteY0" fmla="*/ 0 h 9245409"/>
              <a:gd name="connsiteX1" fmla="*/ 6492981 w 6496308"/>
              <a:gd name="connsiteY1" fmla="*/ 0 h 9245409"/>
              <a:gd name="connsiteX2" fmla="*/ 6492981 w 6496308"/>
              <a:gd name="connsiteY2" fmla="*/ 3536672 h 9245409"/>
              <a:gd name="connsiteX3" fmla="*/ 6496308 w 6496308"/>
              <a:gd name="connsiteY3" fmla="*/ 3536672 h 9245409"/>
              <a:gd name="connsiteX4" fmla="*/ 6496308 w 6496308"/>
              <a:gd name="connsiteY4" fmla="*/ 8904912 h 9245409"/>
              <a:gd name="connsiteX5" fmla="*/ 6492981 w 6496308"/>
              <a:gd name="connsiteY5" fmla="*/ 8904912 h 9245409"/>
              <a:gd name="connsiteX6" fmla="*/ 6492981 w 6496308"/>
              <a:gd name="connsiteY6" fmla="*/ 9245409 h 9245409"/>
              <a:gd name="connsiteX7" fmla="*/ 0 w 6496308"/>
              <a:gd name="connsiteY7" fmla="*/ 9245409 h 9245409"/>
              <a:gd name="connsiteX8" fmla="*/ 0 w 6496308"/>
              <a:gd name="connsiteY8" fmla="*/ 4503680 h 9245409"/>
              <a:gd name="connsiteX9" fmla="*/ 3636280 w 6496308"/>
              <a:gd name="connsiteY9" fmla="*/ 4503680 h 9245409"/>
              <a:gd name="connsiteX10" fmla="*/ 3636280 w 6496308"/>
              <a:gd name="connsiteY10" fmla="*/ 806309 h 9245409"/>
              <a:gd name="connsiteX11" fmla="*/ 0 w 6496308"/>
              <a:gd name="connsiteY11" fmla="*/ 806309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96308" h="9245409">
                <a:moveTo>
                  <a:pt x="0" y="0"/>
                </a:moveTo>
                <a:lnTo>
                  <a:pt x="6492981" y="0"/>
                </a:lnTo>
                <a:lnTo>
                  <a:pt x="6492981" y="3536672"/>
                </a:lnTo>
                <a:lnTo>
                  <a:pt x="6496308" y="3536672"/>
                </a:lnTo>
                <a:lnTo>
                  <a:pt x="6496308" y="8904912"/>
                </a:lnTo>
                <a:lnTo>
                  <a:pt x="6492981" y="8904912"/>
                </a:lnTo>
                <a:lnTo>
                  <a:pt x="6492981" y="9245409"/>
                </a:lnTo>
                <a:lnTo>
                  <a:pt x="0" y="9245409"/>
                </a:lnTo>
                <a:lnTo>
                  <a:pt x="0" y="4503680"/>
                </a:lnTo>
                <a:lnTo>
                  <a:pt x="3636280" y="4503680"/>
                </a:lnTo>
                <a:lnTo>
                  <a:pt x="3636280" y="806309"/>
                </a:lnTo>
                <a:lnTo>
                  <a:pt x="0" y="806309"/>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1778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54B944-2EE8-2783-1819-98B7E9A0D439}"/>
              </a:ext>
            </a:extLst>
          </p:cNvPr>
          <p:cNvSpPr/>
          <p:nvPr/>
        </p:nvSpPr>
        <p:spPr>
          <a:xfrm flipV="1">
            <a:off x="635000" y="1770407"/>
            <a:ext cx="6924675" cy="330803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ADA8E9DE-F3A5-3541-813E-A3F63CD17357}"/>
              </a:ext>
            </a:extLst>
          </p:cNvPr>
          <p:cNvSpPr>
            <a:spLocks noGrp="1"/>
          </p:cNvSpPr>
          <p:nvPr>
            <p:ph type="sldNum" sz="quarter" idx="4"/>
          </p:nvPr>
        </p:nvSpPr>
        <p:spPr/>
        <p:txBody>
          <a:bodyPr/>
          <a:lstStyle/>
          <a:p>
            <a:fld id="{CB2079F2-58AF-ED44-82D7-E04B2F6FD686}" type="slidenum">
              <a:rPr lang="en-US" smtClean="0"/>
              <a:pPr/>
              <a:t>6</a:t>
            </a:fld>
            <a:endParaRPr lang="en-US" dirty="0"/>
          </a:p>
        </p:txBody>
      </p:sp>
      <p:sp>
        <p:nvSpPr>
          <p:cNvPr id="7" name="Text Placeholder 6">
            <a:extLst>
              <a:ext uri="{FF2B5EF4-FFF2-40B4-BE49-F238E27FC236}">
                <a16:creationId xmlns:a16="http://schemas.microsoft.com/office/drawing/2014/main" id="{A68AC328-35F6-7949-803E-440986E1C4B4}"/>
              </a:ext>
            </a:extLst>
          </p:cNvPr>
          <p:cNvSpPr>
            <a:spLocks noGrp="1"/>
          </p:cNvSpPr>
          <p:nvPr>
            <p:ph type="body" sz="quarter" idx="32"/>
          </p:nvPr>
        </p:nvSpPr>
        <p:spPr>
          <a:xfrm>
            <a:off x="1015999" y="1770406"/>
            <a:ext cx="6071476" cy="7891753"/>
          </a:xfrm>
          <a:prstGeom prst="rect">
            <a:avLst/>
          </a:prstGeom>
        </p:spPr>
        <p:txBody>
          <a:bodyPr/>
          <a:lstStyle/>
          <a:p>
            <a:r>
              <a:rPr lang="pl-PL" sz="1800" b="1" dirty="0">
                <a:solidFill>
                  <a:schemeClr val="bg1"/>
                </a:solidFill>
              </a:rPr>
              <a:t>Wprowadzenie i cel</a:t>
            </a:r>
            <a:endParaRPr lang="en-US" sz="1800" b="1" dirty="0">
              <a:solidFill>
                <a:schemeClr val="bg1"/>
              </a:solidFill>
            </a:endParaRPr>
          </a:p>
          <a:p>
            <a:endParaRPr lang="en-US" dirty="0"/>
          </a:p>
          <a:p>
            <a:r>
              <a:rPr lang="pl-PL" dirty="0"/>
              <a:t>Równość jest jedną z podstawowych wartości, które Unia Europejska zobowiązuje się wdrażać we wszystkich swoich politykach i obszarach. To instytucje publiczne UE i jej państwa członkowskie muszą przejąć inicjatywę i uwzględnić wartość równości w swoich różnych obszarach.  W przypadku równości płci jest to szczególnie konieczne w sektorze pracy, gdzie nadal istnieje bardzo duża luka w porównaniu z innymi obszarami politycznymi i społecznymi.  </a:t>
            </a:r>
          </a:p>
          <a:p>
            <a:endParaRPr lang="pl-PL" dirty="0"/>
          </a:p>
          <a:p>
            <a:r>
              <a:rPr lang="pl-PL" dirty="0"/>
              <a:t>Mając to na uwadze, opracowaliśmy zestaw narzędzi do włączania i nauczania, składający się z filmów, tekstu i grafiki, które umożliwią trenerom kształcenia zawodowego, zwanym dalej edukatorami (VET), nawiązanie kontaktu z kobietami pracującymi w budownictwie i firmami w tym sektorze, aby zmotywować je do dowiedzenia się więcej o potrzebie zmian i podjęcia działań.</a:t>
            </a:r>
            <a:r>
              <a:rPr lang="en-US" dirty="0"/>
              <a:t> </a:t>
            </a:r>
            <a:endParaRPr lang="pl-PL" dirty="0"/>
          </a:p>
          <a:p>
            <a:endParaRPr lang="en-US" dirty="0"/>
          </a:p>
          <a:p>
            <a:r>
              <a:rPr lang="pl-PL" sz="1800" b="1" dirty="0">
                <a:solidFill>
                  <a:schemeClr val="bg1"/>
                </a:solidFill>
              </a:rPr>
              <a:t>Dla kogo przeznaczony jest zestaw narzędzi?</a:t>
            </a:r>
            <a:r>
              <a:rPr lang="en-US" dirty="0">
                <a:solidFill>
                  <a:schemeClr val="bg1"/>
                </a:solidFill>
              </a:rPr>
              <a:t> </a:t>
            </a:r>
          </a:p>
          <a:p>
            <a:r>
              <a:rPr lang="pl-PL" dirty="0"/>
              <a:t>Niniejszy zestaw narzędzi koncentruje się na edukatorach VET i firmach w europejskim sektorze budowlanym. Może również służyć jako przewodnik dla organizacji w sektorze budowlanym i podmiotów, które w taki czy inny sposób uczestniczą w procesach rekrutacyjnych w sektorze budowlanym, a także dla osób zainteresowanych rozpoczęciem pracy na rzecz równości w swoich organizacjach związanych z budownictwem. </a:t>
            </a:r>
          </a:p>
          <a:p>
            <a:r>
              <a:rPr lang="pl-PL" dirty="0"/>
              <a:t>Skierowany do szerokiego grona odbiorców, zestaw narzędzi koncentruje się na dotarciu do edukatorów VET i firm budowlanych w celu opracowania polityk i strategii równości na wszystkich poziomach pracy. W ten sposób ma na celu zainspirowanie i poprawę obecnej sytuacji oraz poprawę jakości szkoleń dla kobiet w sektorze budowlanym poprzez atrakcyjne przewodniki i narzędzia.</a:t>
            </a:r>
          </a:p>
          <a:p>
            <a:r>
              <a:rPr lang="en-US" sz="1800" b="1" dirty="0" err="1">
                <a:solidFill>
                  <a:schemeClr val="bg1"/>
                </a:solidFill>
              </a:rPr>
              <a:t>Wnętrze</a:t>
            </a:r>
            <a:r>
              <a:rPr lang="en-US" sz="1800" b="1" dirty="0">
                <a:solidFill>
                  <a:schemeClr val="bg1"/>
                </a:solidFill>
              </a:rPr>
              <a:t> </a:t>
            </a:r>
            <a:r>
              <a:rPr lang="en-US" sz="1800" b="1" dirty="0" err="1">
                <a:solidFill>
                  <a:schemeClr val="bg1"/>
                </a:solidFill>
              </a:rPr>
              <a:t>zestawu</a:t>
            </a:r>
            <a:r>
              <a:rPr lang="en-US" sz="1800" b="1" dirty="0">
                <a:solidFill>
                  <a:schemeClr val="bg1"/>
                </a:solidFill>
              </a:rPr>
              <a:t> </a:t>
            </a:r>
            <a:r>
              <a:rPr lang="en-US" sz="1800" b="1" dirty="0" err="1">
                <a:solidFill>
                  <a:schemeClr val="bg1"/>
                </a:solidFill>
              </a:rPr>
              <a:t>narzędzi</a:t>
            </a:r>
            <a:endParaRPr lang="pl-PL" sz="1800" b="1" dirty="0">
              <a:solidFill>
                <a:schemeClr val="bg1"/>
              </a:solidFill>
            </a:endParaRPr>
          </a:p>
          <a:p>
            <a:endParaRPr lang="en-GB" dirty="0">
              <a:effectLst/>
              <a:ea typeface="Calibri" panose="020F0502020204030204" pitchFamily="34" charset="0"/>
            </a:endParaRPr>
          </a:p>
          <a:p>
            <a:r>
              <a:rPr lang="pl-PL" dirty="0">
                <a:ea typeface="Calibri" panose="020F0502020204030204" pitchFamily="34" charset="0"/>
              </a:rPr>
              <a:t>Zestaw narzędzi składa się z czterech sekcji, sekcja pierwsza koncentruje się na dostarczaniu informacji i wiedzy na temat kobiet w sektorze budowlanym, a także danych z krajów Unii Europejskiej i perspektyw w tym sektorze. Sekcja druga dotyczy barier i wyzwań stojących przed kobietami w sektorze, po zebraniu informacji poprzez wywiady, badania i informacje od kobiet z sektora budowlanego.  Część trzecia zawiera kluczowe informacje na temat tego, jak stworzyć plan działania na rzecz równouprawnienia płci, aby można go było wdrożyć w każdej organizacji, firmie lub instytucji szkoleniowej, zapewniając niezbędne narzędzia i wiedzę.</a:t>
            </a:r>
          </a:p>
          <a:p>
            <a:r>
              <a:rPr lang="en-GB" dirty="0">
                <a:effectLst/>
                <a:ea typeface="Calibri" panose="020F0502020204030204" pitchFamily="34" charset="0"/>
              </a:rPr>
              <a:t> </a:t>
            </a:r>
            <a:endParaRPr lang="x-none">
              <a:effectLst/>
              <a:ea typeface="Calibri" panose="020F0502020204030204" pitchFamily="34" charset="0"/>
            </a:endParaRPr>
          </a:p>
          <a:p>
            <a:r>
              <a:rPr lang="pl-PL" dirty="0">
                <a:ea typeface="Calibri" panose="020F0502020204030204" pitchFamily="34" charset="0"/>
              </a:rPr>
              <a:t>Przedstawia również plan działania FEMCON, który koncentruje się na zapewnieniu edukatorom i firmom z sektora budowlanego narzędzi do poprawy sytuacji kobiet, a także wiedzy niezbędnej do działania z perspektywy płci. Wreszcie, sekcja czwarta oferuje inspirujące materiały, a także przewodnik po dobrych praktykach. Wszystkie materiały audiowizualne lub interaktywne w tej ostatniej sekcji są zawarte na stronie internetowej </a:t>
            </a:r>
            <a:r>
              <a:rPr lang="pl-PL" b="1" u="sng" dirty="0">
                <a:solidFill>
                  <a:srgbClr val="57A672"/>
                </a:solidFill>
                <a:ea typeface="Calibri" panose="020F0502020204030204" pitchFamily="34" charset="0"/>
              </a:rPr>
              <a:t>FEMCON</a:t>
            </a:r>
            <a:r>
              <a:rPr lang="pl-PL" dirty="0">
                <a:ea typeface="Calibri" panose="020F0502020204030204" pitchFamily="34" charset="0"/>
              </a:rPr>
              <a:t>, zapewniając przystępny sposób dostępu do wszystkich materiałów.</a:t>
            </a:r>
            <a:endParaRPr lang="en-US" dirty="0"/>
          </a:p>
          <a:p>
            <a:endParaRPr lang="en-US" dirty="0"/>
          </a:p>
        </p:txBody>
      </p:sp>
      <p:sp>
        <p:nvSpPr>
          <p:cNvPr id="8" name="Text Placeholder 7">
            <a:extLst>
              <a:ext uri="{FF2B5EF4-FFF2-40B4-BE49-F238E27FC236}">
                <a16:creationId xmlns:a16="http://schemas.microsoft.com/office/drawing/2014/main" id="{73FD2B13-DDE7-E64C-8E70-5D089500AF3C}"/>
              </a:ext>
            </a:extLst>
          </p:cNvPr>
          <p:cNvSpPr>
            <a:spLocks noGrp="1"/>
          </p:cNvSpPr>
          <p:nvPr>
            <p:ph type="body" sz="quarter" idx="42"/>
          </p:nvPr>
        </p:nvSpPr>
        <p:spPr>
          <a:xfrm>
            <a:off x="1015999" y="781579"/>
            <a:ext cx="6245861" cy="1082363"/>
          </a:xfrm>
          <a:prstGeom prst="rect">
            <a:avLst/>
          </a:prstGeom>
        </p:spPr>
        <p:txBody>
          <a:bodyPr/>
          <a:lstStyle/>
          <a:p>
            <a:r>
              <a:rPr lang="pl-PL" dirty="0"/>
              <a:t>Zestaw narzędzi do włączania, docierania </a:t>
            </a:r>
            <a:br>
              <a:rPr lang="pl-PL" dirty="0"/>
            </a:br>
            <a:r>
              <a:rPr lang="pl-PL" dirty="0"/>
              <a:t>i nauczania</a:t>
            </a:r>
            <a:endParaRPr lang="en-US" dirty="0"/>
          </a:p>
        </p:txBody>
      </p:sp>
      <p:pic>
        <p:nvPicPr>
          <p:cNvPr id="12" name="Picture 11">
            <a:extLst>
              <a:ext uri="{FF2B5EF4-FFF2-40B4-BE49-F238E27FC236}">
                <a16:creationId xmlns:a16="http://schemas.microsoft.com/office/drawing/2014/main" id="{4BBF1D84-2A40-33C3-9479-8F35BE68CE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83882" y="6907931"/>
            <a:ext cx="3382154" cy="2642042"/>
          </a:xfrm>
          <a:prstGeom prst="rect">
            <a:avLst/>
          </a:prstGeom>
        </p:spPr>
      </p:pic>
      <p:pic>
        <p:nvPicPr>
          <p:cNvPr id="13" name="Immagine 3">
            <a:extLst>
              <a:ext uri="{FF2B5EF4-FFF2-40B4-BE49-F238E27FC236}">
                <a16:creationId xmlns:a16="http://schemas.microsoft.com/office/drawing/2014/main" id="{6B6F25C3-BF3A-45C7-6D6D-211E220803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41"/>
          <a:stretch/>
        </p:blipFill>
        <p:spPr>
          <a:xfrm>
            <a:off x="4888454" y="7293370"/>
            <a:ext cx="2682933" cy="1833407"/>
          </a:xfrm>
          <a:prstGeom prst="rect">
            <a:avLst/>
          </a:prstGeom>
        </p:spPr>
      </p:pic>
      <p:grpSp>
        <p:nvGrpSpPr>
          <p:cNvPr id="14" name="Group 13">
            <a:extLst>
              <a:ext uri="{FF2B5EF4-FFF2-40B4-BE49-F238E27FC236}">
                <a16:creationId xmlns:a16="http://schemas.microsoft.com/office/drawing/2014/main" id="{025FD448-EF7A-5453-126C-5A2391D2D8EF}"/>
              </a:ext>
            </a:extLst>
          </p:cNvPr>
          <p:cNvGrpSpPr/>
          <p:nvPr/>
        </p:nvGrpSpPr>
        <p:grpSpPr>
          <a:xfrm>
            <a:off x="3981774" y="7525258"/>
            <a:ext cx="1265026" cy="832733"/>
            <a:chOff x="3769868" y="3269513"/>
            <a:chExt cx="1265026" cy="832733"/>
          </a:xfrm>
        </p:grpSpPr>
        <p:sp>
          <p:nvSpPr>
            <p:cNvPr id="15" name="Freeform 14">
              <a:extLst>
                <a:ext uri="{FF2B5EF4-FFF2-40B4-BE49-F238E27FC236}">
                  <a16:creationId xmlns:a16="http://schemas.microsoft.com/office/drawing/2014/main" id="{3C76A34A-8D73-67C4-0284-E5EA36E7455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2F771E33-4349-D5D8-381B-2E166455CAC0}"/>
                </a:ext>
              </a:extLst>
            </p:cNvPr>
            <p:cNvSpPr/>
            <p:nvPr/>
          </p:nvSpPr>
          <p:spPr>
            <a:xfrm rot="585404">
              <a:off x="3769868" y="3453333"/>
              <a:ext cx="1265026" cy="428066"/>
            </a:xfrm>
            <a:prstGeom prst="rect">
              <a:avLst/>
            </a:prstGeom>
          </p:spPr>
          <p:txBody>
            <a:bodyPr wrap="none">
              <a:spAutoFit/>
            </a:bodyPr>
            <a:lstStyle/>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KLIKNIJ</a:t>
              </a:r>
              <a:endParaRPr lang="en-IE" sz="1300" b="1" dirty="0">
                <a:solidFill>
                  <a:schemeClr val="bg1"/>
                </a:solidFill>
                <a:latin typeface="Calibri" panose="020F0502020204030204" pitchFamily="34" charset="0"/>
                <a:cs typeface="Calibri" panose="020F0502020204030204" pitchFamily="34" charset="0"/>
              </a:endParaRPr>
            </a:p>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ABY </a:t>
              </a:r>
              <a:r>
                <a:rPr lang="en-IE" sz="1300" b="1" dirty="0">
                  <a:solidFill>
                    <a:schemeClr val="bg1"/>
                  </a:solidFill>
                  <a:latin typeface="Calibri" panose="020F0502020204030204" pitchFamily="34" charset="0"/>
                  <a:cs typeface="Calibri" panose="020F0502020204030204" pitchFamily="34" charset="0"/>
                </a:rPr>
                <a:t> </a:t>
              </a:r>
              <a:r>
                <a:rPr lang="pl-PL" sz="1300" b="1" dirty="0">
                  <a:solidFill>
                    <a:schemeClr val="bg1"/>
                  </a:solidFill>
                  <a:latin typeface="Calibri" panose="020F0502020204030204" pitchFamily="34" charset="0"/>
                  <a:cs typeface="Calibri" panose="020F0502020204030204" pitchFamily="34" charset="0"/>
                </a:rPr>
                <a:t>ZOBACZYĆ</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49504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C2CBBE6C-6B0F-693C-301B-073D93D0E802}"/>
              </a:ext>
            </a:extLst>
          </p:cNvPr>
          <p:cNvSpPr>
            <a:spLocks noGrp="1"/>
          </p:cNvSpPr>
          <p:nvPr>
            <p:ph type="body" sz="quarter" idx="13"/>
          </p:nvPr>
        </p:nvSpPr>
        <p:spPr/>
        <p:txBody>
          <a:bodyPr/>
          <a:lstStyle/>
          <a:p>
            <a:r>
              <a:rPr lang="en-US" dirty="0"/>
              <a:t>04</a:t>
            </a:r>
          </a:p>
        </p:txBody>
      </p:sp>
      <p:sp>
        <p:nvSpPr>
          <p:cNvPr id="19" name="Text Placeholder 18">
            <a:extLst>
              <a:ext uri="{FF2B5EF4-FFF2-40B4-BE49-F238E27FC236}">
                <a16:creationId xmlns:a16="http://schemas.microsoft.com/office/drawing/2014/main" id="{D981EFDD-BCB9-6F56-CC40-EC9FC3755A32}"/>
              </a:ext>
            </a:extLst>
          </p:cNvPr>
          <p:cNvSpPr>
            <a:spLocks noGrp="1"/>
          </p:cNvSpPr>
          <p:nvPr>
            <p:ph type="body" sz="quarter" idx="14"/>
          </p:nvPr>
        </p:nvSpPr>
        <p:spPr/>
        <p:txBody>
          <a:bodyPr/>
          <a:lstStyle/>
          <a:p>
            <a:pPr>
              <a:spcBef>
                <a:spcPts val="1200"/>
              </a:spcBef>
            </a:pPr>
            <a:r>
              <a:rPr lang="pl-PL" dirty="0"/>
              <a:t>Inspiracja do pozytywnych zmian w branży budowlanej</a:t>
            </a:r>
            <a:endParaRPr lang="hr-BA" dirty="0"/>
          </a:p>
        </p:txBody>
      </p:sp>
      <p:sp>
        <p:nvSpPr>
          <p:cNvPr id="17" name="Slide Number Placeholder 16">
            <a:extLst>
              <a:ext uri="{FF2B5EF4-FFF2-40B4-BE49-F238E27FC236}">
                <a16:creationId xmlns:a16="http://schemas.microsoft.com/office/drawing/2014/main" id="{8E3363D8-5F72-787A-B531-6E97ECA2339C}"/>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60</a:t>
            </a:fld>
            <a:endParaRPr lang="en-US" dirty="0"/>
          </a:p>
        </p:txBody>
      </p:sp>
    </p:spTree>
    <p:extLst>
      <p:ext uri="{BB962C8B-B14F-4D97-AF65-F5344CB8AC3E}">
        <p14:creationId xmlns:p14="http://schemas.microsoft.com/office/powerpoint/2010/main" val="2517969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noAutofit/>
          </a:bodyPr>
          <a:lstStyle/>
          <a:p>
            <a:r>
              <a:rPr lang="pl-PL" dirty="0">
                <a:ea typeface="Calibri" panose="020F0502020204030204" pitchFamily="34" charset="0"/>
              </a:rPr>
              <a:t>Sektor budowlany był tradycyjnie zmaskulinizowany, głównie ze względu na związek miejsc pracy w tym sektorze z brutalną siłą, jednak ewolucja sektora pozwoliła na zmechanizowanie wielu zadań, umożliwiając zarówno mężczyznom, jak i kobietom dostęp do tych samych zadań i ich wykonywanie.</a:t>
            </a:r>
          </a:p>
          <a:p>
            <a:r>
              <a:rPr lang="pl-PL" dirty="0">
                <a:ea typeface="Calibri" panose="020F0502020204030204" pitchFamily="34" charset="0"/>
              </a:rPr>
              <a:t>Mimo to sektor ten nadal stwarza trudności dla kobiet zarówno w dostępie do niego, jak i w utrzymaniu i rozwijaniu w nim kariery zawodowej. Niektóre z tych barier to:</a:t>
            </a:r>
            <a:endParaRPr lang="en-GB" dirty="0">
              <a:effectLst/>
              <a:ea typeface="Calibri" panose="020F0502020204030204" pitchFamily="34" charset="0"/>
            </a:endParaRPr>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61</a:t>
            </a:fld>
            <a:endParaRPr lang="en-US" dirty="0"/>
          </a:p>
        </p:txBody>
      </p:sp>
      <p:sp>
        <p:nvSpPr>
          <p:cNvPr id="8" name="Text Placeholder 9">
            <a:extLst>
              <a:ext uri="{FF2B5EF4-FFF2-40B4-BE49-F238E27FC236}">
                <a16:creationId xmlns:a16="http://schemas.microsoft.com/office/drawing/2014/main" id="{18811442-5F35-0677-D2BC-1FDDC86BD83A}"/>
              </a:ext>
            </a:extLst>
          </p:cNvPr>
          <p:cNvSpPr txBox="1">
            <a:spLocks/>
          </p:cNvSpPr>
          <p:nvPr/>
        </p:nvSpPr>
        <p:spPr>
          <a:xfrm>
            <a:off x="538294" y="3964970"/>
            <a:ext cx="6526988" cy="146503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Celem włączenia dobrych praktyk jest pomoc organizacjom i firmom w uzyskaniu materiałów inspirujących do wdrażania działań i środków promujących równość i politykę równości płci. </a:t>
            </a:r>
          </a:p>
          <a:p>
            <a:endParaRPr lang="pl-PL" dirty="0">
              <a:ea typeface="Calibri" panose="020F0502020204030204" pitchFamily="34" charset="0"/>
            </a:endParaRPr>
          </a:p>
          <a:p>
            <a:r>
              <a:rPr lang="pl-PL" dirty="0">
                <a:ea typeface="Calibri" panose="020F0502020204030204" pitchFamily="34" charset="0"/>
              </a:rPr>
              <a:t>Program dobrych praktyk FEMCON odpowiada na zapotrzebowanie organizacji, edukatorów VET, instytucji... na praktyczne i dostępne informacje dotyczące wdrażania strategii płci w sektorze budowlanym. W ten sposób zawarliśmy wywiady, wyciągnięte wnioski lub inspirujące inicjatywy projektowe, aby zapewnić narzędzia edukatorom i menedżerom w sektorze budowlanym, z zamiarem poprawy, uwidocznienia i zwiększenia obecności kobiet w budownictwie.</a:t>
            </a:r>
            <a:endParaRPr lang="x-none">
              <a:effectLst/>
              <a:ea typeface="Calibri" panose="020F0502020204030204" pitchFamily="34" charset="0"/>
            </a:endParaRPr>
          </a:p>
          <a:p>
            <a:endParaRPr lang="en-US" dirty="0">
              <a:ea typeface="Calibri" panose="020F0502020204030204" pitchFamily="34" charset="0"/>
            </a:endParaRPr>
          </a:p>
          <a:p>
            <a:endParaRPr lang="x-none">
              <a:ea typeface="Calibri" panose="020F0502020204030204" pitchFamily="34" charset="0"/>
            </a:endParaRPr>
          </a:p>
          <a:p>
            <a:pPr>
              <a:tabLst>
                <a:tab pos="450215" algn="l"/>
              </a:tabLst>
            </a:pPr>
            <a:endParaRPr lang="x-none">
              <a:ea typeface="Calibri" panose="020F0502020204030204" pitchFamily="34" charset="0"/>
            </a:endParaRPr>
          </a:p>
        </p:txBody>
      </p:sp>
      <p:sp>
        <p:nvSpPr>
          <p:cNvPr id="9" name="Text Placeholder 7">
            <a:extLst>
              <a:ext uri="{FF2B5EF4-FFF2-40B4-BE49-F238E27FC236}">
                <a16:creationId xmlns:a16="http://schemas.microsoft.com/office/drawing/2014/main" id="{46FEC504-2EE1-53C6-EBF7-16B48DAAE4C3}"/>
              </a:ext>
            </a:extLst>
          </p:cNvPr>
          <p:cNvSpPr>
            <a:spLocks noGrp="1"/>
          </p:cNvSpPr>
          <p:nvPr/>
        </p:nvSpPr>
        <p:spPr>
          <a:xfrm>
            <a:off x="782170" y="3429504"/>
            <a:ext cx="3267316"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4.1 </a:t>
            </a:r>
            <a:r>
              <a:rPr lang="pl-PL" dirty="0"/>
              <a:t>Dobre praktyki</a:t>
            </a:r>
            <a:endParaRPr lang="x-none"/>
          </a:p>
          <a:p>
            <a:pPr>
              <a:spcBef>
                <a:spcPts val="200"/>
              </a:spcBef>
            </a:pPr>
            <a:endParaRPr lang="x-none"/>
          </a:p>
        </p:txBody>
      </p:sp>
      <p:sp>
        <p:nvSpPr>
          <p:cNvPr id="12" name="Text Placeholder 9">
            <a:extLst>
              <a:ext uri="{FF2B5EF4-FFF2-40B4-BE49-F238E27FC236}">
                <a16:creationId xmlns:a16="http://schemas.microsoft.com/office/drawing/2014/main" id="{C86D57AA-D83D-5352-AB0D-1C58B22415EA}"/>
              </a:ext>
            </a:extLst>
          </p:cNvPr>
          <p:cNvSpPr txBox="1">
            <a:spLocks/>
          </p:cNvSpPr>
          <p:nvPr/>
        </p:nvSpPr>
        <p:spPr>
          <a:xfrm>
            <a:off x="567791" y="8236207"/>
            <a:ext cx="6526988" cy="2314214"/>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Jednym z działań, które powinni podjąć liderzy lub menedżerowie firm i organizacji, jest zobowiązanie do działania. W tym celu program działań i środków musi być podpisany i wdrożony od góry, aby zapewnić, że działają one na rzecz promocji i reprezentacji kobiet w sektorze.</a:t>
            </a:r>
            <a:endParaRPr lang="en-GB" dirty="0">
              <a:effectLst/>
              <a:ea typeface="Calibri" panose="020F0502020204030204" pitchFamily="34" charset="0"/>
            </a:endParaRPr>
          </a:p>
        </p:txBody>
      </p:sp>
      <p:sp>
        <p:nvSpPr>
          <p:cNvPr id="13" name="Text Placeholder 7">
            <a:extLst>
              <a:ext uri="{FF2B5EF4-FFF2-40B4-BE49-F238E27FC236}">
                <a16:creationId xmlns:a16="http://schemas.microsoft.com/office/drawing/2014/main" id="{979F6A32-4CEF-F413-2B28-A16C3C0FDA06}"/>
              </a:ext>
            </a:extLst>
          </p:cNvPr>
          <p:cNvSpPr>
            <a:spLocks noGrp="1"/>
          </p:cNvSpPr>
          <p:nvPr/>
        </p:nvSpPr>
        <p:spPr>
          <a:xfrm>
            <a:off x="811667" y="7264084"/>
            <a:ext cx="2968172" cy="440367"/>
          </a:xfrm>
          <a:prstGeom prst="rect">
            <a:avLst/>
          </a:prstGeom>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EF8D5B"/>
                </a:solidFill>
                <a:latin typeface="Calibri" panose="020F0502020204030204" pitchFamily="34" charset="0"/>
                <a:ea typeface="+mn-ea"/>
                <a:cs typeface="Poppins SemiBold" pitchFamily="2" charset="77"/>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200"/>
              </a:spcBef>
            </a:pPr>
            <a:r>
              <a:rPr lang="en-IE" dirty="0"/>
              <a:t>4.1.1 </a:t>
            </a:r>
            <a:r>
              <a:rPr lang="en-IE" dirty="0" err="1"/>
              <a:t>Zaangażowanie</a:t>
            </a:r>
            <a:r>
              <a:rPr lang="en-IE" dirty="0"/>
              <a:t> </a:t>
            </a:r>
            <a:r>
              <a:rPr lang="en-IE" dirty="0" err="1"/>
              <a:t>i</a:t>
            </a:r>
            <a:r>
              <a:rPr lang="en-IE" dirty="0"/>
              <a:t> </a:t>
            </a:r>
            <a:r>
              <a:rPr lang="en-IE" dirty="0" err="1"/>
              <a:t>działanie</a:t>
            </a:r>
            <a:endParaRPr lang="x-none"/>
          </a:p>
          <a:p>
            <a:pPr>
              <a:spcBef>
                <a:spcPts val="200"/>
              </a:spcBef>
            </a:pPr>
            <a:endParaRPr lang="x-none"/>
          </a:p>
        </p:txBody>
      </p:sp>
      <p:grpSp>
        <p:nvGrpSpPr>
          <p:cNvPr id="14" name="Group 13">
            <a:extLst>
              <a:ext uri="{FF2B5EF4-FFF2-40B4-BE49-F238E27FC236}">
                <a16:creationId xmlns:a16="http://schemas.microsoft.com/office/drawing/2014/main" id="{E516CCCF-B420-5CD4-E004-7B32E372AC05}"/>
              </a:ext>
            </a:extLst>
          </p:cNvPr>
          <p:cNvGrpSpPr/>
          <p:nvPr/>
        </p:nvGrpSpPr>
        <p:grpSpPr>
          <a:xfrm>
            <a:off x="4771418" y="5890054"/>
            <a:ext cx="1487826" cy="1083162"/>
            <a:chOff x="3400450" y="986392"/>
            <a:chExt cx="1487826" cy="1083162"/>
          </a:xfrm>
        </p:grpSpPr>
        <p:sp>
          <p:nvSpPr>
            <p:cNvPr id="15" name="Freeform 14">
              <a:extLst>
                <a:ext uri="{FF2B5EF4-FFF2-40B4-BE49-F238E27FC236}">
                  <a16:creationId xmlns:a16="http://schemas.microsoft.com/office/drawing/2014/main" id="{F245D410-A11F-54B9-9886-E80025E021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6" name="Freeform 15">
              <a:extLst>
                <a:ext uri="{FF2B5EF4-FFF2-40B4-BE49-F238E27FC236}">
                  <a16:creationId xmlns:a16="http://schemas.microsoft.com/office/drawing/2014/main" id="{E7CA04AF-73F5-1A9F-02C6-0E2D4B3730BF}"/>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7" name="Text Placeholder 4">
            <a:extLst>
              <a:ext uri="{FF2B5EF4-FFF2-40B4-BE49-F238E27FC236}">
                <a16:creationId xmlns:a16="http://schemas.microsoft.com/office/drawing/2014/main" id="{8940E051-BCA8-D3B4-786D-F3B39882406E}"/>
              </a:ext>
            </a:extLst>
          </p:cNvPr>
          <p:cNvSpPr>
            <a:spLocks noGrp="1"/>
          </p:cNvSpPr>
          <p:nvPr/>
        </p:nvSpPr>
        <p:spPr>
          <a:xfrm>
            <a:off x="3799431" y="8039100"/>
            <a:ext cx="3431800" cy="997498"/>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Różnorodność zespołów. Mechanizmy stosowane przez firmy ułatwiające godzenie ról. Znaczenie promowania przykładów sukcesu wśród kobiet oraz tego, że praca w budownictwie nie jest przeznaczona wyłącznie dla młodych absolwentek.</a:t>
            </a:r>
            <a:r>
              <a:rPr lang="en-US" dirty="0"/>
              <a:t>”</a:t>
            </a:r>
          </a:p>
        </p:txBody>
      </p:sp>
      <p:sp>
        <p:nvSpPr>
          <p:cNvPr id="18" name="Text Placeholder 6">
            <a:extLst>
              <a:ext uri="{FF2B5EF4-FFF2-40B4-BE49-F238E27FC236}">
                <a16:creationId xmlns:a16="http://schemas.microsoft.com/office/drawing/2014/main" id="{E6FC2C30-6E9D-94D9-0391-4C44D9651E8F}"/>
              </a:ext>
            </a:extLst>
          </p:cNvPr>
          <p:cNvSpPr txBox="1">
            <a:spLocks/>
          </p:cNvSpPr>
          <p:nvPr/>
        </p:nvSpPr>
        <p:spPr>
          <a:xfrm>
            <a:off x="3844403" y="7310778"/>
            <a:ext cx="3386828" cy="728321"/>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dirty="0">
                <a:ea typeface="Calibri" panose="020F0502020204030204" pitchFamily="34" charset="0"/>
                <a:cs typeface="Times New Roman" panose="02020603050405020304" pitchFamily="18" charset="0"/>
              </a:rPr>
              <a:t>Jak mówi</a:t>
            </a:r>
            <a:r>
              <a:rPr lang="en-IE" sz="900" dirty="0">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Małgorzata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Kopka</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en-IE" sz="900" b="1" i="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Piątek</a:t>
            </a:r>
            <a:r>
              <a:rPr lang="en-IE" sz="900" b="1" i="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pl-PL" sz="900" b="1" i="1" dirty="0">
                <a:solidFill>
                  <a:srgbClr val="EF8D5B"/>
                </a:solidFill>
                <a:ea typeface="Calibri" panose="020F0502020204030204" pitchFamily="34" charset="0"/>
                <a:cs typeface="Times New Roman" panose="02020603050405020304" pitchFamily="18" charset="0"/>
              </a:rPr>
              <a:t>Dyrektor Programu Polityki Europejskiej i Migracyjnej w Instytucie Spraw Publicznych, Polska, </a:t>
            </a:r>
            <a:r>
              <a:rPr lang="pl-PL" sz="900" dirty="0">
                <a:ea typeface="Calibri" panose="020F0502020204030204" pitchFamily="34" charset="0"/>
                <a:cs typeface="Times New Roman" panose="02020603050405020304" pitchFamily="18" charset="0"/>
              </a:rPr>
              <a:t>to powinno </a:t>
            </a:r>
            <a:r>
              <a:rPr lang="pl-PL" sz="900" dirty="0">
                <a:effectLst/>
                <a:latin typeface="Calibri" panose="020F0502020204030204" pitchFamily="34" charset="0"/>
                <a:ea typeface="Calibri" panose="020F0502020204030204" pitchFamily="34" charset="0"/>
                <a:cs typeface="Times New Roman" panose="02020603050405020304" pitchFamily="18" charset="0"/>
              </a:rPr>
              <a:t>działać na rzecz rozwoju</a:t>
            </a:r>
            <a:r>
              <a:rPr lang="en-IE" sz="9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20" name="Text Placeholder 9">
            <a:extLst>
              <a:ext uri="{FF2B5EF4-FFF2-40B4-BE49-F238E27FC236}">
                <a16:creationId xmlns:a16="http://schemas.microsoft.com/office/drawing/2014/main" id="{4C3631BC-3019-C7FD-7B4C-45C18866CEF2}"/>
              </a:ext>
            </a:extLst>
          </p:cNvPr>
          <p:cNvSpPr txBox="1">
            <a:spLocks/>
          </p:cNvSpPr>
          <p:nvPr/>
        </p:nvSpPr>
        <p:spPr>
          <a:xfrm>
            <a:off x="538294" y="5430004"/>
            <a:ext cx="6526988" cy="1465035"/>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1800" b="1" dirty="0">
                <a:solidFill>
                  <a:srgbClr val="7CD0E4"/>
                </a:solidFill>
                <a:ea typeface="Calibri" panose="020F0502020204030204" pitchFamily="34" charset="0"/>
              </a:rPr>
              <a:t>WSKAZÓWKI - Co mogę zrobić lepiej?</a:t>
            </a:r>
          </a:p>
          <a:p>
            <a:r>
              <a:rPr lang="en-US" dirty="0">
                <a:effectLst/>
                <a:ea typeface="Calibri" panose="020F0502020204030204" pitchFamily="34" charset="0"/>
              </a:rPr>
              <a:t> </a:t>
            </a:r>
          </a:p>
          <a:p>
            <a:r>
              <a:rPr lang="pl-PL" dirty="0">
                <a:ea typeface="Calibri" panose="020F0502020204030204" pitchFamily="34" charset="0"/>
              </a:rPr>
              <a:t>Najlepszym sposobem na poprawę jest rozpoczęcie od uświadomienia sobie sytuacji kobiet w naszej organizacji lub firmie. W ten sposób możemy podjąć decyzję o zobowiązaniu się do podjęcia działań, które przyniosą rzeczywiste zmiany.</a:t>
            </a:r>
            <a:endParaRPr lang="x-none">
              <a:effectLst/>
              <a:ea typeface="Calibri" panose="020F0502020204030204" pitchFamily="34" charset="0"/>
            </a:endParaRPr>
          </a:p>
          <a:p>
            <a:endParaRPr lang="en-US" dirty="0">
              <a:ea typeface="Calibri" panose="020F0502020204030204" pitchFamily="34" charset="0"/>
            </a:endParaRPr>
          </a:p>
          <a:p>
            <a:endParaRPr lang="x-none">
              <a:ea typeface="Calibri" panose="020F0502020204030204" pitchFamily="34" charset="0"/>
            </a:endParaRPr>
          </a:p>
          <a:p>
            <a:pPr>
              <a:tabLst>
                <a:tab pos="450215" algn="l"/>
              </a:tabLst>
            </a:pPr>
            <a:endParaRPr lang="x-none">
              <a:ea typeface="Calibri" panose="020F0502020204030204" pitchFamily="34" charset="0"/>
            </a:endParaRPr>
          </a:p>
        </p:txBody>
      </p:sp>
    </p:spTree>
    <p:extLst>
      <p:ext uri="{BB962C8B-B14F-4D97-AF65-F5344CB8AC3E}">
        <p14:creationId xmlns:p14="http://schemas.microsoft.com/office/powerpoint/2010/main" val="1528223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8008CC-B4E2-63E9-CFF2-903F78494A27}"/>
              </a:ext>
            </a:extLst>
          </p:cNvPr>
          <p:cNvSpPr/>
          <p:nvPr/>
        </p:nvSpPr>
        <p:spPr>
          <a:xfrm flipV="1">
            <a:off x="0" y="557213"/>
            <a:ext cx="4127500" cy="4787900"/>
          </a:xfrm>
          <a:prstGeom prst="rect">
            <a:avLst/>
          </a:prstGeom>
          <a:solidFill>
            <a:srgbClr val="7CD0E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6941870-9919-8548-B578-417E163AF396}"/>
              </a:ext>
            </a:extLst>
          </p:cNvPr>
          <p:cNvSpPr>
            <a:spLocks noGrp="1"/>
          </p:cNvSpPr>
          <p:nvPr>
            <p:ph type="sldNum" sz="quarter" idx="4"/>
          </p:nvPr>
        </p:nvSpPr>
        <p:spPr/>
        <p:txBody>
          <a:bodyPr/>
          <a:lstStyle/>
          <a:p>
            <a:fld id="{CB2079F2-58AF-ED44-82D7-E04B2F6FD686}" type="slidenum">
              <a:rPr lang="en-US" smtClean="0"/>
              <a:pPr/>
              <a:t>62</a:t>
            </a:fld>
            <a:endParaRPr lang="en-US" dirty="0"/>
          </a:p>
        </p:txBody>
      </p:sp>
      <p:sp>
        <p:nvSpPr>
          <p:cNvPr id="7" name="Text Placeholder 6">
            <a:extLst>
              <a:ext uri="{FF2B5EF4-FFF2-40B4-BE49-F238E27FC236}">
                <a16:creationId xmlns:a16="http://schemas.microsoft.com/office/drawing/2014/main" id="{DDE147BA-4589-2F41-99A6-473686F433F7}"/>
              </a:ext>
            </a:extLst>
          </p:cNvPr>
          <p:cNvSpPr>
            <a:spLocks noGrp="1"/>
          </p:cNvSpPr>
          <p:nvPr>
            <p:ph type="body" sz="quarter" idx="32"/>
          </p:nvPr>
        </p:nvSpPr>
        <p:spPr>
          <a:xfrm>
            <a:off x="584200" y="2083666"/>
            <a:ext cx="3195638" cy="1812483"/>
          </a:xfrm>
          <a:prstGeom prst="rect">
            <a:avLst/>
          </a:prstGeom>
        </p:spPr>
        <p:txBody>
          <a:bodyPr/>
          <a:lstStyle/>
          <a:p>
            <a:r>
              <a:rPr lang="pl-PL" dirty="0">
                <a:ea typeface="Calibri" panose="020F0502020204030204" pitchFamily="34" charset="0"/>
              </a:rPr>
              <a:t>Komunikacja, jak powiedziało nam wielu ekspertów z branży, jest niezbędna do promowania kobiet w sektorze budowlanym. Z jednej strony należy przeprowadzić kampanie komunikacyjne, aby uwidocznić kobiety już pracujące w sektorze, a także innowacje i bieżące wydarzenia w sektorze budowlanym, aby pokazać, że jest to sektor aktualny, w procesie industrializacji.</a:t>
            </a:r>
            <a:endParaRPr lang="x-none">
              <a:effectLst/>
              <a:ea typeface="Calibri" panose="020F0502020204030204" pitchFamily="34" charset="0"/>
            </a:endParaRPr>
          </a:p>
        </p:txBody>
      </p:sp>
      <p:pic>
        <p:nvPicPr>
          <p:cNvPr id="9" name="Picture Placeholder 8">
            <a:extLst>
              <a:ext uri="{FF2B5EF4-FFF2-40B4-BE49-F238E27FC236}">
                <a16:creationId xmlns:a16="http://schemas.microsoft.com/office/drawing/2014/main" id="{F35FAB61-1383-E948-AC6B-A88FAE5F299B}"/>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4114800" y="557214"/>
            <a:ext cx="3444875" cy="9158286"/>
          </a:xfrm>
        </p:spPr>
      </p:pic>
      <p:sp>
        <p:nvSpPr>
          <p:cNvPr id="15" name="Rectangle 14">
            <a:extLst>
              <a:ext uri="{FF2B5EF4-FFF2-40B4-BE49-F238E27FC236}">
                <a16:creationId xmlns:a16="http://schemas.microsoft.com/office/drawing/2014/main" id="{DC3A6C3D-E4E6-F521-B46B-408C87C92654}"/>
              </a:ext>
            </a:extLst>
          </p:cNvPr>
          <p:cNvSpPr/>
          <p:nvPr/>
        </p:nvSpPr>
        <p:spPr>
          <a:xfrm>
            <a:off x="0" y="4110490"/>
            <a:ext cx="4114800" cy="58378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09925E8A-A20B-C8F1-B453-4625084F4715}"/>
              </a:ext>
            </a:extLst>
          </p:cNvPr>
          <p:cNvGrpSpPr/>
          <p:nvPr/>
        </p:nvGrpSpPr>
        <p:grpSpPr>
          <a:xfrm>
            <a:off x="1392622" y="3730789"/>
            <a:ext cx="1487826" cy="1083162"/>
            <a:chOff x="3400450" y="986392"/>
            <a:chExt cx="1487826" cy="1083162"/>
          </a:xfrm>
        </p:grpSpPr>
        <p:sp>
          <p:nvSpPr>
            <p:cNvPr id="17" name="Freeform 16">
              <a:extLst>
                <a:ext uri="{FF2B5EF4-FFF2-40B4-BE49-F238E27FC236}">
                  <a16:creationId xmlns:a16="http://schemas.microsoft.com/office/drawing/2014/main" id="{F2E69D21-D66C-6D06-A972-DD15E62DA1C4}"/>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8" name="Freeform 17">
              <a:extLst>
                <a:ext uri="{FF2B5EF4-FFF2-40B4-BE49-F238E27FC236}">
                  <a16:creationId xmlns:a16="http://schemas.microsoft.com/office/drawing/2014/main" id="{AEEC899D-4DA1-0271-598C-5BDAFA1F41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4" name="Text Placeholder 6">
            <a:extLst>
              <a:ext uri="{FF2B5EF4-FFF2-40B4-BE49-F238E27FC236}">
                <a16:creationId xmlns:a16="http://schemas.microsoft.com/office/drawing/2014/main" id="{2FF1A1EF-139D-A2D4-2B8E-F00500A50A8F}"/>
              </a:ext>
            </a:extLst>
          </p:cNvPr>
          <p:cNvSpPr txBox="1">
            <a:spLocks/>
          </p:cNvSpPr>
          <p:nvPr/>
        </p:nvSpPr>
        <p:spPr>
          <a:xfrm>
            <a:off x="293556" y="985873"/>
            <a:ext cx="3418702" cy="726439"/>
          </a:xfrm>
          <a:prstGeom prst="rect">
            <a:avLst/>
          </a:prstGeom>
        </p:spPr>
        <p:txBody>
          <a:bodyPr>
            <a:normAutofit fontScale="92500" lnSpcReduction="10000"/>
          </a:bodyPr>
          <a:lst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spcBef>
                <a:spcPts val="200"/>
              </a:spcBef>
              <a:buNone/>
            </a:pPr>
            <a:r>
              <a:rPr lang="en-IE" sz="2400" b="1" dirty="0">
                <a:solidFill>
                  <a:schemeClr val="bg1"/>
                </a:solidFill>
                <a:latin typeface="Calibri" panose="020F0502020204030204" pitchFamily="34" charset="0"/>
                <a:cs typeface="Poppins SemiBold" pitchFamily="2" charset="77"/>
              </a:rPr>
              <a:t>4.1.2 </a:t>
            </a:r>
            <a:r>
              <a:rPr lang="pl-PL" sz="2400" b="1" dirty="0">
                <a:solidFill>
                  <a:schemeClr val="bg1"/>
                </a:solidFill>
                <a:latin typeface="Calibri" panose="020F0502020204030204" pitchFamily="34" charset="0"/>
                <a:cs typeface="Poppins SemiBold" pitchFamily="2" charset="77"/>
              </a:rPr>
              <a:t>Przejrzystość i praca nad komunikacją</a:t>
            </a:r>
            <a:endParaRPr lang="en-IE" sz="2400" b="1" dirty="0">
              <a:solidFill>
                <a:schemeClr val="bg1"/>
              </a:solidFill>
              <a:latin typeface="Calibri" panose="020F0502020204030204" pitchFamily="34" charset="0"/>
              <a:cs typeface="Poppins SemiBold" pitchFamily="2" charset="77"/>
            </a:endParaRPr>
          </a:p>
          <a:p>
            <a:pPr marL="0" indent="0">
              <a:spcBef>
                <a:spcPts val="200"/>
              </a:spcBef>
              <a:buNone/>
            </a:pPr>
            <a:endParaRPr lang="x-none" sz="2800" b="1">
              <a:solidFill>
                <a:schemeClr val="bg1"/>
              </a:solidFill>
              <a:latin typeface="Calibri" panose="020F0502020204030204" pitchFamily="34" charset="0"/>
              <a:cs typeface="Poppins SemiBold" pitchFamily="2" charset="77"/>
            </a:endParaRPr>
          </a:p>
          <a:p>
            <a:pPr marL="0" indent="0">
              <a:buNone/>
            </a:pPr>
            <a:endParaRPr lang="en-GB" sz="2200" b="1" dirty="0">
              <a:solidFill>
                <a:schemeClr val="bg1"/>
              </a:solidFill>
            </a:endParaRPr>
          </a:p>
        </p:txBody>
      </p:sp>
      <p:sp>
        <p:nvSpPr>
          <p:cNvPr id="5" name="Text Placeholder 6">
            <a:extLst>
              <a:ext uri="{FF2B5EF4-FFF2-40B4-BE49-F238E27FC236}">
                <a16:creationId xmlns:a16="http://schemas.microsoft.com/office/drawing/2014/main" id="{2EC7F02A-C435-3728-CDA4-C5F70AF3E34A}"/>
              </a:ext>
            </a:extLst>
          </p:cNvPr>
          <p:cNvSpPr txBox="1">
            <a:spLocks/>
          </p:cNvSpPr>
          <p:nvPr/>
        </p:nvSpPr>
        <p:spPr>
          <a:xfrm>
            <a:off x="584200" y="5114611"/>
            <a:ext cx="319563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pl-PL" sz="900" dirty="0">
                <a:cs typeface="Times New Roman" panose="02020603050405020304" pitchFamily="18" charset="0"/>
              </a:rPr>
              <a:t>Jak podkreśla</a:t>
            </a:r>
            <a:r>
              <a:rPr lang="en-GB" sz="900" dirty="0">
                <a:cs typeface="Times New Roman" panose="02020603050405020304" pitchFamily="18" charset="0"/>
              </a:rPr>
              <a:t> </a:t>
            </a:r>
            <a:r>
              <a:rPr lang="en-GB" sz="900" b="1" i="1" dirty="0">
                <a:solidFill>
                  <a:srgbClr val="EF8D5B"/>
                </a:solidFill>
                <a:cs typeface="Times New Roman" panose="02020603050405020304" pitchFamily="18" charset="0"/>
              </a:rPr>
              <a:t>Sarah Jane </a:t>
            </a:r>
            <a:r>
              <a:rPr lang="en-GB" sz="900" b="1" i="1" dirty="0" err="1">
                <a:solidFill>
                  <a:srgbClr val="EF8D5B"/>
                </a:solidFill>
                <a:cs typeface="Times New Roman" panose="02020603050405020304" pitchFamily="18" charset="0"/>
              </a:rPr>
              <a:t>Pisciotti</a:t>
            </a:r>
            <a:r>
              <a:rPr lang="en-GB" sz="900" b="1" i="1" dirty="0">
                <a:solidFill>
                  <a:srgbClr val="EF8D5B"/>
                </a:solidFill>
                <a:cs typeface="Times New Roman" panose="02020603050405020304" pitchFamily="18" charset="0"/>
              </a:rPr>
              <a:t>, </a:t>
            </a:r>
            <a:r>
              <a:rPr lang="pl-PL" sz="900" b="1" i="1" dirty="0">
                <a:solidFill>
                  <a:srgbClr val="EF8D5B"/>
                </a:solidFill>
                <a:cs typeface="Times New Roman" panose="02020603050405020304" pitchFamily="18" charset="0"/>
              </a:rPr>
              <a:t>dyrektor ds. innowacji </a:t>
            </a:r>
            <a:br>
              <a:rPr lang="pl-PL" sz="900" b="1" i="1" dirty="0">
                <a:solidFill>
                  <a:srgbClr val="EF8D5B"/>
                </a:solidFill>
                <a:cs typeface="Times New Roman" panose="02020603050405020304" pitchFamily="18" charset="0"/>
              </a:rPr>
            </a:br>
            <a:r>
              <a:rPr lang="pl-PL" sz="900" b="1" i="1" dirty="0">
                <a:solidFill>
                  <a:srgbClr val="EF8D5B"/>
                </a:solidFill>
                <a:cs typeface="Times New Roman" panose="02020603050405020304" pitchFamily="18" charset="0"/>
              </a:rPr>
              <a:t>i wzornictwa w John </a:t>
            </a:r>
            <a:r>
              <a:rPr lang="pl-PL" sz="900" b="1" i="1" dirty="0" err="1">
                <a:solidFill>
                  <a:srgbClr val="EF8D5B"/>
                </a:solidFill>
                <a:cs typeface="Times New Roman" panose="02020603050405020304" pitchFamily="18" charset="0"/>
              </a:rPr>
              <a:t>Sisk</a:t>
            </a:r>
            <a:r>
              <a:rPr lang="pl-PL" sz="900" b="1" i="1" dirty="0">
                <a:solidFill>
                  <a:srgbClr val="EF8D5B"/>
                </a:solidFill>
                <a:cs typeface="Times New Roman" panose="02020603050405020304" pitchFamily="18" charset="0"/>
              </a:rPr>
              <a:t> &amp; Son</a:t>
            </a:r>
            <a:endParaRPr lang="en-IE" sz="900" dirty="0">
              <a:cs typeface="Times New Roman" panose="02020603050405020304" pitchFamily="18" charset="0"/>
            </a:endParaRPr>
          </a:p>
        </p:txBody>
      </p:sp>
      <p:sp>
        <p:nvSpPr>
          <p:cNvPr id="8" name="Text Placeholder 4">
            <a:extLst>
              <a:ext uri="{FF2B5EF4-FFF2-40B4-BE49-F238E27FC236}">
                <a16:creationId xmlns:a16="http://schemas.microsoft.com/office/drawing/2014/main" id="{432AD0B5-03C6-8DB7-4036-A6F8ED8A5B67}"/>
              </a:ext>
            </a:extLst>
          </p:cNvPr>
          <p:cNvSpPr>
            <a:spLocks noGrp="1"/>
          </p:cNvSpPr>
          <p:nvPr/>
        </p:nvSpPr>
        <p:spPr>
          <a:xfrm>
            <a:off x="493232" y="5600700"/>
            <a:ext cx="3286605" cy="1485812"/>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Kobietom może być trudno wybrać budownictwo, jeśli nie widzą pozytywnej reprezentacji zarówno w firmach, jak i w mediach. Aby stało się to rzeczywistością, potrzebna jest współpraca branżowa, wsparcie rządu i większe zainteresowanie mediów prawdziwymi historiami, aby stworzyć warunki, które przyciągną wykwalifikowaną siłę roboczą odpowiadającą naszym przyszłym potrzebom</a:t>
            </a:r>
            <a:r>
              <a:rPr lang="en-IE" dirty="0"/>
              <a:t>”.</a:t>
            </a:r>
            <a:endParaRPr lang="en-US" dirty="0"/>
          </a:p>
        </p:txBody>
      </p:sp>
      <p:sp>
        <p:nvSpPr>
          <p:cNvPr id="11" name="Freeform 10">
            <a:extLst>
              <a:ext uri="{FF2B5EF4-FFF2-40B4-BE49-F238E27FC236}">
                <a16:creationId xmlns:a16="http://schemas.microsoft.com/office/drawing/2014/main" id="{22287429-01AA-2ECA-ADFD-D1AC5268A456}"/>
              </a:ext>
            </a:extLst>
          </p:cNvPr>
          <p:cNvSpPr/>
          <p:nvPr/>
        </p:nvSpPr>
        <p:spPr>
          <a:xfrm>
            <a:off x="4127500" y="535468"/>
            <a:ext cx="3432175" cy="9158285"/>
          </a:xfrm>
          <a:custGeom>
            <a:avLst/>
            <a:gdLst>
              <a:gd name="connsiteX0" fmla="*/ 0 w 3432175"/>
              <a:gd name="connsiteY0" fmla="*/ 0 h 7937501"/>
              <a:gd name="connsiteX1" fmla="*/ 3430418 w 3432175"/>
              <a:gd name="connsiteY1" fmla="*/ 0 h 7937501"/>
              <a:gd name="connsiteX2" fmla="*/ 3430418 w 3432175"/>
              <a:gd name="connsiteY2" fmla="*/ 3036354 h 7937501"/>
              <a:gd name="connsiteX3" fmla="*/ 3432175 w 3432175"/>
              <a:gd name="connsiteY3" fmla="*/ 3036354 h 7937501"/>
              <a:gd name="connsiteX4" fmla="*/ 3432175 w 3432175"/>
              <a:gd name="connsiteY4" fmla="*/ 7645173 h 7937501"/>
              <a:gd name="connsiteX5" fmla="*/ 3430418 w 3432175"/>
              <a:gd name="connsiteY5" fmla="*/ 7645173 h 7937501"/>
              <a:gd name="connsiteX6" fmla="*/ 3430418 w 3432175"/>
              <a:gd name="connsiteY6" fmla="*/ 7937501 h 7937501"/>
              <a:gd name="connsiteX7" fmla="*/ 0 w 3432175"/>
              <a:gd name="connsiteY7" fmla="*/ 7937501 h 793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175" h="7937501">
                <a:moveTo>
                  <a:pt x="0" y="0"/>
                </a:moveTo>
                <a:lnTo>
                  <a:pt x="3430418" y="0"/>
                </a:lnTo>
                <a:lnTo>
                  <a:pt x="3430418" y="3036354"/>
                </a:lnTo>
                <a:lnTo>
                  <a:pt x="3432175" y="3036354"/>
                </a:lnTo>
                <a:lnTo>
                  <a:pt x="3432175" y="7645173"/>
                </a:lnTo>
                <a:lnTo>
                  <a:pt x="3430418" y="7645173"/>
                </a:lnTo>
                <a:lnTo>
                  <a:pt x="3430418" y="7937501"/>
                </a:lnTo>
                <a:lnTo>
                  <a:pt x="0" y="7937501"/>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6">
            <a:extLst>
              <a:ext uri="{FF2B5EF4-FFF2-40B4-BE49-F238E27FC236}">
                <a16:creationId xmlns:a16="http://schemas.microsoft.com/office/drawing/2014/main" id="{B6084FCD-FEDA-B36C-9345-1B858B0A39E7}"/>
              </a:ext>
            </a:extLst>
          </p:cNvPr>
          <p:cNvSpPr txBox="1">
            <a:spLocks/>
          </p:cNvSpPr>
          <p:nvPr/>
        </p:nvSpPr>
        <p:spPr>
          <a:xfrm>
            <a:off x="584200" y="9426578"/>
            <a:ext cx="3195638" cy="94712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Z drugiej strony, przejrzystość ma kluczowe znaczenie dla rozwoju firmy lub organizacji. To właśnie dzięki przejrzystości możliwe jest osiągnięcie założonych celów.</a:t>
            </a:r>
            <a:r>
              <a:rPr lang="en-GB" dirty="0">
                <a:effectLst/>
                <a:ea typeface="Calibri" panose="020F0502020204030204" pitchFamily="34" charset="0"/>
              </a:rPr>
              <a:t> </a:t>
            </a:r>
            <a:endParaRPr lang="x-none">
              <a:effectLst/>
              <a:ea typeface="Calibri" panose="020F0502020204030204" pitchFamily="34" charset="0"/>
            </a:endParaRPr>
          </a:p>
        </p:txBody>
      </p:sp>
    </p:spTree>
    <p:extLst>
      <p:ext uri="{BB962C8B-B14F-4D97-AF65-F5344CB8AC3E}">
        <p14:creationId xmlns:p14="http://schemas.microsoft.com/office/powerpoint/2010/main" val="18471033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77BA16-3150-76B6-4EC7-627403E34800}"/>
              </a:ext>
            </a:extLst>
          </p:cNvPr>
          <p:cNvSpPr/>
          <p:nvPr/>
        </p:nvSpPr>
        <p:spPr>
          <a:xfrm flipV="1">
            <a:off x="555001" y="6458431"/>
            <a:ext cx="6379199" cy="282970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Text Placeholder 7">
            <a:extLst>
              <a:ext uri="{FF2B5EF4-FFF2-40B4-BE49-F238E27FC236}">
                <a16:creationId xmlns:a16="http://schemas.microsoft.com/office/drawing/2014/main" id="{1CB93B43-FE4E-7A48-9B95-F14A5136BC41}"/>
              </a:ext>
            </a:extLst>
          </p:cNvPr>
          <p:cNvSpPr>
            <a:spLocks noGrp="1"/>
          </p:cNvSpPr>
          <p:nvPr>
            <p:ph type="body" sz="quarter" idx="52"/>
          </p:nvPr>
        </p:nvSpPr>
        <p:spPr>
          <a:xfrm>
            <a:off x="745501" y="751294"/>
            <a:ext cx="2696198" cy="831322"/>
          </a:xfrm>
          <a:prstGeom prst="rect">
            <a:avLst/>
          </a:prstGeom>
        </p:spPr>
        <p:txBody>
          <a:bodyPr/>
          <a:lstStyle/>
          <a:p>
            <a:pPr>
              <a:spcBef>
                <a:spcPts val="200"/>
              </a:spcBef>
            </a:pPr>
            <a:r>
              <a:rPr lang="en-IE" dirty="0"/>
              <a:t>4.1.3 </a:t>
            </a:r>
            <a:r>
              <a:rPr lang="pl-PL" dirty="0"/>
              <a:t>Promowanie pracy kobiet i zmniejszanie różnic w traktowaniu kobiet i mężczyzn</a:t>
            </a:r>
            <a:endParaRPr lang="en-IE" dirty="0"/>
          </a:p>
          <a:p>
            <a:pPr>
              <a:spcBef>
                <a:spcPts val="200"/>
              </a:spcBef>
            </a:pPr>
            <a:endParaRPr lang="x-none"/>
          </a:p>
        </p:txBody>
      </p:sp>
      <p:sp>
        <p:nvSpPr>
          <p:cNvPr id="10" name="Text Placeholder 9">
            <a:extLst>
              <a:ext uri="{FF2B5EF4-FFF2-40B4-BE49-F238E27FC236}">
                <a16:creationId xmlns:a16="http://schemas.microsoft.com/office/drawing/2014/main" id="{B895D8EA-E7ED-AD43-9CA9-107E696E32CD}"/>
              </a:ext>
            </a:extLst>
          </p:cNvPr>
          <p:cNvSpPr>
            <a:spLocks noGrp="1"/>
          </p:cNvSpPr>
          <p:nvPr>
            <p:ph type="body" sz="quarter" idx="53"/>
          </p:nvPr>
        </p:nvSpPr>
        <p:spPr>
          <a:xfrm>
            <a:off x="3799430" y="765102"/>
            <a:ext cx="3303720" cy="1933701"/>
          </a:xfrm>
          <a:prstGeom prst="rect">
            <a:avLst/>
          </a:prstGeom>
        </p:spPr>
        <p:txBody>
          <a:bodyPr/>
          <a:lstStyle/>
          <a:p>
            <a:pPr algn="just">
              <a:spcBef>
                <a:spcPts val="195"/>
              </a:spcBef>
              <a:tabLst>
                <a:tab pos="450215" algn="l"/>
              </a:tabLst>
            </a:pPr>
            <a:r>
              <a:rPr lang="pl-PL" sz="1100" dirty="0">
                <a:cs typeface="Calibri" panose="020F0502020204030204" pitchFamily="34" charset="0"/>
              </a:rPr>
              <a:t>Należy przyjąć politykę promującą równość w sektorze, a środki te muszą rozpocząć się od procesów selekcji, w których musi istnieć egalitarny proces selekcji, ułatwiający dostęp do rozmów kwalifikacyjnych od pierwszej minuty i nie odrzucający profili tylko dlatego, że są kobietami. Ponadto na tym etapie należy uwzględnić perspektywę płci, używając języka integracyjnego.</a:t>
            </a:r>
            <a:endParaRPr lang="en-IE" sz="1100" dirty="0">
              <a:cs typeface="Calibri" panose="020F0502020204030204" pitchFamily="34" charset="0"/>
            </a:endParaRPr>
          </a:p>
        </p:txBody>
      </p:sp>
      <p:sp>
        <p:nvSpPr>
          <p:cNvPr id="2" name="Slide Number Placeholder 1">
            <a:extLst>
              <a:ext uri="{FF2B5EF4-FFF2-40B4-BE49-F238E27FC236}">
                <a16:creationId xmlns:a16="http://schemas.microsoft.com/office/drawing/2014/main" id="{0FAC2FA6-ABB9-E84F-94E0-B14A0A234E39}"/>
              </a:ext>
            </a:extLst>
          </p:cNvPr>
          <p:cNvSpPr>
            <a:spLocks noGrp="1"/>
          </p:cNvSpPr>
          <p:nvPr>
            <p:ph type="sldNum" sz="quarter" idx="4"/>
          </p:nvPr>
        </p:nvSpPr>
        <p:spPr/>
        <p:txBody>
          <a:bodyPr/>
          <a:lstStyle/>
          <a:p>
            <a:fld id="{CB2079F2-58AF-ED44-82D7-E04B2F6FD686}" type="slidenum">
              <a:rPr lang="en-US" smtClean="0"/>
              <a:pPr/>
              <a:t>63</a:t>
            </a:fld>
            <a:endParaRPr lang="en-US" dirty="0"/>
          </a:p>
        </p:txBody>
      </p:sp>
      <p:sp>
        <p:nvSpPr>
          <p:cNvPr id="18" name="Text Placeholder 4">
            <a:extLst>
              <a:ext uri="{FF2B5EF4-FFF2-40B4-BE49-F238E27FC236}">
                <a16:creationId xmlns:a16="http://schemas.microsoft.com/office/drawing/2014/main" id="{A2AE1554-5B49-C388-BEA7-1688543B5A57}"/>
              </a:ext>
            </a:extLst>
          </p:cNvPr>
          <p:cNvSpPr>
            <a:spLocks noGrp="1"/>
          </p:cNvSpPr>
          <p:nvPr/>
        </p:nvSpPr>
        <p:spPr>
          <a:xfrm>
            <a:off x="3919912" y="4350999"/>
            <a:ext cx="3286605" cy="1757296"/>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Osiągnięcie równości płci w sektorze budowlanym wymaga zajęcia się barierami systemowymi, takimi jak stereotypy związane z płcią, brak kobiecych wzorców do naśladowania oraz uprzedzenia w procesach rekrutacji i awansu</a:t>
            </a:r>
            <a:r>
              <a:rPr lang="en-IE" dirty="0"/>
              <a:t>”.</a:t>
            </a:r>
            <a:r>
              <a:rPr lang="x-none"/>
              <a:t> </a:t>
            </a:r>
            <a:endParaRPr lang="en-US" baseline="30000" dirty="0"/>
          </a:p>
        </p:txBody>
      </p:sp>
      <p:grpSp>
        <p:nvGrpSpPr>
          <p:cNvPr id="19" name="Group 18">
            <a:extLst>
              <a:ext uri="{FF2B5EF4-FFF2-40B4-BE49-F238E27FC236}">
                <a16:creationId xmlns:a16="http://schemas.microsoft.com/office/drawing/2014/main" id="{1B2A2347-FF4C-1A4D-2FF7-D48AB5F67CF4}"/>
              </a:ext>
            </a:extLst>
          </p:cNvPr>
          <p:cNvGrpSpPr/>
          <p:nvPr/>
        </p:nvGrpSpPr>
        <p:grpSpPr>
          <a:xfrm>
            <a:off x="4707377" y="2426853"/>
            <a:ext cx="1487826" cy="1083162"/>
            <a:chOff x="3400450" y="986392"/>
            <a:chExt cx="1487826" cy="1083162"/>
          </a:xfrm>
        </p:grpSpPr>
        <p:sp>
          <p:nvSpPr>
            <p:cNvPr id="21" name="Freeform 20">
              <a:extLst>
                <a:ext uri="{FF2B5EF4-FFF2-40B4-BE49-F238E27FC236}">
                  <a16:creationId xmlns:a16="http://schemas.microsoft.com/office/drawing/2014/main" id="{82945BAC-9859-CBEB-CA8F-D6F88EED8692}"/>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22" name="Freeform 21">
              <a:extLst>
                <a:ext uri="{FF2B5EF4-FFF2-40B4-BE49-F238E27FC236}">
                  <a16:creationId xmlns:a16="http://schemas.microsoft.com/office/drawing/2014/main" id="{4A08E2BB-27B6-A99D-DB46-DBFA4EFBDD5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6" name="Text Placeholder 6">
            <a:extLst>
              <a:ext uri="{FF2B5EF4-FFF2-40B4-BE49-F238E27FC236}">
                <a16:creationId xmlns:a16="http://schemas.microsoft.com/office/drawing/2014/main" id="{23F87F4E-A909-050F-96CA-FE1103367F1B}"/>
              </a:ext>
            </a:extLst>
          </p:cNvPr>
          <p:cNvSpPr txBox="1">
            <a:spLocks/>
          </p:cNvSpPr>
          <p:nvPr/>
        </p:nvSpPr>
        <p:spPr>
          <a:xfrm>
            <a:off x="3841596" y="3772325"/>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lnSpc>
                <a:spcPct val="115000"/>
              </a:lnSpc>
              <a:spcBef>
                <a:spcPts val="195"/>
              </a:spcBef>
              <a:tabLst>
                <a:tab pos="450215" algn="l"/>
              </a:tabLst>
            </a:pPr>
            <a:r>
              <a:rPr lang="pl-PL" sz="900" dirty="0">
                <a:cs typeface="Times New Roman" panose="02020603050405020304" pitchFamily="18" charset="0"/>
              </a:rPr>
              <a:t>Jak mówi  </a:t>
            </a:r>
            <a:r>
              <a:rPr lang="pl-PL" sz="900" b="1" i="1" dirty="0">
                <a:solidFill>
                  <a:schemeClr val="bg1"/>
                </a:solidFill>
                <a:cs typeface="Times New Roman" panose="02020603050405020304" pitchFamily="18" charset="0"/>
              </a:rPr>
              <a:t>Hanna Larsen. Ekspert ds. równości:</a:t>
            </a:r>
            <a:endParaRPr lang="en-IE" sz="900" b="1" i="1" dirty="0">
              <a:solidFill>
                <a:schemeClr val="bg1"/>
              </a:solidFill>
              <a:cs typeface="Times New Roman" panose="02020603050405020304" pitchFamily="18" charset="0"/>
            </a:endParaRPr>
          </a:p>
        </p:txBody>
      </p:sp>
      <p:sp>
        <p:nvSpPr>
          <p:cNvPr id="5" name="Text Placeholder 12">
            <a:extLst>
              <a:ext uri="{FF2B5EF4-FFF2-40B4-BE49-F238E27FC236}">
                <a16:creationId xmlns:a16="http://schemas.microsoft.com/office/drawing/2014/main" id="{D91771BB-2BA8-AA50-42EE-D9E3C74B9D8F}"/>
              </a:ext>
            </a:extLst>
          </p:cNvPr>
          <p:cNvSpPr txBox="1">
            <a:spLocks/>
          </p:cNvSpPr>
          <p:nvPr/>
        </p:nvSpPr>
        <p:spPr>
          <a:xfrm>
            <a:off x="771346" y="3563815"/>
            <a:ext cx="2639820" cy="128430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195"/>
              </a:spcBef>
              <a:tabLst>
                <a:tab pos="450215" algn="l"/>
              </a:tabLst>
            </a:pPr>
            <a:r>
              <a:rPr lang="pl-PL" dirty="0"/>
              <a:t>Jeśli mamy już kobiety na rynku pracy, należy promować ich widoczność, a także promować je poprzez politykę i środki na rzecz godzenia życia rodzinnego, walcząc w ten sposób z wizerunkiem "opiekunki", który często mają kobiety i który zmusza je do pełnienia funkcji bardziej związanych z obowiązkami domowymi i opieką nad rodziną. </a:t>
            </a:r>
          </a:p>
          <a:p>
            <a:pPr>
              <a:spcBef>
                <a:spcPts val="195"/>
              </a:spcBef>
              <a:tabLst>
                <a:tab pos="450215" algn="l"/>
              </a:tabLst>
            </a:pPr>
            <a:endParaRPr lang="pl-PL" dirty="0"/>
          </a:p>
          <a:p>
            <a:pPr>
              <a:spcBef>
                <a:spcPts val="195"/>
              </a:spcBef>
              <a:tabLst>
                <a:tab pos="450215" algn="l"/>
              </a:tabLst>
            </a:pPr>
            <a:r>
              <a:rPr lang="pl-PL" dirty="0"/>
              <a:t>I wreszcie, próba zwalczania różnic w traktowaniu kobiet i mężczyzn poprzez działania lub udział w projektach i inicjatywach promujących włączenie kobiet do sektora budowlanego.</a:t>
            </a:r>
            <a:endParaRPr lang="x-none"/>
          </a:p>
        </p:txBody>
      </p:sp>
      <p:sp>
        <p:nvSpPr>
          <p:cNvPr id="16" name="Text Placeholder 6">
            <a:extLst>
              <a:ext uri="{FF2B5EF4-FFF2-40B4-BE49-F238E27FC236}">
                <a16:creationId xmlns:a16="http://schemas.microsoft.com/office/drawing/2014/main" id="{F9B5EBB4-4D82-4CC5-1CBF-BDEF6825F965}"/>
              </a:ext>
            </a:extLst>
          </p:cNvPr>
          <p:cNvSpPr txBox="1">
            <a:spLocks/>
          </p:cNvSpPr>
          <p:nvPr/>
        </p:nvSpPr>
        <p:spPr>
          <a:xfrm>
            <a:off x="2149060" y="9743572"/>
            <a:ext cx="3261554"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spcAft>
                <a:spcPts val="1000"/>
              </a:spcAft>
            </a:pPr>
            <a:r>
              <a:rPr lang="pl-PL" sz="900" i="1" dirty="0">
                <a:ea typeface="Calibri" panose="020F0502020204030204" pitchFamily="34" charset="0"/>
                <a:cs typeface="Times New Roman" panose="02020603050405020304" pitchFamily="18" charset="0"/>
              </a:rPr>
              <a:t>Rysunek</a:t>
            </a:r>
            <a:r>
              <a:rPr lang="en-IE" sz="900" i="1" dirty="0">
                <a:effectLst/>
                <a:latin typeface="Calibri" panose="020F0502020204030204" pitchFamily="34" charset="0"/>
                <a:ea typeface="Calibri" panose="020F0502020204030204" pitchFamily="34" charset="0"/>
                <a:cs typeface="Times New Roman" panose="02020603050405020304" pitchFamily="18" charset="0"/>
              </a:rPr>
              <a:t> 10: </a:t>
            </a:r>
            <a:r>
              <a:rPr lang="pl-PL" sz="900" i="1" dirty="0">
                <a:ea typeface="Calibri" panose="020F0502020204030204" pitchFamily="34" charset="0"/>
                <a:cs typeface="Times New Roman" panose="02020603050405020304" pitchFamily="18" charset="0"/>
              </a:rPr>
              <a:t>Opracowanie własne na podstawie informacji dostarczonych przez ankietowane kobiety.</a:t>
            </a:r>
            <a:endParaRPr lang="x-none" sz="900" i="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DFCAC238-D643-A6FF-6822-07567A341C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7947" y="6702804"/>
            <a:ext cx="3703781" cy="2339230"/>
          </a:xfrm>
          <a:prstGeom prst="rect">
            <a:avLst/>
          </a:prstGeom>
        </p:spPr>
      </p:pic>
    </p:spTree>
    <p:extLst>
      <p:ext uri="{BB962C8B-B14F-4D97-AF65-F5344CB8AC3E}">
        <p14:creationId xmlns:p14="http://schemas.microsoft.com/office/powerpoint/2010/main" val="35716773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40A02A4-5AC2-8863-CC8F-297088BAACA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4104" y="472749"/>
            <a:ext cx="6496308" cy="9245409"/>
          </a:xfrm>
        </p:spPr>
      </p:pic>
      <p:sp>
        <p:nvSpPr>
          <p:cNvPr id="6" name="Slide Number Placeholder 5">
            <a:extLst>
              <a:ext uri="{FF2B5EF4-FFF2-40B4-BE49-F238E27FC236}">
                <a16:creationId xmlns:a16="http://schemas.microsoft.com/office/drawing/2014/main" id="{27AD95EE-FBE8-DC79-95E9-9257ECBC375A}"/>
              </a:ext>
            </a:extLst>
          </p:cNvPr>
          <p:cNvSpPr>
            <a:spLocks noGrp="1"/>
          </p:cNvSpPr>
          <p:nvPr>
            <p:ph type="sldNum" sz="quarter" idx="4"/>
          </p:nvPr>
        </p:nvSpPr>
        <p:spPr/>
        <p:txBody>
          <a:bodyPr/>
          <a:lstStyle/>
          <a:p>
            <a:fld id="{CB2079F2-58AF-ED44-82D7-E04B2F6FD686}" type="slidenum">
              <a:rPr lang="en-US" smtClean="0"/>
              <a:pPr/>
              <a:t>64</a:t>
            </a:fld>
            <a:endParaRPr lang="en-US" dirty="0"/>
          </a:p>
        </p:txBody>
      </p:sp>
      <p:sp>
        <p:nvSpPr>
          <p:cNvPr id="7" name="Text Placeholder 6">
            <a:extLst>
              <a:ext uri="{FF2B5EF4-FFF2-40B4-BE49-F238E27FC236}">
                <a16:creationId xmlns:a16="http://schemas.microsoft.com/office/drawing/2014/main" id="{E7F1F083-7EA0-F23C-937D-B4CDFD8ED40A}"/>
              </a:ext>
            </a:extLst>
          </p:cNvPr>
          <p:cNvSpPr>
            <a:spLocks noGrp="1"/>
          </p:cNvSpPr>
          <p:nvPr>
            <p:ph type="body" sz="quarter" idx="13"/>
          </p:nvPr>
        </p:nvSpPr>
        <p:spPr>
          <a:xfrm>
            <a:off x="293556" y="1727201"/>
            <a:ext cx="3795844" cy="698499"/>
          </a:xfrm>
        </p:spPr>
        <p:txBody>
          <a:bodyPr anchor="t">
            <a:noAutofit/>
          </a:bodyPr>
          <a:lstStyle/>
          <a:p>
            <a:pPr algn="l"/>
            <a:r>
              <a:rPr lang="pl-PL" b="1" dirty="0">
                <a:solidFill>
                  <a:schemeClr val="bg1"/>
                </a:solidFill>
              </a:rPr>
              <a:t>QUIZ: Czy jesteś zaangażowany w równouprawnienie w sektorze budowlanym?</a:t>
            </a:r>
            <a:endParaRPr lang="en-GB" b="1" dirty="0">
              <a:solidFill>
                <a:schemeClr val="bg1"/>
              </a:solidFill>
            </a:endParaRPr>
          </a:p>
        </p:txBody>
      </p:sp>
      <p:sp>
        <p:nvSpPr>
          <p:cNvPr id="5" name="Text Placeholder 6">
            <a:extLst>
              <a:ext uri="{FF2B5EF4-FFF2-40B4-BE49-F238E27FC236}">
                <a16:creationId xmlns:a16="http://schemas.microsoft.com/office/drawing/2014/main" id="{DDE147BA-4589-2F41-99A6-473686F433F7}"/>
              </a:ext>
            </a:extLst>
          </p:cNvPr>
          <p:cNvSpPr>
            <a:spLocks noGrp="1"/>
          </p:cNvSpPr>
          <p:nvPr/>
        </p:nvSpPr>
        <p:spPr>
          <a:xfrm>
            <a:off x="552450" y="2659610"/>
            <a:ext cx="3195638" cy="1812483"/>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ea typeface="Calibri" panose="020F0502020204030204" pitchFamily="34" charset="0"/>
              </a:rPr>
              <a:t>Czy chcesz wiedzieć, czy firma, w której pracujesz, dba o widoczność i równość kobiet w swojej pracy? Czy uważasz, że Twoja organizacja robi wszystko, co w jej mocy na rzecz równości kobiet i mężczyzn w budownictwie? Opracowaliśmy mały kwestionariusz, w którym możesz dowiedzieć się, na jakim poziomie zaangażowania znajduje się Twoja firma lub organizacja. Możesz uzyskać dostęp i odpowiedzieć na pytania pod linkiem:</a:t>
            </a:r>
            <a:endParaRPr lang="pl-PL" dirty="0">
              <a:effectLst/>
              <a:ea typeface="Calibri" panose="020F0502020204030204" pitchFamily="34" charset="0"/>
            </a:endParaRPr>
          </a:p>
          <a:p>
            <a:r>
              <a:rPr lang="pl-PL" dirty="0">
                <a:solidFill>
                  <a:schemeClr val="tx1"/>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https://femalesinconstruction.eu/resources/femcon-inclusion-reach-teach-toolkit-pl/</a:t>
            </a:r>
            <a:r>
              <a:rPr lang="pl-PL" dirty="0">
                <a:solidFill>
                  <a:schemeClr val="tx1"/>
                </a:solidFill>
                <a:ea typeface="Calibri" panose="020F0502020204030204" pitchFamily="34" charset="0"/>
              </a:rPr>
              <a:t> </a:t>
            </a:r>
            <a:endParaRPr lang="x-none" dirty="0">
              <a:solidFill>
                <a:schemeClr val="tx1"/>
              </a:solidFill>
              <a:effectLst/>
              <a:ea typeface="Calibri" panose="020F0502020204030204" pitchFamily="34" charset="0"/>
            </a:endParaRPr>
          </a:p>
        </p:txBody>
      </p:sp>
      <p:sp>
        <p:nvSpPr>
          <p:cNvPr id="14" name="Freeform 13">
            <a:extLst>
              <a:ext uri="{FF2B5EF4-FFF2-40B4-BE49-F238E27FC236}">
                <a16:creationId xmlns:a16="http://schemas.microsoft.com/office/drawing/2014/main" id="{1EA7DA8B-72E3-84E1-2914-08934603BD2F}"/>
              </a:ext>
            </a:extLst>
          </p:cNvPr>
          <p:cNvSpPr/>
          <p:nvPr/>
        </p:nvSpPr>
        <p:spPr>
          <a:xfrm>
            <a:off x="464105" y="472749"/>
            <a:ext cx="6496308" cy="9245409"/>
          </a:xfrm>
          <a:custGeom>
            <a:avLst/>
            <a:gdLst>
              <a:gd name="connsiteX0" fmla="*/ 0 w 6496308"/>
              <a:gd name="connsiteY0" fmla="*/ 0 h 9245409"/>
              <a:gd name="connsiteX1" fmla="*/ 6496308 w 6496308"/>
              <a:gd name="connsiteY1" fmla="*/ 0 h 9245409"/>
              <a:gd name="connsiteX2" fmla="*/ 6496308 w 6496308"/>
              <a:gd name="connsiteY2" fmla="*/ 9245409 h 9245409"/>
              <a:gd name="connsiteX3" fmla="*/ 0 w 6496308"/>
              <a:gd name="connsiteY3" fmla="*/ 9245409 h 9245409"/>
              <a:gd name="connsiteX4" fmla="*/ 0 w 6496308"/>
              <a:gd name="connsiteY4" fmla="*/ 4495778 h 9245409"/>
              <a:gd name="connsiteX5" fmla="*/ 3605871 w 6496308"/>
              <a:gd name="connsiteY5" fmla="*/ 4495778 h 9245409"/>
              <a:gd name="connsiteX6" fmla="*/ 3605871 w 6496308"/>
              <a:gd name="connsiteY6" fmla="*/ 804893 h 9245409"/>
              <a:gd name="connsiteX7" fmla="*/ 0 w 6496308"/>
              <a:gd name="connsiteY7" fmla="*/ 804893 h 924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96308" h="9245409">
                <a:moveTo>
                  <a:pt x="0" y="0"/>
                </a:moveTo>
                <a:lnTo>
                  <a:pt x="6496308" y="0"/>
                </a:lnTo>
                <a:lnTo>
                  <a:pt x="6496308" y="9245409"/>
                </a:lnTo>
                <a:lnTo>
                  <a:pt x="0" y="9245409"/>
                </a:lnTo>
                <a:lnTo>
                  <a:pt x="0" y="4495778"/>
                </a:lnTo>
                <a:lnTo>
                  <a:pt x="3605871" y="4495778"/>
                </a:lnTo>
                <a:lnTo>
                  <a:pt x="3605871" y="804893"/>
                </a:lnTo>
                <a:lnTo>
                  <a:pt x="0" y="804893"/>
                </a:lnTo>
                <a:close/>
              </a:path>
            </a:pathLst>
          </a:cu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a:extLst>
              <a:ext uri="{FF2B5EF4-FFF2-40B4-BE49-F238E27FC236}">
                <a16:creationId xmlns:a16="http://schemas.microsoft.com/office/drawing/2014/main" id="{5B529814-EC15-6AFC-F782-41BC39329B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0" y="5110469"/>
            <a:ext cx="3380185" cy="2640503"/>
          </a:xfrm>
          <a:prstGeom prst="rect">
            <a:avLst/>
          </a:prstGeom>
        </p:spPr>
      </p:pic>
      <p:pic>
        <p:nvPicPr>
          <p:cNvPr id="9" name="Immagine 3">
            <a:extLst>
              <a:ext uri="{FF2B5EF4-FFF2-40B4-BE49-F238E27FC236}">
                <a16:creationId xmlns:a16="http://schemas.microsoft.com/office/drawing/2014/main" id="{347A3B20-1567-2F0E-FE4D-6E2C6417A0D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61" y="5494589"/>
            <a:ext cx="2682933" cy="1833407"/>
          </a:xfrm>
          <a:prstGeom prst="rect">
            <a:avLst/>
          </a:prstGeom>
        </p:spPr>
      </p:pic>
      <p:grpSp>
        <p:nvGrpSpPr>
          <p:cNvPr id="11" name="Group 10">
            <a:extLst>
              <a:ext uri="{FF2B5EF4-FFF2-40B4-BE49-F238E27FC236}">
                <a16:creationId xmlns:a16="http://schemas.microsoft.com/office/drawing/2014/main" id="{26049609-AC7D-FBD8-4935-58F02A463FC4}"/>
              </a:ext>
            </a:extLst>
          </p:cNvPr>
          <p:cNvGrpSpPr/>
          <p:nvPr/>
        </p:nvGrpSpPr>
        <p:grpSpPr>
          <a:xfrm>
            <a:off x="2142226" y="6232425"/>
            <a:ext cx="1226554" cy="832733"/>
            <a:chOff x="3789100" y="3269513"/>
            <a:chExt cx="1226554" cy="832733"/>
          </a:xfrm>
        </p:grpSpPr>
        <p:sp>
          <p:nvSpPr>
            <p:cNvPr id="12" name="Freeform 11">
              <a:extLst>
                <a:ext uri="{FF2B5EF4-FFF2-40B4-BE49-F238E27FC236}">
                  <a16:creationId xmlns:a16="http://schemas.microsoft.com/office/drawing/2014/main" id="{3B071D3B-AFF7-5B72-C220-1833C6662281}"/>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0B412FCB-4C07-A619-49A2-2F65A7F11C8F}"/>
                </a:ext>
              </a:extLst>
            </p:cNvPr>
            <p:cNvSpPr/>
            <p:nvPr/>
          </p:nvSpPr>
          <p:spPr>
            <a:xfrm rot="585404">
              <a:off x="3789100" y="3454487"/>
              <a:ext cx="1226554" cy="425758"/>
            </a:xfrm>
            <a:prstGeom prst="rect">
              <a:avLst/>
            </a:prstGeom>
          </p:spPr>
          <p:txBody>
            <a:bodyPr wrap="none">
              <a:spAutoFit/>
            </a:bodyPr>
            <a:lstStyle/>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KLIKNIJ</a:t>
              </a:r>
            </a:p>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ABY ZOBACZYĆ</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812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4798261"/>
            <a:ext cx="641119" cy="809629"/>
          </a:xfrm>
        </p:spPr>
        <p:txBody>
          <a:bodyPr/>
          <a:lstStyle/>
          <a:p>
            <a:pPr algn="ctr"/>
            <a:r>
              <a:rPr lang="en-US" sz="3200"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65</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a:xfrm>
            <a:off x="4461243" y="374813"/>
            <a:ext cx="2134973" cy="339415"/>
          </a:xfrm>
        </p:spPr>
        <p:txBody>
          <a:bodyPr/>
          <a:lstStyle/>
          <a:p>
            <a:r>
              <a:rPr lang="en-US" sz="2200" b="1" dirty="0">
                <a:solidFill>
                  <a:srgbClr val="EF8D5B"/>
                </a:solidFill>
                <a:cs typeface="Poppins SemiBold" pitchFamily="2" charset="77"/>
              </a:rPr>
              <a:t>4.2 </a:t>
            </a:r>
            <a:r>
              <a:rPr lang="pl-PL" sz="2200" b="1" dirty="0">
                <a:solidFill>
                  <a:srgbClr val="EF8D5B"/>
                </a:solidFill>
                <a:cs typeface="Poppins SemiBold" pitchFamily="2" charset="77"/>
              </a:rPr>
              <a:t>Aspekty, które inspirują. Co dalej z młodymi kobietami?</a:t>
            </a:r>
            <a:endParaRPr lang="en-US" sz="2200" b="1" dirty="0">
              <a:solidFill>
                <a:srgbClr val="EF8D5B"/>
              </a:solidFill>
              <a:cs typeface="Poppins SemiBold" pitchFamily="2" charset="77"/>
            </a:endParaRPr>
          </a:p>
          <a:p>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166124"/>
            <a:ext cx="2360518" cy="3479075"/>
          </a:xfrm>
        </p:spPr>
        <p:txBody>
          <a:bodyPr anchor="t">
            <a:normAutofit/>
          </a:bodyPr>
          <a:lstStyle/>
          <a:p>
            <a:pPr>
              <a:spcBef>
                <a:spcPts val="0"/>
              </a:spcBef>
            </a:pPr>
            <a:r>
              <a:rPr lang="pl-PL" sz="1100" b="1" dirty="0">
                <a:solidFill>
                  <a:srgbClr val="EF8D5B"/>
                </a:solidFill>
              </a:rPr>
              <a:t>Nie są same.</a:t>
            </a:r>
            <a:endParaRPr lang="en-US" sz="1100" b="1" dirty="0">
              <a:solidFill>
                <a:srgbClr val="EF8D5B"/>
              </a:solidFill>
            </a:endParaRPr>
          </a:p>
          <a:p>
            <a:pPr>
              <a:spcBef>
                <a:spcPts val="0"/>
              </a:spcBef>
            </a:pPr>
            <a:endParaRPr lang="en-US" sz="1100" b="1" dirty="0">
              <a:solidFill>
                <a:srgbClr val="EF8D5B"/>
              </a:solidFill>
            </a:endParaRPr>
          </a:p>
          <a:p>
            <a:pPr>
              <a:spcBef>
                <a:spcPts val="0"/>
              </a:spcBef>
            </a:pPr>
            <a:r>
              <a:rPr lang="pl-PL" sz="1100" dirty="0"/>
              <a:t>Chociaż odsetek kobiet pracujących w sektorze budowlanym w Europie wynosi 9%, coraz więcej kobiet zajmuje stanowiska kierownicze, takie jak inżynierowie czy kierownicy budowy... Ponadto w ostatnich latach rośnie liczba inicjatyw mających na celu zwiększenie obecności i widoczności kobiet. </a:t>
            </a:r>
          </a:p>
          <a:p>
            <a:pPr>
              <a:spcBef>
                <a:spcPts val="0"/>
              </a:spcBef>
            </a:pPr>
            <a:endParaRPr lang="pl-PL" sz="1100" dirty="0"/>
          </a:p>
          <a:p>
            <a:pPr>
              <a:spcBef>
                <a:spcPts val="0"/>
              </a:spcBef>
            </a:pPr>
            <a:r>
              <a:rPr lang="pl-PL" sz="1100" dirty="0"/>
              <a:t>Sektor budowlany jest nadal bardzo zdominowany przez mężczyzn, ale nie oznacza to, że kobiety w nim pracujące powinny czuć się samotne lub odizolowane.</a:t>
            </a:r>
            <a:endParaRPr lang="en-US" sz="1100"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2209800"/>
            <a:ext cx="2389093" cy="993051"/>
          </a:xfrm>
        </p:spPr>
        <p:txBody>
          <a:bodyPr/>
          <a:lstStyle/>
          <a:p>
            <a:pPr>
              <a:spcBef>
                <a:spcPts val="0"/>
              </a:spcBef>
            </a:pPr>
            <a:r>
              <a:rPr lang="pl-PL" sz="1100" dirty="0"/>
              <a:t>Budownictwo ma wiele do zaoferowania młodym kobietom rozważającym karierę w tym sektorze. Branża budowlana to nieustannie zmieniający się sektor.  </a:t>
            </a:r>
          </a:p>
          <a:p>
            <a:pPr>
              <a:spcBef>
                <a:spcPts val="0"/>
              </a:spcBef>
            </a:pPr>
            <a:endParaRPr lang="pl-PL" sz="1100" dirty="0"/>
          </a:p>
          <a:p>
            <a:pPr>
              <a:spcBef>
                <a:spcPts val="0"/>
              </a:spcBef>
            </a:pPr>
            <a:r>
              <a:rPr lang="pl-PL" sz="1100" dirty="0"/>
              <a:t>Najbardziej wpływowe kobiety w tym sektorze w Europie przedstawiły swoje poglądy, porady i zalecenia zarówno młodym kobietom, jak i kobietom już pracującym w tym sektorze, aby zmotywować je do dalszego rozwoju lub wejścia do branży. </a:t>
            </a:r>
          </a:p>
          <a:p>
            <a:pPr>
              <a:spcBef>
                <a:spcPts val="0"/>
              </a:spcBef>
            </a:pPr>
            <a:endParaRPr lang="pl-PL" sz="1100" dirty="0"/>
          </a:p>
          <a:p>
            <a:pPr>
              <a:spcBef>
                <a:spcPts val="0"/>
              </a:spcBef>
            </a:pPr>
            <a:r>
              <a:rPr lang="pl-PL" sz="1100" dirty="0"/>
              <a:t>Zebraliśmy niektóre z tych najważniejszych informacji.</a:t>
            </a:r>
            <a:endParaRPr lang="en-GB" sz="1100" dirty="0"/>
          </a:p>
        </p:txBody>
      </p:sp>
      <p:sp>
        <p:nvSpPr>
          <p:cNvPr id="4" name="Freeform 3">
            <a:extLst>
              <a:ext uri="{FF2B5EF4-FFF2-40B4-BE49-F238E27FC236}">
                <a16:creationId xmlns:a16="http://schemas.microsoft.com/office/drawing/2014/main" id="{B119E4B8-D04C-E2DC-BB3C-D6C1E00ADCAE}"/>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3198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941910"/>
            <a:ext cx="641119" cy="809629"/>
          </a:xfrm>
        </p:spPr>
        <p:txBody>
          <a:bodyPr/>
          <a:lstStyle/>
          <a:p>
            <a:pPr algn="ctr"/>
            <a:r>
              <a:rPr lang="en-US" sz="3200" dirty="0"/>
              <a:t>2</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6"/>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66</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1309773"/>
            <a:ext cx="2360518" cy="3479075"/>
          </a:xfrm>
        </p:spPr>
        <p:txBody>
          <a:bodyPr anchor="t">
            <a:noAutofit/>
          </a:bodyPr>
          <a:lstStyle/>
          <a:p>
            <a:pPr>
              <a:spcBef>
                <a:spcPts val="0"/>
              </a:spcBef>
            </a:pPr>
            <a:r>
              <a:rPr lang="pl-PL" sz="1100" b="1" dirty="0">
                <a:solidFill>
                  <a:srgbClr val="EF8D5B"/>
                </a:solidFill>
              </a:rPr>
              <a:t>Dla każdego znajdzie się miejsce i praca.</a:t>
            </a:r>
          </a:p>
          <a:p>
            <a:pPr>
              <a:spcBef>
                <a:spcPts val="0"/>
              </a:spcBef>
            </a:pPr>
            <a:endParaRPr lang="en-US" sz="1100" b="1" dirty="0">
              <a:solidFill>
                <a:srgbClr val="EF8D5B"/>
              </a:solidFill>
            </a:endParaRPr>
          </a:p>
          <a:p>
            <a:pPr>
              <a:spcBef>
                <a:spcPts val="0"/>
              </a:spcBef>
            </a:pPr>
            <a:r>
              <a:rPr lang="pl-PL" sz="1100" dirty="0"/>
              <a:t>Sektor budowlany jest jednym z najszybciej rozwijających się sektorów, nawet jeśli poniósł konsekwencje kryzysu COVID-19 lub wojny na Ukrainie. Mimo to eksperci przypominają kobietom, które myślą o karierze w tym sektorze, że sektor budowlany jest sektorem w ciągłej ekspansji i że będzie pilnie potrzebował siły roboczej w ciągu najbliższych 10 lat. Dlatego jest i będzie wiele ofert pracy zarówno w tradycyjnych branżach, jak i przede wszystkim w zawodach związanych z cyfryzacją i nowymi odnawialnymi źródłami energii.</a:t>
            </a:r>
          </a:p>
          <a:p>
            <a:pPr>
              <a:spcBef>
                <a:spcPts val="0"/>
              </a:spcBef>
            </a:pPr>
            <a:r>
              <a:rPr lang="en-US" sz="1100" dirty="0"/>
              <a:t> </a:t>
            </a:r>
          </a:p>
          <a:p>
            <a:pPr>
              <a:spcBef>
                <a:spcPts val="0"/>
              </a:spcBef>
            </a:pPr>
            <a:r>
              <a:rPr lang="pl-PL" sz="1100" b="1" dirty="0" err="1">
                <a:solidFill>
                  <a:srgbClr val="EF8D5B"/>
                </a:solidFill>
              </a:rPr>
              <a:t>Natalija</a:t>
            </a:r>
            <a:r>
              <a:rPr lang="pl-PL" sz="1100" b="1" dirty="0">
                <a:solidFill>
                  <a:srgbClr val="EF8D5B"/>
                </a:solidFill>
              </a:rPr>
              <a:t> </a:t>
            </a:r>
            <a:r>
              <a:rPr lang="pl-PL" sz="1100" b="1" dirty="0" err="1">
                <a:solidFill>
                  <a:srgbClr val="EF8D5B"/>
                </a:solidFill>
              </a:rPr>
              <a:t>Plascevic</a:t>
            </a:r>
            <a:r>
              <a:rPr lang="pl-PL" sz="1100" b="1" dirty="0">
                <a:solidFill>
                  <a:srgbClr val="EF8D5B"/>
                </a:solidFill>
              </a:rPr>
              <a:t>, dyrektor firmy zajmującej się instalacjami mechanicznymi w Niemczech</a:t>
            </a:r>
            <a:r>
              <a:rPr lang="pl-PL" sz="1100" dirty="0"/>
              <a:t>, radzi młodym kobietom, jak wykorzystać kryzys i brak wykwalifikowanej siły roboczej na swoją korzyść.</a:t>
            </a:r>
            <a:endParaRPr lang="en-US" sz="1100" dirty="0"/>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7679793"/>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Młode kobiety powinny zapoznać się z zapotrzebowaniem, przejść szkolenie i zacząć działać</a:t>
            </a:r>
            <a:r>
              <a:rPr lang="en-IE" dirty="0"/>
              <a:t>”.</a:t>
            </a:r>
            <a:r>
              <a:rPr lang="x-none"/>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6282962"/>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18" name="Freeform 17">
            <a:extLst>
              <a:ext uri="{FF2B5EF4-FFF2-40B4-BE49-F238E27FC236}">
                <a16:creationId xmlns:a16="http://schemas.microsoft.com/office/drawing/2014/main" id="{82D2FFC1-AC88-5520-1393-267F787D9BB8}"/>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4322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713309"/>
            <a:ext cx="641119" cy="809629"/>
          </a:xfrm>
        </p:spPr>
        <p:txBody>
          <a:bodyPr/>
          <a:lstStyle/>
          <a:p>
            <a:pPr algn="ctr"/>
            <a:r>
              <a:rPr lang="en-US" sz="3200" dirty="0"/>
              <a:t>3</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382"/>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67</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1081172"/>
            <a:ext cx="2360518" cy="3479075"/>
          </a:xfrm>
        </p:spPr>
        <p:txBody>
          <a:bodyPr anchor="t">
            <a:noAutofit/>
          </a:bodyPr>
          <a:lstStyle/>
          <a:p>
            <a:pPr>
              <a:spcBef>
                <a:spcPts val="0"/>
              </a:spcBef>
            </a:pPr>
            <a:r>
              <a:rPr lang="en-US" sz="1100" b="1" dirty="0" err="1">
                <a:solidFill>
                  <a:srgbClr val="EF8D5B"/>
                </a:solidFill>
              </a:rPr>
              <a:t>Nie</a:t>
            </a:r>
            <a:r>
              <a:rPr lang="en-US" sz="1100" b="1" dirty="0">
                <a:solidFill>
                  <a:srgbClr val="EF8D5B"/>
                </a:solidFill>
              </a:rPr>
              <a:t> </a:t>
            </a:r>
            <a:r>
              <a:rPr lang="en-US" sz="1100" b="1" dirty="0" err="1">
                <a:solidFill>
                  <a:srgbClr val="EF8D5B"/>
                </a:solidFill>
              </a:rPr>
              <a:t>stawiaj</a:t>
            </a:r>
            <a:r>
              <a:rPr lang="en-US" sz="1100" b="1" dirty="0">
                <a:solidFill>
                  <a:srgbClr val="EF8D5B"/>
                </a:solidFill>
              </a:rPr>
              <a:t> </a:t>
            </a:r>
            <a:r>
              <a:rPr lang="en-US" sz="1100" b="1" dirty="0" err="1">
                <a:solidFill>
                  <a:srgbClr val="EF8D5B"/>
                </a:solidFill>
              </a:rPr>
              <a:t>sobie</a:t>
            </a:r>
            <a:r>
              <a:rPr lang="en-US" sz="1100" b="1" dirty="0">
                <a:solidFill>
                  <a:srgbClr val="EF8D5B"/>
                </a:solidFill>
              </a:rPr>
              <a:t> </a:t>
            </a:r>
            <a:r>
              <a:rPr lang="en-US" sz="1100" b="1" dirty="0" err="1">
                <a:solidFill>
                  <a:srgbClr val="EF8D5B"/>
                </a:solidFill>
              </a:rPr>
              <a:t>ograniczeń</a:t>
            </a:r>
            <a:r>
              <a:rPr lang="en-US" sz="1100" b="1" dirty="0">
                <a:solidFill>
                  <a:srgbClr val="EF8D5B"/>
                </a:solidFill>
              </a:rPr>
              <a:t>.</a:t>
            </a:r>
            <a:endParaRPr lang="pl-PL" sz="1100" b="1" dirty="0">
              <a:solidFill>
                <a:srgbClr val="EF8D5B"/>
              </a:solidFill>
            </a:endParaRPr>
          </a:p>
          <a:p>
            <a:pPr>
              <a:spcBef>
                <a:spcPts val="0"/>
              </a:spcBef>
            </a:pPr>
            <a:endParaRPr lang="en-US" sz="1100" b="1" dirty="0">
              <a:solidFill>
                <a:srgbClr val="EF8D5B"/>
              </a:solidFill>
            </a:endParaRPr>
          </a:p>
          <a:p>
            <a:pPr>
              <a:spcBef>
                <a:spcPts val="0"/>
              </a:spcBef>
            </a:pPr>
            <a:r>
              <a:rPr lang="pl-PL" sz="1100" dirty="0">
                <a:ea typeface="Calibri" panose="020F0502020204030204" pitchFamily="34" charset="0"/>
              </a:rPr>
              <a:t>Sektor budowlany jest sektorem bardzo zmaskulinizowanym i tradycyjnie związanym z pracą siłową, ale obecnie sektor ten ewoluuje, jak widzieliśmy, w kierunku cyfryzacji lub odnawialnych źródeł energii. </a:t>
            </a:r>
          </a:p>
          <a:p>
            <a:pPr>
              <a:spcBef>
                <a:spcPts val="0"/>
              </a:spcBef>
            </a:pPr>
            <a:endParaRPr lang="pl-PL" sz="1100" dirty="0">
              <a:ea typeface="Calibri" panose="020F0502020204030204" pitchFamily="34" charset="0"/>
            </a:endParaRPr>
          </a:p>
          <a:p>
            <a:pPr>
              <a:spcBef>
                <a:spcPts val="0"/>
              </a:spcBef>
            </a:pPr>
            <a:r>
              <a:rPr lang="pl-PL" sz="1100" dirty="0">
                <a:ea typeface="Calibri" panose="020F0502020204030204" pitchFamily="34" charset="0"/>
              </a:rPr>
              <a:t>Co więcej, choć obecność kobiet jest nadal niewielka, możemy je znaleźć w różnych obszarach sektora, od pracy "w terenie" po stanowiska kierownicze. Są to cechy, które kobiety w sektorze podkreślają, aby zachęcić młode kobiety do wejścia do sektora budowlanego. Sam sektor nie nakłada ograniczeń na kobiety, jeśli chodzi o pracę w nim, to z góry określone stereotypy, a także tradycyjny wizerunek sektora nakładają ograniczenia na nas same. Ograniczenia, których nie powinnyśmy sobie wyznaczać.</a:t>
            </a:r>
            <a:r>
              <a:rPr lang="en-GB" sz="1100" i="1" dirty="0">
                <a:effectLst/>
                <a:ea typeface="Calibri" panose="020F0502020204030204" pitchFamily="34" charset="0"/>
              </a:rPr>
              <a:t> </a:t>
            </a:r>
            <a:endParaRPr lang="x-none" sz="1100">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7112231"/>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Jeśli jesteś pasjonatem odgrywania roli w budownictwie lub w przekształcaniu branży, bardzo łatwo jest znaleźć tu dom. Jest tu miejsce dla każdego, kto pracuje w branży budowlanej</a:t>
            </a:r>
            <a:r>
              <a:rPr lang="en-IE" dirty="0"/>
              <a:t>”.</a:t>
            </a:r>
            <a:r>
              <a:rPr lang="x-none"/>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5715400"/>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2" name="Text Placeholder 6">
            <a:extLst>
              <a:ext uri="{FF2B5EF4-FFF2-40B4-BE49-F238E27FC236}">
                <a16:creationId xmlns:a16="http://schemas.microsoft.com/office/drawing/2014/main" id="{39163D36-0CD9-0660-3111-409559B1E8E9}"/>
              </a:ext>
            </a:extLst>
          </p:cNvPr>
          <p:cNvSpPr txBox="1">
            <a:spLocks/>
          </p:cNvSpPr>
          <p:nvPr/>
        </p:nvSpPr>
        <p:spPr>
          <a:xfrm>
            <a:off x="4143909" y="9385342"/>
            <a:ext cx="3195637" cy="393894"/>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R="243840" algn="ctr">
              <a:lnSpc>
                <a:spcPct val="115000"/>
              </a:lnSpc>
              <a:spcBef>
                <a:spcPts val="195"/>
              </a:spcBef>
              <a:spcAft>
                <a:spcPts val="0"/>
              </a:spcAft>
              <a:tabLst>
                <a:tab pos="450215" algn="l"/>
              </a:tabLst>
            </a:pPr>
            <a:r>
              <a:rPr lang="en-GB" sz="900" b="1" i="1" dirty="0">
                <a:solidFill>
                  <a:srgbClr val="EF8D5B"/>
                </a:solidFill>
                <a:cs typeface="Times New Roman" panose="02020603050405020304" pitchFamily="18" charset="0"/>
              </a:rPr>
              <a:t>Sarah Jane </a:t>
            </a:r>
            <a:r>
              <a:rPr lang="en-GB" sz="900" b="1" i="1" dirty="0" err="1">
                <a:solidFill>
                  <a:srgbClr val="EF8D5B"/>
                </a:solidFill>
                <a:cs typeface="Times New Roman" panose="02020603050405020304" pitchFamily="18" charset="0"/>
              </a:rPr>
              <a:t>Pisciotti</a:t>
            </a:r>
            <a:r>
              <a:rPr lang="en-GB" sz="900" b="1" i="1" dirty="0">
                <a:solidFill>
                  <a:srgbClr val="EF8D5B"/>
                </a:solidFill>
                <a:cs typeface="Times New Roman" panose="02020603050405020304" pitchFamily="18" charset="0"/>
              </a:rPr>
              <a:t>, </a:t>
            </a:r>
            <a:r>
              <a:rPr lang="pl-PL" sz="900" b="1" i="1" dirty="0">
                <a:solidFill>
                  <a:srgbClr val="EF8D5B"/>
                </a:solidFill>
                <a:cs typeface="Times New Roman" panose="02020603050405020304" pitchFamily="18" charset="0"/>
              </a:rPr>
              <a:t>Dyrektor ds. innowacji i projektowania w John </a:t>
            </a:r>
            <a:r>
              <a:rPr lang="pl-PL" sz="900" b="1" i="1" dirty="0" err="1">
                <a:solidFill>
                  <a:srgbClr val="EF8D5B"/>
                </a:solidFill>
                <a:cs typeface="Times New Roman" panose="02020603050405020304" pitchFamily="18" charset="0"/>
              </a:rPr>
              <a:t>Sisk</a:t>
            </a:r>
            <a:r>
              <a:rPr lang="pl-PL" sz="900" b="1" i="1" dirty="0">
                <a:solidFill>
                  <a:srgbClr val="EF8D5B"/>
                </a:solidFill>
                <a:cs typeface="Times New Roman" panose="02020603050405020304" pitchFamily="18" charset="0"/>
              </a:rPr>
              <a:t> &amp; Son</a:t>
            </a:r>
            <a:endParaRPr lang="en-GB" sz="900" b="1" i="1" dirty="0">
              <a:solidFill>
                <a:srgbClr val="EF8D5B"/>
              </a:solidFill>
              <a:cs typeface="Times New Roman" panose="02020603050405020304" pitchFamily="18" charset="0"/>
            </a:endParaRPr>
          </a:p>
        </p:txBody>
      </p:sp>
      <p:sp>
        <p:nvSpPr>
          <p:cNvPr id="4" name="Freeform 3">
            <a:extLst>
              <a:ext uri="{FF2B5EF4-FFF2-40B4-BE49-F238E27FC236}">
                <a16:creationId xmlns:a16="http://schemas.microsoft.com/office/drawing/2014/main" id="{622D44BA-0E4C-E5CA-3808-A6D30F56D222}"/>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690582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198955"/>
            <a:ext cx="641119" cy="809629"/>
          </a:xfrm>
        </p:spPr>
        <p:txBody>
          <a:bodyPr/>
          <a:lstStyle/>
          <a:p>
            <a:pPr algn="ctr"/>
            <a:r>
              <a:rPr lang="en-US" sz="3200" dirty="0"/>
              <a:t>4</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68</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66818"/>
            <a:ext cx="2360518" cy="3479075"/>
          </a:xfrm>
        </p:spPr>
        <p:txBody>
          <a:bodyPr anchor="t">
            <a:noAutofit/>
          </a:bodyPr>
          <a:lstStyle/>
          <a:p>
            <a:pPr>
              <a:spcBef>
                <a:spcPts val="0"/>
              </a:spcBef>
            </a:pPr>
            <a:r>
              <a:rPr lang="en-US" sz="1100" b="1" dirty="0" err="1">
                <a:solidFill>
                  <a:srgbClr val="EF8D5B"/>
                </a:solidFill>
              </a:rPr>
              <a:t>Wiedza</a:t>
            </a:r>
            <a:r>
              <a:rPr lang="en-US" sz="1100" b="1" dirty="0">
                <a:solidFill>
                  <a:srgbClr val="EF8D5B"/>
                </a:solidFill>
              </a:rPr>
              <a:t> to </a:t>
            </a:r>
            <a:r>
              <a:rPr lang="en-US" sz="1100" b="1" dirty="0" err="1">
                <a:solidFill>
                  <a:srgbClr val="EF8D5B"/>
                </a:solidFill>
              </a:rPr>
              <a:t>siła</a:t>
            </a:r>
            <a:endParaRPr lang="pl-PL" sz="1100" b="1" dirty="0">
              <a:solidFill>
                <a:srgbClr val="EF8D5B"/>
              </a:solidFill>
            </a:endParaRPr>
          </a:p>
          <a:p>
            <a:pPr>
              <a:spcBef>
                <a:spcPts val="0"/>
              </a:spcBef>
            </a:pPr>
            <a:endParaRPr lang="en-US" sz="1100" b="1" dirty="0">
              <a:solidFill>
                <a:srgbClr val="EF8D5B"/>
              </a:solidFill>
            </a:endParaRPr>
          </a:p>
          <a:p>
            <a:pPr>
              <a:spcBef>
                <a:spcPts val="0"/>
              </a:spcBef>
            </a:pPr>
            <a:r>
              <a:rPr lang="pl-PL" sz="1100" dirty="0">
                <a:ea typeface="Calibri" panose="020F0502020204030204" pitchFamily="34" charset="0"/>
              </a:rPr>
              <a:t>Brak pracowników w nadchodzących latach idzie w parze z brakiem wyszkolonych i wykwalifikowanych pracowników. Jest to coś, co podkreślały nam wszystkie kobiety. Znaczenie szkoleń dla dostępu i awansu w sektorze budowlanym.</a:t>
            </a:r>
          </a:p>
          <a:p>
            <a:pPr>
              <a:spcBef>
                <a:spcPts val="0"/>
              </a:spcBef>
            </a:pPr>
            <a:r>
              <a:rPr lang="en-GB" sz="1100" dirty="0">
                <a:effectLst/>
                <a:ea typeface="Calibri" panose="020F0502020204030204" pitchFamily="34" charset="0"/>
              </a:rPr>
              <a:t> </a:t>
            </a:r>
            <a:endParaRPr lang="x-none" sz="1100">
              <a:effectLst/>
              <a:ea typeface="Calibri" panose="020F0502020204030204" pitchFamily="34" charset="0"/>
            </a:endParaRPr>
          </a:p>
          <a:p>
            <a:pPr>
              <a:spcBef>
                <a:spcPts val="0"/>
              </a:spcBef>
            </a:pPr>
            <a:r>
              <a:rPr lang="pl-PL" sz="1100" dirty="0">
                <a:ea typeface="Calibri" panose="020F0502020204030204" pitchFamily="34" charset="0"/>
              </a:rPr>
              <a:t>Brak pracowników jest spodziewany na wszystkich poziomach edukacji i szkoleń. Dlatego </a:t>
            </a:r>
            <a:r>
              <a:rPr lang="pl-PL" sz="1100" b="1" i="1" dirty="0">
                <a:solidFill>
                  <a:srgbClr val="EF8D5B"/>
                </a:solidFill>
                <a:ea typeface="Calibri" panose="020F0502020204030204" pitchFamily="34" charset="0"/>
              </a:rPr>
              <a:t>Kamila Slega Kierownik Zespołu Inżyniera Kontraktu, P.U.I. </a:t>
            </a:r>
            <a:r>
              <a:rPr lang="pl-PL" sz="1100" b="1" i="1" dirty="0" err="1">
                <a:solidFill>
                  <a:srgbClr val="EF8D5B"/>
                </a:solidFill>
                <a:ea typeface="Calibri" panose="020F0502020204030204" pitchFamily="34" charset="0"/>
              </a:rPr>
              <a:t>EKO-INWEST</a:t>
            </a:r>
            <a:r>
              <a:rPr lang="pl-PL" sz="1100" b="1" i="1" dirty="0">
                <a:solidFill>
                  <a:srgbClr val="EF8D5B"/>
                </a:solidFill>
                <a:ea typeface="Calibri" panose="020F0502020204030204" pitchFamily="34" charset="0"/>
              </a:rPr>
              <a:t> z Polski</a:t>
            </a:r>
            <a:r>
              <a:rPr lang="pl-PL" sz="1100" dirty="0">
                <a:ea typeface="Calibri" panose="020F0502020204030204" pitchFamily="34" charset="0"/>
              </a:rPr>
              <a:t>, podkreśla i informuje młode kobiety, że:</a:t>
            </a:r>
            <a:endParaRPr lang="x-none" sz="1100">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43909" y="4997665"/>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Sektor budowlany potrzebuje pracowników na wszystkich poziomach. Firmy poszukują doświadczonych pracowników</a:t>
            </a:r>
            <a:r>
              <a:rPr lang="en-IE" dirty="0"/>
              <a:t>”.</a:t>
            </a:r>
            <a:r>
              <a:rPr lang="x-none"/>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3600834"/>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13">
            <a:extLst>
              <a:ext uri="{FF2B5EF4-FFF2-40B4-BE49-F238E27FC236}">
                <a16:creationId xmlns:a16="http://schemas.microsoft.com/office/drawing/2014/main" id="{9B58F462-2245-3119-DD01-9BC9DDEA1839}"/>
              </a:ext>
            </a:extLst>
          </p:cNvPr>
          <p:cNvSpPr txBox="1">
            <a:spLocks/>
          </p:cNvSpPr>
          <p:nvPr/>
        </p:nvSpPr>
        <p:spPr>
          <a:xfrm>
            <a:off x="4475689" y="6463862"/>
            <a:ext cx="2360518" cy="2017986"/>
          </a:xfrm>
          <a:prstGeom prst="rect">
            <a:avLst/>
          </a:prstGeom>
        </p:spPr>
        <p:txBody>
          <a:bodyPr anchor="t">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pl-PL" sz="1100" dirty="0">
                <a:ea typeface="Calibri" panose="020F0502020204030204" pitchFamily="34" charset="0"/>
              </a:rPr>
              <a:t>Jako szansa na dostęp poprzez ich wiedzę i szkolenia. Co więcej, budownictwo jest sektorem, w którym jest miejsce dla każdego z wykształceniem i to właśnie dzięki tym umiejętnościom i wiedzy młode kobiety mogą wejść do tego sektora</a:t>
            </a:r>
            <a:r>
              <a:rPr lang="en-GB" sz="1100" i="1" dirty="0">
                <a:solidFill>
                  <a:srgbClr val="EF8D5B"/>
                </a:solidFill>
                <a:effectLst/>
                <a:ea typeface="Calibri" panose="020F0502020204030204" pitchFamily="34" charset="0"/>
              </a:rPr>
              <a:t>. </a:t>
            </a:r>
            <a:r>
              <a:rPr lang="pl-PL" sz="1100" b="1" i="1" dirty="0">
                <a:solidFill>
                  <a:srgbClr val="EF8D5B"/>
                </a:solidFill>
                <a:ea typeface="Calibri" panose="020F0502020204030204" pitchFamily="34" charset="0"/>
              </a:rPr>
              <a:t>Klara Lund ekspert ds. projektowania i analizy konstrukcji </a:t>
            </a:r>
            <a:r>
              <a:rPr lang="pl-PL" sz="1100" dirty="0">
                <a:solidFill>
                  <a:schemeClr val="tx1"/>
                </a:solidFill>
                <a:ea typeface="Calibri" panose="020F0502020204030204" pitchFamily="34" charset="0"/>
              </a:rPr>
              <a:t>radzi młodym kobietom zainteresowanym budownictwem:</a:t>
            </a:r>
            <a:endParaRPr lang="x-none" sz="1100">
              <a:solidFill>
                <a:schemeClr val="tx1"/>
              </a:solidFill>
              <a:effectLst/>
              <a:ea typeface="Calibri" panose="020F0502020204030204" pitchFamily="34" charset="0"/>
            </a:endParaRPr>
          </a:p>
        </p:txBody>
      </p:sp>
      <p:sp>
        <p:nvSpPr>
          <p:cNvPr id="7" name="Text Placeholder 4">
            <a:extLst>
              <a:ext uri="{FF2B5EF4-FFF2-40B4-BE49-F238E27FC236}">
                <a16:creationId xmlns:a16="http://schemas.microsoft.com/office/drawing/2014/main" id="{77A4A2EF-7D99-1446-9D64-90C9BC51D281}"/>
              </a:ext>
            </a:extLst>
          </p:cNvPr>
          <p:cNvSpPr>
            <a:spLocks noGrp="1"/>
          </p:cNvSpPr>
          <p:nvPr/>
        </p:nvSpPr>
        <p:spPr>
          <a:xfrm>
            <a:off x="4131383" y="8705369"/>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Przeprowadzaj badania, zdobywaj odpowiednie umiejętności i bądź pewny siebie i swoich możliwości.</a:t>
            </a:r>
            <a:r>
              <a:rPr lang="en-IE" dirty="0"/>
              <a:t>”.</a:t>
            </a:r>
            <a:r>
              <a:rPr lang="x-none"/>
              <a:t> </a:t>
            </a:r>
            <a:endParaRPr lang="en-US" baseline="30000" dirty="0"/>
          </a:p>
        </p:txBody>
      </p:sp>
      <p:sp>
        <p:nvSpPr>
          <p:cNvPr id="8" name="Freeform 7">
            <a:extLst>
              <a:ext uri="{FF2B5EF4-FFF2-40B4-BE49-F238E27FC236}">
                <a16:creationId xmlns:a16="http://schemas.microsoft.com/office/drawing/2014/main" id="{D35505D9-CE51-4581-EEB5-2811F4032269}"/>
              </a:ext>
            </a:extLst>
          </p:cNvPr>
          <p:cNvSpPr/>
          <p:nvPr/>
        </p:nvSpPr>
        <p:spPr>
          <a:xfrm>
            <a:off x="6712" y="671653"/>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88442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a:xfrm>
            <a:off x="3502790" y="198955"/>
            <a:ext cx="641119" cy="809629"/>
          </a:xfrm>
        </p:spPr>
        <p:txBody>
          <a:bodyPr/>
          <a:lstStyle/>
          <a:p>
            <a:pPr algn="ctr"/>
            <a:r>
              <a:rPr lang="en-US" sz="3200" dirty="0"/>
              <a:t>5</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b="-41"/>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69</a:t>
            </a:fld>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566818"/>
            <a:ext cx="2360518" cy="2720347"/>
          </a:xfrm>
        </p:spPr>
        <p:txBody>
          <a:bodyPr anchor="t">
            <a:noAutofit/>
          </a:bodyPr>
          <a:lstStyle/>
          <a:p>
            <a:pPr>
              <a:spcBef>
                <a:spcPts val="0"/>
              </a:spcBef>
            </a:pPr>
            <a:r>
              <a:rPr lang="en-US" sz="1100" b="1" dirty="0" err="1">
                <a:solidFill>
                  <a:srgbClr val="EF8D5B"/>
                </a:solidFill>
              </a:rPr>
              <a:t>Nagradzający</a:t>
            </a:r>
            <a:r>
              <a:rPr lang="en-US" sz="1100" b="1" dirty="0">
                <a:solidFill>
                  <a:srgbClr val="EF8D5B"/>
                </a:solidFill>
              </a:rPr>
              <a:t> </a:t>
            </a:r>
            <a:r>
              <a:rPr lang="en-US" sz="1100" b="1" dirty="0" err="1">
                <a:solidFill>
                  <a:srgbClr val="EF8D5B"/>
                </a:solidFill>
              </a:rPr>
              <a:t>i</a:t>
            </a:r>
            <a:r>
              <a:rPr lang="en-US" sz="1100" b="1" dirty="0">
                <a:solidFill>
                  <a:srgbClr val="EF8D5B"/>
                </a:solidFill>
              </a:rPr>
              <a:t> </a:t>
            </a:r>
            <a:r>
              <a:rPr lang="en-US" sz="1100" b="1" dirty="0" err="1">
                <a:solidFill>
                  <a:srgbClr val="EF8D5B"/>
                </a:solidFill>
              </a:rPr>
              <a:t>różnorodny</a:t>
            </a:r>
            <a:r>
              <a:rPr lang="en-US" sz="1100" b="1" dirty="0">
                <a:solidFill>
                  <a:srgbClr val="EF8D5B"/>
                </a:solidFill>
              </a:rPr>
              <a:t> </a:t>
            </a:r>
            <a:r>
              <a:rPr lang="en-US" sz="1100" b="1" dirty="0" err="1">
                <a:solidFill>
                  <a:srgbClr val="EF8D5B"/>
                </a:solidFill>
              </a:rPr>
              <a:t>sektor</a:t>
            </a:r>
            <a:r>
              <a:rPr lang="en-US" sz="1100" b="1" dirty="0">
                <a:solidFill>
                  <a:srgbClr val="EF8D5B"/>
                </a:solidFill>
              </a:rPr>
              <a:t>.</a:t>
            </a:r>
            <a:endParaRPr lang="pl-PL" sz="1100" b="1" dirty="0">
              <a:solidFill>
                <a:srgbClr val="EF8D5B"/>
              </a:solidFill>
            </a:endParaRPr>
          </a:p>
          <a:p>
            <a:pPr>
              <a:spcBef>
                <a:spcPts val="0"/>
              </a:spcBef>
            </a:pPr>
            <a:endParaRPr lang="en-US" sz="1100" b="1" dirty="0">
              <a:solidFill>
                <a:srgbClr val="EF8D5B"/>
              </a:solidFill>
            </a:endParaRPr>
          </a:p>
          <a:p>
            <a:pPr>
              <a:spcBef>
                <a:spcPts val="0"/>
              </a:spcBef>
            </a:pPr>
            <a:r>
              <a:rPr lang="pl-PL" sz="1100" dirty="0">
                <a:ea typeface="Calibri" panose="020F0502020204030204" pitchFamily="34" charset="0"/>
              </a:rPr>
              <a:t>Inną cechą, którą należy wziąć pod uwagę, jest różnica i różne opcje, które istnieją w budownictwie, gdzie każdy dzień jest inny. Jest to sektor, w którym ostatecznie powstają budynki, domy, rezydencje, szpitale, ośrodki edukacyjne..., nadając sens wykonywanej pracy i dając ogromną satysfakcję na koniec dnia.</a:t>
            </a:r>
          </a:p>
          <a:p>
            <a:pPr>
              <a:spcBef>
                <a:spcPts val="0"/>
              </a:spcBef>
            </a:pPr>
            <a:r>
              <a:rPr lang="en-GB" sz="1100" dirty="0">
                <a:effectLst/>
                <a:ea typeface="Calibri" panose="020F0502020204030204" pitchFamily="34" charset="0"/>
              </a:rPr>
              <a:t> </a:t>
            </a:r>
            <a:endParaRPr lang="x-none" sz="1100">
              <a:effectLst/>
              <a:ea typeface="Calibri" panose="020F0502020204030204" pitchFamily="34" charset="0"/>
            </a:endParaRPr>
          </a:p>
          <a:p>
            <a:pPr>
              <a:spcBef>
                <a:spcPts val="0"/>
              </a:spcBef>
            </a:pPr>
            <a:r>
              <a:rPr lang="pl-PL" sz="1100" b="1" i="1" dirty="0">
                <a:solidFill>
                  <a:srgbClr val="EF8D5B"/>
                </a:solidFill>
                <a:ea typeface="Calibri" panose="020F0502020204030204" pitchFamily="34" charset="0"/>
              </a:rPr>
              <a:t>Petra z Niemiec poleca ten sektor młodym kobietom:</a:t>
            </a:r>
            <a:endParaRPr lang="x-none" sz="1100" i="1">
              <a:solidFill>
                <a:srgbClr val="EF8D5B"/>
              </a:solidFill>
              <a:effectLst/>
              <a:ea typeface="Calibri" panose="020F0502020204030204" pitchFamily="34" charset="0"/>
            </a:endParaRPr>
          </a:p>
        </p:txBody>
      </p:sp>
      <p:sp>
        <p:nvSpPr>
          <p:cNvPr id="10" name="Text Placeholder 4">
            <a:extLst>
              <a:ext uri="{FF2B5EF4-FFF2-40B4-BE49-F238E27FC236}">
                <a16:creationId xmlns:a16="http://schemas.microsoft.com/office/drawing/2014/main" id="{175922BE-CDE6-6013-4EED-2CF3C061BC6C}"/>
              </a:ext>
            </a:extLst>
          </p:cNvPr>
          <p:cNvSpPr>
            <a:spLocks noGrp="1"/>
          </p:cNvSpPr>
          <p:nvPr/>
        </p:nvSpPr>
        <p:spPr>
          <a:xfrm>
            <a:off x="4131383" y="4420757"/>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Żaden dzień pracy nie jest taki sam, codziennie pojawiają się nowe wyzwania, ale uczucie satysfakcji na koniec każdego projektu jest bezcenne</a:t>
            </a:r>
            <a:r>
              <a:rPr lang="en-IE" dirty="0"/>
              <a:t>”.</a:t>
            </a:r>
            <a:r>
              <a:rPr lang="x-none"/>
              <a:t> </a:t>
            </a:r>
            <a:endParaRPr lang="en-US" baseline="30000" dirty="0"/>
          </a:p>
        </p:txBody>
      </p:sp>
      <p:grpSp>
        <p:nvGrpSpPr>
          <p:cNvPr id="11" name="Group 10">
            <a:extLst>
              <a:ext uri="{FF2B5EF4-FFF2-40B4-BE49-F238E27FC236}">
                <a16:creationId xmlns:a16="http://schemas.microsoft.com/office/drawing/2014/main" id="{13E41ACB-A5B8-0E83-EB4A-F40487B48D85}"/>
              </a:ext>
            </a:extLst>
          </p:cNvPr>
          <p:cNvGrpSpPr/>
          <p:nvPr/>
        </p:nvGrpSpPr>
        <p:grpSpPr>
          <a:xfrm>
            <a:off x="4786207" y="3337595"/>
            <a:ext cx="1487826" cy="1083162"/>
            <a:chOff x="3400450" y="986392"/>
            <a:chExt cx="1487826" cy="1083162"/>
          </a:xfrm>
        </p:grpSpPr>
        <p:sp>
          <p:nvSpPr>
            <p:cNvPr id="12" name="Freeform 11">
              <a:extLst>
                <a:ext uri="{FF2B5EF4-FFF2-40B4-BE49-F238E27FC236}">
                  <a16:creationId xmlns:a16="http://schemas.microsoft.com/office/drawing/2014/main" id="{F4CC692E-DFF8-2752-1F01-95511BB67CC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sp>
          <p:nvSpPr>
            <p:cNvPr id="15" name="Freeform 14">
              <a:extLst>
                <a:ext uri="{FF2B5EF4-FFF2-40B4-BE49-F238E27FC236}">
                  <a16:creationId xmlns:a16="http://schemas.microsoft.com/office/drawing/2014/main" id="{B1381CBA-BCB2-30F4-D0F1-1A0FB0CC9F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endParaRPr lang="en-US"/>
            </a:p>
          </p:txBody>
        </p:sp>
      </p:grpSp>
      <p:sp>
        <p:nvSpPr>
          <p:cNvPr id="5" name="Text Placeholder 13">
            <a:extLst>
              <a:ext uri="{FF2B5EF4-FFF2-40B4-BE49-F238E27FC236}">
                <a16:creationId xmlns:a16="http://schemas.microsoft.com/office/drawing/2014/main" id="{9B58F462-2245-3119-DD01-9BC9DDEA1839}"/>
              </a:ext>
            </a:extLst>
          </p:cNvPr>
          <p:cNvSpPr txBox="1">
            <a:spLocks/>
          </p:cNvSpPr>
          <p:nvPr/>
        </p:nvSpPr>
        <p:spPr>
          <a:xfrm>
            <a:off x="4475689" y="6172916"/>
            <a:ext cx="2360518" cy="1654902"/>
          </a:xfrm>
          <a:prstGeom prst="rect">
            <a:avLst/>
          </a:prstGeom>
        </p:spPr>
        <p:txBody>
          <a:bodyPr anchor="t">
            <a:noAutofit/>
          </a:bodyPr>
          <a:lstStyle>
            <a:lvl1pPr marL="0" indent="0" algn="just" defTabSz="2072941" rtl="0" eaLnBrk="1" latinLnBrk="0" hangingPunct="1">
              <a:lnSpc>
                <a:spcPct val="100000"/>
              </a:lnSpc>
              <a:spcBef>
                <a:spcPts val="2267"/>
              </a:spcBef>
              <a:buFont typeface="Arial" panose="020B0604020202020204" pitchFamily="34" charset="0"/>
              <a:buNone/>
              <a:defRPr lang="en-US" sz="1200" b="0" i="0" kern="1200" smtClean="0">
                <a:solidFill>
                  <a:srgbClr val="000000"/>
                </a:solidFill>
                <a:effectLst/>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pl-PL" sz="1100" dirty="0">
                <a:ea typeface="Calibri" panose="020F0502020204030204" pitchFamily="34" charset="0"/>
              </a:rPr>
              <a:t>Co więcej, sektor ten nieustannie się zmienia i stopniowo niszczone są stereotypy związane z płcią i przekonanie, że jest to sektor tylko dla mężczyzn, jak zauważa </a:t>
            </a:r>
            <a:r>
              <a:rPr lang="pl-PL" sz="1100" dirty="0" err="1">
                <a:ea typeface="Calibri" panose="020F0502020204030204" pitchFamily="34" charset="0"/>
              </a:rPr>
              <a:t>Deirdre</a:t>
            </a:r>
            <a:r>
              <a:rPr lang="pl-PL" sz="1100" dirty="0">
                <a:ea typeface="Calibri" panose="020F0502020204030204" pitchFamily="34" charset="0"/>
              </a:rPr>
              <a:t> Bennett CPO JJ </a:t>
            </a:r>
            <a:r>
              <a:rPr lang="pl-PL" sz="1100" dirty="0" err="1">
                <a:ea typeface="Calibri" panose="020F0502020204030204" pitchFamily="34" charset="0"/>
              </a:rPr>
              <a:t>Rhatigan</a:t>
            </a:r>
            <a:r>
              <a:rPr lang="pl-PL" sz="1100" dirty="0">
                <a:ea typeface="Calibri" panose="020F0502020204030204" pitchFamily="34" charset="0"/>
              </a:rPr>
              <a:t> &amp; CO z Irlandii, zachęcając młode kobiety do odrzucenia tych pomysłów i odkrycia innego sektora:</a:t>
            </a:r>
            <a:endParaRPr lang="x-none" sz="1100">
              <a:effectLst/>
              <a:ea typeface="Calibri" panose="020F0502020204030204" pitchFamily="34" charset="0"/>
            </a:endParaRPr>
          </a:p>
        </p:txBody>
      </p:sp>
      <p:sp>
        <p:nvSpPr>
          <p:cNvPr id="7" name="Text Placeholder 4">
            <a:extLst>
              <a:ext uri="{FF2B5EF4-FFF2-40B4-BE49-F238E27FC236}">
                <a16:creationId xmlns:a16="http://schemas.microsoft.com/office/drawing/2014/main" id="{77A4A2EF-7D99-1446-9D64-90C9BC51D281}"/>
              </a:ext>
            </a:extLst>
          </p:cNvPr>
          <p:cNvSpPr>
            <a:spLocks noGrp="1"/>
          </p:cNvSpPr>
          <p:nvPr/>
        </p:nvSpPr>
        <p:spPr>
          <a:xfrm>
            <a:off x="4143909" y="7827818"/>
            <a:ext cx="2912529" cy="889527"/>
          </a:xfrm>
          <a:prstGeom prst="rect">
            <a:avLst/>
          </a:prstGeom>
        </p:spPr>
        <p:txBody>
          <a:bodyPr anchor="t">
            <a:noAutofit/>
          </a:bodyPr>
          <a:lstStyle>
            <a:lvl1pPr marL="0" indent="0" algn="ctr" defTabSz="2072941" rtl="0" eaLnBrk="1" latinLnBrk="0" hangingPunct="1">
              <a:lnSpc>
                <a:spcPct val="100000"/>
              </a:lnSpc>
              <a:spcBef>
                <a:spcPts val="2267"/>
              </a:spcBef>
              <a:buFont typeface="Arial" panose="020B0604020202020204" pitchFamily="34" charset="0"/>
              <a:buNone/>
              <a:defRPr sz="1800" b="0" i="0"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a:t>
            </a:r>
            <a:r>
              <a:rPr lang="pl-PL" dirty="0"/>
              <a:t>Kobiety nie powinny się ograniczać, ponieważ uważają, że nie mogą mieć takich umiejętności, aby pracować w tym sektorze. Budownictwo nie jest już tym tradycyjnym, które mamy na myśli. Otwiera się wiele możliwości związanych z nowymi źródłami energii</a:t>
            </a:r>
            <a:r>
              <a:rPr lang="en-IE" dirty="0"/>
              <a:t>”.</a:t>
            </a:r>
            <a:r>
              <a:rPr lang="x-none"/>
              <a:t> </a:t>
            </a:r>
            <a:endParaRPr lang="en-US" baseline="30000" dirty="0"/>
          </a:p>
        </p:txBody>
      </p:sp>
      <p:sp>
        <p:nvSpPr>
          <p:cNvPr id="2" name="Freeform 1">
            <a:extLst>
              <a:ext uri="{FF2B5EF4-FFF2-40B4-BE49-F238E27FC236}">
                <a16:creationId xmlns:a16="http://schemas.microsoft.com/office/drawing/2014/main" id="{F5F82A85-408D-DFD7-7BDA-23CE4A7C4081}"/>
              </a:ext>
            </a:extLst>
          </p:cNvPr>
          <p:cNvSpPr/>
          <p:nvPr/>
        </p:nvSpPr>
        <p:spPr>
          <a:xfrm>
            <a:off x="6712" y="671654"/>
            <a:ext cx="3482223" cy="900297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4172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1B767E5-A66F-B44B-9216-4B9FBF095E1B}"/>
              </a:ext>
            </a:extLst>
          </p:cNvPr>
          <p:cNvSpPr>
            <a:spLocks noGrp="1"/>
          </p:cNvSpPr>
          <p:nvPr>
            <p:ph type="body" sz="quarter" idx="37"/>
          </p:nvPr>
        </p:nvSpPr>
        <p:spPr/>
        <p:txBody>
          <a:bodyPr/>
          <a:lstStyle/>
          <a:p>
            <a:r>
              <a:rPr lang="en-US" dirty="0"/>
              <a:t>1</a:t>
            </a:r>
          </a:p>
        </p:txBody>
      </p:sp>
      <p:pic>
        <p:nvPicPr>
          <p:cNvPr id="72" name="Picture Placeholder 71">
            <a:extLst>
              <a:ext uri="{FF2B5EF4-FFF2-40B4-BE49-F238E27FC236}">
                <a16:creationId xmlns:a16="http://schemas.microsoft.com/office/drawing/2014/main" id="{188CC049-59B9-83DA-5FFD-BD08036F54C2}"/>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a:stretch/>
        </p:blipFill>
        <p:spPr>
          <a:xfrm>
            <a:off x="0" y="660634"/>
            <a:ext cx="3482223" cy="9013997"/>
          </a:xfrm>
        </p:spPr>
      </p:pic>
      <p:sp>
        <p:nvSpPr>
          <p:cNvPr id="6" name="Slide Number Placeholder 5">
            <a:extLst>
              <a:ext uri="{FF2B5EF4-FFF2-40B4-BE49-F238E27FC236}">
                <a16:creationId xmlns:a16="http://schemas.microsoft.com/office/drawing/2014/main" id="{A8B7C193-4885-454A-8C1F-6D05FDC80665}"/>
              </a:ext>
            </a:extLst>
          </p:cNvPr>
          <p:cNvSpPr>
            <a:spLocks noGrp="1"/>
          </p:cNvSpPr>
          <p:nvPr>
            <p:ph type="sldNum" sz="quarter" idx="4"/>
          </p:nvPr>
        </p:nvSpPr>
        <p:spPr/>
        <p:txBody>
          <a:bodyPr/>
          <a:lstStyle/>
          <a:p>
            <a:fld id="{CB2079F2-58AF-ED44-82D7-E04B2F6FD686}" type="slidenum">
              <a:rPr lang="en-US" smtClean="0"/>
              <a:pPr/>
              <a:t>7</a:t>
            </a:fld>
            <a:endParaRPr lang="en-US" dirty="0"/>
          </a:p>
        </p:txBody>
      </p:sp>
      <p:sp>
        <p:nvSpPr>
          <p:cNvPr id="13" name="Text Placeholder 12">
            <a:extLst>
              <a:ext uri="{FF2B5EF4-FFF2-40B4-BE49-F238E27FC236}">
                <a16:creationId xmlns:a16="http://schemas.microsoft.com/office/drawing/2014/main" id="{CA631473-A371-1341-BB0A-4FA525B5ACD7}"/>
              </a:ext>
            </a:extLst>
          </p:cNvPr>
          <p:cNvSpPr>
            <a:spLocks noGrp="1"/>
          </p:cNvSpPr>
          <p:nvPr>
            <p:ph type="body" sz="quarter" idx="50"/>
          </p:nvPr>
        </p:nvSpPr>
        <p:spPr/>
        <p:txBody>
          <a:bodyPr/>
          <a:lstStyle/>
          <a:p>
            <a:r>
              <a:rPr lang="pl-PL" dirty="0"/>
              <a:t>Efekty uczenia się</a:t>
            </a:r>
            <a:endParaRPr lang="en-US" dirty="0"/>
          </a:p>
          <a:p>
            <a:endParaRPr lang="en-US" dirty="0"/>
          </a:p>
        </p:txBody>
      </p:sp>
      <p:sp>
        <p:nvSpPr>
          <p:cNvPr id="14" name="Text Placeholder 13">
            <a:extLst>
              <a:ext uri="{FF2B5EF4-FFF2-40B4-BE49-F238E27FC236}">
                <a16:creationId xmlns:a16="http://schemas.microsoft.com/office/drawing/2014/main" id="{C9248277-2411-3E4C-88B6-E21B88A64032}"/>
              </a:ext>
            </a:extLst>
          </p:cNvPr>
          <p:cNvSpPr>
            <a:spLocks noGrp="1"/>
          </p:cNvSpPr>
          <p:nvPr>
            <p:ph type="body" sz="quarter" idx="51"/>
          </p:nvPr>
        </p:nvSpPr>
        <p:spPr>
          <a:xfrm>
            <a:off x="4461402" y="2614613"/>
            <a:ext cx="2131901" cy="1428749"/>
          </a:xfrm>
        </p:spPr>
        <p:txBody>
          <a:bodyPr anchor="ctr">
            <a:normAutofit/>
          </a:bodyPr>
          <a:lstStyle/>
          <a:p>
            <a:r>
              <a:rPr lang="pl-PL" dirty="0"/>
              <a:t>Lepsze zrozumienie roli kobiet w europejskim sektorze budowlanym.</a:t>
            </a:r>
            <a:endParaRPr lang="en-US" dirty="0"/>
          </a:p>
        </p:txBody>
      </p:sp>
      <p:sp>
        <p:nvSpPr>
          <p:cNvPr id="15" name="Text Placeholder 14">
            <a:extLst>
              <a:ext uri="{FF2B5EF4-FFF2-40B4-BE49-F238E27FC236}">
                <a16:creationId xmlns:a16="http://schemas.microsoft.com/office/drawing/2014/main" id="{63AB78DE-3FC0-474C-87D1-060C1732838B}"/>
              </a:ext>
            </a:extLst>
          </p:cNvPr>
          <p:cNvSpPr>
            <a:spLocks noGrp="1"/>
          </p:cNvSpPr>
          <p:nvPr>
            <p:ph type="body" sz="quarter" idx="52"/>
          </p:nvPr>
        </p:nvSpPr>
        <p:spPr/>
        <p:txBody>
          <a:bodyPr/>
          <a:lstStyle/>
          <a:p>
            <a:pPr marL="0" indent="0" algn="l" defTabSz="2072941" rtl="0" eaLnBrk="1" latinLnBrk="0" hangingPunct="1">
              <a:lnSpc>
                <a:spcPct val="130000"/>
              </a:lnSpc>
              <a:spcBef>
                <a:spcPts val="2267"/>
              </a:spcBef>
              <a:buFont typeface="Arial" panose="020B0604020202020204" pitchFamily="34" charset="0"/>
              <a:buNone/>
            </a:pPr>
            <a:r>
              <a:rPr lang="en-US" dirty="0"/>
              <a:t>2</a:t>
            </a:r>
          </a:p>
        </p:txBody>
      </p:sp>
      <p:sp>
        <p:nvSpPr>
          <p:cNvPr id="16" name="Text Placeholder 15">
            <a:extLst>
              <a:ext uri="{FF2B5EF4-FFF2-40B4-BE49-F238E27FC236}">
                <a16:creationId xmlns:a16="http://schemas.microsoft.com/office/drawing/2014/main" id="{DD668316-8204-7641-ACF8-6158FF987747}"/>
              </a:ext>
            </a:extLst>
          </p:cNvPr>
          <p:cNvSpPr>
            <a:spLocks noGrp="1"/>
          </p:cNvSpPr>
          <p:nvPr>
            <p:ph type="body" sz="quarter" idx="53"/>
          </p:nvPr>
        </p:nvSpPr>
        <p:spPr>
          <a:xfrm>
            <a:off x="4461402" y="4231874"/>
            <a:ext cx="2131901" cy="1428749"/>
          </a:xfrm>
        </p:spPr>
        <p:txBody>
          <a:bodyPr anchor="ctr"/>
          <a:lstStyle/>
          <a:p>
            <a:r>
              <a:rPr lang="pl-PL" dirty="0"/>
              <a:t>Wgląd w bariery wejścia do sektora.</a:t>
            </a:r>
            <a:endParaRPr lang="en-US" dirty="0"/>
          </a:p>
        </p:txBody>
      </p:sp>
      <p:sp>
        <p:nvSpPr>
          <p:cNvPr id="7" name="Text Placeholder 6">
            <a:extLst>
              <a:ext uri="{FF2B5EF4-FFF2-40B4-BE49-F238E27FC236}">
                <a16:creationId xmlns:a16="http://schemas.microsoft.com/office/drawing/2014/main" id="{0566C185-EED0-9443-940E-8B43F364A565}"/>
              </a:ext>
            </a:extLst>
          </p:cNvPr>
          <p:cNvSpPr>
            <a:spLocks noGrp="1"/>
          </p:cNvSpPr>
          <p:nvPr>
            <p:ph type="body" sz="quarter" idx="54"/>
          </p:nvPr>
        </p:nvSpPr>
        <p:spPr>
          <a:prstGeom prst="rect">
            <a:avLst/>
          </a:prstGeom>
        </p:spPr>
        <p:txBody>
          <a:bodyPr>
            <a:noAutofit/>
          </a:bodyPr>
          <a:lstStyle/>
          <a:p>
            <a:pPr marL="0" indent="0" algn="l" defTabSz="2072941" rtl="0" eaLnBrk="1" latinLnBrk="0" hangingPunct="1">
              <a:lnSpc>
                <a:spcPct val="130000"/>
              </a:lnSpc>
              <a:spcBef>
                <a:spcPts val="2267"/>
              </a:spcBef>
              <a:buFont typeface="Arial" panose="020B0604020202020204" pitchFamily="34" charset="0"/>
              <a:buNone/>
            </a:pPr>
            <a:r>
              <a:rPr lang="en-US" dirty="0"/>
              <a:t>3</a:t>
            </a:r>
          </a:p>
        </p:txBody>
      </p:sp>
      <p:sp>
        <p:nvSpPr>
          <p:cNvPr id="8" name="Text Placeholder 7">
            <a:extLst>
              <a:ext uri="{FF2B5EF4-FFF2-40B4-BE49-F238E27FC236}">
                <a16:creationId xmlns:a16="http://schemas.microsoft.com/office/drawing/2014/main" id="{1F80E2E6-4103-234A-8844-F9BEB66C62BF}"/>
              </a:ext>
            </a:extLst>
          </p:cNvPr>
          <p:cNvSpPr>
            <a:spLocks noGrp="1"/>
          </p:cNvSpPr>
          <p:nvPr>
            <p:ph type="body" sz="quarter" idx="55"/>
          </p:nvPr>
        </p:nvSpPr>
        <p:spPr>
          <a:xfrm>
            <a:off x="4461402" y="5891999"/>
            <a:ext cx="2131901" cy="1428749"/>
          </a:xfrm>
          <a:prstGeom prst="rect">
            <a:avLst/>
          </a:prstGeom>
        </p:spPr>
        <p:txBody>
          <a:bodyPr anchor="ctr"/>
          <a:lstStyle/>
          <a:p>
            <a:r>
              <a:rPr lang="pl-PL" dirty="0"/>
              <a:t>Zwiększona wiedza na temat nowych sposobów przyciągania kobiet do branży; oraz</a:t>
            </a:r>
            <a:endParaRPr lang="en-US" dirty="0"/>
          </a:p>
        </p:txBody>
      </p:sp>
      <p:sp>
        <p:nvSpPr>
          <p:cNvPr id="11" name="Text Placeholder 10">
            <a:extLst>
              <a:ext uri="{FF2B5EF4-FFF2-40B4-BE49-F238E27FC236}">
                <a16:creationId xmlns:a16="http://schemas.microsoft.com/office/drawing/2014/main" id="{1B06D4D7-36EC-2144-AC59-1B93F6A003BA}"/>
              </a:ext>
            </a:extLst>
          </p:cNvPr>
          <p:cNvSpPr>
            <a:spLocks noGrp="1"/>
          </p:cNvSpPr>
          <p:nvPr>
            <p:ph type="body" sz="quarter" idx="56"/>
          </p:nvPr>
        </p:nvSpPr>
        <p:spPr>
          <a:prstGeom prst="rect">
            <a:avLst/>
          </a:prstGeom>
        </p:spPr>
        <p:txBody>
          <a:bodyPr>
            <a:noAutofit/>
          </a:bodyPr>
          <a:lstStyle/>
          <a:p>
            <a:pPr marL="0" indent="0" algn="l" defTabSz="2072941" rtl="0" eaLnBrk="1" latinLnBrk="0" hangingPunct="1">
              <a:lnSpc>
                <a:spcPct val="130000"/>
              </a:lnSpc>
              <a:spcBef>
                <a:spcPts val="2267"/>
              </a:spcBef>
              <a:buFont typeface="Arial" panose="020B0604020202020204" pitchFamily="34" charset="0"/>
              <a:buNone/>
            </a:pPr>
            <a:r>
              <a:rPr lang="en-US" dirty="0"/>
              <a:t>4</a:t>
            </a:r>
          </a:p>
        </p:txBody>
      </p:sp>
      <p:sp>
        <p:nvSpPr>
          <p:cNvPr id="12" name="Text Placeholder 11">
            <a:extLst>
              <a:ext uri="{FF2B5EF4-FFF2-40B4-BE49-F238E27FC236}">
                <a16:creationId xmlns:a16="http://schemas.microsoft.com/office/drawing/2014/main" id="{F8AD550E-5298-4148-862E-182D42D04007}"/>
              </a:ext>
            </a:extLst>
          </p:cNvPr>
          <p:cNvSpPr>
            <a:spLocks noGrp="1"/>
          </p:cNvSpPr>
          <p:nvPr>
            <p:ph type="body" sz="quarter" idx="57"/>
          </p:nvPr>
        </p:nvSpPr>
        <p:spPr>
          <a:xfrm>
            <a:off x="4461402" y="7523548"/>
            <a:ext cx="2131901" cy="1428749"/>
          </a:xfrm>
          <a:prstGeom prst="rect">
            <a:avLst/>
          </a:prstGeom>
        </p:spPr>
        <p:txBody>
          <a:bodyPr anchor="ctr"/>
          <a:lstStyle/>
          <a:p>
            <a:r>
              <a:rPr lang="pl-PL"/>
              <a:t>Kluczowe kroki związane z tworzeniem planu działania na rzecz równouprawnienia płci.</a:t>
            </a:r>
            <a:endParaRPr lang="en-US" dirty="0"/>
          </a:p>
        </p:txBody>
      </p:sp>
      <p:sp>
        <p:nvSpPr>
          <p:cNvPr id="3" name="Text Placeholder 2">
            <a:extLst>
              <a:ext uri="{FF2B5EF4-FFF2-40B4-BE49-F238E27FC236}">
                <a16:creationId xmlns:a16="http://schemas.microsoft.com/office/drawing/2014/main" id="{20A0DFA4-AA39-C2EB-57CB-5E075F4EECF1}"/>
              </a:ext>
            </a:extLst>
          </p:cNvPr>
          <p:cNvSpPr>
            <a:spLocks noGrp="1"/>
          </p:cNvSpPr>
          <p:nvPr>
            <p:ph type="body" sz="quarter" idx="58"/>
          </p:nvPr>
        </p:nvSpPr>
        <p:spPr>
          <a:xfrm>
            <a:off x="4432827" y="1155592"/>
            <a:ext cx="2389093" cy="1244708"/>
          </a:xfrm>
        </p:spPr>
        <p:txBody>
          <a:bodyPr/>
          <a:lstStyle/>
          <a:p>
            <a:r>
              <a:rPr lang="pl-PL" dirty="0"/>
              <a:t>Ten zestaw narzędzi ma na celu zapewnienie uczestnikom poszerzonej wiedzy na temat sektora budowlanego w Europie </a:t>
            </a:r>
            <a:br>
              <a:rPr lang="pl-PL" dirty="0"/>
            </a:br>
            <a:r>
              <a:rPr lang="pl-PL" dirty="0"/>
              <a:t>i pozycji kobiet w tym sektorze. </a:t>
            </a:r>
            <a:br>
              <a:rPr lang="pl-PL" dirty="0"/>
            </a:br>
            <a:r>
              <a:rPr lang="pl-PL" dirty="0"/>
              <a:t>W ten sposób uczestnicy zyskają:</a:t>
            </a:r>
            <a:endParaRPr lang="en-GB" dirty="0"/>
          </a:p>
        </p:txBody>
      </p:sp>
      <p:sp>
        <p:nvSpPr>
          <p:cNvPr id="2" name="Freeform 1">
            <a:extLst>
              <a:ext uri="{FF2B5EF4-FFF2-40B4-BE49-F238E27FC236}">
                <a16:creationId xmlns:a16="http://schemas.microsoft.com/office/drawing/2014/main" id="{134CBC25-994F-F422-BF5E-888C0E7C30D5}"/>
              </a:ext>
            </a:extLst>
          </p:cNvPr>
          <p:cNvSpPr/>
          <p:nvPr/>
        </p:nvSpPr>
        <p:spPr>
          <a:xfrm>
            <a:off x="-10499" y="660634"/>
            <a:ext cx="3482223" cy="9013997"/>
          </a:xfrm>
          <a:custGeom>
            <a:avLst/>
            <a:gdLst>
              <a:gd name="connsiteX0" fmla="*/ 0 w 3482223"/>
              <a:gd name="connsiteY0" fmla="*/ 0 h 9013997"/>
              <a:gd name="connsiteX1" fmla="*/ 3480440 w 3482223"/>
              <a:gd name="connsiteY1" fmla="*/ 0 h 9013997"/>
              <a:gd name="connsiteX2" fmla="*/ 3480440 w 3482223"/>
              <a:gd name="connsiteY2" fmla="*/ 3448149 h 9013997"/>
              <a:gd name="connsiteX3" fmla="*/ 3482223 w 3482223"/>
              <a:gd name="connsiteY3" fmla="*/ 3448149 h 9013997"/>
              <a:gd name="connsiteX4" fmla="*/ 3482223 w 3482223"/>
              <a:gd name="connsiteY4" fmla="*/ 8682022 h 9013997"/>
              <a:gd name="connsiteX5" fmla="*/ 3480440 w 3482223"/>
              <a:gd name="connsiteY5" fmla="*/ 8682022 h 9013997"/>
              <a:gd name="connsiteX6" fmla="*/ 3480440 w 3482223"/>
              <a:gd name="connsiteY6" fmla="*/ 9013997 h 9013997"/>
              <a:gd name="connsiteX7" fmla="*/ 0 w 3482223"/>
              <a:gd name="connsiteY7" fmla="*/ 9013997 h 90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2223" h="9013997">
                <a:moveTo>
                  <a:pt x="0" y="0"/>
                </a:moveTo>
                <a:lnTo>
                  <a:pt x="3480440" y="0"/>
                </a:lnTo>
                <a:lnTo>
                  <a:pt x="3480440" y="3448149"/>
                </a:lnTo>
                <a:lnTo>
                  <a:pt x="3482223" y="3448149"/>
                </a:lnTo>
                <a:lnTo>
                  <a:pt x="3482223" y="8682022"/>
                </a:lnTo>
                <a:lnTo>
                  <a:pt x="3480440" y="8682022"/>
                </a:lnTo>
                <a:lnTo>
                  <a:pt x="3480440" y="9013997"/>
                </a:lnTo>
                <a:lnTo>
                  <a:pt x="0" y="9013997"/>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5600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254033"/>
            <a:ext cx="6526988" cy="9062268"/>
          </a:xfrm>
        </p:spPr>
        <p:txBody>
          <a:bodyPr/>
          <a:lstStyle/>
          <a:p>
            <a:pPr algn="l"/>
            <a:r>
              <a:rPr lang="en-IE" dirty="0">
                <a:effectLst/>
                <a:ea typeface="Calibri" panose="020F0502020204030204" pitchFamily="34" charset="0"/>
              </a:rPr>
              <a:t>Ben F. Bigelow, </a:t>
            </a:r>
            <a:r>
              <a:rPr lang="en-IE" dirty="0" err="1">
                <a:effectLst/>
                <a:ea typeface="Calibri" panose="020F0502020204030204" pitchFamily="34" charset="0"/>
              </a:rPr>
              <a:t>Anusree</a:t>
            </a:r>
            <a:r>
              <a:rPr lang="en-IE" dirty="0">
                <a:effectLst/>
                <a:ea typeface="Calibri" panose="020F0502020204030204" pitchFamily="34" charset="0"/>
              </a:rPr>
              <a:t> </a:t>
            </a:r>
            <a:r>
              <a:rPr lang="en-IE" dirty="0" err="1">
                <a:effectLst/>
                <a:ea typeface="Calibri" panose="020F0502020204030204" pitchFamily="34" charset="0"/>
              </a:rPr>
              <a:t>Saseendran</a:t>
            </a:r>
            <a:r>
              <a:rPr lang="en-IE" dirty="0">
                <a:effectLst/>
                <a:ea typeface="Calibri" panose="020F0502020204030204" pitchFamily="34" charset="0"/>
              </a:rPr>
              <a:t> &amp; Jonathan W. Elliott (2018) Attracting Students to Construction Education Programs: An Exploration of Perceptions by Gender, International Journal of Construction Education and Research, 14:3, 179-197, DOI: 10.1080/15578771.2017.1280101r</a:t>
            </a:r>
            <a:endParaRPr lang="x-none">
              <a:effectLst/>
              <a:ea typeface="Calibri" panose="020F0502020204030204" pitchFamily="34" charset="0"/>
            </a:endParaRPr>
          </a:p>
          <a:p>
            <a:pPr indent="-457200" algn="l"/>
            <a:r>
              <a:rPr lang="en-GB" dirty="0">
                <a:effectLst/>
                <a:highlight>
                  <a:srgbClr val="FFFF00"/>
                </a:highlight>
                <a:ea typeface="Calibri" panose="020F0502020204030204" pitchFamily="34" charset="0"/>
              </a:rPr>
              <a:t> </a:t>
            </a:r>
            <a:endParaRPr lang="x-none">
              <a:effectLst/>
              <a:ea typeface="Calibri" panose="020F0502020204030204" pitchFamily="34" charset="0"/>
            </a:endParaRPr>
          </a:p>
          <a:p>
            <a:pPr algn="l"/>
            <a:r>
              <a:rPr lang="en-GB" dirty="0" err="1">
                <a:effectLst/>
                <a:ea typeface="Calibri" panose="020F0502020204030204" pitchFamily="34" charset="0"/>
              </a:rPr>
              <a:t>Chadwicks</a:t>
            </a:r>
            <a:r>
              <a:rPr lang="en-GB" dirty="0">
                <a:effectLst/>
                <a:ea typeface="Calibri" panose="020F0502020204030204" pitchFamily="34" charset="0"/>
              </a:rPr>
              <a:t> Group (2023) </a:t>
            </a:r>
            <a:r>
              <a:rPr lang="en-IE" u="sng" dirty="0">
                <a:solidFill>
                  <a:srgbClr val="7CD0E4"/>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https://chadwicksgroup.ie/lack-of-female-role-models-and-representation-is-the-key-barrier/</a:t>
            </a:r>
            <a:endParaRPr lang="x-none">
              <a:solidFill>
                <a:srgbClr val="7CD0E4"/>
              </a:solidFill>
              <a:effectLst/>
              <a:ea typeface="Calibri" panose="020F0502020204030204" pitchFamily="34" charset="0"/>
            </a:endParaRPr>
          </a:p>
          <a:p>
            <a:pPr indent="-457200" algn="l"/>
            <a:r>
              <a:rPr lang="en-GB" dirty="0">
                <a:effectLst/>
                <a:highlight>
                  <a:srgbClr val="FFFF00"/>
                </a:highlight>
                <a:ea typeface="Calibri" panose="020F0502020204030204" pitchFamily="34" charset="0"/>
              </a:rPr>
              <a:t> </a:t>
            </a:r>
            <a:endParaRPr lang="x-none">
              <a:effectLst/>
              <a:ea typeface="Calibri" panose="020F0502020204030204" pitchFamily="34" charset="0"/>
            </a:endParaRPr>
          </a:p>
          <a:p>
            <a:pPr marL="457200" indent="-457200" algn="l"/>
            <a:r>
              <a:rPr lang="en-GB" dirty="0">
                <a:effectLst/>
                <a:ea typeface="Calibri" panose="020F0502020204030204" pitchFamily="34" charset="0"/>
              </a:rPr>
              <a:t>Chamber of Civil Engineers, Poland (2021) </a:t>
            </a:r>
            <a:r>
              <a:rPr lang="pl-PL" dirty="0">
                <a:effectLst/>
                <a:ea typeface="Calibri" panose="020F0502020204030204" pitchFamily="34" charset="0"/>
              </a:rPr>
              <a:t>Dostępne pod adresem</a:t>
            </a:r>
            <a:r>
              <a:rPr lang="en-GB" dirty="0">
                <a:effectLst/>
                <a:ea typeface="Calibri" panose="020F0502020204030204" pitchFamily="34" charset="0"/>
              </a:rPr>
              <a:t>: </a:t>
            </a:r>
            <a:r>
              <a:rPr lang="en-GB" u="sng" dirty="0">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https://www.piib.org.pl/</a:t>
            </a:r>
            <a:endParaRPr lang="x-none">
              <a:solidFill>
                <a:srgbClr val="7CD0E4"/>
              </a:solidFill>
              <a:effectLst/>
              <a:ea typeface="Calibri" panose="020F0502020204030204" pitchFamily="34" charset="0"/>
            </a:endParaRPr>
          </a:p>
          <a:p>
            <a:pPr algn="l"/>
            <a:r>
              <a:rPr lang="en-GB" dirty="0">
                <a:effectLst/>
                <a:ea typeface="Calibri" panose="020F0502020204030204" pitchFamily="34" charset="0"/>
              </a:rPr>
              <a:t> </a:t>
            </a:r>
            <a:endParaRPr lang="x-none">
              <a:effectLst/>
              <a:ea typeface="Calibri" panose="020F0502020204030204" pitchFamily="34" charset="0"/>
            </a:endParaRPr>
          </a:p>
          <a:p>
            <a:pPr marL="457200" indent="-457200" algn="l"/>
            <a:r>
              <a:rPr lang="en-GB" dirty="0">
                <a:effectLst/>
                <a:ea typeface="Calibri" panose="020F0502020204030204" pitchFamily="34" charset="0"/>
              </a:rPr>
              <a:t>Committee for European Construction Equipment,</a:t>
            </a:r>
          </a:p>
          <a:p>
            <a:pPr marL="457200" indent="-457200" algn="l"/>
            <a:r>
              <a:rPr lang="en-GB" dirty="0">
                <a:effectLst/>
                <a:ea typeface="Calibri" panose="020F0502020204030204" pitchFamily="34" charset="0"/>
              </a:rPr>
              <a:t>CECE (2023): </a:t>
            </a:r>
            <a:r>
              <a:rPr lang="en-GB" i="1" dirty="0">
                <a:effectLst/>
                <a:ea typeface="Calibri" panose="020F0502020204030204" pitchFamily="34" charset="0"/>
              </a:rPr>
              <a:t>Annual Economic Report</a:t>
            </a:r>
            <a:r>
              <a:rPr lang="en-GB" dirty="0">
                <a:effectLst/>
                <a:ea typeface="Calibri" panose="020F0502020204030204" pitchFamily="34" charset="0"/>
              </a:rPr>
              <a:t>. </a:t>
            </a:r>
            <a:r>
              <a:rPr lang="en-GB" dirty="0" err="1">
                <a:ea typeface="Calibri" panose="020F0502020204030204" pitchFamily="34" charset="0"/>
              </a:rPr>
              <a:t>Dostępne</a:t>
            </a:r>
            <a:r>
              <a:rPr lang="en-GB" dirty="0">
                <a:ea typeface="Calibri" panose="020F0502020204030204" pitchFamily="34" charset="0"/>
              </a:rPr>
              <a:t> pod </a:t>
            </a:r>
            <a:r>
              <a:rPr lang="en-GB" dirty="0" err="1">
                <a:ea typeface="Calibri" panose="020F0502020204030204" pitchFamily="34" charset="0"/>
              </a:rPr>
              <a:t>adresem</a:t>
            </a:r>
            <a:endParaRPr lang="en-GB" dirty="0">
              <a:effectLst/>
              <a:ea typeface="Calibri" panose="020F0502020204030204" pitchFamily="34" charset="0"/>
            </a:endParaRPr>
          </a:p>
          <a:p>
            <a:pPr marL="457200" indent="-457200" algn="l"/>
            <a:r>
              <a:rPr lang="en-GB" u="sng" dirty="0">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https://www.cece.eu/news/cece-annual-economic</a:t>
            </a:r>
          </a:p>
          <a:p>
            <a:pPr marL="457200" indent="-457200" algn="l"/>
            <a:r>
              <a:rPr lang="en-GB" u="sng" dirty="0">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report-2023</a:t>
            </a:r>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x-none">
              <a:effectLst/>
              <a:ea typeface="Calibri" panose="020F0502020204030204" pitchFamily="34" charset="0"/>
            </a:endParaRPr>
          </a:p>
          <a:p>
            <a:pPr marL="457200" indent="-457200" algn="l"/>
            <a:r>
              <a:rPr lang="en-GB" dirty="0">
                <a:effectLst/>
                <a:ea typeface="Calibri" panose="020F0502020204030204" pitchFamily="34" charset="0"/>
              </a:rPr>
              <a:t>Construction Industry Federation Ireland. (2018)</a:t>
            </a:r>
          </a:p>
          <a:p>
            <a:pPr marL="457200" indent="-457200" algn="l"/>
            <a:r>
              <a:rPr lang="en-GB" i="1" dirty="0">
                <a:effectLst/>
                <a:ea typeface="Calibri" panose="020F0502020204030204" pitchFamily="34" charset="0"/>
              </a:rPr>
              <a:t>Women in the Construction Industry.</a:t>
            </a:r>
            <a:r>
              <a:rPr lang="en-GB" dirty="0">
                <a:effectLst/>
                <a:ea typeface="Calibri" panose="020F0502020204030204" pitchFamily="34" charset="0"/>
              </a:rPr>
              <a:t> Accuracy</a:t>
            </a:r>
          </a:p>
          <a:p>
            <a:pPr marL="457200" indent="-457200" algn="l"/>
            <a:r>
              <a:rPr lang="en-GB" dirty="0">
                <a:effectLst/>
                <a:ea typeface="Calibri" panose="020F0502020204030204" pitchFamily="34" charset="0"/>
              </a:rPr>
              <a:t>Marketing.</a:t>
            </a:r>
            <a:r>
              <a:rPr lang="x-none">
                <a:ea typeface="Calibri" panose="020F0502020204030204" pitchFamily="34" charset="0"/>
              </a:rPr>
              <a:t> </a:t>
            </a:r>
            <a:r>
              <a:rPr lang="en-GB" dirty="0" err="1">
                <a:effectLst/>
                <a:ea typeface="Calibri" panose="020F0502020204030204" pitchFamily="34" charset="0"/>
              </a:rPr>
              <a:t>Costruzioni</a:t>
            </a:r>
            <a:r>
              <a:rPr lang="en-GB" dirty="0">
                <a:effectLst/>
                <a:ea typeface="Calibri" panose="020F0502020204030204" pitchFamily="34" charset="0"/>
              </a:rPr>
              <a:t> Italia S.P.A. (2022):</a:t>
            </a:r>
          </a:p>
          <a:p>
            <a:pPr marL="457200" indent="-457200" algn="l"/>
            <a:r>
              <a:rPr lang="en-GB" i="1" dirty="0" err="1">
                <a:effectLst/>
                <a:ea typeface="Calibri" panose="020F0502020204030204" pitchFamily="34" charset="0"/>
              </a:rPr>
              <a:t>Superbonus</a:t>
            </a:r>
            <a:r>
              <a:rPr lang="en-GB" i="1" dirty="0">
                <a:effectLst/>
                <a:ea typeface="Calibri" panose="020F0502020204030204" pitchFamily="34" charset="0"/>
              </a:rPr>
              <a:t> 110%</a:t>
            </a:r>
            <a:endParaRPr lang="x-none" i="1">
              <a:ea typeface="Calibri" panose="020F0502020204030204" pitchFamily="34" charset="0"/>
            </a:endParaRPr>
          </a:p>
          <a:p>
            <a:pPr marL="457200" indent="-457200" algn="l"/>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https://www.costruzioniitalia.it/servizi/superbon</a:t>
            </a:r>
          </a:p>
          <a:p>
            <a:pPr marL="457200" indent="-457200" algn="l"/>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s10/#:~:text=''Casa%20a%20zero%20o%20zero,202</a:t>
            </a:r>
          </a:p>
          <a:p>
            <a:pPr marL="457200" indent="-457200" algn="l"/>
            <a:r>
              <a:rPr lang="en-IE" u="sng" dirty="0">
                <a:solidFill>
                  <a:srgbClr val="7CD0E4"/>
                </a:solidFill>
                <a:effectLst/>
                <a:ea typeface="Calibri" panose="020F0502020204030204" pitchFamily="34" charset="0"/>
                <a:hlinkClick r:id="rId5">
                  <a:extLst>
                    <a:ext uri="{A12FA001-AC4F-418D-AE19-62706E023703}">
                      <ahyp:hlinkClr xmlns:ahyp="http://schemas.microsoft.com/office/drawing/2018/hyperlinkcolor" val="tx"/>
                    </a:ext>
                  </a:extLst>
                </a:hlinkClick>
              </a:rPr>
              <a:t>%20al%2031%20dicembre%202021</a:t>
            </a:r>
            <a:r>
              <a:rPr lang="en-IE" dirty="0">
                <a:solidFill>
                  <a:srgbClr val="7CD0E4"/>
                </a:solidFill>
                <a:effectLst/>
                <a:ea typeface="Calibri" panose="020F0502020204030204" pitchFamily="34" charset="0"/>
              </a:rPr>
              <a:t> </a:t>
            </a:r>
            <a:r>
              <a:rPr lang="pl-PL" dirty="0">
                <a:effectLst/>
                <a:ea typeface="Calibri" panose="020F0502020204030204" pitchFamily="34" charset="0"/>
              </a:rPr>
              <a:t>Dostęp w maju</a:t>
            </a:r>
            <a:endParaRPr lang="en-IE" dirty="0">
              <a:effectLst/>
              <a:ea typeface="Calibri" panose="020F0502020204030204" pitchFamily="34" charset="0"/>
            </a:endParaRPr>
          </a:p>
          <a:p>
            <a:pPr marL="457200" indent="-457200" algn="l"/>
            <a:r>
              <a:rPr lang="en-IE" dirty="0">
                <a:effectLst/>
                <a:ea typeface="Calibri" panose="020F0502020204030204" pitchFamily="34" charset="0"/>
              </a:rPr>
              <a:t>2023</a:t>
            </a:r>
            <a:endParaRPr lang="x-none">
              <a:effectLst/>
              <a:ea typeface="Calibri" panose="020F0502020204030204" pitchFamily="34" charset="0"/>
            </a:endParaRPr>
          </a:p>
          <a:p>
            <a:pPr indent="-457200" algn="l"/>
            <a:r>
              <a:rPr lang="en-IE" dirty="0">
                <a:effectLst/>
                <a:ea typeface="Calibri" panose="020F0502020204030204" pitchFamily="34" charset="0"/>
              </a:rPr>
              <a:t> </a:t>
            </a:r>
            <a:endParaRPr lang="x-none">
              <a:effectLst/>
              <a:ea typeface="Calibri" panose="020F0502020204030204" pitchFamily="34" charset="0"/>
            </a:endParaRPr>
          </a:p>
          <a:p>
            <a:pPr algn="l"/>
            <a:r>
              <a:rPr lang="en-IE" dirty="0" err="1">
                <a:effectLst/>
                <a:ea typeface="Calibri" panose="020F0502020204030204" pitchFamily="34" charset="0"/>
              </a:rPr>
              <a:t>Euroconstruct</a:t>
            </a:r>
            <a:r>
              <a:rPr lang="en-IE" dirty="0">
                <a:effectLst/>
                <a:ea typeface="Calibri" panose="020F0502020204030204" pitchFamily="34" charset="0"/>
              </a:rPr>
              <a:t> (2022) - </a:t>
            </a:r>
            <a:r>
              <a:rPr lang="en-IE" dirty="0" err="1">
                <a:effectLst/>
                <a:ea typeface="Calibri" panose="020F0502020204030204" pitchFamily="34" charset="0"/>
              </a:rPr>
              <a:t>Euroconstruct</a:t>
            </a:r>
            <a:r>
              <a:rPr lang="en-IE" dirty="0">
                <a:effectLst/>
                <a:ea typeface="Calibri" panose="020F0502020204030204" pitchFamily="34" charset="0"/>
              </a:rPr>
              <a:t> report.</a:t>
            </a:r>
            <a:endParaRPr lang="x-none">
              <a:effectLst/>
              <a:ea typeface="Calibri" panose="020F0502020204030204" pitchFamily="34" charset="0"/>
            </a:endParaRPr>
          </a:p>
          <a:p>
            <a:pPr algn="l"/>
            <a:r>
              <a:rPr lang="en-IE" dirty="0">
                <a:effectLst/>
                <a:ea typeface="Calibri" panose="020F0502020204030204" pitchFamily="34" charset="0"/>
              </a:rPr>
              <a:t>Available at:</a:t>
            </a:r>
            <a:r>
              <a:rPr lang="en-IE" b="1" dirty="0">
                <a:effectLst/>
                <a:ea typeface="Calibri" panose="020F0502020204030204" pitchFamily="34" charset="0"/>
              </a:rPr>
              <a:t> </a:t>
            </a:r>
            <a:r>
              <a:rPr lang="en-IE" u="sng" dirty="0">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https://itec.es/servicios/estudios-mercado/euroconstruct-sumario-ultimo-informe/</a:t>
            </a:r>
            <a:endParaRPr lang="x-none">
              <a:solidFill>
                <a:srgbClr val="7CD0E4"/>
              </a:solidFill>
              <a:effectLst/>
              <a:ea typeface="Calibri" panose="020F0502020204030204" pitchFamily="34" charset="0"/>
            </a:endParaRPr>
          </a:p>
          <a:p>
            <a:pPr indent="-457200" algn="l"/>
            <a:r>
              <a:rPr lang="pl-PL" dirty="0">
                <a:effectLst/>
                <a:ea typeface="Calibri" panose="020F0502020204030204" pitchFamily="34" charset="0"/>
              </a:rPr>
              <a:t>Dostęp w maju </a:t>
            </a:r>
            <a:r>
              <a:rPr lang="en-IE" dirty="0">
                <a:effectLst/>
                <a:ea typeface="Calibri" panose="020F0502020204030204" pitchFamily="34" charset="0"/>
              </a:rPr>
              <a:t>2023</a:t>
            </a:r>
            <a:endParaRPr lang="x-none">
              <a:effectLst/>
              <a:ea typeface="Calibri" panose="020F0502020204030204" pitchFamily="34" charset="0"/>
            </a:endParaRPr>
          </a:p>
          <a:p>
            <a:pPr indent="-457200" algn="l"/>
            <a:r>
              <a:rPr lang="en-IE" dirty="0">
                <a:effectLst/>
                <a:ea typeface="Calibri" panose="020F0502020204030204" pitchFamily="34" charset="0"/>
              </a:rPr>
              <a:t> </a:t>
            </a:r>
            <a:endParaRPr lang="x-none">
              <a:effectLst/>
              <a:ea typeface="Calibri" panose="020F0502020204030204" pitchFamily="34" charset="0"/>
            </a:endParaRPr>
          </a:p>
          <a:p>
            <a:pPr algn="l"/>
            <a:r>
              <a:rPr lang="en-IE" dirty="0">
                <a:effectLst/>
                <a:ea typeface="Calibri" panose="020F0502020204030204" pitchFamily="34" charset="0"/>
              </a:rPr>
              <a:t>European Centre for the Development of Vocational Training, </a:t>
            </a:r>
            <a:r>
              <a:rPr lang="en-IE" dirty="0" err="1">
                <a:effectLst/>
                <a:ea typeface="Calibri" panose="020F0502020204030204" pitchFamily="34" charset="0"/>
              </a:rPr>
              <a:t>Eurostat</a:t>
            </a:r>
            <a:r>
              <a:rPr lang="en-IE" dirty="0">
                <a:effectLst/>
                <a:ea typeface="Calibri" panose="020F0502020204030204" pitchFamily="34" charset="0"/>
              </a:rPr>
              <a:t> (2020)</a:t>
            </a:r>
          </a:p>
          <a:p>
            <a:pPr algn="l"/>
            <a:r>
              <a:rPr lang="en-IE" u="sng" dirty="0">
                <a:solidFill>
                  <a:srgbClr val="7CD0E4"/>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https://www.cedefop.europa.eu/en/tools/skillsintelligence/self-employment?year=2020&amp;country=EU#6</a:t>
            </a:r>
            <a:endParaRPr lang="x-none">
              <a:solidFill>
                <a:srgbClr val="7CD0E4"/>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x-none">
              <a:effectLst/>
              <a:ea typeface="Calibri" panose="020F0502020204030204" pitchFamily="34" charset="0"/>
            </a:endParaRPr>
          </a:p>
          <a:p>
            <a:pPr marL="457200" indent="-457200" algn="l"/>
            <a:r>
              <a:rPr lang="en-GB" dirty="0">
                <a:effectLst/>
                <a:ea typeface="Calibri" panose="020F0502020204030204" pitchFamily="34" charset="0"/>
              </a:rPr>
              <a:t>European Institute for Gender Equality (2019):</a:t>
            </a:r>
          </a:p>
          <a:p>
            <a:pPr marL="457200" indent="-457200" algn="l"/>
            <a:r>
              <a:rPr lang="en-GB" i="1" dirty="0">
                <a:effectLst/>
                <a:ea typeface="Calibri" panose="020F0502020204030204" pitchFamily="34" charset="0"/>
              </a:rPr>
              <a:t>Gender planning</a:t>
            </a:r>
            <a:r>
              <a:rPr lang="en-GB" dirty="0">
                <a:effectLst/>
                <a:ea typeface="Calibri" panose="020F0502020204030204" pitchFamily="34" charset="0"/>
              </a:rPr>
              <a:t>. </a:t>
            </a:r>
            <a:r>
              <a:rPr lang="en-GB" dirty="0">
                <a:ea typeface="Calibri" panose="020F0502020204030204" pitchFamily="34" charset="0"/>
              </a:rPr>
              <a:t>Luxembourg </a:t>
            </a:r>
            <a:r>
              <a:rPr lang="en-GB" dirty="0" err="1">
                <a:ea typeface="Calibri" panose="020F0502020204030204" pitchFamily="34" charset="0"/>
              </a:rPr>
              <a:t>Dostęp</a:t>
            </a:r>
            <a:r>
              <a:rPr lang="en-GB" dirty="0">
                <a:ea typeface="Calibri" panose="020F0502020204030204" pitchFamily="34" charset="0"/>
              </a:rPr>
              <a:t> pod </a:t>
            </a:r>
            <a:r>
              <a:rPr lang="en-GB" dirty="0" err="1">
                <a:ea typeface="Calibri" panose="020F0502020204030204" pitchFamily="34" charset="0"/>
              </a:rPr>
              <a:t>adresem</a:t>
            </a:r>
            <a:r>
              <a:rPr lang="en-GB" dirty="0">
                <a:ea typeface="Calibri" panose="020F0502020204030204" pitchFamily="34" charset="0"/>
              </a:rPr>
              <a:t> :</a:t>
            </a:r>
            <a:endParaRPr lang="en-GB" dirty="0">
              <a:effectLst/>
              <a:ea typeface="Calibri" panose="020F0502020204030204" pitchFamily="34" charset="0"/>
            </a:endParaRPr>
          </a:p>
          <a:p>
            <a:pPr marL="457200" indent="-457200" algn="l"/>
            <a:r>
              <a:rPr lang="en-GB" u="sng" dirty="0">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https://eige.europa.eu/sites/default/files/mh03192</a:t>
            </a:r>
          </a:p>
          <a:p>
            <a:pPr marL="457200" indent="-457200" algn="l"/>
            <a:r>
              <a:rPr lang="en-GB" u="sng" dirty="0">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3enn_002_0.pdf</a:t>
            </a:r>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indent="-457200" algn="l"/>
            <a:r>
              <a:rPr lang="en-IE" dirty="0">
                <a:effectLst/>
                <a:ea typeface="Calibri" panose="020F0502020204030204" pitchFamily="34" charset="0"/>
              </a:rPr>
              <a:t> </a:t>
            </a:r>
            <a:endParaRPr lang="x-none">
              <a:effectLst/>
              <a:ea typeface="Calibri" panose="020F0502020204030204" pitchFamily="34" charset="0"/>
            </a:endParaRPr>
          </a:p>
          <a:p>
            <a:pPr algn="l"/>
            <a:r>
              <a:rPr lang="en-IE" dirty="0">
                <a:effectLst/>
                <a:ea typeface="Calibri" panose="020F0502020204030204" pitchFamily="34" charset="0"/>
              </a:rPr>
              <a:t>European Commission (2022) </a:t>
            </a:r>
            <a:r>
              <a:rPr lang="en-IE" i="1" dirty="0">
                <a:effectLst/>
                <a:ea typeface="Calibri" panose="020F0502020204030204" pitchFamily="34" charset="0"/>
              </a:rPr>
              <a:t>Fostering the demand for a skilled labour force in the construction industry.   </a:t>
            </a:r>
            <a:r>
              <a:rPr lang="en-IE" dirty="0">
                <a:effectLst/>
                <a:ea typeface="Calibri" panose="020F0502020204030204" pitchFamily="34" charset="0"/>
              </a:rPr>
              <a:t> </a:t>
            </a:r>
            <a:r>
              <a:rPr lang="en-IE" u="sng" dirty="0">
                <a:solidFill>
                  <a:srgbClr val="7CD0E4"/>
                </a:solidFill>
                <a:effectLst/>
                <a:ea typeface="Calibri" panose="020F0502020204030204" pitchFamily="34" charset="0"/>
                <a:hlinkClick r:id="rId9">
                  <a:extLst>
                    <a:ext uri="{A12FA001-AC4F-418D-AE19-62706E023703}">
                      <ahyp:hlinkClr xmlns:ahyp="http://schemas.microsoft.com/office/drawing/2018/hyperlinkcolor" val="tx"/>
                    </a:ext>
                  </a:extLst>
                </a:hlinkClick>
              </a:rPr>
              <a:t>https://build-up.ec.europa.eu/en/resources-and-tools/articles/overview-article-fostering-demand-skilled-labour-force-construction</a:t>
            </a:r>
            <a:r>
              <a:rPr lang="en-IE" dirty="0">
                <a:solidFill>
                  <a:srgbClr val="7CD0E4"/>
                </a:solidFill>
                <a:effectLst/>
                <a:ea typeface="Calibri" panose="020F0502020204030204" pitchFamily="34" charset="0"/>
              </a:rPr>
              <a:t> </a:t>
            </a:r>
            <a:r>
              <a:rPr lang="en-IE" dirty="0">
                <a:effectLst/>
                <a:ea typeface="Calibri" panose="020F0502020204030204" pitchFamily="34" charset="0"/>
              </a:rPr>
              <a:t>. </a:t>
            </a:r>
            <a:r>
              <a:rPr lang="pl-PL" dirty="0">
                <a:effectLst/>
                <a:ea typeface="Calibri" panose="020F0502020204030204" pitchFamily="34" charset="0"/>
              </a:rPr>
              <a:t>Dostęp w maju </a:t>
            </a:r>
            <a:r>
              <a:rPr lang="en-IE" dirty="0">
                <a:effectLst/>
                <a:ea typeface="Calibri" panose="020F0502020204030204" pitchFamily="34" charset="0"/>
              </a:rPr>
              <a:t>2023</a:t>
            </a:r>
            <a:endParaRPr lang="x-none">
              <a:effectLst/>
              <a:ea typeface="Calibri" panose="020F0502020204030204" pitchFamily="34" charset="0"/>
            </a:endParaRPr>
          </a:p>
          <a:p>
            <a:pPr algn="l"/>
            <a:r>
              <a:rPr lang="en-GB" dirty="0">
                <a:effectLst/>
                <a:ea typeface="Calibri" panose="020F0502020204030204" pitchFamily="34" charset="0"/>
              </a:rPr>
              <a:t> </a:t>
            </a:r>
            <a:endParaRPr lang="x-none">
              <a:effectLst/>
              <a:ea typeface="Calibri" panose="020F0502020204030204" pitchFamily="34" charset="0"/>
            </a:endParaRPr>
          </a:p>
          <a:p>
            <a:pPr algn="l"/>
            <a:r>
              <a:rPr lang="en-GB" dirty="0">
                <a:effectLst/>
                <a:ea typeface="Calibri" panose="020F0502020204030204" pitchFamily="34" charset="0"/>
              </a:rPr>
              <a:t>European Commission (2001) Communication</a:t>
            </a:r>
            <a:r>
              <a:rPr lang="en-GB" i="1" dirty="0">
                <a:effectLst/>
                <a:ea typeface="Calibri" panose="020F0502020204030204" pitchFamily="34" charset="0"/>
              </a:rPr>
              <a:t> from the Commission to the Council and the European Parliament— Programme of action for the</a:t>
            </a:r>
          </a:p>
          <a:p>
            <a:pPr algn="l"/>
            <a:endParaRPr lang="en-GB" i="1" dirty="0">
              <a:ea typeface="Calibri" panose="020F0502020204030204" pitchFamily="34" charset="0"/>
            </a:endParaRPr>
          </a:p>
          <a:p>
            <a:pPr algn="l"/>
            <a:endParaRPr lang="en-GB" i="1" dirty="0">
              <a:effectLst/>
              <a:ea typeface="Calibri" panose="020F0502020204030204" pitchFamily="34" charset="0"/>
            </a:endParaRPr>
          </a:p>
          <a:p>
            <a:pPr algn="l"/>
            <a:endParaRPr lang="en-GB" i="1" dirty="0">
              <a:ea typeface="Calibri" panose="020F0502020204030204" pitchFamily="34" charset="0"/>
            </a:endParaRPr>
          </a:p>
          <a:p>
            <a:pPr algn="l"/>
            <a:endParaRPr lang="en-GB" i="1" dirty="0">
              <a:effectLst/>
              <a:ea typeface="Calibri" panose="020F0502020204030204" pitchFamily="34" charset="0"/>
            </a:endParaRPr>
          </a:p>
          <a:p>
            <a:pPr algn="l"/>
            <a:endParaRPr lang="en-GB" i="1" dirty="0">
              <a:ea typeface="Calibri" panose="020F0502020204030204" pitchFamily="34" charset="0"/>
            </a:endParaRPr>
          </a:p>
          <a:p>
            <a:pPr algn="l"/>
            <a:endParaRPr lang="en-GB" i="1" dirty="0">
              <a:effectLst/>
              <a:ea typeface="Calibri" panose="020F0502020204030204" pitchFamily="34" charset="0"/>
            </a:endParaRPr>
          </a:p>
          <a:p>
            <a:pPr algn="l"/>
            <a:endParaRPr lang="en-GB" i="1" dirty="0">
              <a:ea typeface="Calibri" panose="020F0502020204030204" pitchFamily="34" charset="0"/>
            </a:endParaRPr>
          </a:p>
          <a:p>
            <a:pPr algn="l"/>
            <a:endParaRPr lang="en-GB" i="1" dirty="0">
              <a:effectLst/>
              <a:ea typeface="Calibri" panose="020F0502020204030204" pitchFamily="34" charset="0"/>
            </a:endParaRPr>
          </a:p>
          <a:p>
            <a:pPr algn="l"/>
            <a:endParaRPr lang="en-GB" i="1" dirty="0">
              <a:ea typeface="Calibri" panose="020F0502020204030204" pitchFamily="34" charset="0"/>
            </a:endParaRPr>
          </a:p>
          <a:p>
            <a:pPr algn="l"/>
            <a:endParaRPr lang="en-GB" i="1" dirty="0">
              <a:effectLst/>
              <a:ea typeface="Calibri" panose="020F0502020204030204" pitchFamily="34" charset="0"/>
            </a:endParaRPr>
          </a:p>
          <a:p>
            <a:pPr algn="l"/>
            <a:endParaRPr lang="en-GB" i="1" dirty="0">
              <a:ea typeface="Calibri" panose="020F0502020204030204" pitchFamily="34" charset="0"/>
            </a:endParaRPr>
          </a:p>
          <a:p>
            <a:pPr algn="l"/>
            <a:r>
              <a:rPr lang="en-GB" i="1" dirty="0">
                <a:effectLst/>
                <a:ea typeface="Calibri" panose="020F0502020204030204" pitchFamily="34" charset="0"/>
              </a:rPr>
              <a:t>mainstreaming of gender equality in Community development co-operation</a:t>
            </a:r>
            <a:r>
              <a:rPr lang="en-GB" dirty="0">
                <a:effectLst/>
                <a:ea typeface="Calibri" panose="020F0502020204030204" pitchFamily="34" charset="0"/>
              </a:rPr>
              <a:t>, (COM 295 final), Available at: </a:t>
            </a:r>
            <a:r>
              <a:rPr lang="en-GB" u="sng" dirty="0">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http://www.europarl.europa.eu/sides/getDoc.do?pubRef=-//EP//TEXT+RE-PORT+A5-2002-0066+0+DOC+XML+V0//EN</a:t>
            </a:r>
            <a:r>
              <a:rPr lang="en-GB" dirty="0">
                <a:solidFill>
                  <a:srgbClr val="7CD0E4"/>
                </a:solidFill>
                <a:effectLst/>
                <a:ea typeface="Calibri" panose="020F0502020204030204" pitchFamily="34" charset="0"/>
              </a:rPr>
              <a:t> </a:t>
            </a:r>
            <a:r>
              <a:rPr lang="en-GB" dirty="0">
                <a:effectLst/>
                <a:ea typeface="Calibri" panose="020F0502020204030204" pitchFamily="34" charset="0"/>
              </a:rPr>
              <a:t>Accessed April 2023 </a:t>
            </a:r>
            <a:endParaRPr lang="x-none">
              <a:effectLst/>
              <a:ea typeface="Calibri" panose="020F0502020204030204" pitchFamily="34" charset="0"/>
            </a:endParaRPr>
          </a:p>
          <a:p>
            <a:pPr algn="l"/>
            <a:r>
              <a:rPr lang="en-GB" dirty="0">
                <a:effectLst/>
                <a:ea typeface="Calibri" panose="020F0502020204030204" pitchFamily="34" charset="0"/>
              </a:rPr>
              <a:t>European Commission. Women Can Build (2021) Erasmus+ </a:t>
            </a:r>
            <a:r>
              <a:rPr lang="en-GB" dirty="0" err="1">
                <a:ea typeface="Calibri" panose="020F0502020204030204" pitchFamily="34" charset="0"/>
              </a:rPr>
              <a:t>Dostępne</a:t>
            </a:r>
            <a:r>
              <a:rPr lang="en-GB" dirty="0">
                <a:ea typeface="Calibri" panose="020F0502020204030204" pitchFamily="34" charset="0"/>
              </a:rPr>
              <a:t> pod </a:t>
            </a:r>
            <a:r>
              <a:rPr lang="en-GB" dirty="0" err="1">
                <a:ea typeface="Calibri" panose="020F0502020204030204" pitchFamily="34" charset="0"/>
              </a:rPr>
              <a:t>adresem</a:t>
            </a:r>
            <a:endParaRPr lang="en-GB" dirty="0">
              <a:effectLst/>
              <a:ea typeface="Calibri" panose="020F0502020204030204" pitchFamily="34" charset="0"/>
            </a:endParaRPr>
          </a:p>
          <a:p>
            <a:pPr algn="l"/>
            <a:r>
              <a:rPr lang="en-GB"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https://www.womencanbuild.eu/wp-content/uploads/2021/01/IO4_Action-Plan_WCB-160x200_EN.pdf</a:t>
            </a:r>
            <a:r>
              <a:rPr lang="en-GB" u="sng" dirty="0">
                <a:solidFill>
                  <a:srgbClr val="7CD0E4"/>
                </a:solidFill>
                <a:effectLst/>
                <a:ea typeface="Calibri" panose="020F0502020204030204" pitchFamily="34" charset="0"/>
              </a:rPr>
              <a:t> </a:t>
            </a:r>
            <a:r>
              <a:rPr lang="x-none" u="sng">
                <a:solidFill>
                  <a:srgbClr val="7CD0E4"/>
                </a:solidFill>
                <a:ea typeface="Calibri" panose="020F0502020204030204" pitchFamily="34" charset="0"/>
              </a:rPr>
              <a:t> </a:t>
            </a:r>
            <a:r>
              <a:rPr lang="pl-PL" dirty="0">
                <a:ea typeface="Calibri" panose="020F0502020204030204" pitchFamily="34" charset="0"/>
              </a:rPr>
              <a:t>Dostęp w kwietniu</a:t>
            </a:r>
            <a:r>
              <a:rPr lang="en-GB" dirty="0">
                <a:effectLst/>
                <a:ea typeface="Calibri" panose="020F0502020204030204" pitchFamily="34" charset="0"/>
              </a:rPr>
              <a:t>l 2023 </a:t>
            </a:r>
          </a:p>
          <a:p>
            <a:pPr algn="l"/>
            <a:endParaRPr lang="en-GB" dirty="0">
              <a:ea typeface="Calibri" panose="020F0502020204030204" pitchFamily="34" charset="0"/>
            </a:endParaRPr>
          </a:p>
          <a:p>
            <a:pPr algn="l"/>
            <a:r>
              <a:rPr lang="en-IE" dirty="0">
                <a:effectLst/>
                <a:ea typeface="Calibri" panose="020F0502020204030204" pitchFamily="34" charset="0"/>
              </a:rPr>
              <a:t>European Institute for Gender Equality (2019): </a:t>
            </a:r>
            <a:r>
              <a:rPr lang="en-IE" i="1" dirty="0">
                <a:effectLst/>
                <a:ea typeface="Calibri" panose="020F0502020204030204" pitchFamily="34" charset="0"/>
              </a:rPr>
              <a:t>Gender planning</a:t>
            </a:r>
            <a:r>
              <a:rPr lang="en-IE" dirty="0">
                <a:effectLst/>
                <a:ea typeface="Calibri" panose="020F0502020204030204" pitchFamily="34" charset="0"/>
              </a:rPr>
              <a:t>. </a:t>
            </a:r>
            <a:r>
              <a:rPr lang="en-IE" u="sng" dirty="0">
                <a:solidFill>
                  <a:srgbClr val="7CD0E4"/>
                </a:solidFill>
                <a:effectLst/>
                <a:ea typeface="Calibri" panose="020F0502020204030204" pitchFamily="34" charset="0"/>
                <a:hlinkClick r:id="rId12">
                  <a:extLst>
                    <a:ext uri="{A12FA001-AC4F-418D-AE19-62706E023703}">
                      <ahyp:hlinkClr xmlns:ahyp="http://schemas.microsoft.com/office/drawing/2018/hyperlinkcolor" val="tx"/>
                    </a:ext>
                  </a:extLst>
                </a:hlinkClick>
              </a:rPr>
              <a:t>https://eige.europa.eu/gender-mainstreaming/tools-methods/gender</a:t>
            </a:r>
            <a:endParaRPr lang="x-none">
              <a:solidFill>
                <a:srgbClr val="7CD0E4"/>
              </a:solidFill>
              <a:effectLst/>
              <a:ea typeface="Calibri" panose="020F0502020204030204" pitchFamily="34" charset="0"/>
            </a:endParaRPr>
          </a:p>
          <a:p>
            <a:pPr algn="l"/>
            <a:r>
              <a:rPr lang="en-IE" u="sng" dirty="0" err="1">
                <a:solidFill>
                  <a:srgbClr val="7CD0E4"/>
                </a:solidFill>
                <a:effectLst/>
                <a:ea typeface="Calibri" panose="020F0502020204030204" pitchFamily="34" charset="0"/>
                <a:hlinkClick r:id="rId12">
                  <a:extLst>
                    <a:ext uri="{A12FA001-AC4F-418D-AE19-62706E023703}">
                      <ahyp:hlinkClr xmlns:ahyp="http://schemas.microsoft.com/office/drawing/2018/hyperlinkcolor" val="tx"/>
                    </a:ext>
                  </a:extLst>
                </a:hlinkClick>
              </a:rPr>
              <a:t>planning?language_content_entity</a:t>
            </a:r>
            <a:r>
              <a:rPr lang="en-IE" u="sng" dirty="0">
                <a:solidFill>
                  <a:srgbClr val="7CD0E4"/>
                </a:solidFill>
                <a:effectLst/>
                <a:ea typeface="Calibri" panose="020F0502020204030204" pitchFamily="34" charset="0"/>
                <a:hlinkClick r:id="rId12">
                  <a:extLst>
                    <a:ext uri="{A12FA001-AC4F-418D-AE19-62706E023703}">
                      <ahyp:hlinkClr xmlns:ahyp="http://schemas.microsoft.com/office/drawing/2018/hyperlinkcolor" val="tx"/>
                    </a:ext>
                  </a:extLst>
                </a:hlinkClick>
              </a:rPr>
              <a:t>=en#:~:text=The%20European%20Commission%20defines%20gender,or%20action'%20%5B1%5D</a:t>
            </a:r>
            <a:r>
              <a:rPr lang="en-IE" dirty="0">
                <a:solidFill>
                  <a:srgbClr val="7CD0E4"/>
                </a:solidFill>
                <a:effectLst/>
                <a:ea typeface="Calibri" panose="020F0502020204030204" pitchFamily="34" charset="0"/>
              </a:rPr>
              <a:t>. </a:t>
            </a:r>
            <a:r>
              <a:rPr lang="pl-PL" dirty="0">
                <a:ea typeface="Calibri" panose="020F0502020204030204" pitchFamily="34" charset="0"/>
              </a:rPr>
              <a:t>Dostęp w kwietniu </a:t>
            </a:r>
            <a:r>
              <a:rPr lang="en-IE" dirty="0">
                <a:effectLst/>
                <a:ea typeface="Calibri" panose="020F0502020204030204" pitchFamily="34" charset="0"/>
              </a:rPr>
              <a:t>2023.</a:t>
            </a:r>
            <a:endParaRPr lang="x-none">
              <a:effectLst/>
              <a:ea typeface="Calibri" panose="020F0502020204030204" pitchFamily="34" charset="0"/>
            </a:endParaRPr>
          </a:p>
          <a:p>
            <a:pPr marL="457200" indent="-457200" algn="l"/>
            <a:r>
              <a:rPr lang="en-GB" dirty="0">
                <a:effectLst/>
                <a:ea typeface="Calibri" panose="020F0502020204030204" pitchFamily="34" charset="0"/>
              </a:rPr>
              <a:t> </a:t>
            </a:r>
            <a:endParaRPr lang="x-none">
              <a:effectLst/>
              <a:ea typeface="Calibri" panose="020F0502020204030204" pitchFamily="34" charset="0"/>
            </a:endParaRPr>
          </a:p>
          <a:p>
            <a:pPr algn="l"/>
            <a:r>
              <a:rPr lang="en-GB" dirty="0">
                <a:effectLst/>
                <a:ea typeface="Calibri" panose="020F0502020204030204" pitchFamily="34" charset="0"/>
              </a:rPr>
              <a:t>European Construction Sector Observatory, 2021</a:t>
            </a:r>
            <a:endParaRPr lang="x-none">
              <a:effectLst/>
              <a:ea typeface="Calibri" panose="020F0502020204030204" pitchFamily="34" charset="0"/>
            </a:endParaRPr>
          </a:p>
          <a:p>
            <a:pPr algn="l"/>
            <a:r>
              <a:rPr lang="en-IE" dirty="0" err="1">
                <a:effectLst/>
                <a:ea typeface="Calibri" panose="020F0502020204030204" pitchFamily="34" charset="0"/>
              </a:rPr>
              <a:t>Eurostat</a:t>
            </a:r>
            <a:r>
              <a:rPr lang="en-IE" dirty="0">
                <a:effectLst/>
                <a:ea typeface="Calibri" panose="020F0502020204030204" pitchFamily="34" charset="0"/>
              </a:rPr>
              <a:t>(2021)</a:t>
            </a:r>
            <a:r>
              <a:rPr lang="en-IE" u="sng" dirty="0">
                <a:solidFill>
                  <a:srgbClr val="7CD0E4"/>
                </a:solidFill>
                <a:effectLst/>
                <a:ea typeface="Calibri" panose="020F0502020204030204" pitchFamily="34" charset="0"/>
                <a:hlinkClick r:id="rId13">
                  <a:extLst>
                    <a:ext uri="{A12FA001-AC4F-418D-AE19-62706E023703}">
                      <ahyp:hlinkClr xmlns:ahyp="http://schemas.microsoft.com/office/drawing/2018/hyperlinkcolor" val="tx"/>
                    </a:ext>
                  </a:extLst>
                </a:hlinkClick>
              </a:rPr>
              <a:t>https://ec.europa.eu/eurostat/cache/digpub/housing/bloc-3a.html?lang=en#:~:text=Gross%20value%20added%20of%20the,the%20period%202010%20to%202021</a:t>
            </a:r>
            <a:r>
              <a:rPr lang="en-IE" dirty="0">
                <a:solidFill>
                  <a:srgbClr val="7CD0E4"/>
                </a:solidFill>
                <a:effectLst/>
                <a:ea typeface="Calibri" panose="020F0502020204030204" pitchFamily="34" charset="0"/>
              </a:rPr>
              <a:t>. </a:t>
            </a:r>
            <a:r>
              <a:rPr lang="pl-PL" dirty="0">
                <a:ea typeface="Calibri" panose="020F0502020204030204" pitchFamily="34" charset="0"/>
              </a:rPr>
              <a:t>Dostęp w maju</a:t>
            </a:r>
            <a:r>
              <a:rPr lang="en-IE" dirty="0">
                <a:effectLst/>
                <a:ea typeface="Calibri" panose="020F0502020204030204" pitchFamily="34" charset="0"/>
              </a:rPr>
              <a:t> 2023</a:t>
            </a:r>
            <a:endParaRPr lang="x-none">
              <a:effectLst/>
              <a:ea typeface="Calibri" panose="020F0502020204030204" pitchFamily="34" charset="0"/>
            </a:endParaRPr>
          </a:p>
          <a:p>
            <a:pPr indent="-457200" algn="l"/>
            <a:r>
              <a:rPr lang="en-IE" dirty="0">
                <a:effectLst/>
                <a:ea typeface="Calibri" panose="020F0502020204030204" pitchFamily="34" charset="0"/>
              </a:rPr>
              <a:t> </a:t>
            </a:r>
            <a:endParaRPr lang="x-none">
              <a:effectLst/>
              <a:ea typeface="Calibri" panose="020F0502020204030204" pitchFamily="34" charset="0"/>
            </a:endParaRPr>
          </a:p>
          <a:p>
            <a:pPr algn="l"/>
            <a:r>
              <a:rPr lang="en-IE" dirty="0" err="1">
                <a:effectLst/>
                <a:ea typeface="Calibri" panose="020F0502020204030204" pitchFamily="34" charset="0"/>
              </a:rPr>
              <a:t>Eurostat</a:t>
            </a:r>
            <a:r>
              <a:rPr lang="en-IE" dirty="0">
                <a:effectLst/>
                <a:ea typeface="Calibri" panose="020F0502020204030204" pitchFamily="34" charset="0"/>
              </a:rPr>
              <a:t> (2023) </a:t>
            </a:r>
            <a:r>
              <a:rPr lang="en-IE" i="1" dirty="0">
                <a:effectLst/>
                <a:ea typeface="Calibri" panose="020F0502020204030204" pitchFamily="34" charset="0"/>
              </a:rPr>
              <a:t>Share of women by economic activity</a:t>
            </a:r>
            <a:r>
              <a:rPr lang="en-IE" dirty="0">
                <a:effectLst/>
                <a:ea typeface="Calibri" panose="020F0502020204030204" pitchFamily="34" charset="0"/>
              </a:rPr>
              <a:t> (from 2008 onwards, NACE Rev.2) – 100</a:t>
            </a:r>
            <a:endParaRPr lang="x-none">
              <a:effectLst/>
              <a:ea typeface="Calibri" panose="020F0502020204030204" pitchFamily="34" charset="0"/>
            </a:endParaRPr>
          </a:p>
          <a:p>
            <a:pPr indent="-457200" algn="l"/>
            <a:r>
              <a:rPr lang="en-IE" dirty="0">
                <a:effectLst/>
                <a:ea typeface="Calibri" panose="020F0502020204030204" pitchFamily="34" charset="0"/>
              </a:rPr>
              <a:t> </a:t>
            </a:r>
            <a:endParaRPr lang="x-none">
              <a:effectLst/>
              <a:ea typeface="Calibri" panose="020F0502020204030204" pitchFamily="34" charset="0"/>
            </a:endParaRPr>
          </a:p>
          <a:p>
            <a:pPr algn="l"/>
            <a:r>
              <a:rPr lang="de-DE" dirty="0">
                <a:effectLst/>
                <a:ea typeface="Calibri" panose="020F0502020204030204" pitchFamily="34" charset="0"/>
              </a:rPr>
              <a:t>Federal </a:t>
            </a:r>
            <a:r>
              <a:rPr lang="de-DE" dirty="0" err="1">
                <a:effectLst/>
                <a:ea typeface="Calibri" panose="020F0502020204030204" pitchFamily="34" charset="0"/>
              </a:rPr>
              <a:t>Employment</a:t>
            </a:r>
            <a:r>
              <a:rPr lang="de-DE" dirty="0">
                <a:effectLst/>
                <a:ea typeface="Calibri" panose="020F0502020204030204" pitchFamily="34" charset="0"/>
              </a:rPr>
              <a:t> Agency/ Bundesagentur für Arbeit. </a:t>
            </a:r>
            <a:r>
              <a:rPr lang="en-IE" dirty="0">
                <a:effectLst/>
                <a:ea typeface="Calibri" panose="020F0502020204030204" pitchFamily="34" charset="0"/>
              </a:rPr>
              <a:t>Date unknown. </a:t>
            </a:r>
            <a:r>
              <a:rPr lang="en-IE" dirty="0" err="1">
                <a:ea typeface="Calibri" panose="020F0502020204030204" pitchFamily="34" charset="0"/>
              </a:rPr>
              <a:t>Dostępne</a:t>
            </a:r>
            <a:r>
              <a:rPr lang="en-IE" dirty="0">
                <a:ea typeface="Calibri" panose="020F0502020204030204" pitchFamily="34" charset="0"/>
              </a:rPr>
              <a:t> pod </a:t>
            </a:r>
            <a:r>
              <a:rPr lang="en-IE" dirty="0" err="1">
                <a:ea typeface="Calibri" panose="020F0502020204030204" pitchFamily="34" charset="0"/>
              </a:rPr>
              <a:t>adresem</a:t>
            </a:r>
            <a:r>
              <a:rPr lang="en-IE" dirty="0">
                <a:ea typeface="Calibri" panose="020F0502020204030204" pitchFamily="34" charset="0"/>
              </a:rPr>
              <a:t> </a:t>
            </a:r>
            <a:r>
              <a:rPr lang="en-IE" u="sng" dirty="0">
                <a:solidFill>
                  <a:srgbClr val="7CD0E4"/>
                </a:solidFill>
                <a:effectLst/>
                <a:ea typeface="Calibri" panose="020F0502020204030204" pitchFamily="34" charset="0"/>
                <a:hlinkClick r:id="rId14">
                  <a:extLst>
                    <a:ext uri="{A12FA001-AC4F-418D-AE19-62706E023703}">
                      <ahyp:hlinkClr xmlns:ahyp="http://schemas.microsoft.com/office/drawing/2018/hyperlinkcolor" val="tx"/>
                    </a:ext>
                  </a:extLst>
                </a:hlinkClick>
              </a:rPr>
              <a:t>https://www.arbeitsagentur.de/en</a:t>
            </a:r>
            <a:endParaRPr lang="x-none">
              <a:solidFill>
                <a:srgbClr val="7CD0E4"/>
              </a:solidFill>
              <a:effectLst/>
              <a:ea typeface="Calibri" panose="020F0502020204030204" pitchFamily="34" charset="0"/>
            </a:endParaRPr>
          </a:p>
          <a:p>
            <a:pPr algn="l"/>
            <a:r>
              <a:rPr lang="en-IE" dirty="0">
                <a:effectLst/>
                <a:ea typeface="Calibri" panose="020F0502020204030204" pitchFamily="34" charset="0"/>
              </a:rPr>
              <a:t> </a:t>
            </a:r>
            <a:endParaRPr lang="x-none">
              <a:effectLst/>
              <a:ea typeface="Calibri" panose="020F0502020204030204" pitchFamily="34" charset="0"/>
            </a:endParaRPr>
          </a:p>
          <a:p>
            <a:pPr marL="9525" indent="-9525" algn="l"/>
            <a:r>
              <a:rPr lang="en-GB" dirty="0" err="1">
                <a:effectLst/>
                <a:ea typeface="Calibri" panose="020F0502020204030204" pitchFamily="34" charset="0"/>
              </a:rPr>
              <a:t>Fundación</a:t>
            </a:r>
            <a:r>
              <a:rPr lang="en-GB" dirty="0">
                <a:effectLst/>
                <a:ea typeface="Calibri" panose="020F0502020204030204" pitchFamily="34" charset="0"/>
              </a:rPr>
              <a:t> </a:t>
            </a:r>
            <a:r>
              <a:rPr lang="en-GB" dirty="0" err="1">
                <a:effectLst/>
                <a:ea typeface="Calibri" panose="020F0502020204030204" pitchFamily="34" charset="0"/>
              </a:rPr>
              <a:t>Laboral</a:t>
            </a:r>
            <a:r>
              <a:rPr lang="en-GB" dirty="0">
                <a:effectLst/>
                <a:ea typeface="Calibri" panose="020F0502020204030204" pitchFamily="34" charset="0"/>
              </a:rPr>
              <a:t> de la </a:t>
            </a:r>
            <a:r>
              <a:rPr lang="en-GB" dirty="0" err="1">
                <a:effectLst/>
                <a:ea typeface="Calibri" panose="020F0502020204030204" pitchFamily="34" charset="0"/>
              </a:rPr>
              <a:t>Construcción</a:t>
            </a:r>
            <a:r>
              <a:rPr lang="en-GB" dirty="0">
                <a:effectLst/>
                <a:ea typeface="Calibri" panose="020F0502020204030204" pitchFamily="34" charset="0"/>
              </a:rPr>
              <a:t> (2020): </a:t>
            </a:r>
            <a:r>
              <a:rPr lang="en-GB" i="1" dirty="0">
                <a:effectLst/>
                <a:ea typeface="Calibri" panose="020F0502020204030204" pitchFamily="34" charset="0"/>
              </a:rPr>
              <a:t>Count on them for your company. Action Plan for companies towards an equal opportunities sector.</a:t>
            </a:r>
            <a:r>
              <a:rPr lang="en-GB" dirty="0">
                <a:effectLst/>
                <a:ea typeface="Calibri" panose="020F0502020204030204" pitchFamily="34" charset="0"/>
              </a:rPr>
              <a:t> Mad</a:t>
            </a:r>
            <a:r>
              <a:rPr lang="pl-PL" dirty="0">
                <a:effectLst/>
                <a:ea typeface="Calibri" panose="020F0502020204030204" pitchFamily="34" charset="0"/>
              </a:rPr>
              <a:t>ryt</a:t>
            </a:r>
            <a:r>
              <a:rPr lang="en-GB" dirty="0">
                <a:effectLst/>
                <a:ea typeface="Calibri" panose="020F0502020204030204" pitchFamily="34" charset="0"/>
              </a:rPr>
              <a:t>, </a:t>
            </a:r>
            <a:r>
              <a:rPr lang="pl-PL" dirty="0" err="1">
                <a:effectLst/>
                <a:ea typeface="Calibri" panose="020F0502020204030204" pitchFamily="34" charset="0"/>
              </a:rPr>
              <a:t>hiszpania</a:t>
            </a:r>
            <a:r>
              <a:rPr lang="en-GB" dirty="0">
                <a:effectLst/>
                <a:ea typeface="Calibri" panose="020F0502020204030204" pitchFamily="34" charset="0"/>
              </a:rPr>
              <a:t>. </a:t>
            </a:r>
            <a:endParaRPr lang="x-none">
              <a:effectLst/>
              <a:ea typeface="Calibri" panose="020F0502020204030204" pitchFamily="34" charset="0"/>
            </a:endParaRPr>
          </a:p>
          <a:p>
            <a:pPr marL="9525" indent="-9525" algn="l"/>
            <a:r>
              <a:rPr lang="en-GB" dirty="0" err="1">
                <a:ea typeface="Calibri" panose="020F0502020204030204" pitchFamily="34" charset="0"/>
              </a:rPr>
              <a:t>Dostępne</a:t>
            </a:r>
            <a:r>
              <a:rPr lang="en-GB" dirty="0">
                <a:ea typeface="Calibri" panose="020F0502020204030204" pitchFamily="34" charset="0"/>
              </a:rPr>
              <a:t> pod </a:t>
            </a:r>
            <a:r>
              <a:rPr lang="en-GB" dirty="0" err="1">
                <a:ea typeface="Calibri" panose="020F0502020204030204" pitchFamily="34" charset="0"/>
              </a:rPr>
              <a:t>adresem</a:t>
            </a:r>
            <a:r>
              <a:rPr lang="en-GB" dirty="0">
                <a:ea typeface="Calibri" panose="020F0502020204030204" pitchFamily="34" charset="0"/>
              </a:rPr>
              <a:t> : </a:t>
            </a:r>
            <a:r>
              <a:rPr lang="en-GB"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https://www.womencanbuild.eu/wp-content/uploads/2021/01/IO4_Action-Plan_WCB-160x200_EN.pdf</a:t>
            </a:r>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marL="457200" indent="-457200" algn="l"/>
            <a:r>
              <a:rPr lang="en-IE" dirty="0">
                <a:effectLst/>
                <a:ea typeface="Calibri" panose="020F0502020204030204" pitchFamily="34" charset="0"/>
              </a:rPr>
              <a:t> </a:t>
            </a:r>
            <a:endParaRPr lang="x-none">
              <a:effectLst/>
              <a:ea typeface="Calibri" panose="020F0502020204030204" pitchFamily="34" charset="0"/>
            </a:endParaRPr>
          </a:p>
          <a:p>
            <a:pPr marL="9525" indent="-9525" algn="l"/>
            <a:r>
              <a:rPr lang="en-IE" dirty="0" err="1">
                <a:effectLst/>
                <a:ea typeface="Calibri" panose="020F0502020204030204" pitchFamily="34" charset="0"/>
              </a:rPr>
              <a:t>Gazeta</a:t>
            </a:r>
            <a:r>
              <a:rPr lang="en-IE" dirty="0">
                <a:effectLst/>
                <a:ea typeface="Calibri" panose="020F0502020204030204" pitchFamily="34" charset="0"/>
              </a:rPr>
              <a:t> </a:t>
            </a:r>
            <a:r>
              <a:rPr lang="en-IE" dirty="0" err="1">
                <a:effectLst/>
                <a:ea typeface="Calibri" panose="020F0502020204030204" pitchFamily="34" charset="0"/>
              </a:rPr>
              <a:t>Finansowa</a:t>
            </a:r>
            <a:r>
              <a:rPr lang="en-IE" dirty="0">
                <a:effectLst/>
                <a:ea typeface="Calibri" panose="020F0502020204030204" pitchFamily="34" charset="0"/>
              </a:rPr>
              <a:t>, </a:t>
            </a:r>
            <a:r>
              <a:rPr lang="en-IE" i="1" dirty="0">
                <a:effectLst/>
                <a:ea typeface="Calibri" panose="020F0502020204030204" pitchFamily="34" charset="0"/>
              </a:rPr>
              <a:t>Pearl of Polish Business Report</a:t>
            </a:r>
            <a:r>
              <a:rPr lang="en-IE" dirty="0">
                <a:effectLst/>
                <a:ea typeface="Calibri" panose="020F0502020204030204" pitchFamily="34" charset="0"/>
              </a:rPr>
              <a:t>, </a:t>
            </a:r>
            <a:r>
              <a:rPr lang="pl-PL" dirty="0">
                <a:ea typeface="Calibri" panose="020F0502020204030204" pitchFamily="34" charset="0"/>
              </a:rPr>
              <a:t>Październik </a:t>
            </a:r>
            <a:r>
              <a:rPr lang="en-IE" dirty="0">
                <a:effectLst/>
                <a:ea typeface="Calibri" panose="020F0502020204030204" pitchFamily="34" charset="0"/>
              </a:rPr>
              <a:t> 2021</a:t>
            </a:r>
            <a:endParaRPr lang="x-none">
              <a:effectLst/>
              <a:ea typeface="Calibri" panose="020F0502020204030204" pitchFamily="34" charset="0"/>
            </a:endParaRPr>
          </a:p>
          <a:p>
            <a:pPr marL="457200" indent="-457200" algn="l"/>
            <a:r>
              <a:rPr lang="en-GB" dirty="0">
                <a:effectLst/>
                <a:ea typeface="Calibri" panose="020F0502020204030204" pitchFamily="34" charset="0"/>
              </a:rPr>
              <a:t> </a:t>
            </a:r>
            <a:endParaRPr lang="x-none">
              <a:effectLst/>
              <a:ea typeface="Calibri" panose="020F0502020204030204" pitchFamily="34" charset="0"/>
            </a:endParaRPr>
          </a:p>
          <a:p>
            <a:pPr marL="9525" indent="-9525" algn="l"/>
            <a:r>
              <a:rPr lang="en-GB" dirty="0">
                <a:effectLst/>
                <a:ea typeface="Calibri" panose="020F0502020204030204" pitchFamily="34" charset="0"/>
              </a:rPr>
              <a:t>German Federal Statistics Office/ </a:t>
            </a:r>
            <a:r>
              <a:rPr lang="en-GB" dirty="0" err="1">
                <a:effectLst/>
                <a:ea typeface="Calibri" panose="020F0502020204030204" pitchFamily="34" charset="0"/>
              </a:rPr>
              <a:t>Statistisches</a:t>
            </a:r>
            <a:r>
              <a:rPr lang="en-GB" dirty="0">
                <a:effectLst/>
                <a:ea typeface="Calibri" panose="020F0502020204030204" pitchFamily="34" charset="0"/>
              </a:rPr>
              <a:t> </a:t>
            </a:r>
            <a:r>
              <a:rPr lang="en-GB" dirty="0" err="1">
                <a:effectLst/>
                <a:ea typeface="Calibri" panose="020F0502020204030204" pitchFamily="34" charset="0"/>
              </a:rPr>
              <a:t>Bundesamt</a:t>
            </a:r>
            <a:r>
              <a:rPr lang="en-GB" dirty="0">
                <a:effectLst/>
                <a:ea typeface="Calibri" panose="020F0502020204030204" pitchFamily="34" charset="0"/>
              </a:rPr>
              <a:t>. Date unknown. </a:t>
            </a:r>
            <a:r>
              <a:rPr lang="en-GB" dirty="0" err="1">
                <a:ea typeface="Calibri" panose="020F0502020204030204" pitchFamily="34" charset="0"/>
              </a:rPr>
              <a:t>Dostępne</a:t>
            </a:r>
            <a:r>
              <a:rPr lang="en-GB" dirty="0">
                <a:ea typeface="Calibri" panose="020F0502020204030204" pitchFamily="34" charset="0"/>
              </a:rPr>
              <a:t> pod </a:t>
            </a:r>
            <a:r>
              <a:rPr lang="en-GB" dirty="0" err="1">
                <a:ea typeface="Calibri" panose="020F0502020204030204" pitchFamily="34" charset="0"/>
              </a:rPr>
              <a:t>adresem</a:t>
            </a:r>
            <a:r>
              <a:rPr lang="en-GB" dirty="0">
                <a:ea typeface="Calibri" panose="020F0502020204030204" pitchFamily="34" charset="0"/>
              </a:rPr>
              <a:t> </a:t>
            </a:r>
            <a:r>
              <a:rPr lang="en-GB" u="sng" dirty="0">
                <a:solidFill>
                  <a:srgbClr val="7CD0E4"/>
                </a:solidFill>
                <a:effectLst/>
                <a:ea typeface="Calibri" panose="020F0502020204030204" pitchFamily="34" charset="0"/>
                <a:hlinkClick r:id="rId15">
                  <a:extLst>
                    <a:ext uri="{A12FA001-AC4F-418D-AE19-62706E023703}">
                      <ahyp:hlinkClr xmlns:ahyp="http://schemas.microsoft.com/office/drawing/2018/hyperlinkcolor" val="tx"/>
                    </a:ext>
                  </a:extLst>
                </a:hlinkClick>
              </a:rPr>
              <a:t>https://www.destatis.de/EN/Home/_node.html</a:t>
            </a:r>
            <a:endParaRPr lang="en-GB" u="sng" dirty="0">
              <a:solidFill>
                <a:srgbClr val="7CD0E4"/>
              </a:solidFill>
              <a:effectLst/>
              <a:ea typeface="Calibri" panose="020F0502020204030204" pitchFamily="34" charset="0"/>
            </a:endParaRPr>
          </a:p>
          <a:p>
            <a:pPr marL="9525" indent="-9525" algn="l"/>
            <a:endParaRPr lang="en-GB" u="sng" dirty="0">
              <a:solidFill>
                <a:srgbClr val="7CD0E4"/>
              </a:solidFill>
              <a:ea typeface="Calibri" panose="020F0502020204030204" pitchFamily="34" charset="0"/>
            </a:endParaRPr>
          </a:p>
          <a:p>
            <a:pPr marL="9525" indent="-9525" algn="l"/>
            <a:r>
              <a:rPr lang="en-IE" dirty="0" err="1">
                <a:effectLst/>
                <a:ea typeface="Calibri" panose="020F0502020204030204" pitchFamily="34" charset="0"/>
              </a:rPr>
              <a:t>Hatipkarasulu</a:t>
            </a:r>
            <a:r>
              <a:rPr lang="en-IE" dirty="0">
                <a:effectLst/>
                <a:ea typeface="Calibri" panose="020F0502020204030204" pitchFamily="34" charset="0"/>
              </a:rPr>
              <a:t> and </a:t>
            </a:r>
            <a:r>
              <a:rPr lang="en-IE" dirty="0" err="1">
                <a:effectLst/>
                <a:ea typeface="Calibri" panose="020F0502020204030204" pitchFamily="34" charset="0"/>
              </a:rPr>
              <a:t>Roff</a:t>
            </a:r>
            <a:r>
              <a:rPr lang="en-IE" dirty="0">
                <a:effectLst/>
                <a:ea typeface="Calibri" panose="020F0502020204030204" pitchFamily="34" charset="0"/>
              </a:rPr>
              <a:t> (2011): </a:t>
            </a:r>
            <a:r>
              <a:rPr lang="en-IE" i="1" dirty="0">
                <a:effectLst/>
                <a:ea typeface="Calibri" panose="020F0502020204030204" pitchFamily="34" charset="0"/>
              </a:rPr>
              <a:t>“Women in Construction: An early historical perspective”</a:t>
            </a:r>
            <a:r>
              <a:rPr lang="en-IE" dirty="0">
                <a:effectLst/>
                <a:ea typeface="Calibri" panose="020F0502020204030204" pitchFamily="34" charset="0"/>
              </a:rPr>
              <a:t>. The University of Texas at San Antonio. </a:t>
            </a:r>
            <a:r>
              <a:rPr lang="en-IE" dirty="0" err="1">
                <a:ea typeface="Calibri" panose="020F0502020204030204" pitchFamily="34" charset="0"/>
              </a:rPr>
              <a:t>Dostępne</a:t>
            </a:r>
            <a:r>
              <a:rPr lang="en-IE" dirty="0">
                <a:ea typeface="Calibri" panose="020F0502020204030204" pitchFamily="34" charset="0"/>
              </a:rPr>
              <a:t> pod </a:t>
            </a:r>
            <a:r>
              <a:rPr lang="en-IE" dirty="0" err="1">
                <a:ea typeface="Calibri" panose="020F0502020204030204" pitchFamily="34" charset="0"/>
              </a:rPr>
              <a:t>adresem</a:t>
            </a:r>
            <a:r>
              <a:rPr lang="en-IE" dirty="0">
                <a:ea typeface="Calibri" panose="020F0502020204030204" pitchFamily="34" charset="0"/>
              </a:rPr>
              <a:t> t </a:t>
            </a:r>
            <a:r>
              <a:rPr lang="en-IE" u="sng" dirty="0">
                <a:solidFill>
                  <a:srgbClr val="7CD0E4"/>
                </a:solidFill>
                <a:effectLst/>
                <a:ea typeface="Calibri" panose="020F0502020204030204" pitchFamily="34" charset="0"/>
                <a:hlinkClick r:id="rId16">
                  <a:extLst>
                    <a:ext uri="{A12FA001-AC4F-418D-AE19-62706E023703}">
                      <ahyp:hlinkClr xmlns:ahyp="http://schemas.microsoft.com/office/drawing/2018/hyperlinkcolor" val="tx"/>
                    </a:ext>
                  </a:extLst>
                </a:hlinkClick>
              </a:rPr>
              <a:t>http://ascpro0.ascweb.org/archives/2011/CEGT353002011.pdf</a:t>
            </a:r>
            <a:r>
              <a:rPr lang="en-IE"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marL="9525" indent="-9525" algn="l"/>
            <a:endParaRPr lang="x-none">
              <a:solidFill>
                <a:srgbClr val="7CD0E4"/>
              </a:solidFill>
              <a:effectLst/>
              <a:ea typeface="Calibri" panose="020F0502020204030204" pitchFamily="34" charset="0"/>
            </a:endParaRPr>
          </a:p>
          <a:p>
            <a:pPr algn="l"/>
            <a:r>
              <a:rPr lang="en-GB" dirty="0">
                <a:effectLst/>
                <a:ea typeface="Calibri" panose="020F0502020204030204" pitchFamily="34" charset="0"/>
              </a:rPr>
              <a:t> </a:t>
            </a:r>
            <a:endParaRPr lang="x-none">
              <a:effectLst/>
              <a:ea typeface="Calibri" panose="020F0502020204030204" pitchFamily="34" charset="0"/>
            </a:endParaRPr>
          </a:p>
          <a:p>
            <a:pPr algn="l"/>
            <a:endParaRPr lang="x-none">
              <a:effectLst/>
              <a:ea typeface="Calibri" panose="020F0502020204030204" pitchFamily="34" charset="0"/>
            </a:endParaRPr>
          </a:p>
          <a:p>
            <a:pPr algn="l">
              <a:tabLst>
                <a:tab pos="450215" algn="l"/>
              </a:tabLst>
            </a:pPr>
            <a:endParaRPr lang="en-IE" dirty="0">
              <a:effectLst/>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a:p>
            <a:pPr lvl="0" algn="l">
              <a:buClr>
                <a:srgbClr val="EF8D5B"/>
              </a:buClr>
              <a:tabLst>
                <a:tab pos="450215" algn="l"/>
              </a:tabLst>
            </a:pPr>
            <a:endParaRPr lang="x-none">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a:p>
            <a:pPr lvl="0" algn="l">
              <a:buClr>
                <a:srgbClr val="EF8D5B"/>
              </a:buClr>
              <a:tabLst>
                <a:tab pos="450215" algn="l"/>
              </a:tabLst>
            </a:pPr>
            <a:endParaRPr lang="x-none">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a:p>
            <a:pPr lvl="0" algn="l">
              <a:buClr>
                <a:srgbClr val="EF8D5B"/>
              </a:buClr>
              <a:tabLst>
                <a:tab pos="450215" algn="l"/>
              </a:tabLst>
            </a:pPr>
            <a:endParaRPr lang="x-none">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p:txBody>
      </p:sp>
      <p:sp>
        <p:nvSpPr>
          <p:cNvPr id="3" name="Text Placeholder 2">
            <a:extLst>
              <a:ext uri="{FF2B5EF4-FFF2-40B4-BE49-F238E27FC236}">
                <a16:creationId xmlns:a16="http://schemas.microsoft.com/office/drawing/2014/main" id="{0B3A146D-F456-2273-9853-B6DD2D299A85}"/>
              </a:ext>
            </a:extLst>
          </p:cNvPr>
          <p:cNvSpPr>
            <a:spLocks noGrp="1"/>
          </p:cNvSpPr>
          <p:nvPr>
            <p:ph type="body" sz="quarter" idx="30"/>
          </p:nvPr>
        </p:nvSpPr>
        <p:spPr>
          <a:xfrm>
            <a:off x="718912" y="660136"/>
            <a:ext cx="6570888" cy="372689"/>
          </a:xfrm>
          <a:prstGeom prst="rect">
            <a:avLst/>
          </a:prstGeom>
        </p:spPr>
        <p:txBody>
          <a:bodyPr/>
          <a:lstStyle/>
          <a:p>
            <a:pPr>
              <a:spcBef>
                <a:spcPts val="200"/>
              </a:spcBef>
            </a:pPr>
            <a:r>
              <a:rPr lang="en-IE" dirty="0" err="1"/>
              <a:t>Biblio</a:t>
            </a:r>
            <a:r>
              <a:rPr lang="pl-PL" dirty="0"/>
              <a:t>grafia</a:t>
            </a:r>
            <a:endParaRPr lang="x-none"/>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70</a:t>
            </a:fld>
            <a:endParaRPr lang="en-US" dirty="0"/>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30724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8A7666B-DB2B-0BE5-9E32-F771E9FC2460}"/>
              </a:ext>
            </a:extLst>
          </p:cNvPr>
          <p:cNvSpPr>
            <a:spLocks noGrp="1"/>
          </p:cNvSpPr>
          <p:nvPr>
            <p:ph type="body" sz="quarter" idx="32"/>
          </p:nvPr>
        </p:nvSpPr>
        <p:spPr>
          <a:xfrm>
            <a:off x="559613" y="1208870"/>
            <a:ext cx="6526988" cy="7966130"/>
          </a:xfrm>
        </p:spPr>
        <p:txBody>
          <a:bodyPr/>
          <a:lstStyle/>
          <a:p>
            <a:pPr algn="l"/>
            <a:r>
              <a:rPr lang="en-IE" dirty="0">
                <a:effectLst/>
                <a:ea typeface="Calibri" panose="020F0502020204030204" pitchFamily="34" charset="0"/>
              </a:rPr>
              <a:t>Higher Education Authority, Ireland (2022). </a:t>
            </a:r>
            <a:r>
              <a:rPr lang="en-IE" i="1" dirty="0">
                <a:effectLst/>
                <a:ea typeface="Calibri" panose="020F0502020204030204" pitchFamily="34" charset="0"/>
              </a:rPr>
              <a:t>Review of Gender Equality in the Irish Higher Education Institutions. </a:t>
            </a:r>
            <a:r>
              <a:rPr lang="en-IE" dirty="0" err="1">
                <a:ea typeface="Calibri" panose="020F0502020204030204" pitchFamily="34" charset="0"/>
              </a:rPr>
              <a:t>Dostępne</a:t>
            </a:r>
            <a:r>
              <a:rPr lang="en-IE" dirty="0">
                <a:ea typeface="Calibri" panose="020F0502020204030204" pitchFamily="34" charset="0"/>
              </a:rPr>
              <a:t> pod </a:t>
            </a:r>
            <a:r>
              <a:rPr lang="en-IE" dirty="0" err="1">
                <a:ea typeface="Calibri" panose="020F0502020204030204" pitchFamily="34" charset="0"/>
              </a:rPr>
              <a:t>adresem</a:t>
            </a:r>
            <a:r>
              <a:rPr lang="en-IE" dirty="0">
                <a:ea typeface="Calibri" panose="020F0502020204030204" pitchFamily="34" charset="0"/>
              </a:rPr>
              <a:t> </a:t>
            </a:r>
            <a:r>
              <a:rPr lang="en-IE" u="sng" dirty="0">
                <a:solidFill>
                  <a:srgbClr val="7CD0E4"/>
                </a:solidFill>
                <a:effectLst/>
                <a:ea typeface="Calibri" panose="020F0502020204030204" pitchFamily="34" charset="0"/>
                <a:hlinkClick r:id="rId2">
                  <a:extLst>
                    <a:ext uri="{A12FA001-AC4F-418D-AE19-62706E023703}">
                      <ahyp:hlinkClr xmlns:ahyp="http://schemas.microsoft.com/office/drawing/2018/hyperlinkcolor" val="tx"/>
                    </a:ext>
                  </a:extLst>
                </a:hlinkClick>
              </a:rPr>
              <a:t>https://hea.ie/assets/uploads/2022/03/Report-of-the-Expert-Group-2nd-HEA-National-Review-of-Gender-Equality-in-Irish-Higher-Education-Institutions-1.pdf</a:t>
            </a:r>
            <a:r>
              <a:rPr lang="en-IE"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algn="l"/>
            <a:r>
              <a:rPr lang="en-IE" dirty="0">
                <a:solidFill>
                  <a:srgbClr val="5E5F5F"/>
                </a:solidFill>
                <a:effectLst/>
                <a:ea typeface="Calibri" panose="020F0502020204030204" pitchFamily="34" charset="0"/>
              </a:rPr>
              <a:t> </a:t>
            </a:r>
            <a:r>
              <a:rPr lang="pl-PL" dirty="0">
                <a:ea typeface="Calibri" panose="020F0502020204030204" pitchFamily="34" charset="0"/>
              </a:rPr>
              <a:t>Dostęp w marcu</a:t>
            </a:r>
            <a:r>
              <a:rPr lang="en-IE" dirty="0">
                <a:solidFill>
                  <a:srgbClr val="000000"/>
                </a:solidFill>
                <a:effectLst/>
                <a:ea typeface="Calibri" panose="020F0502020204030204" pitchFamily="34" charset="0"/>
              </a:rPr>
              <a:t> 2023.</a:t>
            </a:r>
            <a:endParaRPr lang="x-none">
              <a:effectLst/>
              <a:ea typeface="Calibri" panose="020F0502020204030204" pitchFamily="34" charset="0"/>
            </a:endParaRPr>
          </a:p>
          <a:p>
            <a:pPr algn="l"/>
            <a:r>
              <a:rPr lang="en-IE" dirty="0">
                <a:effectLst/>
                <a:ea typeface="Calibri" panose="020F0502020204030204" pitchFamily="34" charset="0"/>
              </a:rPr>
              <a:t> </a:t>
            </a:r>
            <a:endParaRPr lang="x-none">
              <a:effectLst/>
              <a:ea typeface="Calibri" panose="020F0502020204030204" pitchFamily="34" charset="0"/>
            </a:endParaRPr>
          </a:p>
          <a:p>
            <a:pPr marL="9525" indent="-9525" algn="l"/>
            <a:r>
              <a:rPr lang="en-IE" dirty="0">
                <a:effectLst/>
                <a:ea typeface="Calibri" panose="020F0502020204030204" pitchFamily="34" charset="0"/>
              </a:rPr>
              <a:t>ILO, Strategy for Gender Mainstreaming in the Employment Sector: Summary matrix </a:t>
            </a:r>
            <a:r>
              <a:rPr lang="en-IE" u="sng" dirty="0">
                <a:solidFill>
                  <a:srgbClr val="7CD0E4"/>
                </a:solidFill>
                <a:effectLst/>
                <a:ea typeface="Calibri" panose="020F0502020204030204" pitchFamily="34" charset="0"/>
                <a:hlinkClick r:id="rId3">
                  <a:extLst>
                    <a:ext uri="{A12FA001-AC4F-418D-AE19-62706E023703}">
                      <ahyp:hlinkClr xmlns:ahyp="http://schemas.microsoft.com/office/drawing/2018/hyperlinkcolor" val="tx"/>
                    </a:ext>
                  </a:extLst>
                </a:hlinkClick>
              </a:rPr>
              <a:t>https://www.ilo.org/wcmsp5/groups/public/---ed_emp/documents/publication/wcms_190234.pdf</a:t>
            </a:r>
            <a:endParaRPr lang="x-none">
              <a:solidFill>
                <a:srgbClr val="7CD0E4"/>
              </a:solidFill>
              <a:effectLst/>
              <a:ea typeface="Calibri" panose="020F0502020204030204" pitchFamily="34" charset="0"/>
            </a:endParaRPr>
          </a:p>
          <a:p>
            <a:pPr indent="-457200" algn="l"/>
            <a:r>
              <a:rPr lang="en-GB" dirty="0">
                <a:solidFill>
                  <a:srgbClr val="5E5F5F"/>
                </a:solidFill>
                <a:effectLst/>
                <a:ea typeface="Calibri" panose="020F0502020204030204" pitchFamily="34" charset="0"/>
              </a:rPr>
              <a:t> </a:t>
            </a:r>
            <a:endParaRPr lang="x-none">
              <a:effectLst/>
              <a:ea typeface="Calibri" panose="020F0502020204030204" pitchFamily="34" charset="0"/>
            </a:endParaRPr>
          </a:p>
          <a:p>
            <a:pPr marL="9525" indent="-9525" algn="l"/>
            <a:r>
              <a:rPr lang="en-IE" dirty="0">
                <a:effectLst/>
                <a:ea typeface="Calibri" panose="020F0502020204030204" pitchFamily="34" charset="0"/>
              </a:rPr>
              <a:t>International Labour Organization ILO (2020): </a:t>
            </a:r>
            <a:r>
              <a:rPr lang="en-IE" i="1" dirty="0">
                <a:effectLst/>
                <a:ea typeface="Calibri" panose="020F0502020204030204" pitchFamily="34" charset="0"/>
              </a:rPr>
              <a:t>Empowering women at work – Company policies and practices for gender equality</a:t>
            </a:r>
            <a:r>
              <a:rPr lang="en-IE" dirty="0">
                <a:effectLst/>
                <a:ea typeface="Calibri" panose="020F0502020204030204" pitchFamily="34" charset="0"/>
              </a:rPr>
              <a:t>. </a:t>
            </a:r>
            <a:r>
              <a:rPr lang="en-IE" dirty="0" err="1">
                <a:effectLst/>
                <a:ea typeface="Calibri" panose="020F0502020204030204" pitchFamily="34" charset="0"/>
              </a:rPr>
              <a:t>Pag</a:t>
            </a:r>
            <a:r>
              <a:rPr lang="en-IE" dirty="0">
                <a:effectLst/>
                <a:ea typeface="Calibri" panose="020F0502020204030204" pitchFamily="34" charset="0"/>
              </a:rPr>
              <a:t> 64. </a:t>
            </a:r>
            <a:endParaRPr lang="x-none">
              <a:effectLst/>
              <a:ea typeface="Calibri" panose="020F0502020204030204" pitchFamily="34" charset="0"/>
            </a:endParaRPr>
          </a:p>
          <a:p>
            <a:pPr marL="9525" indent="-9525" algn="l"/>
            <a:r>
              <a:rPr lang="en-IE" dirty="0" err="1">
                <a:ea typeface="Calibri" panose="020F0502020204030204" pitchFamily="34" charset="0"/>
              </a:rPr>
              <a:t>Dostępne</a:t>
            </a:r>
            <a:r>
              <a:rPr lang="en-IE" dirty="0">
                <a:ea typeface="Calibri" panose="020F0502020204030204" pitchFamily="34" charset="0"/>
              </a:rPr>
              <a:t> pod </a:t>
            </a:r>
            <a:r>
              <a:rPr lang="en-IE" dirty="0" err="1">
                <a:ea typeface="Calibri" panose="020F0502020204030204" pitchFamily="34" charset="0"/>
              </a:rPr>
              <a:t>adresem</a:t>
            </a:r>
            <a:r>
              <a:rPr lang="pl-PL" dirty="0">
                <a:ea typeface="Calibri" panose="020F0502020204030204" pitchFamily="34" charset="0"/>
              </a:rPr>
              <a:t>:</a:t>
            </a:r>
            <a:r>
              <a:rPr lang="en-IE" dirty="0">
                <a:ea typeface="Calibri" panose="020F0502020204030204" pitchFamily="34" charset="0"/>
              </a:rPr>
              <a:t> </a:t>
            </a:r>
            <a:r>
              <a:rPr lang="en-GB" u="sng" dirty="0">
                <a:solidFill>
                  <a:srgbClr val="7CD0E4"/>
                </a:solidFill>
                <a:effectLst/>
                <a:ea typeface="Calibri" panose="020F0502020204030204" pitchFamily="34" charset="0"/>
                <a:hlinkClick r:id="rId4">
                  <a:extLst>
                    <a:ext uri="{A12FA001-AC4F-418D-AE19-62706E023703}">
                      <ahyp:hlinkClr xmlns:ahyp="http://schemas.microsoft.com/office/drawing/2018/hyperlinkcolor" val="tx"/>
                    </a:ext>
                  </a:extLst>
                </a:hlinkClick>
              </a:rPr>
              <a:t>https://www.ilo.org/wcmsp5/groups/public/---ed_emp/---emp_ent/---multi/documents/publication/wcms_756721.pdf</a:t>
            </a:r>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indent="-457200" algn="l"/>
            <a:r>
              <a:rPr lang="en-GB" dirty="0">
                <a:solidFill>
                  <a:srgbClr val="5E5F5F"/>
                </a:solidFill>
                <a:effectLst/>
                <a:ea typeface="Calibri" panose="020F0502020204030204" pitchFamily="34" charset="0"/>
              </a:rPr>
              <a:t> </a:t>
            </a:r>
            <a:endParaRPr lang="x-none">
              <a:effectLst/>
              <a:ea typeface="Calibri" panose="020F0502020204030204" pitchFamily="34" charset="0"/>
            </a:endParaRPr>
          </a:p>
          <a:p>
            <a:pPr algn="l"/>
            <a:r>
              <a:rPr lang="en-GB" dirty="0">
                <a:solidFill>
                  <a:srgbClr val="000000"/>
                </a:solidFill>
                <a:effectLst/>
                <a:ea typeface="Calibri" panose="020F0502020204030204" pitchFamily="34" charset="0"/>
              </a:rPr>
              <a:t>International Labour Organization (2015) </a:t>
            </a:r>
            <a:r>
              <a:rPr lang="en-GB" i="1" dirty="0">
                <a:solidFill>
                  <a:srgbClr val="000000"/>
                </a:solidFill>
                <a:effectLst/>
                <a:ea typeface="Calibri" panose="020F0502020204030204" pitchFamily="34" charset="0"/>
              </a:rPr>
              <a:t>Women in business and management: gaining momentum.</a:t>
            </a:r>
            <a:r>
              <a:rPr lang="x-none" i="1">
                <a:ea typeface="Calibri" panose="020F0502020204030204" pitchFamily="34" charset="0"/>
              </a:rPr>
              <a:t> </a:t>
            </a:r>
            <a:r>
              <a:rPr lang="en-IE" u="sng" dirty="0" err="1">
                <a:solidFill>
                  <a:srgbClr val="7CD0E4"/>
                </a:solidFill>
                <a:ea typeface="Calibri" panose="020F0502020204030204" pitchFamily="34" charset="0"/>
              </a:rPr>
              <a:t>Dostępne</a:t>
            </a:r>
            <a:r>
              <a:rPr lang="en-IE" u="sng" dirty="0">
                <a:solidFill>
                  <a:srgbClr val="7CD0E4"/>
                </a:solidFill>
                <a:ea typeface="Calibri" panose="020F0502020204030204" pitchFamily="34" charset="0"/>
              </a:rPr>
              <a:t> pod </a:t>
            </a:r>
            <a:r>
              <a:rPr lang="en-IE" u="sng" dirty="0" err="1">
                <a:solidFill>
                  <a:srgbClr val="7CD0E4"/>
                </a:solidFill>
                <a:ea typeface="Calibri" panose="020F0502020204030204" pitchFamily="34" charset="0"/>
              </a:rPr>
              <a:t>adresem</a:t>
            </a:r>
            <a:r>
              <a:rPr lang="en-IE" u="sng" dirty="0">
                <a:solidFill>
                  <a:srgbClr val="7CD0E4"/>
                </a:solidFill>
                <a:ea typeface="Calibri" panose="020F0502020204030204" pitchFamily="34" charset="0"/>
              </a:rPr>
              <a:t> </a:t>
            </a:r>
            <a:r>
              <a:rPr lang="en-GB" u="sng" dirty="0">
                <a:solidFill>
                  <a:srgbClr val="7CD0E4"/>
                </a:solidFill>
                <a:effectLst/>
                <a:ea typeface="Calibri" panose="020F0502020204030204" pitchFamily="34" charset="0"/>
                <a:hlinkClick r:id="rId5"/>
              </a:rPr>
              <a:t>https://www.ilo.org/wcmsp5/groups/public/---dgreports/---dcomm/---publ/documents/publication/wcms_316450.pdf</a:t>
            </a:r>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marL="457200" algn="l"/>
            <a:r>
              <a:rPr lang="en-GB" dirty="0">
                <a:effectLst/>
                <a:ea typeface="Calibri" panose="020F0502020204030204" pitchFamily="34" charset="0"/>
              </a:rPr>
              <a:t> </a:t>
            </a:r>
            <a:endParaRPr lang="x-none">
              <a:effectLst/>
              <a:ea typeface="Calibri" panose="020F0502020204030204" pitchFamily="34" charset="0"/>
            </a:endParaRPr>
          </a:p>
          <a:p>
            <a:pPr marL="9525" algn="l"/>
            <a:r>
              <a:rPr lang="en-IE" dirty="0">
                <a:effectLst/>
                <a:ea typeface="Calibri" panose="020F0502020204030204" pitchFamily="34" charset="0"/>
              </a:rPr>
              <a:t>Plan Radar (2022) </a:t>
            </a:r>
            <a:r>
              <a:rPr lang="en-IE" dirty="0" err="1">
                <a:ea typeface="Calibri" panose="020F0502020204030204" pitchFamily="34" charset="0"/>
              </a:rPr>
              <a:t>Dostępne</a:t>
            </a:r>
            <a:r>
              <a:rPr lang="en-IE" dirty="0">
                <a:ea typeface="Calibri" panose="020F0502020204030204" pitchFamily="34" charset="0"/>
              </a:rPr>
              <a:t> pod </a:t>
            </a:r>
            <a:r>
              <a:rPr lang="en-IE" dirty="0" err="1">
                <a:ea typeface="Calibri" panose="020F0502020204030204" pitchFamily="34" charset="0"/>
              </a:rPr>
              <a:t>adresem</a:t>
            </a:r>
            <a:r>
              <a:rPr lang="en-IE" dirty="0">
                <a:ea typeface="Calibri" panose="020F0502020204030204" pitchFamily="34" charset="0"/>
              </a:rPr>
              <a:t> </a:t>
            </a:r>
            <a:r>
              <a:rPr lang="en-IE" u="sng" dirty="0">
                <a:solidFill>
                  <a:srgbClr val="7CD0E4"/>
                </a:solidFill>
                <a:effectLst/>
                <a:ea typeface="Calibri" panose="020F0502020204030204" pitchFamily="34" charset="0"/>
                <a:hlinkClick r:id="rId6">
                  <a:extLst>
                    <a:ext uri="{A12FA001-AC4F-418D-AE19-62706E023703}">
                      <ahyp:hlinkClr xmlns:ahyp="http://schemas.microsoft.com/office/drawing/2018/hyperlinkcolor" val="tx"/>
                    </a:ext>
                  </a:extLst>
                </a:hlinkClick>
              </a:rPr>
              <a:t>https://www.planradar.com/de/frauen-am-bau/</a:t>
            </a:r>
            <a:endParaRPr lang="x-none">
              <a:solidFill>
                <a:srgbClr val="7CD0E4"/>
              </a:solidFill>
              <a:effectLst/>
              <a:ea typeface="Calibri" panose="020F0502020204030204" pitchFamily="34" charset="0"/>
            </a:endParaRPr>
          </a:p>
          <a:p>
            <a:pPr marL="457200" algn="l"/>
            <a:r>
              <a:rPr lang="en-IE" dirty="0">
                <a:effectLst/>
                <a:ea typeface="Calibri" panose="020F0502020204030204" pitchFamily="34" charset="0"/>
              </a:rPr>
              <a:t> </a:t>
            </a:r>
            <a:endParaRPr lang="x-none">
              <a:effectLst/>
              <a:ea typeface="Calibri" panose="020F0502020204030204" pitchFamily="34" charset="0"/>
            </a:endParaRPr>
          </a:p>
          <a:p>
            <a:pPr marL="9525" algn="l"/>
            <a:r>
              <a:rPr lang="en-GB" dirty="0">
                <a:effectLst/>
                <a:ea typeface="Calibri" panose="020F0502020204030204" pitchFamily="34" charset="0"/>
              </a:rPr>
              <a:t>Spanish Construction Industry Observatory (2023): </a:t>
            </a:r>
            <a:r>
              <a:rPr lang="en-GB" i="1" dirty="0">
                <a:effectLst/>
                <a:ea typeface="Calibri" panose="020F0502020204030204" pitchFamily="34" charset="0"/>
              </a:rPr>
              <a:t>Women in Construction 2022</a:t>
            </a:r>
            <a:endParaRPr lang="x-none">
              <a:effectLst/>
              <a:ea typeface="Calibri" panose="020F0502020204030204" pitchFamily="34" charset="0"/>
            </a:endParaRPr>
          </a:p>
          <a:p>
            <a:pPr marL="9525" algn="l"/>
            <a:r>
              <a:rPr lang="en-GB" u="sng" dirty="0">
                <a:solidFill>
                  <a:srgbClr val="7CD0E4"/>
                </a:solidFill>
                <a:effectLst/>
                <a:ea typeface="Calibri" panose="020F0502020204030204" pitchFamily="34" charset="0"/>
                <a:hlinkClick r:id="rId7">
                  <a:extLst>
                    <a:ext uri="{A12FA001-AC4F-418D-AE19-62706E023703}">
                      <ahyp:hlinkClr xmlns:ahyp="http://schemas.microsoft.com/office/drawing/2018/hyperlinkcolor" val="tx"/>
                    </a:ext>
                  </a:extLst>
                </a:hlinkClick>
              </a:rPr>
              <a:t>https://www.observatoriodelaconstruccion.com/informes/detalle/mujeres-en-el-sector-de-la-construccion2022#:~:text=En%20la%20edici%C3%B3n%202022%20del,este%20y%20otros%20datos%20de</a:t>
            </a:r>
            <a:r>
              <a:rPr lang="en-GB" dirty="0">
                <a:solidFill>
                  <a:srgbClr val="7CD0E4"/>
                </a:solidFill>
                <a:effectLst/>
                <a:ea typeface="Calibri" panose="020F0502020204030204" pitchFamily="34" charset="0"/>
              </a:rPr>
              <a:t> </a:t>
            </a:r>
            <a:r>
              <a:rPr lang="pl-PL" dirty="0">
                <a:ea typeface="Calibri" panose="020F0502020204030204" pitchFamily="34" charset="0"/>
              </a:rPr>
              <a:t> dostęp w maju</a:t>
            </a:r>
            <a:r>
              <a:rPr lang="en-GB" dirty="0">
                <a:effectLst/>
                <a:ea typeface="Calibri" panose="020F0502020204030204" pitchFamily="34" charset="0"/>
              </a:rPr>
              <a:t> 2023</a:t>
            </a:r>
            <a:endParaRPr lang="x-none">
              <a:effectLst/>
              <a:ea typeface="Calibri" panose="020F0502020204030204" pitchFamily="34" charset="0"/>
            </a:endParaRPr>
          </a:p>
          <a:p>
            <a:pPr marL="457200" indent="-457200" algn="l"/>
            <a:endParaRPr lang="en-GB" dirty="0">
              <a:effectLst/>
              <a:ea typeface="Calibri" panose="020F0502020204030204" pitchFamily="34" charset="0"/>
            </a:endParaRPr>
          </a:p>
          <a:p>
            <a:pPr marL="9525" algn="l"/>
            <a:r>
              <a:rPr lang="en-GB" dirty="0">
                <a:effectLst/>
                <a:ea typeface="Calibri" panose="020F0502020204030204" pitchFamily="34" charset="0"/>
              </a:rPr>
              <a:t>Statistics Denmark (2020) </a:t>
            </a:r>
            <a:r>
              <a:rPr lang="en-GB" i="1" dirty="0">
                <a:effectLst/>
                <a:ea typeface="Calibri" panose="020F0502020204030204" pitchFamily="34" charset="0"/>
              </a:rPr>
              <a:t>Employment by industry, occupation, sex, and region Report 2020</a:t>
            </a:r>
            <a:endParaRPr lang="x-none">
              <a:effectLst/>
              <a:ea typeface="Calibri" panose="020F0502020204030204" pitchFamily="34" charset="0"/>
            </a:endParaRPr>
          </a:p>
          <a:p>
            <a:pPr marL="457200" indent="-457200" algn="l"/>
            <a:r>
              <a:rPr lang="en-GB" dirty="0">
                <a:effectLst/>
                <a:ea typeface="Calibri" panose="020F0502020204030204" pitchFamily="34" charset="0"/>
              </a:rPr>
              <a:t> </a:t>
            </a:r>
            <a:endParaRPr lang="x-none">
              <a:effectLst/>
              <a:ea typeface="Calibri" panose="020F0502020204030204" pitchFamily="34" charset="0"/>
            </a:endParaRPr>
          </a:p>
          <a:p>
            <a:pPr marL="9525" indent="-9525" algn="l"/>
            <a:r>
              <a:rPr lang="en-GB" dirty="0">
                <a:effectLst/>
                <a:ea typeface="Calibri" panose="020F0502020204030204" pitchFamily="34" charset="0"/>
              </a:rPr>
              <a:t>Structural Transformation to Achieve Gender Equality in Science, STAGES (2013). </a:t>
            </a:r>
            <a:r>
              <a:rPr lang="en-GB" dirty="0" err="1">
                <a:ea typeface="Calibri" panose="020F0502020204030204" pitchFamily="34" charset="0"/>
              </a:rPr>
              <a:t>Dostępne</a:t>
            </a:r>
            <a:r>
              <a:rPr lang="en-GB" dirty="0">
                <a:ea typeface="Calibri" panose="020F0502020204030204" pitchFamily="34" charset="0"/>
              </a:rPr>
              <a:t> pod </a:t>
            </a:r>
            <a:r>
              <a:rPr lang="en-GB" dirty="0" err="1">
                <a:ea typeface="Calibri" panose="020F0502020204030204" pitchFamily="34" charset="0"/>
              </a:rPr>
              <a:t>adresem</a:t>
            </a:r>
            <a:r>
              <a:rPr lang="en-GB" dirty="0">
                <a:ea typeface="Calibri" panose="020F0502020204030204" pitchFamily="34" charset="0"/>
              </a:rPr>
              <a:t> </a:t>
            </a:r>
            <a:r>
              <a:rPr lang="pl-PL" dirty="0">
                <a:ea typeface="Calibri" panose="020F0502020204030204" pitchFamily="34" charset="0"/>
              </a:rPr>
              <a:t>: </a:t>
            </a:r>
            <a:r>
              <a:rPr lang="en-GB" u="sng" dirty="0">
                <a:solidFill>
                  <a:srgbClr val="7CD0E4"/>
                </a:solidFill>
                <a:effectLst/>
                <a:ea typeface="Calibri" panose="020F0502020204030204" pitchFamily="34" charset="0"/>
                <a:hlinkClick r:id="rId8">
                  <a:extLst>
                    <a:ext uri="{A12FA001-AC4F-418D-AE19-62706E023703}">
                      <ahyp:hlinkClr xmlns:ahyp="http://schemas.microsoft.com/office/drawing/2018/hyperlinkcolor" val="tx"/>
                    </a:ext>
                  </a:extLst>
                </a:hlinkClick>
              </a:rPr>
              <a:t>http://stages.csmcd.ro/index.php Accessed in April 2023</a:t>
            </a:r>
            <a:endParaRPr lang="x-none">
              <a:solidFill>
                <a:srgbClr val="7CD0E4"/>
              </a:solidFill>
              <a:effectLst/>
              <a:ea typeface="Calibri" panose="020F0502020204030204" pitchFamily="34" charset="0"/>
            </a:endParaRPr>
          </a:p>
          <a:p>
            <a:pPr marL="457200" indent="-457200" algn="l"/>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marL="9525" indent="-9525" algn="l"/>
            <a:r>
              <a:rPr lang="en-GB" dirty="0">
                <a:effectLst/>
                <a:ea typeface="Calibri" panose="020F0502020204030204" pitchFamily="34" charset="0"/>
              </a:rPr>
              <a:t> </a:t>
            </a:r>
            <a:r>
              <a:rPr lang="en-GB" dirty="0" err="1">
                <a:effectLst/>
                <a:ea typeface="Calibri" panose="020F0502020204030204" pitchFamily="34" charset="0"/>
              </a:rPr>
              <a:t>Teagasc</a:t>
            </a:r>
            <a:r>
              <a:rPr lang="en-GB" dirty="0">
                <a:effectLst/>
                <a:ea typeface="Calibri" panose="020F0502020204030204" pitchFamily="34" charset="0"/>
              </a:rPr>
              <a:t> (2021) Gender</a:t>
            </a:r>
            <a:r>
              <a:rPr lang="en-GB" i="1" dirty="0">
                <a:effectLst/>
                <a:ea typeface="Calibri" panose="020F0502020204030204" pitchFamily="34" charset="0"/>
              </a:rPr>
              <a:t> Equality Plan. </a:t>
            </a:r>
            <a:r>
              <a:rPr lang="en-IE" i="1" dirty="0">
                <a:effectLst/>
                <a:ea typeface="Calibri" panose="020F0502020204030204" pitchFamily="34" charset="0"/>
              </a:rPr>
              <a:t>Available at </a:t>
            </a:r>
            <a:r>
              <a:rPr lang="en-IE" u="sng" dirty="0">
                <a:solidFill>
                  <a:srgbClr val="7CD0E4"/>
                </a:solidFill>
                <a:effectLst/>
                <a:ea typeface="Calibri" panose="020F0502020204030204" pitchFamily="34" charset="0"/>
                <a:hlinkClick r:id="rId9">
                  <a:extLst>
                    <a:ext uri="{A12FA001-AC4F-418D-AE19-62706E023703}">
                      <ahyp:hlinkClr xmlns:ahyp="http://schemas.microsoft.com/office/drawing/2018/hyperlinkcolor" val="tx"/>
                    </a:ext>
                  </a:extLst>
                </a:hlinkClick>
              </a:rPr>
              <a:t>https://www.teagasc.ie/media/website/publications/2022/Teagasc-Gender-Equality-Report-2021.pdf</a:t>
            </a:r>
            <a:endParaRPr lang="x-none">
              <a:solidFill>
                <a:srgbClr val="7CD0E4"/>
              </a:solidFill>
              <a:effectLst/>
              <a:ea typeface="Calibri" panose="020F0502020204030204" pitchFamily="34" charset="0"/>
            </a:endParaRPr>
          </a:p>
          <a:p>
            <a:pPr marL="457200" indent="-457200" algn="l"/>
            <a:r>
              <a:rPr lang="pl-PL" dirty="0">
                <a:effectLst/>
                <a:ea typeface="Calibri" panose="020F0502020204030204" pitchFamily="34" charset="0"/>
              </a:rPr>
              <a:t>Dostęp w marcu </a:t>
            </a:r>
            <a:r>
              <a:rPr lang="en-IE" dirty="0">
                <a:effectLst/>
                <a:ea typeface="Calibri" panose="020F0502020204030204" pitchFamily="34" charset="0"/>
              </a:rPr>
              <a:t>2023</a:t>
            </a:r>
            <a:endParaRPr lang="x-none">
              <a:effectLst/>
              <a:ea typeface="Calibri" panose="020F0502020204030204" pitchFamily="34" charset="0"/>
            </a:endParaRPr>
          </a:p>
          <a:p>
            <a:pPr marL="457200" indent="-457200" algn="l"/>
            <a:r>
              <a:rPr lang="en-IE" dirty="0">
                <a:effectLst/>
                <a:ea typeface="Calibri" panose="020F0502020204030204" pitchFamily="34" charset="0"/>
              </a:rPr>
              <a:t> </a:t>
            </a:r>
            <a:endParaRPr lang="x-none">
              <a:effectLst/>
              <a:ea typeface="Calibri" panose="020F0502020204030204" pitchFamily="34" charset="0"/>
            </a:endParaRPr>
          </a:p>
          <a:p>
            <a:pPr marL="9525" indent="-9525" algn="l"/>
            <a:r>
              <a:rPr lang="en-GB" dirty="0">
                <a:effectLst/>
                <a:ea typeface="Calibri" panose="020F0502020204030204" pitchFamily="34" charset="0"/>
              </a:rPr>
              <a:t>The Smith Institute (2014): </a:t>
            </a:r>
            <a:r>
              <a:rPr lang="en-GB" i="1" dirty="0">
                <a:effectLst/>
                <a:ea typeface="Calibri" panose="020F0502020204030204" pitchFamily="34" charset="0"/>
              </a:rPr>
              <a:t>Building the future: women in construction</a:t>
            </a:r>
            <a:r>
              <a:rPr lang="en-GB" dirty="0">
                <a:ea typeface="Calibri" panose="020F0502020204030204" pitchFamily="34" charset="0"/>
              </a:rPr>
              <a:t> </a:t>
            </a:r>
            <a:r>
              <a:rPr lang="en-GB" dirty="0" err="1">
                <a:ea typeface="Calibri" panose="020F0502020204030204" pitchFamily="34" charset="0"/>
              </a:rPr>
              <a:t>Dostępne</a:t>
            </a:r>
            <a:r>
              <a:rPr lang="en-GB" dirty="0">
                <a:ea typeface="Calibri" panose="020F0502020204030204" pitchFamily="34" charset="0"/>
              </a:rPr>
              <a:t> pod </a:t>
            </a:r>
            <a:r>
              <a:rPr lang="en-GB" dirty="0" err="1">
                <a:ea typeface="Calibri" panose="020F0502020204030204" pitchFamily="34" charset="0"/>
              </a:rPr>
              <a:t>adresem</a:t>
            </a:r>
            <a:r>
              <a:rPr lang="en-GB" dirty="0">
                <a:ea typeface="Calibri" panose="020F0502020204030204" pitchFamily="34" charset="0"/>
              </a:rPr>
              <a:t> </a:t>
            </a:r>
            <a:r>
              <a:rPr lang="en-GB" u="sng" dirty="0">
                <a:solidFill>
                  <a:srgbClr val="7CD0E4"/>
                </a:solidFill>
                <a:effectLst/>
                <a:ea typeface="Calibri" panose="020F0502020204030204" pitchFamily="34" charset="0"/>
                <a:hlinkClick r:id="rId10">
                  <a:extLst>
                    <a:ext uri="{A12FA001-AC4F-418D-AE19-62706E023703}">
                      <ahyp:hlinkClr xmlns:ahyp="http://schemas.microsoft.com/office/drawing/2018/hyperlinkcolor" val="tx"/>
                    </a:ext>
                  </a:extLst>
                </a:hlinkClick>
              </a:rPr>
              <a:t>https://www.women-into-construction.org/wp-content/uploads/2019/08/building-the-future-women-in-construction.pdf</a:t>
            </a:r>
            <a:endParaRPr lang="x-none">
              <a:solidFill>
                <a:srgbClr val="7CD0E4"/>
              </a:solidFill>
              <a:effectLst/>
              <a:ea typeface="Calibri" panose="020F0502020204030204" pitchFamily="34" charset="0"/>
            </a:endParaRPr>
          </a:p>
          <a:p>
            <a:pPr marL="457200" indent="-457200" algn="l"/>
            <a:r>
              <a:rPr lang="en-GB" u="none" strike="noStrike" dirty="0">
                <a:solidFill>
                  <a:srgbClr val="0563C1"/>
                </a:solidFill>
                <a:effectLst/>
                <a:ea typeface="Calibri" panose="020F0502020204030204" pitchFamily="34" charset="0"/>
              </a:rPr>
              <a:t> </a:t>
            </a:r>
            <a:endParaRPr lang="x-none">
              <a:effectLst/>
              <a:ea typeface="Calibri" panose="020F0502020204030204" pitchFamily="34" charset="0"/>
            </a:endParaRPr>
          </a:p>
          <a:p>
            <a:pPr algn="l"/>
            <a:r>
              <a:rPr lang="en-IE" dirty="0">
                <a:effectLst/>
                <a:ea typeface="Calibri" panose="020F0502020204030204" pitchFamily="34" charset="0"/>
              </a:rPr>
              <a:t>Why Diversity Matters. (2015) McKinsey &amp; Company</a:t>
            </a:r>
            <a:endParaRPr lang="x-none">
              <a:effectLst/>
              <a:ea typeface="Calibri" panose="020F0502020204030204" pitchFamily="34" charset="0"/>
            </a:endParaRPr>
          </a:p>
          <a:p>
            <a:pPr indent="-457200" algn="l"/>
            <a:r>
              <a:rPr lang="en-GB" dirty="0">
                <a:effectLst/>
                <a:ea typeface="Calibri" panose="020F0502020204030204" pitchFamily="34" charset="0"/>
              </a:rPr>
              <a:t> </a:t>
            </a:r>
            <a:endParaRPr lang="x-none">
              <a:effectLst/>
              <a:ea typeface="Calibri" panose="020F0502020204030204" pitchFamily="34" charset="0"/>
            </a:endParaRPr>
          </a:p>
          <a:p>
            <a:pPr indent="-457200" algn="l"/>
            <a:r>
              <a:rPr lang="en-GB" dirty="0">
                <a:effectLst/>
                <a:ea typeface="Calibri" panose="020F0502020204030204" pitchFamily="34" charset="0"/>
              </a:rPr>
              <a:t> </a:t>
            </a:r>
            <a:endParaRPr lang="x-none">
              <a:effectLst/>
              <a:ea typeface="Calibri" panose="020F0502020204030204" pitchFamily="34" charset="0"/>
            </a:endParaRPr>
          </a:p>
          <a:p>
            <a:pPr marL="9525" indent="-9525" algn="l"/>
            <a:r>
              <a:rPr lang="en-GB" dirty="0" err="1">
                <a:effectLst/>
                <a:ea typeface="Calibri" panose="020F0502020204030204" pitchFamily="34" charset="0"/>
              </a:rPr>
              <a:t>Winke</a:t>
            </a:r>
            <a:r>
              <a:rPr lang="en-GB" dirty="0">
                <a:effectLst/>
                <a:ea typeface="Calibri" panose="020F0502020204030204" pitchFamily="34" charset="0"/>
              </a:rPr>
              <a:t>, Rebecca (2023): </a:t>
            </a:r>
            <a:r>
              <a:rPr lang="en-GB" i="1" dirty="0">
                <a:effectLst/>
                <a:ea typeface="Calibri" panose="020F0502020204030204" pitchFamily="34" charset="0"/>
              </a:rPr>
              <a:t>History of women in construction</a:t>
            </a:r>
            <a:r>
              <a:rPr lang="en-GB" dirty="0">
                <a:effectLst/>
                <a:ea typeface="Calibri" panose="020F0502020204030204" pitchFamily="34" charset="0"/>
              </a:rPr>
              <a:t>. </a:t>
            </a:r>
            <a:r>
              <a:rPr lang="en-GB" i="1" dirty="0">
                <a:effectLst/>
                <a:ea typeface="Calibri" panose="020F0502020204030204" pitchFamily="34" charset="0"/>
              </a:rPr>
              <a:t>Family handyman.</a:t>
            </a:r>
            <a:r>
              <a:rPr lang="en-GB" dirty="0">
                <a:effectLst/>
                <a:ea typeface="Calibri" panose="020F0502020204030204" pitchFamily="34" charset="0"/>
              </a:rPr>
              <a:t> </a:t>
            </a:r>
            <a:r>
              <a:rPr lang="en-GB" u="sng" dirty="0">
                <a:solidFill>
                  <a:srgbClr val="7CD0E4"/>
                </a:solidFill>
                <a:effectLst/>
                <a:ea typeface="Calibri" panose="020F0502020204030204" pitchFamily="34" charset="0"/>
                <a:hlinkClick r:id="rId11">
                  <a:extLst>
                    <a:ext uri="{A12FA001-AC4F-418D-AE19-62706E023703}">
                      <ahyp:hlinkClr xmlns:ahyp="http://schemas.microsoft.com/office/drawing/2018/hyperlinkcolor" val="tx"/>
                    </a:ext>
                  </a:extLst>
                </a:hlinkClick>
              </a:rPr>
              <a:t>https://www.familyhandyman.com/article/women-in-construction-history/</a:t>
            </a:r>
            <a:r>
              <a:rPr lang="en-GB" dirty="0">
                <a:solidFill>
                  <a:srgbClr val="7CD0E4"/>
                </a:solidFill>
                <a:effectLst/>
                <a:ea typeface="Calibri" panose="020F0502020204030204" pitchFamily="34" charset="0"/>
              </a:rPr>
              <a:t> </a:t>
            </a:r>
            <a:endParaRPr lang="x-none">
              <a:solidFill>
                <a:srgbClr val="7CD0E4"/>
              </a:solidFill>
              <a:effectLst/>
              <a:ea typeface="Calibri" panose="020F0502020204030204" pitchFamily="34" charset="0"/>
            </a:endParaRPr>
          </a:p>
          <a:p>
            <a:pPr marL="457200" indent="-457200" algn="l"/>
            <a:r>
              <a:rPr lang="en-GB" dirty="0">
                <a:effectLst/>
                <a:ea typeface="Calibri" panose="020F0502020204030204" pitchFamily="34" charset="0"/>
              </a:rPr>
              <a:t> </a:t>
            </a:r>
            <a:endParaRPr lang="x-none">
              <a:effectLst/>
              <a:ea typeface="Calibri" panose="020F0502020204030204" pitchFamily="34" charset="0"/>
            </a:endParaRPr>
          </a:p>
          <a:p>
            <a:pPr marL="9525" indent="-9525" algn="l"/>
            <a:r>
              <a:rPr lang="en-IE" dirty="0">
                <a:effectLst/>
                <a:ea typeface="Calibri" panose="020F0502020204030204" pitchFamily="34" charset="0"/>
              </a:rPr>
              <a:t>Woodward, D. 1995 Men at Work: Labourers and Building Craftsmen in the Towns of Northern England 1450–1750, Cambridge: Cambridge University Press.</a:t>
            </a:r>
            <a:endParaRPr lang="x-none">
              <a:effectLst/>
              <a:ea typeface="Calibri" panose="020F0502020204030204" pitchFamily="34" charset="0"/>
            </a:endParaRPr>
          </a:p>
          <a:p>
            <a:pPr algn="l"/>
            <a:br>
              <a:rPr lang="en-IE" dirty="0">
                <a:effectLst/>
                <a:ea typeface="Calibri" panose="020F0502020204030204" pitchFamily="34" charset="0"/>
              </a:rPr>
            </a:br>
            <a:r>
              <a:rPr lang="en-IE" dirty="0">
                <a:effectLst/>
                <a:ea typeface="Calibri" panose="020F0502020204030204" pitchFamily="34" charset="0"/>
              </a:rPr>
              <a:t> </a:t>
            </a:r>
            <a:endParaRPr lang="x-none">
              <a:effectLst/>
              <a:ea typeface="Calibri" panose="020F0502020204030204" pitchFamily="34" charset="0"/>
            </a:endParaRPr>
          </a:p>
          <a:p>
            <a:pPr algn="l"/>
            <a:r>
              <a:rPr lang="en-GB" dirty="0">
                <a:effectLst/>
                <a:ea typeface="Calibri" panose="020F0502020204030204" pitchFamily="34" charset="0"/>
              </a:rPr>
              <a:t> </a:t>
            </a:r>
            <a:endParaRPr lang="x-none">
              <a:effectLst/>
              <a:ea typeface="Calibri" panose="020F0502020204030204" pitchFamily="34" charset="0"/>
            </a:endParaRPr>
          </a:p>
          <a:p>
            <a:pPr algn="l"/>
            <a:endParaRPr lang="x-none">
              <a:effectLst/>
              <a:ea typeface="Calibri" panose="020F0502020204030204" pitchFamily="34" charset="0"/>
            </a:endParaRPr>
          </a:p>
          <a:p>
            <a:pPr algn="l">
              <a:tabLst>
                <a:tab pos="450215" algn="l"/>
              </a:tabLst>
            </a:pPr>
            <a:endParaRPr lang="en-IE" dirty="0">
              <a:effectLst/>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a:p>
            <a:pPr lvl="0" algn="l">
              <a:buClr>
                <a:srgbClr val="EF8D5B"/>
              </a:buClr>
              <a:tabLst>
                <a:tab pos="450215" algn="l"/>
              </a:tabLst>
            </a:pPr>
            <a:endParaRPr lang="x-none">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a:p>
            <a:pPr lvl="0" algn="l">
              <a:buClr>
                <a:srgbClr val="EF8D5B"/>
              </a:buClr>
              <a:tabLst>
                <a:tab pos="450215" algn="l"/>
              </a:tabLst>
            </a:pPr>
            <a:endParaRPr lang="x-none">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a:p>
            <a:pPr lvl="0" algn="l">
              <a:buClr>
                <a:srgbClr val="EF8D5B"/>
              </a:buClr>
              <a:tabLst>
                <a:tab pos="450215" algn="l"/>
              </a:tabLst>
            </a:pPr>
            <a:endParaRPr lang="x-none">
              <a:ea typeface="Calibri" panose="020F0502020204030204" pitchFamily="34" charset="0"/>
            </a:endParaRPr>
          </a:p>
          <a:p>
            <a:pPr lvl="0" algn="l">
              <a:buClr>
                <a:srgbClr val="EF8D5B"/>
              </a:buClr>
              <a:tabLst>
                <a:tab pos="450215" algn="l"/>
              </a:tabLst>
            </a:pPr>
            <a:endParaRPr lang="x-none">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FD747058-FFB1-85E0-B527-7FE0AB4E09F4}"/>
              </a:ext>
            </a:extLst>
          </p:cNvPr>
          <p:cNvSpPr>
            <a:spLocks noGrp="1"/>
          </p:cNvSpPr>
          <p:nvPr>
            <p:ph type="sldNum" sz="quarter" idx="4"/>
          </p:nvPr>
        </p:nvSpPr>
        <p:spPr/>
        <p:txBody>
          <a:bodyPr/>
          <a:lstStyle/>
          <a:p>
            <a:fld id="{CB2079F2-58AF-ED44-82D7-E04B2F6FD686}" type="slidenum">
              <a:rPr lang="en-US" smtClean="0"/>
              <a:pPr/>
              <a:t>71</a:t>
            </a:fld>
            <a:endParaRPr lang="en-US" dirty="0"/>
          </a:p>
        </p:txBody>
      </p:sp>
      <p:sp>
        <p:nvSpPr>
          <p:cNvPr id="9" name="Rectangle 8">
            <a:extLst>
              <a:ext uri="{FF2B5EF4-FFF2-40B4-BE49-F238E27FC236}">
                <a16:creationId xmlns:a16="http://schemas.microsoft.com/office/drawing/2014/main" id="{54D3BC75-3ED4-CBBC-FC35-DF148480BD82}"/>
              </a:ext>
            </a:extLst>
          </p:cNvPr>
          <p:cNvSpPr/>
          <p:nvPr/>
        </p:nvSpPr>
        <p:spPr>
          <a:xfrm>
            <a:off x="0" y="0"/>
            <a:ext cx="384048" cy="10691813"/>
          </a:xfrm>
          <a:prstGeom prst="rect">
            <a:avLst/>
          </a:prstGeom>
          <a:solidFill>
            <a:srgbClr val="7CD0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7414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3F734579-421D-50C3-DF2F-30C44B410202}"/>
              </a:ext>
            </a:extLst>
          </p:cNvPr>
          <p:cNvSpPr>
            <a:spLocks noGrp="1"/>
          </p:cNvSpPr>
          <p:nvPr>
            <p:ph type="body" sz="quarter" idx="17"/>
          </p:nvPr>
        </p:nvSpPr>
        <p:spPr>
          <a:xfrm>
            <a:off x="2047166" y="2528596"/>
            <a:ext cx="648000" cy="348400"/>
          </a:xfrm>
        </p:spPr>
        <p:txBody>
          <a:bodyPr/>
          <a:lstStyle/>
          <a:p>
            <a:r>
              <a:rPr lang="en-US" dirty="0"/>
              <a:t>01</a:t>
            </a:r>
          </a:p>
        </p:txBody>
      </p:sp>
      <p:sp>
        <p:nvSpPr>
          <p:cNvPr id="28" name="Text Placeholder 27">
            <a:extLst>
              <a:ext uri="{FF2B5EF4-FFF2-40B4-BE49-F238E27FC236}">
                <a16:creationId xmlns:a16="http://schemas.microsoft.com/office/drawing/2014/main" id="{2862D041-3DB1-277D-980B-F4A1F9D26DA2}"/>
              </a:ext>
            </a:extLst>
          </p:cNvPr>
          <p:cNvSpPr>
            <a:spLocks noGrp="1"/>
          </p:cNvSpPr>
          <p:nvPr>
            <p:ph type="body" sz="quarter" idx="20"/>
          </p:nvPr>
        </p:nvSpPr>
        <p:spPr>
          <a:xfrm>
            <a:off x="2830132" y="2536070"/>
            <a:ext cx="4064938" cy="657477"/>
          </a:xfrm>
        </p:spPr>
        <p:txBody>
          <a:bodyPr anchor="t"/>
          <a:lstStyle/>
          <a:p>
            <a:pPr>
              <a:lnSpc>
                <a:spcPts val="1480"/>
              </a:lnSpc>
              <a:spcBef>
                <a:spcPts val="0"/>
              </a:spcBef>
            </a:pPr>
            <a:r>
              <a:rPr lang="pl-PL" dirty="0"/>
              <a:t>Rysunek</a:t>
            </a:r>
            <a:r>
              <a:rPr lang="en-US" dirty="0"/>
              <a:t> 1</a:t>
            </a:r>
          </a:p>
          <a:p>
            <a:pPr>
              <a:spcBef>
                <a:spcPts val="0"/>
              </a:spcBef>
            </a:pPr>
            <a:r>
              <a:rPr lang="pl-PL" sz="1100" dirty="0"/>
              <a:t>Inwestycje mieszkaniowe w Niemczech, Danii, Hiszpanii, Polsce i Irlandii. Źródło: </a:t>
            </a:r>
            <a:r>
              <a:rPr lang="pl-PL" sz="1100" dirty="0" err="1"/>
              <a:t>Eurostat</a:t>
            </a:r>
            <a:r>
              <a:rPr lang="pl-PL" sz="1100" dirty="0"/>
              <a:t>.</a:t>
            </a:r>
            <a:endParaRPr lang="en-US" sz="1100" dirty="0"/>
          </a:p>
        </p:txBody>
      </p:sp>
      <p:sp>
        <p:nvSpPr>
          <p:cNvPr id="31" name="Text Placeholder 30">
            <a:extLst>
              <a:ext uri="{FF2B5EF4-FFF2-40B4-BE49-F238E27FC236}">
                <a16:creationId xmlns:a16="http://schemas.microsoft.com/office/drawing/2014/main" id="{796E2639-0922-6899-743E-EF0415D04421}"/>
              </a:ext>
            </a:extLst>
          </p:cNvPr>
          <p:cNvSpPr>
            <a:spLocks noGrp="1"/>
          </p:cNvSpPr>
          <p:nvPr>
            <p:ph type="body" sz="quarter" idx="47"/>
          </p:nvPr>
        </p:nvSpPr>
        <p:spPr>
          <a:xfrm>
            <a:off x="2695166" y="790503"/>
            <a:ext cx="3644224" cy="1433100"/>
          </a:xfrm>
        </p:spPr>
        <p:txBody>
          <a:bodyPr/>
          <a:lstStyle/>
          <a:p>
            <a:r>
              <a:rPr lang="pl-PL" dirty="0"/>
              <a:t>Spis </a:t>
            </a:r>
            <a:br>
              <a:rPr lang="pl-PL" dirty="0"/>
            </a:br>
            <a:r>
              <a:rPr lang="pl-PL" dirty="0"/>
              <a:t>rysunków</a:t>
            </a:r>
            <a:endParaRPr lang="en-US" dirty="0"/>
          </a:p>
        </p:txBody>
      </p:sp>
      <p:sp>
        <p:nvSpPr>
          <p:cNvPr id="37" name="Slide Number Placeholder 16">
            <a:extLst>
              <a:ext uri="{FF2B5EF4-FFF2-40B4-BE49-F238E27FC236}">
                <a16:creationId xmlns:a16="http://schemas.microsoft.com/office/drawing/2014/main" id="{EA5D6318-6D99-E960-C610-71148E0E0DD7}"/>
              </a:ext>
            </a:extLst>
          </p:cNvPr>
          <p:cNvSpPr>
            <a:spLocks noGrp="1"/>
          </p:cNvSpPr>
          <p:nvPr>
            <p:ph type="sldNum" sz="quarter" idx="4"/>
          </p:nvPr>
        </p:nvSpPr>
        <p:spPr>
          <a:xfrm>
            <a:off x="7134555" y="10316301"/>
            <a:ext cx="357598" cy="266594"/>
          </a:xfrm>
        </p:spPr>
        <p:txBody>
          <a:bodyPr/>
          <a:lstStyle/>
          <a:p>
            <a:fld id="{CB2079F2-58AF-ED44-82D7-E04B2F6FD686}" type="slidenum">
              <a:rPr lang="en-US" smtClean="0"/>
              <a:pPr/>
              <a:t>72</a:t>
            </a:fld>
            <a:endParaRPr lang="en-US" dirty="0"/>
          </a:p>
        </p:txBody>
      </p:sp>
      <p:sp>
        <p:nvSpPr>
          <p:cNvPr id="16" name="Text Placeholder 35">
            <a:hlinkClick r:id="rId2" action="ppaction://hlinksldjump"/>
            <a:extLst>
              <a:ext uri="{FF2B5EF4-FFF2-40B4-BE49-F238E27FC236}">
                <a16:creationId xmlns:a16="http://schemas.microsoft.com/office/drawing/2014/main" id="{D1D00E39-24A1-B5FE-8798-0E4E929999F5}"/>
              </a:ext>
            </a:extLst>
          </p:cNvPr>
          <p:cNvSpPr txBox="1">
            <a:spLocks/>
          </p:cNvSpPr>
          <p:nvPr/>
        </p:nvSpPr>
        <p:spPr>
          <a:xfrm>
            <a:off x="6671458" y="263209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16</a:t>
            </a:r>
          </a:p>
          <a:p>
            <a:endParaRPr lang="en-US" dirty="0">
              <a:solidFill>
                <a:srgbClr val="EF8D5B"/>
              </a:solidFill>
            </a:endParaRPr>
          </a:p>
        </p:txBody>
      </p:sp>
      <p:grpSp>
        <p:nvGrpSpPr>
          <p:cNvPr id="69" name="Graphic 4">
            <a:extLst>
              <a:ext uri="{FF2B5EF4-FFF2-40B4-BE49-F238E27FC236}">
                <a16:creationId xmlns:a16="http://schemas.microsoft.com/office/drawing/2014/main" id="{1F52755F-73B8-4A29-9A5E-8DD8648AE138}"/>
              </a:ext>
            </a:extLst>
          </p:cNvPr>
          <p:cNvGrpSpPr/>
          <p:nvPr/>
        </p:nvGrpSpPr>
        <p:grpSpPr>
          <a:xfrm>
            <a:off x="5355995" y="574907"/>
            <a:ext cx="800818" cy="1328451"/>
            <a:chOff x="9062559" y="918767"/>
            <a:chExt cx="774673" cy="1285080"/>
          </a:xfrm>
          <a:solidFill>
            <a:schemeClr val="tx1"/>
          </a:solidFill>
        </p:grpSpPr>
        <p:sp>
          <p:nvSpPr>
            <p:cNvPr id="70" name="Freeform 69">
              <a:extLst>
                <a:ext uri="{FF2B5EF4-FFF2-40B4-BE49-F238E27FC236}">
                  <a16:creationId xmlns:a16="http://schemas.microsoft.com/office/drawing/2014/main" id="{147657B6-969C-6CD4-F06B-C3D259BBB666}"/>
                </a:ext>
              </a:extLst>
            </p:cNvPr>
            <p:cNvSpPr/>
            <p:nvPr/>
          </p:nvSpPr>
          <p:spPr>
            <a:xfrm>
              <a:off x="9062559" y="918767"/>
              <a:ext cx="294869" cy="287009"/>
            </a:xfrm>
            <a:custGeom>
              <a:avLst/>
              <a:gdLst>
                <a:gd name="connsiteX0" fmla="*/ 103463 w 294869"/>
                <a:gd name="connsiteY0" fmla="*/ 287010 h 287009"/>
                <a:gd name="connsiteX1" fmla="*/ 96996 w 294869"/>
                <a:gd name="connsiteY1" fmla="*/ 285717 h 287009"/>
                <a:gd name="connsiteX2" fmla="*/ 0 w 294869"/>
                <a:gd name="connsiteY2" fmla="*/ 147384 h 287009"/>
                <a:gd name="connsiteX3" fmla="*/ 147435 w 294869"/>
                <a:gd name="connsiteY3" fmla="*/ 0 h 287009"/>
                <a:gd name="connsiteX4" fmla="*/ 294870 w 294869"/>
                <a:gd name="connsiteY4" fmla="*/ 147384 h 287009"/>
                <a:gd name="connsiteX5" fmla="*/ 217273 w 294869"/>
                <a:gd name="connsiteY5" fmla="*/ 276667 h 287009"/>
                <a:gd name="connsiteX6" fmla="*/ 191407 w 294869"/>
                <a:gd name="connsiteY6" fmla="*/ 268910 h 287009"/>
                <a:gd name="connsiteX7" fmla="*/ 199166 w 294869"/>
                <a:gd name="connsiteY7" fmla="*/ 243053 h 287009"/>
                <a:gd name="connsiteX8" fmla="*/ 256071 w 294869"/>
                <a:gd name="connsiteY8" fmla="*/ 147384 h 287009"/>
                <a:gd name="connsiteX9" fmla="*/ 147435 w 294869"/>
                <a:gd name="connsiteY9" fmla="*/ 38785 h 287009"/>
                <a:gd name="connsiteX10" fmla="*/ 38799 w 294869"/>
                <a:gd name="connsiteY10" fmla="*/ 147384 h 287009"/>
                <a:gd name="connsiteX11" fmla="*/ 109929 w 294869"/>
                <a:gd name="connsiteY11" fmla="*/ 249518 h 287009"/>
                <a:gd name="connsiteX12" fmla="*/ 121569 w 294869"/>
                <a:gd name="connsiteY12" fmla="*/ 274082 h 287009"/>
                <a:gd name="connsiteX13" fmla="*/ 103463 w 294869"/>
                <a:gd name="connsiteY13" fmla="*/ 287010 h 28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869" h="28700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EF8F5B"/>
            </a:solidFill>
            <a:ln w="12931" cap="flat">
              <a:noFill/>
              <a:prstDash val="solid"/>
              <a:miter/>
            </a:ln>
          </p:spPr>
          <p:txBody>
            <a:bodyPr rtlCol="0" anchor="ctr"/>
            <a:lstStyle/>
            <a:p>
              <a:endParaRPr lang="en-US" sz="529"/>
            </a:p>
          </p:txBody>
        </p:sp>
        <p:grpSp>
          <p:nvGrpSpPr>
            <p:cNvPr id="71" name="Graphic 4">
              <a:extLst>
                <a:ext uri="{FF2B5EF4-FFF2-40B4-BE49-F238E27FC236}">
                  <a16:creationId xmlns:a16="http://schemas.microsoft.com/office/drawing/2014/main" id="{A7E77354-0EAE-DD4E-7E2C-ADFB73C32D91}"/>
                </a:ext>
              </a:extLst>
            </p:cNvPr>
            <p:cNvGrpSpPr/>
            <p:nvPr/>
          </p:nvGrpSpPr>
          <p:grpSpPr>
            <a:xfrm>
              <a:off x="9122194" y="1004094"/>
              <a:ext cx="715038" cy="1199753"/>
              <a:chOff x="9122194" y="1004094"/>
              <a:chExt cx="715038" cy="1199753"/>
            </a:xfrm>
            <a:grpFill/>
          </p:grpSpPr>
          <p:sp>
            <p:nvSpPr>
              <p:cNvPr id="72" name="Freeform 71">
                <a:extLst>
                  <a:ext uri="{FF2B5EF4-FFF2-40B4-BE49-F238E27FC236}">
                    <a16:creationId xmlns:a16="http://schemas.microsoft.com/office/drawing/2014/main" id="{0B44BF0E-9AD9-428E-FD64-74EEC8555702}"/>
                  </a:ext>
                </a:extLst>
              </p:cNvPr>
              <p:cNvSpPr/>
              <p:nvPr/>
            </p:nvSpPr>
            <p:spPr>
              <a:xfrm>
                <a:off x="9122194" y="1508040"/>
                <a:ext cx="252229" cy="516102"/>
              </a:xfrm>
              <a:custGeom>
                <a:avLst/>
                <a:gdLst>
                  <a:gd name="connsiteX0" fmla="*/ 231354 w 252229"/>
                  <a:gd name="connsiteY0" fmla="*/ 516103 h 516102"/>
                  <a:gd name="connsiteX1" fmla="*/ 223595 w 252229"/>
                  <a:gd name="connsiteY1" fmla="*/ 514810 h 516102"/>
                  <a:gd name="connsiteX2" fmla="*/ 32189 w 252229"/>
                  <a:gd name="connsiteY2" fmla="*/ 295027 h 516102"/>
                  <a:gd name="connsiteX3" fmla="*/ 27015 w 252229"/>
                  <a:gd name="connsiteY3" fmla="*/ 283392 h 516102"/>
                  <a:gd name="connsiteX4" fmla="*/ 15376 w 252229"/>
                  <a:gd name="connsiteY4" fmla="*/ 256242 h 516102"/>
                  <a:gd name="connsiteX5" fmla="*/ 10203 w 252229"/>
                  <a:gd name="connsiteY5" fmla="*/ 242021 h 516102"/>
                  <a:gd name="connsiteX6" fmla="*/ 5029 w 252229"/>
                  <a:gd name="connsiteY6" fmla="*/ 226507 h 516102"/>
                  <a:gd name="connsiteX7" fmla="*/ 2443 w 252229"/>
                  <a:gd name="connsiteY7" fmla="*/ 213579 h 516102"/>
                  <a:gd name="connsiteX8" fmla="*/ 2443 w 252229"/>
                  <a:gd name="connsiteY8" fmla="*/ 212286 h 516102"/>
                  <a:gd name="connsiteX9" fmla="*/ 6323 w 252229"/>
                  <a:gd name="connsiteY9" fmla="*/ 128251 h 516102"/>
                  <a:gd name="connsiteX10" fmla="*/ 82626 w 252229"/>
                  <a:gd name="connsiteY10" fmla="*/ 4139 h 516102"/>
                  <a:gd name="connsiteX11" fmla="*/ 109786 w 252229"/>
                  <a:gd name="connsiteY11" fmla="*/ 6725 h 516102"/>
                  <a:gd name="connsiteX12" fmla="*/ 107199 w 252229"/>
                  <a:gd name="connsiteY12" fmla="*/ 33874 h 516102"/>
                  <a:gd name="connsiteX13" fmla="*/ 43828 w 252229"/>
                  <a:gd name="connsiteY13" fmla="*/ 137301 h 516102"/>
                  <a:gd name="connsiteX14" fmla="*/ 39948 w 252229"/>
                  <a:gd name="connsiteY14" fmla="*/ 204529 h 516102"/>
                  <a:gd name="connsiteX15" fmla="*/ 42535 w 252229"/>
                  <a:gd name="connsiteY15" fmla="*/ 216164 h 516102"/>
                  <a:gd name="connsiteX16" fmla="*/ 46414 w 252229"/>
                  <a:gd name="connsiteY16" fmla="*/ 225214 h 516102"/>
                  <a:gd name="connsiteX17" fmla="*/ 52881 w 252229"/>
                  <a:gd name="connsiteY17" fmla="*/ 239435 h 516102"/>
                  <a:gd name="connsiteX18" fmla="*/ 64521 w 252229"/>
                  <a:gd name="connsiteY18" fmla="*/ 265292 h 516102"/>
                  <a:gd name="connsiteX19" fmla="*/ 69693 w 252229"/>
                  <a:gd name="connsiteY19" fmla="*/ 278220 h 516102"/>
                  <a:gd name="connsiteX20" fmla="*/ 240407 w 252229"/>
                  <a:gd name="connsiteY20" fmla="*/ 477317 h 516102"/>
                  <a:gd name="connsiteX21" fmla="*/ 250753 w 252229"/>
                  <a:gd name="connsiteY21" fmla="*/ 503174 h 516102"/>
                  <a:gd name="connsiteX22" fmla="*/ 231354 w 252229"/>
                  <a:gd name="connsiteY22" fmla="*/ 516103 h 51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2229" h="516102">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grpFill/>
              <a:ln w="12931" cap="flat">
                <a:noFill/>
                <a:prstDash val="solid"/>
                <a:miter/>
              </a:ln>
            </p:spPr>
            <p:txBody>
              <a:bodyPr rtlCol="0" anchor="ctr"/>
              <a:lstStyle/>
              <a:p>
                <a:endParaRPr lang="en-US" sz="529"/>
              </a:p>
            </p:txBody>
          </p:sp>
          <p:sp>
            <p:nvSpPr>
              <p:cNvPr id="73" name="Freeform 72">
                <a:extLst>
                  <a:ext uri="{FF2B5EF4-FFF2-40B4-BE49-F238E27FC236}">
                    <a16:creationId xmlns:a16="http://schemas.microsoft.com/office/drawing/2014/main" id="{AF8DE413-8A94-00B3-5C78-FA1D52BD9C17}"/>
                  </a:ext>
                </a:extLst>
              </p:cNvPr>
              <p:cNvSpPr/>
              <p:nvPr/>
            </p:nvSpPr>
            <p:spPr>
              <a:xfrm>
                <a:off x="9560762" y="1399308"/>
                <a:ext cx="186446" cy="158119"/>
              </a:xfrm>
              <a:custGeom>
                <a:avLst/>
                <a:gdLst>
                  <a:gd name="connsiteX0" fmla="*/ 167839 w 186446"/>
                  <a:gd name="connsiteY0" fmla="*/ 158120 h 158119"/>
                  <a:gd name="connsiteX1" fmla="*/ 148440 w 186446"/>
                  <a:gd name="connsiteY1" fmla="*/ 142606 h 158119"/>
                  <a:gd name="connsiteX2" fmla="*/ 98002 w 186446"/>
                  <a:gd name="connsiteY2" fmla="*/ 58572 h 158119"/>
                  <a:gd name="connsiteX3" fmla="*/ 59203 w 186446"/>
                  <a:gd name="connsiteY3" fmla="*/ 40472 h 158119"/>
                  <a:gd name="connsiteX4" fmla="*/ 35924 w 186446"/>
                  <a:gd name="connsiteY4" fmla="*/ 57279 h 158119"/>
                  <a:gd name="connsiteX5" fmla="*/ 8765 w 186446"/>
                  <a:gd name="connsiteY5" fmla="*/ 62450 h 158119"/>
                  <a:gd name="connsiteX6" fmla="*/ 3592 w 186446"/>
                  <a:gd name="connsiteY6" fmla="*/ 35300 h 158119"/>
                  <a:gd name="connsiteX7" fmla="*/ 55324 w 186446"/>
                  <a:gd name="connsiteY7" fmla="*/ 394 h 158119"/>
                  <a:gd name="connsiteX8" fmla="*/ 126454 w 186446"/>
                  <a:gd name="connsiteY8" fmla="*/ 30129 h 158119"/>
                  <a:gd name="connsiteX9" fmla="*/ 185945 w 186446"/>
                  <a:gd name="connsiteY9" fmla="*/ 133556 h 158119"/>
                  <a:gd name="connsiteX10" fmla="*/ 170426 w 186446"/>
                  <a:gd name="connsiteY10" fmla="*/ 156827 h 158119"/>
                  <a:gd name="connsiteX11" fmla="*/ 167839 w 186446"/>
                  <a:gd name="connsiteY11" fmla="*/ 158120 h 1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446" h="158119">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grpFill/>
              <a:ln w="12931" cap="flat">
                <a:noFill/>
                <a:prstDash val="solid"/>
                <a:miter/>
              </a:ln>
            </p:spPr>
            <p:txBody>
              <a:bodyPr rtlCol="0" anchor="ctr"/>
              <a:lstStyle/>
              <a:p>
                <a:endParaRPr lang="en-US" sz="529"/>
              </a:p>
            </p:txBody>
          </p:sp>
          <p:sp>
            <p:nvSpPr>
              <p:cNvPr id="74" name="Freeform 73">
                <a:extLst>
                  <a:ext uri="{FF2B5EF4-FFF2-40B4-BE49-F238E27FC236}">
                    <a16:creationId xmlns:a16="http://schemas.microsoft.com/office/drawing/2014/main" id="{D41F7E7B-9272-620D-D66B-DBF291482BD2}"/>
                  </a:ext>
                </a:extLst>
              </p:cNvPr>
              <p:cNvSpPr/>
              <p:nvPr/>
            </p:nvSpPr>
            <p:spPr>
              <a:xfrm>
                <a:off x="9430122" y="1374156"/>
                <a:ext cx="214598" cy="174222"/>
              </a:xfrm>
              <a:custGeom>
                <a:avLst/>
                <a:gdLst>
                  <a:gd name="connsiteX0" fmla="*/ 196310 w 214598"/>
                  <a:gd name="connsiteY0" fmla="*/ 174222 h 174222"/>
                  <a:gd name="connsiteX1" fmla="*/ 178204 w 214598"/>
                  <a:gd name="connsiteY1" fmla="*/ 162587 h 174222"/>
                  <a:gd name="connsiteX2" fmla="*/ 101900 w 214598"/>
                  <a:gd name="connsiteY2" fmla="*/ 48817 h 174222"/>
                  <a:gd name="connsiteX3" fmla="*/ 65688 w 214598"/>
                  <a:gd name="connsiteY3" fmla="*/ 38474 h 174222"/>
                  <a:gd name="connsiteX4" fmla="*/ 35942 w 214598"/>
                  <a:gd name="connsiteY4" fmla="*/ 60452 h 174222"/>
                  <a:gd name="connsiteX5" fmla="*/ 10077 w 214598"/>
                  <a:gd name="connsiteY5" fmla="*/ 68210 h 174222"/>
                  <a:gd name="connsiteX6" fmla="*/ 2317 w 214598"/>
                  <a:gd name="connsiteY6" fmla="*/ 42353 h 174222"/>
                  <a:gd name="connsiteX7" fmla="*/ 59221 w 214598"/>
                  <a:gd name="connsiteY7" fmla="*/ 982 h 174222"/>
                  <a:gd name="connsiteX8" fmla="*/ 127766 w 214598"/>
                  <a:gd name="connsiteY8" fmla="*/ 21667 h 174222"/>
                  <a:gd name="connsiteX9" fmla="*/ 213123 w 214598"/>
                  <a:gd name="connsiteY9" fmla="*/ 148365 h 174222"/>
                  <a:gd name="connsiteX10" fmla="*/ 202777 w 214598"/>
                  <a:gd name="connsiteY10" fmla="*/ 174222 h 174222"/>
                  <a:gd name="connsiteX11" fmla="*/ 196310 w 214598"/>
                  <a:gd name="connsiteY11" fmla="*/ 174222 h 17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98" h="174222">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grpFill/>
              <a:ln w="12931" cap="flat">
                <a:noFill/>
                <a:prstDash val="solid"/>
                <a:miter/>
              </a:ln>
            </p:spPr>
            <p:txBody>
              <a:bodyPr rtlCol="0" anchor="ctr"/>
              <a:lstStyle/>
              <a:p>
                <a:endParaRPr lang="en-US" sz="529"/>
              </a:p>
            </p:txBody>
          </p:sp>
          <p:sp>
            <p:nvSpPr>
              <p:cNvPr id="75" name="Freeform 74">
                <a:extLst>
                  <a:ext uri="{FF2B5EF4-FFF2-40B4-BE49-F238E27FC236}">
                    <a16:creationId xmlns:a16="http://schemas.microsoft.com/office/drawing/2014/main" id="{4C5B531A-D0A7-D2BA-E440-731076B117CE}"/>
                  </a:ext>
                </a:extLst>
              </p:cNvPr>
              <p:cNvSpPr/>
              <p:nvPr/>
            </p:nvSpPr>
            <p:spPr>
              <a:xfrm>
                <a:off x="9317624" y="1363057"/>
                <a:ext cx="206820" cy="196957"/>
              </a:xfrm>
              <a:custGeom>
                <a:avLst/>
                <a:gdLst>
                  <a:gd name="connsiteX0" fmla="*/ 188533 w 206820"/>
                  <a:gd name="connsiteY0" fmla="*/ 196958 h 196957"/>
                  <a:gd name="connsiteX1" fmla="*/ 170426 w 206820"/>
                  <a:gd name="connsiteY1" fmla="*/ 185322 h 196957"/>
                  <a:gd name="connsiteX2" fmla="*/ 100588 w 206820"/>
                  <a:gd name="connsiteY2" fmla="*/ 62502 h 196957"/>
                  <a:gd name="connsiteX3" fmla="*/ 30751 w 206820"/>
                  <a:gd name="connsiteY3" fmla="*/ 46988 h 196957"/>
                  <a:gd name="connsiteX4" fmla="*/ 3592 w 206820"/>
                  <a:gd name="connsiteY4" fmla="*/ 41817 h 196957"/>
                  <a:gd name="connsiteX5" fmla="*/ 8765 w 206820"/>
                  <a:gd name="connsiteY5" fmla="*/ 14667 h 196957"/>
                  <a:gd name="connsiteX6" fmla="*/ 132921 w 206820"/>
                  <a:gd name="connsiteY6" fmla="*/ 40524 h 196957"/>
                  <a:gd name="connsiteX7" fmla="*/ 205345 w 206820"/>
                  <a:gd name="connsiteY7" fmla="*/ 168515 h 196957"/>
                  <a:gd name="connsiteX8" fmla="*/ 194999 w 206820"/>
                  <a:gd name="connsiteY8" fmla="*/ 194372 h 196957"/>
                  <a:gd name="connsiteX9" fmla="*/ 188533 w 206820"/>
                  <a:gd name="connsiteY9" fmla="*/ 196958 h 1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6820" h="196957">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grpFill/>
              <a:ln w="12931" cap="flat">
                <a:noFill/>
                <a:prstDash val="solid"/>
                <a:miter/>
              </a:ln>
            </p:spPr>
            <p:txBody>
              <a:bodyPr rtlCol="0" anchor="ctr"/>
              <a:lstStyle/>
              <a:p>
                <a:endParaRPr lang="en-US" sz="529"/>
              </a:p>
            </p:txBody>
          </p:sp>
          <p:sp>
            <p:nvSpPr>
              <p:cNvPr id="76" name="Freeform 75">
                <a:extLst>
                  <a:ext uri="{FF2B5EF4-FFF2-40B4-BE49-F238E27FC236}">
                    <a16:creationId xmlns:a16="http://schemas.microsoft.com/office/drawing/2014/main" id="{25C569A6-1602-4119-CC86-C21B55D0FFC3}"/>
                  </a:ext>
                </a:extLst>
              </p:cNvPr>
              <p:cNvSpPr/>
              <p:nvPr/>
            </p:nvSpPr>
            <p:spPr>
              <a:xfrm>
                <a:off x="9334139" y="1985348"/>
                <a:ext cx="111242" cy="218499"/>
              </a:xfrm>
              <a:custGeom>
                <a:avLst/>
                <a:gdLst>
                  <a:gd name="connsiteX0" fmla="*/ 91833 w 111242"/>
                  <a:gd name="connsiteY0" fmla="*/ 218500 h 218499"/>
                  <a:gd name="connsiteX1" fmla="*/ 73727 w 111242"/>
                  <a:gd name="connsiteY1" fmla="*/ 206864 h 218499"/>
                  <a:gd name="connsiteX2" fmla="*/ 1303 w 111242"/>
                  <a:gd name="connsiteY2" fmla="*/ 27160 h 218499"/>
                  <a:gd name="connsiteX3" fmla="*/ 11649 w 111242"/>
                  <a:gd name="connsiteY3" fmla="*/ 1303 h 218499"/>
                  <a:gd name="connsiteX4" fmla="*/ 37515 w 111242"/>
                  <a:gd name="connsiteY4" fmla="*/ 11646 h 218499"/>
                  <a:gd name="connsiteX5" fmla="*/ 109939 w 111242"/>
                  <a:gd name="connsiteY5" fmla="*/ 191350 h 218499"/>
                  <a:gd name="connsiteX6" fmla="*/ 99593 w 111242"/>
                  <a:gd name="connsiteY6" fmla="*/ 217207 h 218499"/>
                  <a:gd name="connsiteX7" fmla="*/ 91833 w 111242"/>
                  <a:gd name="connsiteY7" fmla="*/ 218500 h 2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42" h="218499">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grpFill/>
              <a:ln w="12931" cap="flat">
                <a:noFill/>
                <a:prstDash val="solid"/>
                <a:miter/>
              </a:ln>
            </p:spPr>
            <p:txBody>
              <a:bodyPr rtlCol="0" anchor="ctr"/>
              <a:lstStyle/>
              <a:p>
                <a:endParaRPr lang="en-US" sz="529"/>
              </a:p>
            </p:txBody>
          </p:sp>
          <p:sp>
            <p:nvSpPr>
              <p:cNvPr id="77" name="Freeform 76">
                <a:extLst>
                  <a:ext uri="{FF2B5EF4-FFF2-40B4-BE49-F238E27FC236}">
                    <a16:creationId xmlns:a16="http://schemas.microsoft.com/office/drawing/2014/main" id="{555B87D4-AE41-6CA1-4D0D-BE9B7B7DE663}"/>
                  </a:ext>
                </a:extLst>
              </p:cNvPr>
              <p:cNvSpPr/>
              <p:nvPr/>
            </p:nvSpPr>
            <p:spPr>
              <a:xfrm>
                <a:off x="9684630" y="1516849"/>
                <a:ext cx="152602" cy="686997"/>
              </a:xfrm>
              <a:custGeom>
                <a:avLst/>
                <a:gdLst>
                  <a:gd name="connsiteX0" fmla="*/ 133208 w 152602"/>
                  <a:gd name="connsiteY0" fmla="*/ 686998 h 686997"/>
                  <a:gd name="connsiteX1" fmla="*/ 115102 w 152602"/>
                  <a:gd name="connsiteY1" fmla="*/ 674070 h 686997"/>
                  <a:gd name="connsiteX2" fmla="*/ 1293 w 152602"/>
                  <a:gd name="connsiteY2" fmla="*/ 367667 h 686997"/>
                  <a:gd name="connsiteX3" fmla="*/ 0 w 152602"/>
                  <a:gd name="connsiteY3" fmla="*/ 357324 h 686997"/>
                  <a:gd name="connsiteX4" fmla="*/ 24572 w 152602"/>
                  <a:gd name="connsiteY4" fmla="*/ 23772 h 686997"/>
                  <a:gd name="connsiteX5" fmla="*/ 40092 w 152602"/>
                  <a:gd name="connsiteY5" fmla="*/ 501 h 686997"/>
                  <a:gd name="connsiteX6" fmla="*/ 63371 w 152602"/>
                  <a:gd name="connsiteY6" fmla="*/ 16015 h 686997"/>
                  <a:gd name="connsiteX7" fmla="*/ 38799 w 152602"/>
                  <a:gd name="connsiteY7" fmla="*/ 358617 h 686997"/>
                  <a:gd name="connsiteX8" fmla="*/ 151315 w 152602"/>
                  <a:gd name="connsiteY8" fmla="*/ 659848 h 686997"/>
                  <a:gd name="connsiteX9" fmla="*/ 139675 w 152602"/>
                  <a:gd name="connsiteY9" fmla="*/ 684412 h 686997"/>
                  <a:gd name="connsiteX10" fmla="*/ 133208 w 152602"/>
                  <a:gd name="connsiteY10" fmla="*/ 686998 h 68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602" h="686997">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grpFill/>
              <a:ln w="12931" cap="flat">
                <a:noFill/>
                <a:prstDash val="solid"/>
                <a:miter/>
              </a:ln>
            </p:spPr>
            <p:txBody>
              <a:bodyPr rtlCol="0" anchor="ctr"/>
              <a:lstStyle/>
              <a:p>
                <a:endParaRPr lang="en-US" sz="529"/>
              </a:p>
            </p:txBody>
          </p:sp>
          <p:sp>
            <p:nvSpPr>
              <p:cNvPr id="78" name="Freeform 77">
                <a:extLst>
                  <a:ext uri="{FF2B5EF4-FFF2-40B4-BE49-F238E27FC236}">
                    <a16:creationId xmlns:a16="http://schemas.microsoft.com/office/drawing/2014/main" id="{15B9EE8A-471E-C646-C180-D85E754AA654}"/>
                  </a:ext>
                </a:extLst>
              </p:cNvPr>
              <p:cNvSpPr/>
              <p:nvPr/>
            </p:nvSpPr>
            <p:spPr>
              <a:xfrm>
                <a:off x="9147916" y="1004094"/>
                <a:ext cx="239917" cy="708474"/>
              </a:xfrm>
              <a:custGeom>
                <a:avLst/>
                <a:gdLst>
                  <a:gd name="connsiteX0" fmla="*/ 90530 w 239917"/>
                  <a:gd name="connsiteY0" fmla="*/ 708475 h 708474"/>
                  <a:gd name="connsiteX1" fmla="*/ 72424 w 239917"/>
                  <a:gd name="connsiteY1" fmla="*/ 694254 h 708474"/>
                  <a:gd name="connsiteX2" fmla="*/ 76303 w 239917"/>
                  <a:gd name="connsiteY2" fmla="*/ 674861 h 708474"/>
                  <a:gd name="connsiteX3" fmla="*/ 69837 w 239917"/>
                  <a:gd name="connsiteY3" fmla="*/ 586948 h 708474"/>
                  <a:gd name="connsiteX4" fmla="*/ 23279 w 239917"/>
                  <a:gd name="connsiteY4" fmla="*/ 329674 h 708474"/>
                  <a:gd name="connsiteX5" fmla="*/ 6466 w 239917"/>
                  <a:gd name="connsiteY5" fmla="*/ 197804 h 708474"/>
                  <a:gd name="connsiteX6" fmla="*/ 0 w 239917"/>
                  <a:gd name="connsiteY6" fmla="*/ 64642 h 708474"/>
                  <a:gd name="connsiteX7" fmla="*/ 62078 w 239917"/>
                  <a:gd name="connsiteY7" fmla="*/ 0 h 708474"/>
                  <a:gd name="connsiteX8" fmla="*/ 63371 w 239917"/>
                  <a:gd name="connsiteY8" fmla="*/ 0 h 708474"/>
                  <a:gd name="connsiteX9" fmla="*/ 126742 w 239917"/>
                  <a:gd name="connsiteY9" fmla="*/ 56885 h 708474"/>
                  <a:gd name="connsiteX10" fmla="*/ 144848 w 239917"/>
                  <a:gd name="connsiteY10" fmla="*/ 179704 h 708474"/>
                  <a:gd name="connsiteX11" fmla="*/ 170714 w 239917"/>
                  <a:gd name="connsiteY11" fmla="*/ 301231 h 708474"/>
                  <a:gd name="connsiteX12" fmla="*/ 239258 w 239917"/>
                  <a:gd name="connsiteY12" fmla="*/ 544285 h 708474"/>
                  <a:gd name="connsiteX13" fmla="*/ 226325 w 239917"/>
                  <a:gd name="connsiteY13" fmla="*/ 568849 h 708474"/>
                  <a:gd name="connsiteX14" fmla="*/ 201752 w 239917"/>
                  <a:gd name="connsiteY14" fmla="*/ 555920 h 708474"/>
                  <a:gd name="connsiteX15" fmla="*/ 133208 w 239917"/>
                  <a:gd name="connsiteY15" fmla="*/ 310281 h 708474"/>
                  <a:gd name="connsiteX16" fmla="*/ 106050 w 239917"/>
                  <a:gd name="connsiteY16" fmla="*/ 186169 h 708474"/>
                  <a:gd name="connsiteX17" fmla="*/ 87943 w 239917"/>
                  <a:gd name="connsiteY17" fmla="*/ 60763 h 708474"/>
                  <a:gd name="connsiteX18" fmla="*/ 63371 w 239917"/>
                  <a:gd name="connsiteY18" fmla="*/ 38785 h 708474"/>
                  <a:gd name="connsiteX19" fmla="*/ 38799 w 239917"/>
                  <a:gd name="connsiteY19" fmla="*/ 63349 h 708474"/>
                  <a:gd name="connsiteX20" fmla="*/ 45265 w 239917"/>
                  <a:gd name="connsiteY20" fmla="*/ 193926 h 708474"/>
                  <a:gd name="connsiteX21" fmla="*/ 60785 w 239917"/>
                  <a:gd name="connsiteY21" fmla="*/ 323209 h 708474"/>
                  <a:gd name="connsiteX22" fmla="*/ 107343 w 239917"/>
                  <a:gd name="connsiteY22" fmla="*/ 577898 h 708474"/>
                  <a:gd name="connsiteX23" fmla="*/ 107343 w 239917"/>
                  <a:gd name="connsiteY23" fmla="*/ 695547 h 708474"/>
                  <a:gd name="connsiteX24" fmla="*/ 95703 w 239917"/>
                  <a:gd name="connsiteY24" fmla="*/ 704597 h 708474"/>
                  <a:gd name="connsiteX25" fmla="*/ 90530 w 239917"/>
                  <a:gd name="connsiteY25" fmla="*/ 708475 h 708474"/>
                  <a:gd name="connsiteX26" fmla="*/ 108636 w 239917"/>
                  <a:gd name="connsiteY26" fmla="*/ 682618 h 708474"/>
                  <a:gd name="connsiteX27" fmla="*/ 108636 w 239917"/>
                  <a:gd name="connsiteY27" fmla="*/ 682618 h 708474"/>
                  <a:gd name="connsiteX28" fmla="*/ 108636 w 239917"/>
                  <a:gd name="connsiteY28" fmla="*/ 682618 h 708474"/>
                  <a:gd name="connsiteX29" fmla="*/ 108636 w 239917"/>
                  <a:gd name="connsiteY29" fmla="*/ 682618 h 708474"/>
                  <a:gd name="connsiteX30" fmla="*/ 108636 w 239917"/>
                  <a:gd name="connsiteY30" fmla="*/ 682618 h 708474"/>
                  <a:gd name="connsiteX31" fmla="*/ 108636 w 239917"/>
                  <a:gd name="connsiteY31" fmla="*/ 682618 h 70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9917" h="708474">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grpFill/>
              <a:ln w="12931" cap="flat">
                <a:noFill/>
                <a:prstDash val="solid"/>
                <a:miter/>
              </a:ln>
            </p:spPr>
            <p:txBody>
              <a:bodyPr rtlCol="0" anchor="ctr"/>
              <a:lstStyle/>
              <a:p>
                <a:endParaRPr lang="en-US" sz="529"/>
              </a:p>
            </p:txBody>
          </p:sp>
        </p:grpSp>
      </p:grpSp>
      <p:sp>
        <p:nvSpPr>
          <p:cNvPr id="12" name="Text Placeholder 25">
            <a:extLst>
              <a:ext uri="{FF2B5EF4-FFF2-40B4-BE49-F238E27FC236}">
                <a16:creationId xmlns:a16="http://schemas.microsoft.com/office/drawing/2014/main" id="{ACF31865-AB76-ABA9-4C85-D81C0C771CC3}"/>
              </a:ext>
            </a:extLst>
          </p:cNvPr>
          <p:cNvSpPr txBox="1">
            <a:spLocks/>
          </p:cNvSpPr>
          <p:nvPr/>
        </p:nvSpPr>
        <p:spPr>
          <a:xfrm>
            <a:off x="2047166" y="3199805"/>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02</a:t>
            </a:r>
          </a:p>
        </p:txBody>
      </p:sp>
      <p:sp>
        <p:nvSpPr>
          <p:cNvPr id="13" name="Text Placeholder 27">
            <a:extLst>
              <a:ext uri="{FF2B5EF4-FFF2-40B4-BE49-F238E27FC236}">
                <a16:creationId xmlns:a16="http://schemas.microsoft.com/office/drawing/2014/main" id="{263A7AB1-1C18-7DDE-F9F8-F13CA350BADC}"/>
              </a:ext>
            </a:extLst>
          </p:cNvPr>
          <p:cNvSpPr txBox="1">
            <a:spLocks/>
          </p:cNvSpPr>
          <p:nvPr/>
        </p:nvSpPr>
        <p:spPr>
          <a:xfrm>
            <a:off x="2830132" y="3207279"/>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2</a:t>
            </a:r>
          </a:p>
          <a:p>
            <a:pPr>
              <a:spcBef>
                <a:spcPts val="0"/>
              </a:spcBef>
            </a:pPr>
            <a:r>
              <a:rPr lang="pl-PL" sz="1100" dirty="0"/>
              <a:t>Udział kobiet według działalności gospodarczej. Źródło: </a:t>
            </a:r>
            <a:r>
              <a:rPr lang="pl-PL" sz="1100" dirty="0" err="1"/>
              <a:t>Eurostat</a:t>
            </a:r>
            <a:r>
              <a:rPr lang="pl-PL" sz="1100" dirty="0"/>
              <a:t>.</a:t>
            </a:r>
            <a:endParaRPr lang="en-US" sz="1100" dirty="0"/>
          </a:p>
        </p:txBody>
      </p:sp>
      <p:sp>
        <p:nvSpPr>
          <p:cNvPr id="14" name="Text Placeholder 35">
            <a:hlinkClick r:id="rId3" action="ppaction://hlinksldjump"/>
            <a:extLst>
              <a:ext uri="{FF2B5EF4-FFF2-40B4-BE49-F238E27FC236}">
                <a16:creationId xmlns:a16="http://schemas.microsoft.com/office/drawing/2014/main" id="{49EB1DE4-C451-90BD-7DB7-9D872C75922B}"/>
              </a:ext>
            </a:extLst>
          </p:cNvPr>
          <p:cNvSpPr txBox="1">
            <a:spLocks/>
          </p:cNvSpPr>
          <p:nvPr/>
        </p:nvSpPr>
        <p:spPr>
          <a:xfrm>
            <a:off x="6671458" y="330330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18</a:t>
            </a:r>
          </a:p>
          <a:p>
            <a:endParaRPr lang="en-US" dirty="0">
              <a:solidFill>
                <a:srgbClr val="EF8D5B"/>
              </a:solidFill>
            </a:endParaRPr>
          </a:p>
        </p:txBody>
      </p:sp>
      <p:sp>
        <p:nvSpPr>
          <p:cNvPr id="15" name="Text Placeholder 25">
            <a:extLst>
              <a:ext uri="{FF2B5EF4-FFF2-40B4-BE49-F238E27FC236}">
                <a16:creationId xmlns:a16="http://schemas.microsoft.com/office/drawing/2014/main" id="{A5AFDC94-9F92-548D-1FC9-F68BA0073816}"/>
              </a:ext>
            </a:extLst>
          </p:cNvPr>
          <p:cNvSpPr txBox="1">
            <a:spLocks/>
          </p:cNvSpPr>
          <p:nvPr/>
        </p:nvSpPr>
        <p:spPr>
          <a:xfrm>
            <a:off x="2047166" y="3729962"/>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03</a:t>
            </a:r>
          </a:p>
        </p:txBody>
      </p:sp>
      <p:sp>
        <p:nvSpPr>
          <p:cNvPr id="20" name="Text Placeholder 27">
            <a:extLst>
              <a:ext uri="{FF2B5EF4-FFF2-40B4-BE49-F238E27FC236}">
                <a16:creationId xmlns:a16="http://schemas.microsoft.com/office/drawing/2014/main" id="{28A480F0-4677-CCED-C6D7-D063F5EC99AD}"/>
              </a:ext>
            </a:extLst>
          </p:cNvPr>
          <p:cNvSpPr txBox="1">
            <a:spLocks/>
          </p:cNvSpPr>
          <p:nvPr/>
        </p:nvSpPr>
        <p:spPr>
          <a:xfrm>
            <a:off x="2830132" y="3732572"/>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3</a:t>
            </a:r>
          </a:p>
          <a:p>
            <a:pPr>
              <a:spcBef>
                <a:spcPts val="0"/>
              </a:spcBef>
            </a:pPr>
            <a:r>
              <a:rPr lang="pt-BR" sz="1100" dirty="0"/>
              <a:t>Concha Santos, prezes ANCI, Hiszpania</a:t>
            </a:r>
            <a:endParaRPr lang="en-US" sz="1100" dirty="0"/>
          </a:p>
        </p:txBody>
      </p:sp>
      <p:sp>
        <p:nvSpPr>
          <p:cNvPr id="21" name="Text Placeholder 35">
            <a:hlinkClick r:id="rId4" action="ppaction://hlinksldjump"/>
            <a:extLst>
              <a:ext uri="{FF2B5EF4-FFF2-40B4-BE49-F238E27FC236}">
                <a16:creationId xmlns:a16="http://schemas.microsoft.com/office/drawing/2014/main" id="{421F32F6-590A-1258-155D-1C14E50C6F22}"/>
              </a:ext>
            </a:extLst>
          </p:cNvPr>
          <p:cNvSpPr txBox="1">
            <a:spLocks/>
          </p:cNvSpPr>
          <p:nvPr/>
        </p:nvSpPr>
        <p:spPr>
          <a:xfrm>
            <a:off x="6671458" y="3833459"/>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28</a:t>
            </a:r>
          </a:p>
          <a:p>
            <a:endParaRPr lang="en-US" dirty="0">
              <a:solidFill>
                <a:srgbClr val="EF8D5B"/>
              </a:solidFill>
            </a:endParaRPr>
          </a:p>
        </p:txBody>
      </p:sp>
      <p:sp>
        <p:nvSpPr>
          <p:cNvPr id="22" name="Text Placeholder 25">
            <a:extLst>
              <a:ext uri="{FF2B5EF4-FFF2-40B4-BE49-F238E27FC236}">
                <a16:creationId xmlns:a16="http://schemas.microsoft.com/office/drawing/2014/main" id="{9230BAD8-466B-D190-658F-71A39CE90773}"/>
              </a:ext>
            </a:extLst>
          </p:cNvPr>
          <p:cNvSpPr txBox="1">
            <a:spLocks/>
          </p:cNvSpPr>
          <p:nvPr/>
        </p:nvSpPr>
        <p:spPr>
          <a:xfrm>
            <a:off x="2047166" y="4260119"/>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04</a:t>
            </a:r>
          </a:p>
        </p:txBody>
      </p:sp>
      <p:sp>
        <p:nvSpPr>
          <p:cNvPr id="23" name="Text Placeholder 27">
            <a:extLst>
              <a:ext uri="{FF2B5EF4-FFF2-40B4-BE49-F238E27FC236}">
                <a16:creationId xmlns:a16="http://schemas.microsoft.com/office/drawing/2014/main" id="{8DB73BD3-5E57-CEC0-1AE5-806D44664D28}"/>
              </a:ext>
            </a:extLst>
          </p:cNvPr>
          <p:cNvSpPr txBox="1">
            <a:spLocks/>
          </p:cNvSpPr>
          <p:nvPr/>
        </p:nvSpPr>
        <p:spPr>
          <a:xfrm>
            <a:off x="2830132" y="4253595"/>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4</a:t>
            </a:r>
          </a:p>
          <a:p>
            <a:pPr>
              <a:spcBef>
                <a:spcPts val="0"/>
              </a:spcBef>
            </a:pPr>
            <a:r>
              <a:rPr lang="en-US" sz="1100" dirty="0"/>
              <a:t>Carol </a:t>
            </a:r>
            <a:r>
              <a:rPr lang="en-US" sz="1100" dirty="0" err="1"/>
              <a:t>Tallon</a:t>
            </a:r>
            <a:r>
              <a:rPr lang="en-US" sz="1100" dirty="0"/>
              <a:t>, region </a:t>
            </a:r>
            <a:r>
              <a:rPr lang="en-US" sz="1100" dirty="0" err="1"/>
              <a:t>nieruchomości</a:t>
            </a:r>
            <a:r>
              <a:rPr lang="en-US" sz="1100" dirty="0"/>
              <a:t>, </a:t>
            </a:r>
            <a:r>
              <a:rPr lang="en-US" sz="1100" dirty="0" err="1"/>
              <a:t>Irlandia</a:t>
            </a:r>
            <a:endParaRPr lang="en-US" sz="1100" dirty="0"/>
          </a:p>
        </p:txBody>
      </p:sp>
      <p:sp>
        <p:nvSpPr>
          <p:cNvPr id="25" name="Text Placeholder 35">
            <a:hlinkClick r:id="rId5" action="ppaction://hlinksldjump"/>
            <a:extLst>
              <a:ext uri="{FF2B5EF4-FFF2-40B4-BE49-F238E27FC236}">
                <a16:creationId xmlns:a16="http://schemas.microsoft.com/office/drawing/2014/main" id="{CFCE365F-DE07-EC95-F68E-30531A2BE0B7}"/>
              </a:ext>
            </a:extLst>
          </p:cNvPr>
          <p:cNvSpPr txBox="1">
            <a:spLocks/>
          </p:cNvSpPr>
          <p:nvPr/>
        </p:nvSpPr>
        <p:spPr>
          <a:xfrm>
            <a:off x="6671458" y="4363616"/>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29</a:t>
            </a:r>
          </a:p>
          <a:p>
            <a:endParaRPr lang="en-US" dirty="0">
              <a:solidFill>
                <a:srgbClr val="EF8D5B"/>
              </a:solidFill>
            </a:endParaRPr>
          </a:p>
        </p:txBody>
      </p:sp>
      <p:sp>
        <p:nvSpPr>
          <p:cNvPr id="29" name="Text Placeholder 25">
            <a:extLst>
              <a:ext uri="{FF2B5EF4-FFF2-40B4-BE49-F238E27FC236}">
                <a16:creationId xmlns:a16="http://schemas.microsoft.com/office/drawing/2014/main" id="{C084B9F2-E51D-1955-99D0-4014C6857FDF}"/>
              </a:ext>
            </a:extLst>
          </p:cNvPr>
          <p:cNvSpPr txBox="1">
            <a:spLocks/>
          </p:cNvSpPr>
          <p:nvPr/>
        </p:nvSpPr>
        <p:spPr>
          <a:xfrm>
            <a:off x="2047166" y="479027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05</a:t>
            </a:r>
          </a:p>
        </p:txBody>
      </p:sp>
      <p:sp>
        <p:nvSpPr>
          <p:cNvPr id="30" name="Text Placeholder 27">
            <a:extLst>
              <a:ext uri="{FF2B5EF4-FFF2-40B4-BE49-F238E27FC236}">
                <a16:creationId xmlns:a16="http://schemas.microsoft.com/office/drawing/2014/main" id="{0A1B115B-9AAB-554A-0987-BABB749891D2}"/>
              </a:ext>
            </a:extLst>
          </p:cNvPr>
          <p:cNvSpPr txBox="1">
            <a:spLocks/>
          </p:cNvSpPr>
          <p:nvPr/>
        </p:nvSpPr>
        <p:spPr>
          <a:xfrm>
            <a:off x="2830132" y="4773431"/>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5</a:t>
            </a:r>
          </a:p>
          <a:p>
            <a:pPr>
              <a:spcBef>
                <a:spcPts val="0"/>
              </a:spcBef>
            </a:pPr>
            <a:r>
              <a:rPr lang="pl-PL" sz="1100" dirty="0" err="1"/>
              <a:t>Ger</a:t>
            </a:r>
            <a:r>
              <a:rPr lang="pl-PL" sz="1100" dirty="0"/>
              <a:t> </a:t>
            </a:r>
            <a:r>
              <a:rPr lang="pl-PL" sz="1100" dirty="0" err="1"/>
              <a:t>Ronayne</a:t>
            </a:r>
            <a:r>
              <a:rPr lang="pl-PL" sz="1100" dirty="0"/>
              <a:t>, dyrektor generalny, JJ </a:t>
            </a:r>
            <a:r>
              <a:rPr lang="pl-PL" sz="1100" dirty="0" err="1"/>
              <a:t>Rhatigan</a:t>
            </a:r>
            <a:r>
              <a:rPr lang="pl-PL" sz="1100" dirty="0"/>
              <a:t> &amp; Co</a:t>
            </a:r>
            <a:endParaRPr lang="en-US" sz="1100" dirty="0"/>
          </a:p>
        </p:txBody>
      </p:sp>
      <p:sp>
        <p:nvSpPr>
          <p:cNvPr id="33" name="Text Placeholder 35">
            <a:hlinkClick r:id="rId6" action="ppaction://hlinksldjump"/>
            <a:extLst>
              <a:ext uri="{FF2B5EF4-FFF2-40B4-BE49-F238E27FC236}">
                <a16:creationId xmlns:a16="http://schemas.microsoft.com/office/drawing/2014/main" id="{90838232-9DDE-24F0-7620-D94E7317BE53}"/>
              </a:ext>
            </a:extLst>
          </p:cNvPr>
          <p:cNvSpPr txBox="1">
            <a:spLocks/>
          </p:cNvSpPr>
          <p:nvPr/>
        </p:nvSpPr>
        <p:spPr>
          <a:xfrm>
            <a:off x="6671458" y="489377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31</a:t>
            </a:r>
          </a:p>
          <a:p>
            <a:endParaRPr lang="en-US" dirty="0">
              <a:solidFill>
                <a:srgbClr val="EF8D5B"/>
              </a:solidFill>
            </a:endParaRPr>
          </a:p>
        </p:txBody>
      </p:sp>
      <p:sp>
        <p:nvSpPr>
          <p:cNvPr id="34" name="Text Placeholder 25">
            <a:extLst>
              <a:ext uri="{FF2B5EF4-FFF2-40B4-BE49-F238E27FC236}">
                <a16:creationId xmlns:a16="http://schemas.microsoft.com/office/drawing/2014/main" id="{D40E1B17-D789-B173-D3BF-289095154130}"/>
              </a:ext>
            </a:extLst>
          </p:cNvPr>
          <p:cNvSpPr txBox="1">
            <a:spLocks/>
          </p:cNvSpPr>
          <p:nvPr/>
        </p:nvSpPr>
        <p:spPr>
          <a:xfrm>
            <a:off x="2047166" y="5320433"/>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06</a:t>
            </a:r>
          </a:p>
        </p:txBody>
      </p:sp>
      <p:sp>
        <p:nvSpPr>
          <p:cNvPr id="38" name="Text Placeholder 27">
            <a:extLst>
              <a:ext uri="{FF2B5EF4-FFF2-40B4-BE49-F238E27FC236}">
                <a16:creationId xmlns:a16="http://schemas.microsoft.com/office/drawing/2014/main" id="{898F1EBA-7B30-6738-F767-EF3010419B46}"/>
              </a:ext>
            </a:extLst>
          </p:cNvPr>
          <p:cNvSpPr txBox="1">
            <a:spLocks/>
          </p:cNvSpPr>
          <p:nvPr/>
        </p:nvSpPr>
        <p:spPr>
          <a:xfrm>
            <a:off x="2830132" y="5327907"/>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6</a:t>
            </a:r>
          </a:p>
          <a:p>
            <a:pPr>
              <a:spcBef>
                <a:spcPts val="0"/>
              </a:spcBef>
            </a:pPr>
            <a:r>
              <a:rPr lang="pl-PL" sz="1100" dirty="0" err="1"/>
              <a:t>Concha</a:t>
            </a:r>
            <a:r>
              <a:rPr lang="pl-PL" sz="1100" dirty="0"/>
              <a:t> Santos, prezes Hiszpańskiego Krajowego Stowarzyszenia Pracowników Budowlanych, Hiszpania.</a:t>
            </a:r>
            <a:endParaRPr lang="en-US" sz="1100" dirty="0"/>
          </a:p>
        </p:txBody>
      </p:sp>
      <p:sp>
        <p:nvSpPr>
          <p:cNvPr id="39" name="Text Placeholder 35">
            <a:hlinkClick r:id="rId6" action="ppaction://hlinksldjump"/>
            <a:extLst>
              <a:ext uri="{FF2B5EF4-FFF2-40B4-BE49-F238E27FC236}">
                <a16:creationId xmlns:a16="http://schemas.microsoft.com/office/drawing/2014/main" id="{1B88458F-F136-C965-F6F5-CA9B09DAE45B}"/>
              </a:ext>
            </a:extLst>
          </p:cNvPr>
          <p:cNvSpPr txBox="1">
            <a:spLocks/>
          </p:cNvSpPr>
          <p:nvPr/>
        </p:nvSpPr>
        <p:spPr>
          <a:xfrm>
            <a:off x="6671458" y="5423930"/>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31</a:t>
            </a:r>
          </a:p>
          <a:p>
            <a:endParaRPr lang="en-US" dirty="0">
              <a:solidFill>
                <a:srgbClr val="EF8D5B"/>
              </a:solidFill>
            </a:endParaRPr>
          </a:p>
        </p:txBody>
      </p:sp>
      <p:sp>
        <p:nvSpPr>
          <p:cNvPr id="40" name="Text Placeholder 25">
            <a:extLst>
              <a:ext uri="{FF2B5EF4-FFF2-40B4-BE49-F238E27FC236}">
                <a16:creationId xmlns:a16="http://schemas.microsoft.com/office/drawing/2014/main" id="{FA70A76B-8DD5-90CE-A828-7452EDCA1825}"/>
              </a:ext>
            </a:extLst>
          </p:cNvPr>
          <p:cNvSpPr txBox="1">
            <a:spLocks/>
          </p:cNvSpPr>
          <p:nvPr/>
        </p:nvSpPr>
        <p:spPr>
          <a:xfrm>
            <a:off x="2047166" y="5933275"/>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07</a:t>
            </a:r>
          </a:p>
        </p:txBody>
      </p:sp>
      <p:sp>
        <p:nvSpPr>
          <p:cNvPr id="41" name="Text Placeholder 27">
            <a:extLst>
              <a:ext uri="{FF2B5EF4-FFF2-40B4-BE49-F238E27FC236}">
                <a16:creationId xmlns:a16="http://schemas.microsoft.com/office/drawing/2014/main" id="{D3035580-00D9-2098-F22D-7272C38CD6F8}"/>
              </a:ext>
            </a:extLst>
          </p:cNvPr>
          <p:cNvSpPr txBox="1">
            <a:spLocks/>
          </p:cNvSpPr>
          <p:nvPr/>
        </p:nvSpPr>
        <p:spPr>
          <a:xfrm>
            <a:off x="2830132" y="5940749"/>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7</a:t>
            </a:r>
          </a:p>
          <a:p>
            <a:pPr>
              <a:spcBef>
                <a:spcPts val="0"/>
              </a:spcBef>
            </a:pPr>
            <a:r>
              <a:rPr lang="en-US" sz="1100" dirty="0"/>
              <a:t>Jennifer Bradfield, Sisk, </a:t>
            </a:r>
            <a:r>
              <a:rPr lang="en-US" sz="1100" dirty="0" err="1"/>
              <a:t>Ir</a:t>
            </a:r>
            <a:r>
              <a:rPr lang="pl-PL" sz="1100" dirty="0" err="1"/>
              <a:t>landia</a:t>
            </a:r>
            <a:endParaRPr lang="en-US" sz="1100" dirty="0"/>
          </a:p>
        </p:txBody>
      </p:sp>
      <p:sp>
        <p:nvSpPr>
          <p:cNvPr id="42" name="Text Placeholder 35">
            <a:hlinkClick r:id="rId7" action="ppaction://hlinksldjump"/>
            <a:extLst>
              <a:ext uri="{FF2B5EF4-FFF2-40B4-BE49-F238E27FC236}">
                <a16:creationId xmlns:a16="http://schemas.microsoft.com/office/drawing/2014/main" id="{D3C3ED7B-0DBB-C008-8D58-E53DE8A23E43}"/>
              </a:ext>
            </a:extLst>
          </p:cNvPr>
          <p:cNvSpPr txBox="1">
            <a:spLocks/>
          </p:cNvSpPr>
          <p:nvPr/>
        </p:nvSpPr>
        <p:spPr>
          <a:xfrm>
            <a:off x="6671458" y="6036772"/>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34</a:t>
            </a:r>
          </a:p>
          <a:p>
            <a:endParaRPr lang="en-US" dirty="0">
              <a:solidFill>
                <a:srgbClr val="EF8D5B"/>
              </a:solidFill>
            </a:endParaRPr>
          </a:p>
        </p:txBody>
      </p:sp>
      <p:sp>
        <p:nvSpPr>
          <p:cNvPr id="43" name="Text Placeholder 25">
            <a:extLst>
              <a:ext uri="{FF2B5EF4-FFF2-40B4-BE49-F238E27FC236}">
                <a16:creationId xmlns:a16="http://schemas.microsoft.com/office/drawing/2014/main" id="{76E48563-B960-2F44-489B-E69448E3A07F}"/>
              </a:ext>
            </a:extLst>
          </p:cNvPr>
          <p:cNvSpPr txBox="1">
            <a:spLocks/>
          </p:cNvSpPr>
          <p:nvPr/>
        </p:nvSpPr>
        <p:spPr>
          <a:xfrm>
            <a:off x="2047166" y="642938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08</a:t>
            </a:r>
          </a:p>
        </p:txBody>
      </p:sp>
      <p:sp>
        <p:nvSpPr>
          <p:cNvPr id="44" name="Text Placeholder 27">
            <a:extLst>
              <a:ext uri="{FF2B5EF4-FFF2-40B4-BE49-F238E27FC236}">
                <a16:creationId xmlns:a16="http://schemas.microsoft.com/office/drawing/2014/main" id="{F7D8BDC8-1EA9-E0F3-DB96-6AB5F71D67F2}"/>
              </a:ext>
            </a:extLst>
          </p:cNvPr>
          <p:cNvSpPr txBox="1">
            <a:spLocks/>
          </p:cNvSpPr>
          <p:nvPr/>
        </p:nvSpPr>
        <p:spPr>
          <a:xfrm>
            <a:off x="2830132" y="6456315"/>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8</a:t>
            </a:r>
          </a:p>
          <a:p>
            <a:pPr>
              <a:spcBef>
                <a:spcPts val="0"/>
              </a:spcBef>
            </a:pPr>
            <a:r>
              <a:rPr lang="en-IE" sz="1100" dirty="0"/>
              <a:t>Carolina Roca, </a:t>
            </a:r>
            <a:r>
              <a:rPr lang="en-IE" sz="1100" dirty="0" err="1"/>
              <a:t>Asprima</a:t>
            </a:r>
            <a:r>
              <a:rPr lang="en-IE" sz="1100" dirty="0"/>
              <a:t>, </a:t>
            </a:r>
            <a:r>
              <a:rPr lang="pl-PL" sz="1100" dirty="0"/>
              <a:t>Hiszpania</a:t>
            </a:r>
            <a:r>
              <a:rPr lang="x-none" sz="1100"/>
              <a:t> </a:t>
            </a:r>
            <a:endParaRPr lang="en-US" sz="1100" dirty="0"/>
          </a:p>
        </p:txBody>
      </p:sp>
      <p:sp>
        <p:nvSpPr>
          <p:cNvPr id="45" name="Text Placeholder 35">
            <a:hlinkClick r:id="rId7" action="ppaction://hlinksldjump"/>
            <a:extLst>
              <a:ext uri="{FF2B5EF4-FFF2-40B4-BE49-F238E27FC236}">
                <a16:creationId xmlns:a16="http://schemas.microsoft.com/office/drawing/2014/main" id="{9C4DD0D5-A4C5-1C1A-EF85-A9004C8714BE}"/>
              </a:ext>
            </a:extLst>
          </p:cNvPr>
          <p:cNvSpPr txBox="1">
            <a:spLocks/>
          </p:cNvSpPr>
          <p:nvPr/>
        </p:nvSpPr>
        <p:spPr>
          <a:xfrm>
            <a:off x="6671458" y="6532883"/>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34</a:t>
            </a:r>
          </a:p>
          <a:p>
            <a:endParaRPr lang="en-US" dirty="0">
              <a:solidFill>
                <a:srgbClr val="EF8D5B"/>
              </a:solidFill>
            </a:endParaRPr>
          </a:p>
        </p:txBody>
      </p:sp>
      <p:sp>
        <p:nvSpPr>
          <p:cNvPr id="46" name="Text Placeholder 25">
            <a:extLst>
              <a:ext uri="{FF2B5EF4-FFF2-40B4-BE49-F238E27FC236}">
                <a16:creationId xmlns:a16="http://schemas.microsoft.com/office/drawing/2014/main" id="{DF76994A-CA71-8082-2106-2526E4E01AB1}"/>
              </a:ext>
            </a:extLst>
          </p:cNvPr>
          <p:cNvSpPr txBox="1">
            <a:spLocks/>
          </p:cNvSpPr>
          <p:nvPr/>
        </p:nvSpPr>
        <p:spPr>
          <a:xfrm>
            <a:off x="2047166" y="6925497"/>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09</a:t>
            </a:r>
          </a:p>
        </p:txBody>
      </p:sp>
      <p:sp>
        <p:nvSpPr>
          <p:cNvPr id="47" name="Text Placeholder 27">
            <a:extLst>
              <a:ext uri="{FF2B5EF4-FFF2-40B4-BE49-F238E27FC236}">
                <a16:creationId xmlns:a16="http://schemas.microsoft.com/office/drawing/2014/main" id="{65B7256B-5EF5-73C1-F6D8-DC15388A8C90}"/>
              </a:ext>
            </a:extLst>
          </p:cNvPr>
          <p:cNvSpPr txBox="1">
            <a:spLocks/>
          </p:cNvSpPr>
          <p:nvPr/>
        </p:nvSpPr>
        <p:spPr>
          <a:xfrm>
            <a:off x="2830132" y="6966424"/>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9</a:t>
            </a:r>
          </a:p>
          <a:p>
            <a:pPr>
              <a:spcBef>
                <a:spcPts val="0"/>
              </a:spcBef>
            </a:pPr>
            <a:r>
              <a:rPr lang="en-IE" sz="1100" dirty="0"/>
              <a:t>Shauna Coyne, </a:t>
            </a:r>
            <a:r>
              <a:rPr lang="en-IE" sz="1100" dirty="0" err="1"/>
              <a:t>dyrektor</a:t>
            </a:r>
            <a:r>
              <a:rPr lang="en-IE" sz="1100" dirty="0"/>
              <a:t> </a:t>
            </a:r>
            <a:r>
              <a:rPr lang="en-IE" sz="1100" dirty="0" err="1"/>
              <a:t>operacyjny</a:t>
            </a:r>
            <a:r>
              <a:rPr lang="en-IE" sz="1100" dirty="0"/>
              <a:t>, </a:t>
            </a:r>
            <a:r>
              <a:rPr lang="en-IE" sz="1100" dirty="0" err="1"/>
              <a:t>Skyclad</a:t>
            </a:r>
            <a:r>
              <a:rPr lang="en-IE" sz="1100" dirty="0"/>
              <a:t> Ltd, </a:t>
            </a:r>
            <a:r>
              <a:rPr lang="en-IE" sz="1100" dirty="0" err="1"/>
              <a:t>Irlandia</a:t>
            </a:r>
            <a:endParaRPr lang="en-IE" sz="1100" dirty="0"/>
          </a:p>
        </p:txBody>
      </p:sp>
      <p:sp>
        <p:nvSpPr>
          <p:cNvPr id="48" name="Text Placeholder 35">
            <a:hlinkClick r:id="rId8" action="ppaction://hlinksldjump"/>
            <a:extLst>
              <a:ext uri="{FF2B5EF4-FFF2-40B4-BE49-F238E27FC236}">
                <a16:creationId xmlns:a16="http://schemas.microsoft.com/office/drawing/2014/main" id="{56ABE516-2688-95ED-2DB6-7B30A686E687}"/>
              </a:ext>
            </a:extLst>
          </p:cNvPr>
          <p:cNvSpPr txBox="1">
            <a:spLocks/>
          </p:cNvSpPr>
          <p:nvPr/>
        </p:nvSpPr>
        <p:spPr>
          <a:xfrm>
            <a:off x="6671458" y="7028994"/>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35</a:t>
            </a:r>
          </a:p>
          <a:p>
            <a:endParaRPr lang="en-US" dirty="0">
              <a:solidFill>
                <a:srgbClr val="EF8D5B"/>
              </a:solidFill>
            </a:endParaRPr>
          </a:p>
        </p:txBody>
      </p:sp>
      <p:sp>
        <p:nvSpPr>
          <p:cNvPr id="2" name="Text Placeholder 25">
            <a:extLst>
              <a:ext uri="{FF2B5EF4-FFF2-40B4-BE49-F238E27FC236}">
                <a16:creationId xmlns:a16="http://schemas.microsoft.com/office/drawing/2014/main" id="{D5DF8AFD-542C-4450-708F-1F8D81AE8897}"/>
              </a:ext>
            </a:extLst>
          </p:cNvPr>
          <p:cNvSpPr txBox="1">
            <a:spLocks/>
          </p:cNvSpPr>
          <p:nvPr/>
        </p:nvSpPr>
        <p:spPr>
          <a:xfrm>
            <a:off x="2060614" y="7436486"/>
            <a:ext cx="648000" cy="348400"/>
          </a:xfrm>
          <a:prstGeom prst="rect">
            <a:avLst/>
          </a:prstGeom>
        </p:spPr>
        <p:txBody>
          <a:bodyPr anchor="ctr">
            <a:noAutofit/>
          </a:bodyPr>
          <a:lstStyle>
            <a:lvl1pPr marL="0" indent="0" algn="ctr" defTabSz="2072941" rtl="0" eaLnBrk="1" latinLnBrk="0" hangingPunct="1">
              <a:lnSpc>
                <a:spcPct val="100000"/>
              </a:lnSpc>
              <a:spcBef>
                <a:spcPts val="2267"/>
              </a:spcBef>
              <a:buFont typeface="Arial" panose="020B0604020202020204" pitchFamily="34" charset="0"/>
              <a:buNone/>
              <a:defRPr sz="2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dirty="0"/>
              <a:t>10</a:t>
            </a:r>
          </a:p>
        </p:txBody>
      </p:sp>
      <p:sp>
        <p:nvSpPr>
          <p:cNvPr id="3" name="Text Placeholder 27">
            <a:extLst>
              <a:ext uri="{FF2B5EF4-FFF2-40B4-BE49-F238E27FC236}">
                <a16:creationId xmlns:a16="http://schemas.microsoft.com/office/drawing/2014/main" id="{65FAFA8B-A350-8DDB-ECA6-A53E10F4C1F3}"/>
              </a:ext>
            </a:extLst>
          </p:cNvPr>
          <p:cNvSpPr txBox="1">
            <a:spLocks/>
          </p:cNvSpPr>
          <p:nvPr/>
        </p:nvSpPr>
        <p:spPr>
          <a:xfrm>
            <a:off x="2843580" y="7477413"/>
            <a:ext cx="4064938" cy="450321"/>
          </a:xfrm>
          <a:prstGeom prst="rect">
            <a:avLst/>
          </a:prstGeom>
        </p:spPr>
        <p:txBody>
          <a:bodyPr anchor="t">
            <a:noAutofit/>
          </a:bodyPr>
          <a:lstStyle>
            <a:lvl1pPr marL="0" indent="0" algn="l" defTabSz="2072941"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2941"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nSpc>
                <a:spcPts val="1480"/>
              </a:lnSpc>
              <a:spcBef>
                <a:spcPts val="0"/>
              </a:spcBef>
            </a:pPr>
            <a:r>
              <a:rPr lang="pl-PL" dirty="0"/>
              <a:t>Rysunek</a:t>
            </a:r>
            <a:r>
              <a:rPr lang="en-US" dirty="0"/>
              <a:t> 10</a:t>
            </a:r>
          </a:p>
          <a:p>
            <a:pPr>
              <a:spcBef>
                <a:spcPts val="0"/>
              </a:spcBef>
            </a:pPr>
            <a:r>
              <a:rPr lang="en-IE" sz="1100" dirty="0"/>
              <a:t>Shauna Coyne, </a:t>
            </a:r>
            <a:r>
              <a:rPr lang="en-IE" sz="1100" dirty="0" err="1"/>
              <a:t>dyrektor</a:t>
            </a:r>
            <a:r>
              <a:rPr lang="en-IE" sz="1100" dirty="0"/>
              <a:t> </a:t>
            </a:r>
            <a:r>
              <a:rPr lang="en-IE" sz="1100" dirty="0" err="1"/>
              <a:t>operacyjny</a:t>
            </a:r>
            <a:r>
              <a:rPr lang="en-IE" sz="1100" dirty="0"/>
              <a:t>, </a:t>
            </a:r>
            <a:r>
              <a:rPr lang="en-IE" sz="1100" dirty="0" err="1"/>
              <a:t>Skyclad</a:t>
            </a:r>
            <a:r>
              <a:rPr lang="en-IE" sz="1100" dirty="0"/>
              <a:t> Ltd, </a:t>
            </a:r>
            <a:r>
              <a:rPr lang="en-IE" sz="1100" dirty="0" err="1"/>
              <a:t>Irlandia</a:t>
            </a:r>
            <a:endParaRPr lang="en-IE" sz="1100" dirty="0"/>
          </a:p>
        </p:txBody>
      </p:sp>
      <p:sp>
        <p:nvSpPr>
          <p:cNvPr id="4" name="Text Placeholder 35">
            <a:hlinkClick r:id="rId9" action="ppaction://hlinksldjump"/>
            <a:extLst>
              <a:ext uri="{FF2B5EF4-FFF2-40B4-BE49-F238E27FC236}">
                <a16:creationId xmlns:a16="http://schemas.microsoft.com/office/drawing/2014/main" id="{B4066C13-36DD-B49C-7D05-8A7A49507AF2}"/>
              </a:ext>
            </a:extLst>
          </p:cNvPr>
          <p:cNvSpPr txBox="1">
            <a:spLocks/>
          </p:cNvSpPr>
          <p:nvPr/>
        </p:nvSpPr>
        <p:spPr>
          <a:xfrm>
            <a:off x="6684906" y="7513088"/>
            <a:ext cx="800818" cy="266594"/>
          </a:xfrm>
          <a:prstGeom prst="rect">
            <a:avLst/>
          </a:prstGeom>
        </p:spPr>
        <p:txBody>
          <a:bodyPr anchor="t">
            <a:noAutofit/>
          </a:bodyPr>
          <a:lstStyle>
            <a:lvl1pPr marL="0" indent="0" algn="l" defTabSz="2073036" rtl="0" eaLnBrk="1" latinLnBrk="0" hangingPunct="1">
              <a:lnSpc>
                <a:spcPct val="100000"/>
              </a:lnSpc>
              <a:spcBef>
                <a:spcPts val="2267"/>
              </a:spcBef>
              <a:buFont typeface="Arial" panose="020B0604020202020204" pitchFamily="34" charset="0"/>
              <a:buNone/>
              <a:defRPr sz="1400" b="0" i="0" kern="1200">
                <a:solidFill>
                  <a:srgbClr val="00000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2pPr>
            <a:lvl3pPr marL="771204"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3pPr>
            <a:lvl4pPr marL="1156806"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4pPr>
            <a:lvl5pPr marL="1542409" indent="0" algn="l" defTabSz="2073036" rtl="0" eaLnBrk="1" latinLnBrk="0" hangingPunct="1">
              <a:lnSpc>
                <a:spcPct val="100000"/>
              </a:lnSpc>
              <a:spcBef>
                <a:spcPts val="1133"/>
              </a:spcBef>
              <a:buFont typeface="Arial" panose="020B0604020202020204" pitchFamily="34" charset="0"/>
              <a:buNone/>
              <a:defRPr sz="3265"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spcBef>
                <a:spcPts val="0"/>
              </a:spcBef>
            </a:pPr>
            <a:r>
              <a:rPr lang="en-US" dirty="0">
                <a:solidFill>
                  <a:srgbClr val="EF8D5B"/>
                </a:solidFill>
              </a:rPr>
              <a:t>63</a:t>
            </a:r>
          </a:p>
          <a:p>
            <a:endParaRPr lang="en-US" dirty="0">
              <a:solidFill>
                <a:srgbClr val="EF8D5B"/>
              </a:solidFill>
            </a:endParaRPr>
          </a:p>
        </p:txBody>
      </p:sp>
    </p:spTree>
    <p:extLst>
      <p:ext uri="{BB962C8B-B14F-4D97-AF65-F5344CB8AC3E}">
        <p14:creationId xmlns:p14="http://schemas.microsoft.com/office/powerpoint/2010/main" val="14879913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1A2011A-1680-4EAF-C89B-22B63A074387}"/>
              </a:ext>
            </a:extLst>
          </p:cNvPr>
          <p:cNvSpPr/>
          <p:nvPr/>
        </p:nvSpPr>
        <p:spPr>
          <a:xfrm>
            <a:off x="0" y="3809508"/>
            <a:ext cx="7559675" cy="14546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9464E8F2-15AA-76A9-F995-AD94B51BD193}"/>
              </a:ext>
            </a:extLst>
          </p:cNvPr>
          <p:cNvSpPr/>
          <p:nvPr/>
        </p:nvSpPr>
        <p:spPr>
          <a:xfrm>
            <a:off x="0" y="6052645"/>
            <a:ext cx="7559675" cy="463916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CD0E4"/>
          </a:solidFill>
          <a:ln w="30808"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73</a:t>
            </a:fld>
            <a:endParaRPr lang="en-US" dirty="0"/>
          </a:p>
        </p:txBody>
      </p:sp>
      <p:sp>
        <p:nvSpPr>
          <p:cNvPr id="24" name="Text Placeholder 1">
            <a:extLst>
              <a:ext uri="{FF2B5EF4-FFF2-40B4-BE49-F238E27FC236}">
                <a16:creationId xmlns:a16="http://schemas.microsoft.com/office/drawing/2014/main" id="{03EAB3FB-749E-6DFE-07F4-AC69955EAFED}"/>
              </a:ext>
            </a:extLst>
          </p:cNvPr>
          <p:cNvSpPr>
            <a:spLocks noGrp="1"/>
          </p:cNvSpPr>
          <p:nvPr>
            <p:ph type="body" sz="quarter" idx="32"/>
          </p:nvPr>
        </p:nvSpPr>
        <p:spPr>
          <a:xfrm>
            <a:off x="538294" y="2300298"/>
            <a:ext cx="3241544" cy="2291908"/>
          </a:xfrm>
        </p:spPr>
        <p:txBody>
          <a:bodyPr numCol="1"/>
          <a:lstStyle/>
          <a:p>
            <a:pPr algn="just"/>
            <a:r>
              <a:rPr lang="pl-PL"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Projekt </a:t>
            </a:r>
            <a:r>
              <a:rPr lang="en-US" b="1" dirty="0" err="1">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Femcon</a:t>
            </a:r>
            <a:r>
              <a:rPr lang="en-US"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p>
          <a:p>
            <a:pPr algn="just"/>
            <a:endParaRPr lang="en-US"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endParaRPr>
          </a:p>
          <a:p>
            <a:r>
              <a:rPr lang="pl-PL" dirty="0">
                <a:ea typeface="Calibri" panose="020F0502020204030204" pitchFamily="34" charset="0"/>
                <a:cs typeface="Times New Roman" panose="02020603050405020304" pitchFamily="18" charset="0"/>
              </a:rPr>
              <a:t>Przyszłość branży budowlanej w UE jest zagrożona przez chroniczny niedobór siły roboczej, pogłębiony przez kryzys związany z COVID. Oczekuje się, że niedobór pracowników budowlanych w UE wzrośnie w przyszłości ze względu na malejącą populację i starzenie się siły roboczej.  W całej Europie kobiety stanowią zaledwie 9% siły roboczej w budownictwie, co pozostawia ogromną pulę talentów, która nie jest wykorzystywana. Liczba kobiet w budownictwie spadła jeszcze bardziej w latach pandemii.  Unijny przemysł budowlany musi zatrudniać więcej kobiet, jeśli ma mieć zrównoważoną przyszłość. Według EUROSTATU sektor budowlany ma najwyższy odsetek pracowników płci męskiej (92%).</a:t>
            </a:r>
            <a:endParaRPr lang="en-GB" dirty="0"/>
          </a:p>
        </p:txBody>
      </p:sp>
      <p:sp>
        <p:nvSpPr>
          <p:cNvPr id="25" name="Text Placeholder 2">
            <a:extLst>
              <a:ext uri="{FF2B5EF4-FFF2-40B4-BE49-F238E27FC236}">
                <a16:creationId xmlns:a16="http://schemas.microsoft.com/office/drawing/2014/main" id="{92DD4455-60F3-2D6C-69A7-239079AADCE6}"/>
              </a:ext>
            </a:extLst>
          </p:cNvPr>
          <p:cNvSpPr>
            <a:spLocks noGrp="1"/>
          </p:cNvSpPr>
          <p:nvPr>
            <p:ph type="body" sz="quarter" idx="42"/>
          </p:nvPr>
        </p:nvSpPr>
        <p:spPr>
          <a:xfrm>
            <a:off x="1015998" y="549382"/>
            <a:ext cx="6096363" cy="451136"/>
          </a:xfrm>
        </p:spPr>
        <p:txBody>
          <a:bodyPr/>
          <a:lstStyle/>
          <a:p>
            <a:pPr>
              <a:spcBef>
                <a:spcPts val="200"/>
              </a:spcBef>
            </a:pPr>
            <a:r>
              <a:rPr lang="pl-PL" dirty="0"/>
              <a:t>Załączniki</a:t>
            </a:r>
            <a:endParaRPr lang="x-none"/>
          </a:p>
          <a:p>
            <a:endParaRPr lang="en-GB" dirty="0"/>
          </a:p>
        </p:txBody>
      </p:sp>
      <p:sp>
        <p:nvSpPr>
          <p:cNvPr id="26" name="Text Placeholder 1">
            <a:extLst>
              <a:ext uri="{FF2B5EF4-FFF2-40B4-BE49-F238E27FC236}">
                <a16:creationId xmlns:a16="http://schemas.microsoft.com/office/drawing/2014/main" id="{C079E864-00A8-9B75-35FD-18DAA2AEC951}"/>
              </a:ext>
            </a:extLst>
          </p:cNvPr>
          <p:cNvSpPr txBox="1">
            <a:spLocks/>
          </p:cNvSpPr>
          <p:nvPr/>
        </p:nvSpPr>
        <p:spPr>
          <a:xfrm>
            <a:off x="3810883" y="534266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b="1" dirty="0" err="1">
                <a:solidFill>
                  <a:schemeClr val="bg1"/>
                </a:solidFill>
                <a:ea typeface="Calibri" panose="020F0502020204030204" pitchFamily="34" charset="0"/>
              </a:rPr>
              <a:t>Ochrona</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danych</a:t>
            </a:r>
            <a:r>
              <a:rPr lang="en-IE" b="1" dirty="0">
                <a:solidFill>
                  <a:schemeClr val="bg1"/>
                </a:solidFill>
                <a:ea typeface="Calibri" panose="020F0502020204030204" pitchFamily="34" charset="0"/>
              </a:rPr>
              <a:t> </a:t>
            </a:r>
            <a:r>
              <a:rPr lang="en-IE" b="1" dirty="0" err="1">
                <a:solidFill>
                  <a:schemeClr val="bg1"/>
                </a:solidFill>
                <a:ea typeface="Calibri" panose="020F0502020204030204" pitchFamily="34" charset="0"/>
              </a:rPr>
              <a:t>osobowych</a:t>
            </a:r>
            <a:endParaRPr lang="pl-PL" b="1" dirty="0">
              <a:solidFill>
                <a:schemeClr val="bg1"/>
              </a:solidFill>
              <a:ea typeface="Calibri" panose="020F0502020204030204" pitchFamily="34" charset="0"/>
            </a:endParaRPr>
          </a:p>
          <a:p>
            <a:endParaRPr lang="x-none">
              <a:effectLst/>
              <a:ea typeface="Calibri" panose="020F0502020204030204" pitchFamily="34" charset="0"/>
            </a:endParaRPr>
          </a:p>
          <a:p>
            <a:r>
              <a:rPr lang="pl-PL" dirty="0">
                <a:ea typeface="Calibri" panose="020F0502020204030204" pitchFamily="34" charset="0"/>
              </a:rPr>
              <a:t>Dane będą bezpiecznie przechowywane dla______ </a:t>
            </a:r>
            <a:r>
              <a:rPr lang="pl-PL" dirty="0">
                <a:solidFill>
                  <a:schemeClr val="bg1"/>
                </a:solidFill>
                <a:ea typeface="Calibri" panose="020F0502020204030204" pitchFamily="34" charset="0"/>
              </a:rPr>
              <a:t>Gdzie? Jak szyfrowane? </a:t>
            </a:r>
            <a:r>
              <a:rPr lang="pl-PL" dirty="0">
                <a:ea typeface="Calibri" panose="020F0502020204030204" pitchFamily="34" charset="0"/>
              </a:rPr>
              <a:t>Podane przez Ciebie informacje przyczynią się do stworzenia bazy wiedzy na temat najlepszych praktyk dla kobiet w budownictwie.  Wszystkie dane będą zarządzane zgodnie z ogólnym rozporządzeniem o ochronie danych (RODO).</a:t>
            </a:r>
          </a:p>
          <a:p>
            <a:r>
              <a:rPr lang="pl-PL" dirty="0">
                <a:ea typeface="Calibri" panose="020F0502020204030204" pitchFamily="34" charset="0"/>
              </a:rPr>
              <a:t>Jeśli masz obawy dotyczące sposobu, w jaki przetwarzamy Twoje dane osobowe, masz do tego prawo w Komisji Ochrony Danych </a:t>
            </a:r>
            <a:r>
              <a:rPr lang="pl-PL" dirty="0">
                <a:solidFill>
                  <a:srgbClr val="57A672"/>
                </a:solidFill>
                <a:ea typeface="Calibri" panose="020F0502020204030204" pitchFamily="34" charset="0"/>
              </a:rPr>
              <a:t>https://www.dataprotection.ie/.</a:t>
            </a:r>
            <a:r>
              <a:rPr lang="pl-PL" dirty="0">
                <a:ea typeface="Calibri" panose="020F0502020204030204" pitchFamily="34" charset="0"/>
              </a:rPr>
              <a:t>Administratorem danych dla tego badania jest INCLUDE PRINCIPAL INVESTIGATOR'S NAME AND CONTACT DETAILS.</a:t>
            </a:r>
          </a:p>
          <a:p>
            <a:endParaRPr lang="x-none">
              <a:effectLst/>
              <a:ea typeface="Calibri" panose="020F0502020204030204" pitchFamily="34" charset="0"/>
            </a:endParaRPr>
          </a:p>
          <a:p>
            <a:r>
              <a:rPr lang="pl-PL" b="1" dirty="0">
                <a:solidFill>
                  <a:schemeClr val="bg1"/>
                </a:solidFill>
                <a:effectLst/>
                <a:ea typeface="Calibri" panose="020F0502020204030204" pitchFamily="34" charset="0"/>
              </a:rPr>
              <a:t>Pytania</a:t>
            </a:r>
            <a:endParaRPr lang="en-IE" b="1" dirty="0">
              <a:solidFill>
                <a:schemeClr val="bg1"/>
              </a:solidFill>
              <a:effectLst/>
              <a:ea typeface="Calibri" panose="020F0502020204030204" pitchFamily="34" charset="0"/>
            </a:endParaRPr>
          </a:p>
          <a:p>
            <a:endParaRPr lang="x-none">
              <a:effectLst/>
              <a:ea typeface="Calibri" panose="020F0502020204030204" pitchFamily="34" charset="0"/>
            </a:endParaRPr>
          </a:p>
          <a:p>
            <a:r>
              <a:rPr lang="pl-PL" dirty="0">
                <a:ea typeface="Calibri" panose="020F0502020204030204" pitchFamily="34" charset="0"/>
              </a:rPr>
              <a:t>Nie przewidujemy żadnych negatywnych skutków udziału w tym badaniu.  W przypadku jakichkolwiek obaw wynikających z udziału w badaniu lub w przypadku jakichkolwiek kwestii, dane kontaktowe do świadczonych usług wsparcia mogą być pomocne.   </a:t>
            </a:r>
          </a:p>
          <a:p>
            <a:endParaRPr lang="pl-PL" dirty="0">
              <a:ea typeface="Calibri" panose="020F0502020204030204" pitchFamily="34" charset="0"/>
            </a:endParaRPr>
          </a:p>
          <a:p>
            <a:r>
              <a:rPr lang="pl-PL" dirty="0">
                <a:ea typeface="Calibri" panose="020F0502020204030204" pitchFamily="34" charset="0"/>
              </a:rPr>
              <a:t>Jeśli masz jakiekolwiek pytania dotyczące tego badania, możesz skontaktować się ze mną pod adresem </a:t>
            </a:r>
            <a:r>
              <a:rPr lang="pl-PL" dirty="0">
                <a:solidFill>
                  <a:schemeClr val="bg1"/>
                </a:solidFill>
                <a:ea typeface="Calibri" panose="020F0502020204030204" pitchFamily="34" charset="0"/>
              </a:rPr>
              <a:t>Proszę o podanie danych kontaktowych. </a:t>
            </a:r>
          </a:p>
          <a:p>
            <a:endParaRPr lang="pl-PL" dirty="0">
              <a:ea typeface="Calibri" panose="020F0502020204030204" pitchFamily="34" charset="0"/>
            </a:endParaRPr>
          </a:p>
          <a:p>
            <a:r>
              <a:rPr lang="pl-PL" dirty="0">
                <a:ea typeface="Calibri" panose="020F0502020204030204" pitchFamily="34" charset="0"/>
              </a:rPr>
              <a:t>Jeśli zgadzasz się wziąć udział w tym badaniu, podpisz formularz zgody znajdujący się na odwrocie.</a:t>
            </a:r>
            <a:endParaRPr lang="x-none">
              <a:effectLst/>
              <a:ea typeface="Calibri" panose="020F0502020204030204" pitchFamily="34" charset="0"/>
            </a:endParaRPr>
          </a:p>
        </p:txBody>
      </p:sp>
      <p:sp>
        <p:nvSpPr>
          <p:cNvPr id="27" name="Text Placeholder 1">
            <a:extLst>
              <a:ext uri="{FF2B5EF4-FFF2-40B4-BE49-F238E27FC236}">
                <a16:creationId xmlns:a16="http://schemas.microsoft.com/office/drawing/2014/main" id="{4FB124F8-F259-9064-41C4-EAB7FC1BBF93}"/>
              </a:ext>
            </a:extLst>
          </p:cNvPr>
          <p:cNvSpPr txBox="1">
            <a:spLocks/>
          </p:cNvSpPr>
          <p:nvPr/>
        </p:nvSpPr>
        <p:spPr>
          <a:xfrm>
            <a:off x="558017" y="5357655"/>
            <a:ext cx="3245555" cy="328598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b="1" dirty="0">
                <a:solidFill>
                  <a:schemeClr val="bg1"/>
                </a:solidFill>
                <a:effectLst/>
                <a:ea typeface="Calibri" panose="020F0502020204030204" pitchFamily="34" charset="0"/>
              </a:rPr>
              <a:t>Cele badania</a:t>
            </a:r>
            <a:endParaRPr lang="en-GB" b="1" dirty="0">
              <a:solidFill>
                <a:schemeClr val="bg1"/>
              </a:solidFill>
              <a:effectLst/>
              <a:ea typeface="Calibri" panose="020F0502020204030204" pitchFamily="34" charset="0"/>
            </a:endParaRPr>
          </a:p>
          <a:p>
            <a:endParaRPr lang="en-GB" b="1" dirty="0">
              <a:solidFill>
                <a:schemeClr val="bg1"/>
              </a:solidFill>
              <a:effectLst/>
              <a:ea typeface="Calibri" panose="020F0502020204030204" pitchFamily="34" charset="0"/>
            </a:endParaRPr>
          </a:p>
          <a:p>
            <a:r>
              <a:rPr lang="pl-PL" b="1" dirty="0">
                <a:ea typeface="Calibri" panose="020F0502020204030204" pitchFamily="34" charset="0"/>
              </a:rPr>
              <a:t>Celem tego badania jest ustalenie głównych barier w rekrutacji kobiet w budownictwie oraz głównych czynników napędzających zmiany.</a:t>
            </a:r>
          </a:p>
          <a:p>
            <a:endParaRPr lang="pl-PL" b="1" dirty="0">
              <a:ea typeface="Calibri" panose="020F0502020204030204" pitchFamily="34" charset="0"/>
            </a:endParaRPr>
          </a:p>
          <a:p>
            <a:r>
              <a:rPr lang="pl-PL" b="1" dirty="0">
                <a:ea typeface="Calibri" panose="020F0502020204030204" pitchFamily="34" charset="0"/>
              </a:rPr>
              <a:t>Celem tego badania jest zebranie wiedzy eksperckiej od specjalistów ds. równości płci na temat tego, jak stworzyć plan działania wspierający wejście, utrzymanie i przyciąganie kobiet w branży budowlanej.</a:t>
            </a:r>
          </a:p>
          <a:p>
            <a:endParaRPr lang="en-GB" b="1" dirty="0">
              <a:effectLst/>
              <a:ea typeface="Calibri" panose="020F0502020204030204" pitchFamily="34" charset="0"/>
            </a:endParaRPr>
          </a:p>
          <a:p>
            <a:r>
              <a:rPr lang="pl-PL"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Udział</a:t>
            </a:r>
            <a:endParaRPr lang="en-IE"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x-none">
              <a:effectLst/>
              <a:latin typeface="Calibri" panose="020F0502020204030204" pitchFamily="34" charset="0"/>
              <a:ea typeface="Calibri" panose="020F0502020204030204" pitchFamily="34" charset="0"/>
              <a:cs typeface="Times New Roman" panose="02020603050405020304" pitchFamily="18" charset="0"/>
            </a:endParaRPr>
          </a:p>
          <a:p>
            <a:r>
              <a:rPr lang="pl-PL" dirty="0">
                <a:ea typeface="Calibri" panose="020F0502020204030204" pitchFamily="34" charset="0"/>
                <a:cs typeface="Times New Roman" panose="02020603050405020304" pitchFamily="18" charset="0"/>
              </a:rPr>
              <a:t>Jeśli zdecydujesz się wziąć udział w badaniu, zostaniesz poproszony o udział w wywiadzie </a:t>
            </a:r>
            <a:r>
              <a:rPr lang="pl-PL" dirty="0">
                <a:solidFill>
                  <a:schemeClr val="bg1"/>
                </a:solidFill>
                <a:ea typeface="Calibri" panose="020F0502020204030204" pitchFamily="34" charset="0"/>
                <a:cs typeface="Times New Roman" panose="02020603050405020304" pitchFamily="18" charset="0"/>
              </a:rPr>
              <a:t>(</a:t>
            </a:r>
            <a:r>
              <a:rPr lang="pl-PL" dirty="0" err="1">
                <a:solidFill>
                  <a:schemeClr val="bg1"/>
                </a:solidFill>
                <a:ea typeface="Calibri" panose="020F0502020204030204" pitchFamily="34" charset="0"/>
                <a:cs typeface="Times New Roman" panose="02020603050405020304" pitchFamily="18" charset="0"/>
              </a:rPr>
              <a:t>online</a:t>
            </a:r>
            <a:r>
              <a:rPr lang="pl-PL" dirty="0">
                <a:solidFill>
                  <a:schemeClr val="bg1"/>
                </a:solidFill>
                <a:ea typeface="Calibri" panose="020F0502020204030204" pitchFamily="34" charset="0"/>
                <a:cs typeface="Times New Roman" panose="02020603050405020304" pitchFamily="18" charset="0"/>
              </a:rPr>
              <a:t>/twarzą w twarz/ankieta e-mailowa z pytaniami otwartymi) </a:t>
            </a:r>
            <a:r>
              <a:rPr lang="pl-PL" dirty="0">
                <a:ea typeface="Calibri" panose="020F0502020204030204" pitchFamily="34" charset="0"/>
                <a:cs typeface="Times New Roman" panose="02020603050405020304" pitchFamily="18" charset="0"/>
              </a:rPr>
              <a:t>z członkiem zespołu badawczego. Wywiad ten będzie nagrywany audio, a jego ukończenie zajmie 30-40 minut.  Udział w badaniu jest całkowicie dobrowolny. Nie ma obowiązku uczestnictwa, a jeśli zdecydujesz się to zrobić, możesz odmówić odpowiedzi na konkretne pytania lub zdecydować o wycofaniu się z wywiadu. Po zakończeniu wywiadu możesz wycofać swoje dane w dowolnym momencie w ciągu kolejnych sześciu miesięcy.</a:t>
            </a:r>
            <a:endParaRPr lang="en-GB" b="1" dirty="0">
              <a:effectLst/>
              <a:ea typeface="Calibri" panose="020F0502020204030204" pitchFamily="34" charset="0"/>
            </a:endParaRPr>
          </a:p>
          <a:p>
            <a:endParaRPr lang="en-GB" dirty="0">
              <a:effectLst/>
              <a:ea typeface="Calibri" panose="020F0502020204030204" pitchFamily="34" charset="0"/>
            </a:endParaRPr>
          </a:p>
        </p:txBody>
      </p:sp>
      <p:sp>
        <p:nvSpPr>
          <p:cNvPr id="2" name="Text Placeholder 1">
            <a:extLst>
              <a:ext uri="{FF2B5EF4-FFF2-40B4-BE49-F238E27FC236}">
                <a16:creationId xmlns:a16="http://schemas.microsoft.com/office/drawing/2014/main" id="{FEF09E85-F921-1AA4-420B-C5FABAE4433B}"/>
              </a:ext>
            </a:extLst>
          </p:cNvPr>
          <p:cNvSpPr txBox="1">
            <a:spLocks/>
          </p:cNvSpPr>
          <p:nvPr/>
        </p:nvSpPr>
        <p:spPr>
          <a:xfrm>
            <a:off x="3871061" y="2300298"/>
            <a:ext cx="3185377" cy="3072072"/>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b="1" dirty="0">
                <a:solidFill>
                  <a:srgbClr val="EF8D5B"/>
                </a:solidFill>
                <a:ea typeface="Calibri" panose="020F0502020204030204" pitchFamily="34" charset="0"/>
              </a:rPr>
              <a:t>Cele projektu</a:t>
            </a:r>
            <a:endParaRPr lang="en-GB" b="1" dirty="0">
              <a:solidFill>
                <a:srgbClr val="EF8D5B"/>
              </a:solidFill>
              <a:effectLst/>
              <a:ea typeface="Calibri" panose="020F0502020204030204" pitchFamily="34" charset="0"/>
            </a:endParaRPr>
          </a:p>
          <a:p>
            <a:endParaRPr lang="en-GB" dirty="0">
              <a:effectLst/>
              <a:ea typeface="Calibri" panose="020F0502020204030204" pitchFamily="34" charset="0"/>
            </a:endParaRPr>
          </a:p>
          <a:p>
            <a:r>
              <a:rPr lang="pl-PL" dirty="0">
                <a:ea typeface="Calibri" panose="020F0502020204030204" pitchFamily="34" charset="0"/>
              </a:rPr>
              <a:t>FEMCON opracuje innowacyjną edukację zawodową i szkolenia, które pomogą kobietom pracującym lub rozważającym karierę w branży budowlanej awansować na widoczne stanowiska w branży. W ten sposób FEMCON zwiększy atrakcyjność branży dla innych, prowadząc w ten sposób do większej liczby kobiet wybierających ten sektor. Nasza edukacja ukierunkowana na kształcenie i szkolenie zawodowe będzie miała dalszy wpływ na kobiety pracujące w branży budowlanej w całej Europie, aby stały się świadome swoich praw do równości w branży i wykorzystywały swoje umiejętności w branży w celu rozwoju kariery, tworząc w ten sposób warunki do pozytywnych zmian, poprawiając perspektywy branży i jakość życia tych grup.</a:t>
            </a:r>
            <a:endParaRPr lang="x-none">
              <a:ea typeface="Calibri" panose="020F0502020204030204" pitchFamily="34" charset="0"/>
              <a:cs typeface="Times New Roman" panose="02020603050405020304" pitchFamily="18" charset="0"/>
            </a:endParaRPr>
          </a:p>
          <a:p>
            <a:endParaRPr lang="en-GB" dirty="0"/>
          </a:p>
        </p:txBody>
      </p:sp>
      <p:sp>
        <p:nvSpPr>
          <p:cNvPr id="4" name="Text Placeholder 1">
            <a:extLst>
              <a:ext uri="{FF2B5EF4-FFF2-40B4-BE49-F238E27FC236}">
                <a16:creationId xmlns:a16="http://schemas.microsoft.com/office/drawing/2014/main" id="{02B19BF8-4032-B1F0-3A58-D72842DD0F72}"/>
              </a:ext>
            </a:extLst>
          </p:cNvPr>
          <p:cNvSpPr txBox="1">
            <a:spLocks/>
          </p:cNvSpPr>
          <p:nvPr/>
        </p:nvSpPr>
        <p:spPr>
          <a:xfrm>
            <a:off x="3838706" y="563277"/>
            <a:ext cx="3241544" cy="47188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dirty="0">
                <a:solidFill>
                  <a:srgbClr val="EF8D5B"/>
                </a:solidFill>
              </a:rPr>
              <a:t>A1 Arkusz informacyjny dotyczący badania</a:t>
            </a:r>
          </a:p>
          <a:p>
            <a:r>
              <a:rPr lang="pl-PL" dirty="0">
                <a:solidFill>
                  <a:srgbClr val="EF8D5B"/>
                </a:solidFill>
              </a:rPr>
              <a:t>A2 Oświadczenie uczestnika badania</a:t>
            </a:r>
            <a:endParaRPr lang="en-GB" dirty="0">
              <a:solidFill>
                <a:srgbClr val="EF8D5B"/>
              </a:solidFill>
            </a:endParaRPr>
          </a:p>
        </p:txBody>
      </p:sp>
      <p:sp>
        <p:nvSpPr>
          <p:cNvPr id="5" name="Text Placeholder 1">
            <a:extLst>
              <a:ext uri="{FF2B5EF4-FFF2-40B4-BE49-F238E27FC236}">
                <a16:creationId xmlns:a16="http://schemas.microsoft.com/office/drawing/2014/main" id="{12883E04-7B6A-3C25-E94A-C1D2A7FA0F5F}"/>
              </a:ext>
            </a:extLst>
          </p:cNvPr>
          <p:cNvSpPr txBox="1">
            <a:spLocks/>
          </p:cNvSpPr>
          <p:nvPr/>
        </p:nvSpPr>
        <p:spPr>
          <a:xfrm>
            <a:off x="558016" y="1146596"/>
            <a:ext cx="6498421" cy="1110827"/>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pl-PL" sz="1800" b="1" dirty="0">
                <a:solidFill>
                  <a:srgbClr val="7CD0E4"/>
                </a:solidFill>
                <a:ea typeface="Calibri" panose="020F0502020204030204" pitchFamily="34" charset="0"/>
              </a:rPr>
              <a:t>A1 Arkusz informacyjny dotyczący badania</a:t>
            </a:r>
          </a:p>
          <a:p>
            <a:pPr algn="ctr"/>
            <a:r>
              <a:rPr lang="en-GB" b="1" dirty="0">
                <a:ea typeface="Calibri" panose="020F0502020204030204" pitchFamily="34" charset="0"/>
              </a:rPr>
              <a:t> </a:t>
            </a:r>
            <a:endParaRPr lang="x-none">
              <a:ea typeface="Calibri" panose="020F0502020204030204" pitchFamily="34" charset="0"/>
            </a:endParaRPr>
          </a:p>
          <a:p>
            <a:pPr algn="ctr"/>
            <a:r>
              <a:rPr lang="pl-PL" dirty="0">
                <a:ea typeface="Calibri" panose="020F0502020204030204" pitchFamily="34" charset="0"/>
                <a:cs typeface="Times New Roman" panose="02020603050405020304" pitchFamily="18" charset="0"/>
              </a:rPr>
              <a:t>Dziękujemy za rozważenie udziału w tym projekcie badawczym. Niniejszy dokument ma na celu wyjaśnienie, na czym polega praca i z czym wiąże się udział w projekcie, aby umożliwić podjęcie świadomej decyzji.</a:t>
            </a:r>
            <a:endParaRPr lang="en-GB" dirty="0"/>
          </a:p>
        </p:txBody>
      </p:sp>
    </p:spTree>
    <p:extLst>
      <p:ext uri="{BB962C8B-B14F-4D97-AF65-F5344CB8AC3E}">
        <p14:creationId xmlns:p14="http://schemas.microsoft.com/office/powerpoint/2010/main" val="477818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1A2011A-1680-4EAF-C89B-22B63A074387}"/>
              </a:ext>
            </a:extLst>
          </p:cNvPr>
          <p:cNvSpPr/>
          <p:nvPr/>
        </p:nvSpPr>
        <p:spPr>
          <a:xfrm>
            <a:off x="0" y="4858966"/>
            <a:ext cx="7559675" cy="161927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chemeClr val="bg1"/>
          </a:solidFill>
          <a:ln w="30808" cap="flat">
            <a:no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28E33DB-7054-589D-A2B7-8C4F4CD3F82D}"/>
              </a:ext>
            </a:extLst>
          </p:cNvPr>
          <p:cNvSpPr>
            <a:spLocks noGrp="1"/>
          </p:cNvSpPr>
          <p:nvPr>
            <p:ph type="sldNum" sz="quarter" idx="4"/>
          </p:nvPr>
        </p:nvSpPr>
        <p:spPr/>
        <p:txBody>
          <a:bodyPr/>
          <a:lstStyle/>
          <a:p>
            <a:fld id="{CB2079F2-58AF-ED44-82D7-E04B2F6FD686}" type="slidenum">
              <a:rPr lang="en-US" smtClean="0"/>
              <a:pPr/>
              <a:t>74</a:t>
            </a:fld>
            <a:endParaRPr lang="en-US" dirty="0"/>
          </a:p>
        </p:txBody>
      </p:sp>
      <p:sp>
        <p:nvSpPr>
          <p:cNvPr id="5" name="Text Placeholder 1">
            <a:extLst>
              <a:ext uri="{FF2B5EF4-FFF2-40B4-BE49-F238E27FC236}">
                <a16:creationId xmlns:a16="http://schemas.microsoft.com/office/drawing/2014/main" id="{12883E04-7B6A-3C25-E94A-C1D2A7FA0F5F}"/>
              </a:ext>
            </a:extLst>
          </p:cNvPr>
          <p:cNvSpPr txBox="1">
            <a:spLocks/>
          </p:cNvSpPr>
          <p:nvPr/>
        </p:nvSpPr>
        <p:spPr>
          <a:xfrm>
            <a:off x="558016" y="546516"/>
            <a:ext cx="6498421" cy="4339809"/>
          </a:xfrm>
          <a:prstGeom prst="rect">
            <a:avLst/>
          </a:prstGeom>
        </p:spPr>
        <p:txBody>
          <a:bodyPr numCol="1"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800" b="1" dirty="0">
                <a:solidFill>
                  <a:srgbClr val="7CD0E4"/>
                </a:solidFill>
                <a:ea typeface="Calibri" panose="020F0502020204030204" pitchFamily="34" charset="0"/>
              </a:rPr>
              <a:t>A2 </a:t>
            </a:r>
            <a:r>
              <a:rPr lang="en-US" sz="1800" b="1" dirty="0" err="1">
                <a:solidFill>
                  <a:srgbClr val="7CD0E4"/>
                </a:solidFill>
                <a:ea typeface="Calibri" panose="020F0502020204030204" pitchFamily="34" charset="0"/>
              </a:rPr>
              <a:t>Oświadczenie</a:t>
            </a:r>
            <a:r>
              <a:rPr lang="en-US" sz="1800" b="1" dirty="0">
                <a:solidFill>
                  <a:srgbClr val="7CD0E4"/>
                </a:solidFill>
                <a:ea typeface="Calibri" panose="020F0502020204030204" pitchFamily="34" charset="0"/>
              </a:rPr>
              <a:t> </a:t>
            </a:r>
            <a:r>
              <a:rPr lang="en-US" sz="1800" b="1" dirty="0" err="1">
                <a:solidFill>
                  <a:srgbClr val="7CD0E4"/>
                </a:solidFill>
                <a:ea typeface="Calibri" panose="020F0502020204030204" pitchFamily="34" charset="0"/>
              </a:rPr>
              <a:t>uczestnika</a:t>
            </a:r>
            <a:r>
              <a:rPr lang="en-US" sz="1800" b="1" dirty="0">
                <a:solidFill>
                  <a:srgbClr val="7CD0E4"/>
                </a:solidFill>
                <a:ea typeface="Calibri" panose="020F0502020204030204" pitchFamily="34" charset="0"/>
              </a:rPr>
              <a:t> </a:t>
            </a:r>
            <a:r>
              <a:rPr lang="en-US" sz="1800" b="1" dirty="0" err="1">
                <a:solidFill>
                  <a:srgbClr val="7CD0E4"/>
                </a:solidFill>
                <a:ea typeface="Calibri" panose="020F0502020204030204" pitchFamily="34" charset="0"/>
              </a:rPr>
              <a:t>badania</a:t>
            </a:r>
            <a:endParaRPr lang="x-none" sz="1800">
              <a:solidFill>
                <a:srgbClr val="7CD0E4"/>
              </a:solidFill>
              <a:ea typeface="Calibri" panose="020F0502020204030204" pitchFamily="34" charset="0"/>
            </a:endParaRPr>
          </a:p>
          <a:p>
            <a:pPr algn="ctr"/>
            <a:r>
              <a:rPr lang="en-GB" b="1" dirty="0">
                <a:ea typeface="Calibri" panose="020F0502020204030204" pitchFamily="34" charset="0"/>
              </a:rPr>
              <a:t> </a:t>
            </a:r>
            <a:endParaRPr lang="x-none">
              <a:ea typeface="Calibri" panose="020F0502020204030204" pitchFamily="34" charset="0"/>
            </a:endParaRPr>
          </a:p>
          <a:p>
            <a:r>
              <a:rPr lang="pl-PL" dirty="0">
                <a:ea typeface="Calibri" panose="020F0502020204030204" pitchFamily="34" charset="0"/>
                <a:cs typeface="Times New Roman" panose="02020603050405020304" pitchFamily="18" charset="0"/>
              </a:rPr>
              <a:t>Zapoznałem</a:t>
            </a:r>
            <a:r>
              <a:rPr lang="pl-PL" dirty="0" err="1">
                <a:ea typeface="Calibri" panose="020F0502020204030204" pitchFamily="34" charset="0"/>
                <a:cs typeface="Times New Roman" panose="02020603050405020304" pitchFamily="18" charset="0"/>
              </a:rPr>
              <a:t>(-am</a:t>
            </a:r>
            <a:r>
              <a:rPr lang="pl-PL" dirty="0">
                <a:ea typeface="Calibri" panose="020F0502020204030204" pitchFamily="34" charset="0"/>
                <a:cs typeface="Times New Roman" panose="02020603050405020304" pitchFamily="18" charset="0"/>
              </a:rPr>
              <a:t>) się z niniejszym arkuszem informacyjnym i miałem</a:t>
            </a:r>
            <a:r>
              <a:rPr lang="pl-PL" dirty="0" err="1">
                <a:ea typeface="Calibri" panose="020F0502020204030204" pitchFamily="34" charset="0"/>
                <a:cs typeface="Times New Roman" panose="02020603050405020304" pitchFamily="18" charset="0"/>
              </a:rPr>
              <a:t>(-am</a:t>
            </a:r>
            <a:r>
              <a:rPr lang="pl-PL" dirty="0">
                <a:ea typeface="Calibri" panose="020F0502020204030204" pitchFamily="34" charset="0"/>
                <a:cs typeface="Times New Roman" panose="02020603050405020304" pitchFamily="18" charset="0"/>
              </a:rPr>
              <a:t>) czas na zastanowienie się, czy wziąć udział w tym badaniu. Rozumiem, że mój udział jest dobrowolny (to mój wybór) i że mogę wycofać się z badania w dowolnym momencie bez szkody dla siebie. Dlatego zgadzam się wziąć udział w tym badani</a:t>
            </a:r>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x-none">
              <a:effectLst/>
              <a:latin typeface="Calibri" panose="020F0502020204030204" pitchFamily="34" charset="0"/>
              <a:ea typeface="Calibri" panose="020F0502020204030204" pitchFamily="34" charset="0"/>
              <a:cs typeface="Times New Roman" panose="02020603050405020304" pitchFamily="18" charset="0"/>
            </a:endParaRPr>
          </a:p>
          <a:p>
            <a:pPr algn="l"/>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a typeface="Calibri" panose="020F0502020204030204" pitchFamily="34" charset="0"/>
                <a:cs typeface="Times New Roman" panose="02020603050405020304" pitchFamily="18" charset="0"/>
              </a:rPr>
              <a:t>(</a:t>
            </a:r>
            <a:r>
              <a:rPr lang="en-IE" dirty="0" err="1">
                <a:ea typeface="Calibri" panose="020F0502020204030204" pitchFamily="34" charset="0"/>
                <a:cs typeface="Times New Roman" panose="02020603050405020304" pitchFamily="18" charset="0"/>
              </a:rPr>
              <a:t>Zaznacz</a:t>
            </a:r>
            <a:r>
              <a:rPr lang="en-IE" dirty="0">
                <a:ea typeface="Calibri" panose="020F0502020204030204" pitchFamily="34" charset="0"/>
                <a:cs typeface="Times New Roman" panose="02020603050405020304" pitchFamily="18" charset="0"/>
              </a:rPr>
              <a:t> pole </a:t>
            </a:r>
            <a:r>
              <a:rPr lang="en-IE" dirty="0" err="1">
                <a:ea typeface="Calibri" panose="020F0502020204030204" pitchFamily="34" charset="0"/>
                <a:cs typeface="Times New Roman" panose="02020603050405020304" pitchFamily="18" charset="0"/>
              </a:rPr>
              <a:t>wyboru</a:t>
            </a:r>
            <a:r>
              <a:rPr lang="en-IE" dirty="0">
                <a:ea typeface="Calibri" panose="020F0502020204030204" pitchFamily="34" charset="0"/>
                <a:cs typeface="Times New Roman" panose="02020603050405020304" pitchFamily="18" charset="0"/>
              </a:rPr>
              <a:t>) </a:t>
            </a:r>
            <a:r>
              <a:rPr lang="ru-RU" sz="1600" dirty="0">
                <a:ea typeface="Calibri" panose="020F0502020204030204" pitchFamily="34" charset="0"/>
                <a:cs typeface="Times New Roman" panose="02020603050405020304" pitchFamily="18" charset="0"/>
              </a:rPr>
              <a:t>   </a:t>
            </a:r>
            <a:r>
              <a:rPr lang="ru-RU" sz="1600" b="1" dirty="0">
                <a:effectLst/>
                <a:latin typeface="Calibri" panose="020F0502020204030204" pitchFamily="34" charset="0"/>
                <a:ea typeface="Calibri" panose="020F0502020204030204" pitchFamily="34" charset="0"/>
                <a:cs typeface="Times New Roman" panose="02020603050405020304" pitchFamily="18" charset="0"/>
              </a:rPr>
              <a:t>   </a:t>
            </a:r>
            <a:r>
              <a:rPr lang="ru-RU" b="1" dirty="0">
                <a:effectLst/>
                <a:latin typeface="Calibri" panose="020F0502020204030204" pitchFamily="34" charset="0"/>
                <a:ea typeface="Calibri" panose="020F0502020204030204" pitchFamily="34" charset="0"/>
                <a:cs typeface="Times New Roman" panose="02020603050405020304" pitchFamily="18" charset="0"/>
              </a:rPr>
              <a:t>       </a:t>
            </a:r>
            <a:r>
              <a:rPr lang="pl-PL" dirty="0">
                <a:effectLst/>
                <a:latin typeface="Calibri" panose="020F0502020204030204" pitchFamily="34" charset="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a:t>
            </a:r>
            <a:r>
              <a:rPr lang="ru-RU" dirty="0">
                <a:effectLst/>
                <a:latin typeface="Calibri" panose="020F0502020204030204" pitchFamily="34" charset="0"/>
                <a:ea typeface="Calibri" panose="020F0502020204030204" pitchFamily="34" charset="0"/>
                <a:cs typeface="Times New Roman" panose="02020603050405020304" pitchFamily="18" charset="0"/>
              </a:rPr>
              <a:t> </a:t>
            </a:r>
            <a:r>
              <a:rPr lang="en-IE" sz="1800"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a:t>
            </a:r>
            <a:r>
              <a:rPr lang="ru-RU" sz="1800" dirty="0">
                <a:solidFill>
                  <a:srgbClr val="7CD0E4"/>
                </a:solidFill>
                <a:ea typeface="Calibri" panose="020F0502020204030204" pitchFamily="34" charset="0"/>
                <a:cs typeface="Times New Roman" panose="02020603050405020304" pitchFamily="18" charset="0"/>
              </a:rPr>
              <a:t>_______</a:t>
            </a:r>
            <a:endParaRPr lang="ru-RU" dirty="0">
              <a:solidFill>
                <a:srgbClr val="7CD0E4"/>
              </a:solidFill>
              <a:ea typeface="Calibri" panose="020F0502020204030204" pitchFamily="34" charset="0"/>
              <a:cs typeface="Times New Roman" panose="02020603050405020304" pitchFamily="18" charset="0"/>
            </a:endParaRPr>
          </a:p>
          <a:p>
            <a:pPr algn="l"/>
            <a:endParaRPr lang="ru-RU" dirty="0">
              <a:ea typeface="Calibri" panose="020F0502020204030204" pitchFamily="34" charset="0"/>
              <a:cs typeface="Times New Roman" panose="02020603050405020304" pitchFamily="18" charset="0"/>
            </a:endParaRPr>
          </a:p>
          <a:p>
            <a:r>
              <a:rPr lang="pl-PL" b="1" dirty="0">
                <a:ea typeface="Calibri" panose="020F0502020204030204" pitchFamily="34" charset="0"/>
                <a:cs typeface="Times New Roman" panose="02020603050405020304" pitchFamily="18" charset="0"/>
              </a:rPr>
              <a:t>Niniejszym wyrażam zgodę na wykorzystanie zebranych ode mnie danych wyłącznie przy użyciu następujących metod: (Proszę zaznaczyć odpowiednie pole lub pola, na które wyrażasz zgodę)</a:t>
            </a:r>
          </a:p>
          <a:p>
            <a:endParaRPr lang="x-none">
              <a:effectLst/>
              <a:latin typeface="Calibri" panose="020F0502020204030204" pitchFamily="34" charset="0"/>
              <a:ea typeface="Calibri" panose="020F0502020204030204" pitchFamily="34" charset="0"/>
              <a:cs typeface="Times New Roman" panose="02020603050405020304" pitchFamily="18" charset="0"/>
            </a:endParaRPr>
          </a:p>
          <a:p>
            <a:pPr algn="l"/>
            <a:r>
              <a:rPr lang="pl-PL" dirty="0">
                <a:ea typeface="Calibri" panose="020F0502020204030204" pitchFamily="34" charset="0"/>
                <a:cs typeface="Times New Roman" panose="02020603050405020304" pitchFamily="18" charset="0"/>
              </a:rPr>
              <a:t>Wszystkie dane zebrane ode mnie</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pl-PL" dirty="0">
                <a:effectLst/>
                <a:latin typeface="Calibri" panose="020F0502020204030204" pitchFamily="34" charset="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a:t>
            </a:r>
            <a:endParaRPr lang="x-none" sz="160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err="1">
                <a:ea typeface="Calibri" panose="020F0502020204030204" pitchFamily="34" charset="0"/>
                <a:cs typeface="Times New Roman" panose="02020603050405020304" pitchFamily="18" charset="0"/>
              </a:rPr>
              <a:t>Tylko</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dane</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niezidentyfikowane</a:t>
            </a:r>
            <a:r>
              <a:rPr lang="en-IE" dirty="0">
                <a:ea typeface="Calibri" panose="020F0502020204030204" pitchFamily="34" charset="0"/>
                <a:cs typeface="Times New Roman" panose="02020603050405020304" pitchFamily="18" charset="0"/>
              </a:rPr>
              <a:t>: </a:t>
            </a:r>
            <a:r>
              <a:rPr lang="pl-PL" dirty="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a:t>
            </a:r>
            <a:r>
              <a:rPr lang="ru-RU" b="1" u="sng" dirty="0">
                <a:solidFill>
                  <a:srgbClr val="7CD0E4"/>
                </a:solidFill>
                <a:ea typeface="Calibri" panose="020F0502020204030204" pitchFamily="34" charset="0"/>
                <a:cs typeface="Times New Roman" panose="02020603050405020304" pitchFamily="18" charset="0"/>
              </a:rPr>
              <a:t> </a:t>
            </a:r>
            <a:endParaRPr lang="ru-RU" sz="1100" dirty="0">
              <a:solidFill>
                <a:srgbClr val="7CD0E4"/>
              </a:solidFill>
              <a:effectLst/>
              <a:latin typeface="Calibri" panose="020F0502020204030204" pitchFamily="34" charset="0"/>
              <a:ea typeface="Calibri" panose="020F0502020204030204" pitchFamily="34" charset="0"/>
              <a:cs typeface="Calibri" panose="020F0502020204030204" pitchFamily="34" charset="0"/>
            </a:endParaRPr>
          </a:p>
          <a:p>
            <a:pPr algn="l"/>
            <a:r>
              <a:rPr lang="pl-PL" dirty="0">
                <a:ea typeface="Calibri" panose="020F0502020204030204" pitchFamily="34" charset="0"/>
                <a:cs typeface="Times New Roman" panose="02020603050405020304" pitchFamily="18" charset="0"/>
              </a:rPr>
              <a:t>Tylko dane osobowe</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pl-PL" dirty="0">
                <a:effectLst/>
                <a:latin typeface="Calibri" panose="020F0502020204030204" pitchFamily="34" charset="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a:t>
            </a:r>
            <a:endParaRPr lang="x-none" sz="160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pl-PL" dirty="0">
                <a:ea typeface="Calibri" panose="020F0502020204030204" pitchFamily="34" charset="0"/>
                <a:cs typeface="Times New Roman" panose="02020603050405020304" pitchFamily="18" charset="0"/>
              </a:rPr>
              <a:t>Nagrany wywiad</a:t>
            </a:r>
            <a:r>
              <a:rPr lang="en-IE" dirty="0">
                <a:effectLst/>
                <a:latin typeface="Calibri" panose="020F0502020204030204" pitchFamily="34" charset="0"/>
                <a:ea typeface="Calibri" panose="020F0502020204030204" pitchFamily="34" charset="0"/>
                <a:cs typeface="Times New Roman" panose="02020603050405020304" pitchFamily="18" charset="0"/>
              </a:rPr>
              <a:t> (audio): </a:t>
            </a:r>
            <a:r>
              <a:rPr lang="pl-PL" dirty="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a:t>
            </a:r>
            <a:endParaRPr lang="x-none" sz="1600">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pl-PL" dirty="0">
                <a:effectLst/>
                <a:latin typeface="Calibri" panose="020F0502020204030204" pitchFamily="34" charset="0"/>
                <a:ea typeface="Calibri" panose="020F0502020204030204" pitchFamily="34" charset="0"/>
                <a:cs typeface="Times New Roman" panose="02020603050405020304" pitchFamily="18" charset="0"/>
              </a:rPr>
              <a:t>Zdjęcia</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pl-PL" dirty="0">
                <a:effectLst/>
                <a:latin typeface="Calibri" panose="020F0502020204030204" pitchFamily="34" charset="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___________________________________________</a:t>
            </a:r>
            <a:r>
              <a:rPr lang="en-IE" b="1" dirty="0">
                <a:effectLst/>
                <a:latin typeface="Calibri" panose="020F0502020204030204" pitchFamily="34" charset="0"/>
                <a:ea typeface="Calibri" panose="020F0502020204030204" pitchFamily="34" charset="0"/>
                <a:cs typeface="Times New Roman" panose="02020603050405020304" pitchFamily="18" charset="0"/>
              </a:rPr>
              <a:t>_</a:t>
            </a:r>
            <a:endParaRPr lang="x-none" sz="160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Film/</a:t>
            </a:r>
            <a:r>
              <a:rPr lang="pl-PL" dirty="0">
                <a:effectLst/>
                <a:latin typeface="Calibri" panose="020F0502020204030204" pitchFamily="34" charset="0"/>
                <a:ea typeface="Calibri" panose="020F0502020204030204" pitchFamily="34" charset="0"/>
                <a:cs typeface="Times New Roman" panose="02020603050405020304" pitchFamily="18" charset="0"/>
              </a:rPr>
              <a:t>W</a:t>
            </a:r>
            <a:r>
              <a:rPr lang="en-IE" dirty="0" err="1">
                <a:effectLst/>
                <a:latin typeface="Calibri" panose="020F0502020204030204" pitchFamily="34" charset="0"/>
                <a:ea typeface="Calibri" panose="020F0502020204030204" pitchFamily="34" charset="0"/>
                <a:cs typeface="Times New Roman" panose="02020603050405020304" pitchFamily="18" charset="0"/>
              </a:rPr>
              <a:t>ideo</a:t>
            </a:r>
            <a:r>
              <a:rPr lang="en-IE" dirty="0">
                <a:effectLst/>
                <a:latin typeface="Calibri" panose="020F0502020204030204" pitchFamily="34" charset="0"/>
                <a:ea typeface="Calibri" panose="020F0502020204030204" pitchFamily="34" charset="0"/>
                <a:cs typeface="Times New Roman" panose="02020603050405020304" pitchFamily="18" charset="0"/>
              </a:rPr>
              <a:t>/DVD </a:t>
            </a:r>
            <a:r>
              <a:rPr lang="pl-PL" dirty="0">
                <a:effectLst/>
                <a:latin typeface="Calibri" panose="020F0502020204030204" pitchFamily="34" charset="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_________________________________________</a:t>
            </a:r>
            <a:r>
              <a:rPr lang="en-IE" b="1" dirty="0">
                <a:effectLst/>
                <a:latin typeface="Calibri" panose="020F0502020204030204" pitchFamily="34" charset="0"/>
                <a:ea typeface="Calibri" panose="020F0502020204030204" pitchFamily="34" charset="0"/>
                <a:cs typeface="Times New Roman" panose="02020603050405020304" pitchFamily="18" charset="0"/>
              </a:rPr>
              <a:t>_</a:t>
            </a:r>
            <a:endParaRPr lang="x-none" sz="160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b="1" i="1" dirty="0">
              <a:ea typeface="Calibri" panose="020F0502020204030204" pitchFamily="34" charset="0"/>
              <a:cs typeface="Times New Roman" panose="02020603050405020304" pitchFamily="18" charset="0"/>
            </a:endParaRPr>
          </a:p>
          <a:p>
            <a:pPr algn="l"/>
            <a:r>
              <a:rPr lang="pl-PL" b="1" i="1" dirty="0">
                <a:ea typeface="Calibri" panose="020F0502020204030204" pitchFamily="34" charset="0"/>
                <a:cs typeface="Times New Roman" panose="02020603050405020304" pitchFamily="18" charset="0"/>
              </a:rPr>
              <a:t>Niniejszym wyrażam zgodę na wykorzystanie zebranych ode mnie danych w celu ich </a:t>
            </a:r>
            <a:r>
              <a:rPr lang="pl-PL" b="1" i="1" dirty="0" err="1">
                <a:ea typeface="Calibri" panose="020F0502020204030204" pitchFamily="34" charset="0"/>
                <a:cs typeface="Times New Roman" panose="02020603050405020304" pitchFamily="18" charset="0"/>
              </a:rPr>
              <a:t>anonimizacji</a:t>
            </a:r>
            <a:r>
              <a:rPr lang="pl-PL" b="1" i="1" dirty="0">
                <a:ea typeface="Calibri" panose="020F0502020204030204" pitchFamily="34" charset="0"/>
                <a:cs typeface="Times New Roman" panose="02020603050405020304" pitchFamily="18" charset="0"/>
              </a:rPr>
              <a:t> i archiwizacji do wykorzystania w przyszłości przez innych badaczy:</a:t>
            </a:r>
          </a:p>
          <a:p>
            <a:pPr algn="l"/>
            <a:endParaRPr lang="x-none">
              <a:effectLst/>
              <a:latin typeface="Calibri" panose="020F0502020204030204" pitchFamily="34" charset="0"/>
              <a:ea typeface="Calibri" panose="020F0502020204030204" pitchFamily="34" charset="0"/>
              <a:cs typeface="Times New Roman" panose="02020603050405020304" pitchFamily="18" charset="0"/>
            </a:endParaRPr>
          </a:p>
          <a:p>
            <a:pPr algn="l"/>
            <a:r>
              <a:rPr lang="pl-PL" dirty="0">
                <a:ea typeface="Calibri" panose="020F0502020204030204" pitchFamily="34" charset="0"/>
                <a:cs typeface="Times New Roman" panose="02020603050405020304" pitchFamily="18" charset="0"/>
              </a:rPr>
              <a:t>Wszystkie dane zebrane ode mnie: Podpis </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a:t>
            </a:r>
            <a:endParaRPr lang="x-none"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err="1">
                <a:ea typeface="Calibri" panose="020F0502020204030204" pitchFamily="34" charset="0"/>
                <a:cs typeface="Times New Roman" panose="02020603050405020304" pitchFamily="18" charset="0"/>
              </a:rPr>
              <a:t>Tylko</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dane</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niezidentyfikowane</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Podpis</a:t>
            </a:r>
            <a:r>
              <a:rPr lang="en-IE" dirty="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a:t>
            </a:r>
            <a:r>
              <a:rPr lang="en-IE" b="1" dirty="0">
                <a:effectLst/>
                <a:latin typeface="Calibri" panose="020F0502020204030204" pitchFamily="34" charset="0"/>
                <a:ea typeface="Calibri" panose="020F0502020204030204" pitchFamily="34" charset="0"/>
                <a:cs typeface="Times New Roman" panose="02020603050405020304" pitchFamily="18" charset="0"/>
              </a:rPr>
              <a:t> </a:t>
            </a:r>
            <a:endParaRPr lang="x-none" b="1">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err="1">
                <a:ea typeface="Calibri" panose="020F0502020204030204" pitchFamily="34" charset="0"/>
                <a:cs typeface="Times New Roman" panose="02020603050405020304" pitchFamily="18" charset="0"/>
              </a:rPr>
              <a:t>Tylko</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dane</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osobowe</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Podpis</a:t>
            </a:r>
            <a:r>
              <a:rPr lang="en-IE" dirty="0">
                <a:ea typeface="Calibri" panose="020F0502020204030204" pitchFamily="34" charset="0"/>
                <a:cs typeface="Times New Roman" panose="02020603050405020304" pitchFamily="18" charset="0"/>
              </a:rPr>
              <a:t> :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 </a:t>
            </a:r>
            <a:endParaRPr lang="x-none"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err="1">
                <a:ea typeface="Calibri" panose="020F0502020204030204" pitchFamily="34" charset="0"/>
                <a:cs typeface="Times New Roman" panose="02020603050405020304" pitchFamily="18" charset="0"/>
              </a:rPr>
              <a:t>Nazwa</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Uczestnika</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drukowanymi</a:t>
            </a:r>
            <a:r>
              <a:rPr lang="en-IE" dirty="0">
                <a:ea typeface="Calibri" panose="020F0502020204030204" pitchFamily="34" charset="0"/>
                <a:cs typeface="Times New Roman" panose="02020603050405020304" pitchFamily="18" charset="0"/>
              </a:rPr>
              <a:t> </a:t>
            </a:r>
            <a:r>
              <a:rPr lang="en-IE" dirty="0" err="1">
                <a:ea typeface="Calibri" panose="020F0502020204030204" pitchFamily="34" charset="0"/>
                <a:cs typeface="Times New Roman" panose="02020603050405020304" pitchFamily="18" charset="0"/>
              </a:rPr>
              <a:t>literami</a:t>
            </a:r>
            <a:r>
              <a:rPr lang="en-IE" dirty="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______________________________________ </a:t>
            </a:r>
            <a:endParaRPr lang="x-none"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pl-PL" dirty="0">
                <a:ea typeface="Calibri" panose="020F0502020204030204" pitchFamily="34" charset="0"/>
                <a:cs typeface="Times New Roman" panose="02020603050405020304" pitchFamily="18" charset="0"/>
              </a:rPr>
              <a:t>Podpis</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_____________________________ </a:t>
            </a:r>
            <a:r>
              <a:rPr lang="en-IE" dirty="0">
                <a:effectLst/>
                <a:latin typeface="Calibri" panose="020F0502020204030204" pitchFamily="34" charset="0"/>
                <a:ea typeface="Calibri" panose="020F0502020204030204" pitchFamily="34" charset="0"/>
                <a:cs typeface="Times New Roman" panose="02020603050405020304" pitchFamily="18" charset="0"/>
              </a:rPr>
              <a:t>	</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u-RU"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IE" dirty="0" err="1">
                <a:effectLst/>
                <a:latin typeface="Calibri" panose="020F0502020204030204" pitchFamily="34" charset="0"/>
                <a:ea typeface="Calibri" panose="020F0502020204030204" pitchFamily="34" charset="0"/>
                <a:cs typeface="Times New Roman" panose="02020603050405020304" pitchFamily="18" charset="0"/>
              </a:rPr>
              <a:t>Dat</a:t>
            </a:r>
            <a:r>
              <a:rPr lang="pl-PL" dirty="0">
                <a:effectLst/>
                <a:latin typeface="Calibri" panose="020F0502020204030204" pitchFamily="34" charset="0"/>
                <a:ea typeface="Calibri" panose="020F0502020204030204" pitchFamily="34" charset="0"/>
                <a:cs typeface="Times New Roman" panose="02020603050405020304" pitchFamily="18" charset="0"/>
              </a:rPr>
              <a:t>a</a:t>
            </a:r>
            <a:r>
              <a:rPr lang="en-IE" dirty="0">
                <a:effectLst/>
                <a:latin typeface="Calibri" panose="020F0502020204030204" pitchFamily="34" charset="0"/>
                <a:ea typeface="Calibri" panose="020F0502020204030204" pitchFamily="34" charset="0"/>
                <a:cs typeface="Times New Roman" panose="02020603050405020304" pitchFamily="18" charset="0"/>
              </a:rPr>
              <a:t>: </a:t>
            </a:r>
            <a:r>
              <a:rPr lang="ru-RU"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ru-RU"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r>
              <a:rPr lang="en-IE"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a:t>
            </a:r>
            <a:endParaRPr lang="x-none"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x-none">
              <a:effectLst/>
              <a:latin typeface="Calibri" panose="020F0502020204030204" pitchFamily="34" charset="0"/>
              <a:ea typeface="Calibri" panose="020F0502020204030204" pitchFamily="34" charset="0"/>
              <a:cs typeface="Times New Roman" panose="02020603050405020304" pitchFamily="18" charset="0"/>
            </a:endParaRPr>
          </a:p>
          <a:p>
            <a:pPr algn="l"/>
            <a:r>
              <a:rPr lang="x-none">
                <a:effectLst/>
              </a:rPr>
              <a:t> </a:t>
            </a:r>
            <a:endParaRPr lang="en-GB" dirty="0"/>
          </a:p>
        </p:txBody>
      </p:sp>
      <p:sp>
        <p:nvSpPr>
          <p:cNvPr id="12" name="Rectangle 11">
            <a:extLst>
              <a:ext uri="{FF2B5EF4-FFF2-40B4-BE49-F238E27FC236}">
                <a16:creationId xmlns:a16="http://schemas.microsoft.com/office/drawing/2014/main" id="{338AF446-50E6-E16C-7220-13569A26BDB8}"/>
              </a:ext>
            </a:extLst>
          </p:cNvPr>
          <p:cNvSpPr/>
          <p:nvPr/>
        </p:nvSpPr>
        <p:spPr>
          <a:xfrm>
            <a:off x="4932947" y="2695074"/>
            <a:ext cx="457200" cy="100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9285E91-A387-1A3F-BD2D-D96BF8AA7C15}"/>
              </a:ext>
            </a:extLst>
          </p:cNvPr>
          <p:cNvSpPr/>
          <p:nvPr/>
        </p:nvSpPr>
        <p:spPr>
          <a:xfrm>
            <a:off x="6651652" y="2629913"/>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EB18676-4160-5B15-8476-A86D808C93B2}"/>
              </a:ext>
            </a:extLst>
          </p:cNvPr>
          <p:cNvSpPr/>
          <p:nvPr/>
        </p:nvSpPr>
        <p:spPr>
          <a:xfrm>
            <a:off x="6651652" y="2814411"/>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FD6C7E-5897-C0BA-3E8D-1D55AF7CA368}"/>
              </a:ext>
            </a:extLst>
          </p:cNvPr>
          <p:cNvSpPr/>
          <p:nvPr/>
        </p:nvSpPr>
        <p:spPr>
          <a:xfrm>
            <a:off x="6651652" y="2998909"/>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72A7A2C-1C67-87AF-50A6-F1488EC5F15F}"/>
              </a:ext>
            </a:extLst>
          </p:cNvPr>
          <p:cNvSpPr/>
          <p:nvPr/>
        </p:nvSpPr>
        <p:spPr>
          <a:xfrm>
            <a:off x="6651652" y="3183407"/>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91B5208-54C6-728D-8431-65F6AA22CACB}"/>
              </a:ext>
            </a:extLst>
          </p:cNvPr>
          <p:cNvSpPr/>
          <p:nvPr/>
        </p:nvSpPr>
        <p:spPr>
          <a:xfrm>
            <a:off x="6651652" y="3367905"/>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2BC149-547B-7636-908D-EC01F92A6A73}"/>
              </a:ext>
            </a:extLst>
          </p:cNvPr>
          <p:cNvSpPr/>
          <p:nvPr/>
        </p:nvSpPr>
        <p:spPr>
          <a:xfrm>
            <a:off x="6651652" y="3552405"/>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86F994-916C-160C-ABC6-77E07286221D}"/>
              </a:ext>
            </a:extLst>
          </p:cNvPr>
          <p:cNvSpPr/>
          <p:nvPr/>
        </p:nvSpPr>
        <p:spPr>
          <a:xfrm>
            <a:off x="1861167" y="1780249"/>
            <a:ext cx="145656" cy="145656"/>
          </a:xfrm>
          <a:prstGeom prst="rect">
            <a:avLst/>
          </a:prstGeom>
          <a:noFill/>
          <a:ln>
            <a:solidFill>
              <a:srgbClr val="7CD0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44A6B50-A9B8-FD67-9BDB-454D52A2C4B9}"/>
              </a:ext>
            </a:extLst>
          </p:cNvPr>
          <p:cNvSpPr/>
          <p:nvPr/>
        </p:nvSpPr>
        <p:spPr>
          <a:xfrm>
            <a:off x="4932947" y="4249191"/>
            <a:ext cx="685428" cy="1002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Placeholder 6">
            <a:extLst>
              <a:ext uri="{FF2B5EF4-FFF2-40B4-BE49-F238E27FC236}">
                <a16:creationId xmlns:a16="http://schemas.microsoft.com/office/drawing/2014/main" id="{42F68E13-4015-0017-D8B6-0AC61D35646E}"/>
              </a:ext>
            </a:extLst>
          </p:cNvPr>
          <p:cNvPicPr>
            <a:picLocks noGrp="1" noChangeAspect="1"/>
          </p:cNvPicPr>
          <p:nvPr>
            <p:ph type="pic" sz="quarter" idx="41"/>
          </p:nvPr>
        </p:nvPicPr>
        <p:blipFill rotWithShape="1">
          <a:blip r:embed="rId2" cstate="screen">
            <a:extLst>
              <a:ext uri="{28A0092B-C50C-407E-A947-70E740481C1C}">
                <a14:useLocalDpi xmlns:a14="http://schemas.microsoft.com/office/drawing/2010/main"/>
              </a:ext>
            </a:extLst>
          </a:blip>
          <a:srcRect l="-220"/>
          <a:stretch/>
        </p:blipFill>
        <p:spPr>
          <a:xfrm>
            <a:off x="-14242" y="7759719"/>
            <a:ext cx="6476465" cy="2397754"/>
          </a:xfrm>
        </p:spPr>
      </p:pic>
      <p:sp>
        <p:nvSpPr>
          <p:cNvPr id="23" name="Freeform 22">
            <a:extLst>
              <a:ext uri="{FF2B5EF4-FFF2-40B4-BE49-F238E27FC236}">
                <a16:creationId xmlns:a16="http://schemas.microsoft.com/office/drawing/2014/main" id="{8CE5CA84-5869-1CD4-7A63-C57FDBB447EF}"/>
              </a:ext>
            </a:extLst>
          </p:cNvPr>
          <p:cNvSpPr/>
          <p:nvPr/>
        </p:nvSpPr>
        <p:spPr>
          <a:xfrm>
            <a:off x="-14243" y="7759719"/>
            <a:ext cx="6476465" cy="2398594"/>
          </a:xfrm>
          <a:custGeom>
            <a:avLst/>
            <a:gdLst>
              <a:gd name="connsiteX0" fmla="*/ 0 w 6505378"/>
              <a:gd name="connsiteY0" fmla="*/ 0 h 5218044"/>
              <a:gd name="connsiteX1" fmla="*/ 6502047 w 6505378"/>
              <a:gd name="connsiteY1" fmla="*/ 0 h 5218044"/>
              <a:gd name="connsiteX2" fmla="*/ 6502047 w 6505378"/>
              <a:gd name="connsiteY2" fmla="*/ 1996073 h 5218044"/>
              <a:gd name="connsiteX3" fmla="*/ 6505378 w 6505378"/>
              <a:gd name="connsiteY3" fmla="*/ 1996073 h 5218044"/>
              <a:gd name="connsiteX4" fmla="*/ 6505378 w 6505378"/>
              <a:gd name="connsiteY4" fmla="*/ 5025870 h 5218044"/>
              <a:gd name="connsiteX5" fmla="*/ 6502047 w 6505378"/>
              <a:gd name="connsiteY5" fmla="*/ 5025870 h 5218044"/>
              <a:gd name="connsiteX6" fmla="*/ 6502047 w 6505378"/>
              <a:gd name="connsiteY6" fmla="*/ 5218044 h 5218044"/>
              <a:gd name="connsiteX7" fmla="*/ 0 w 6505378"/>
              <a:gd name="connsiteY7" fmla="*/ 5218044 h 521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5378" h="5218044">
                <a:moveTo>
                  <a:pt x="0" y="0"/>
                </a:moveTo>
                <a:lnTo>
                  <a:pt x="6502047" y="0"/>
                </a:lnTo>
                <a:lnTo>
                  <a:pt x="6502047" y="1996073"/>
                </a:lnTo>
                <a:lnTo>
                  <a:pt x="6505378" y="1996073"/>
                </a:lnTo>
                <a:lnTo>
                  <a:pt x="6505378" y="5025870"/>
                </a:lnTo>
                <a:lnTo>
                  <a:pt x="6502047" y="5025870"/>
                </a:lnTo>
                <a:lnTo>
                  <a:pt x="6502047" y="5218044"/>
                </a:lnTo>
                <a:lnTo>
                  <a:pt x="0" y="5218044"/>
                </a:lnTo>
                <a:close/>
              </a:path>
            </a:pathLst>
          </a:custGeom>
          <a:gradFill>
            <a:gsLst>
              <a:gs pos="35000">
                <a:srgbClr val="7CD0E4">
                  <a:alpha val="24000"/>
                </a:srgbClr>
              </a:gs>
              <a:gs pos="74000">
                <a:srgbClr val="EF8D5B">
                  <a:alpha val="57004"/>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667836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aphic 3">
            <a:extLst>
              <a:ext uri="{FF2B5EF4-FFF2-40B4-BE49-F238E27FC236}">
                <a16:creationId xmlns:a16="http://schemas.microsoft.com/office/drawing/2014/main" id="{094DA863-FED7-D744-DC00-564A70794A3C}"/>
              </a:ext>
            </a:extLst>
          </p:cNvPr>
          <p:cNvGrpSpPr/>
          <p:nvPr/>
        </p:nvGrpSpPr>
        <p:grpSpPr>
          <a:xfrm>
            <a:off x="1442889" y="8353442"/>
            <a:ext cx="325842" cy="325844"/>
            <a:chOff x="2107521" y="2657382"/>
            <a:chExt cx="535476" cy="535477"/>
          </a:xfrm>
          <a:solidFill>
            <a:schemeClr val="bg1"/>
          </a:solidFill>
        </p:grpSpPr>
        <p:sp>
          <p:nvSpPr>
            <p:cNvPr id="9" name="Freeform 8">
              <a:extLst>
                <a:ext uri="{FF2B5EF4-FFF2-40B4-BE49-F238E27FC236}">
                  <a16:creationId xmlns:a16="http://schemas.microsoft.com/office/drawing/2014/main" id="{3C2A2B57-3B3E-A246-FA28-45E88C69EEAE}"/>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88A7654E-90F4-9C59-186B-325917167D2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708A05F1-6059-6F81-69F8-6F2F452086CE}"/>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grp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2" name="Freeform 11">
            <a:extLst>
              <a:ext uri="{FF2B5EF4-FFF2-40B4-BE49-F238E27FC236}">
                <a16:creationId xmlns:a16="http://schemas.microsoft.com/office/drawing/2014/main" id="{61489EAF-666F-4747-199B-A64936E9317E}"/>
              </a:ext>
            </a:extLst>
          </p:cNvPr>
          <p:cNvSpPr/>
          <p:nvPr/>
        </p:nvSpPr>
        <p:spPr>
          <a:xfrm>
            <a:off x="987182" y="8390051"/>
            <a:ext cx="334660" cy="272175"/>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439E408-4716-5EC2-79ED-0ADF8F92F56F}"/>
              </a:ext>
            </a:extLst>
          </p:cNvPr>
          <p:cNvSpPr/>
          <p:nvPr/>
        </p:nvSpPr>
        <p:spPr>
          <a:xfrm>
            <a:off x="1898382" y="8391298"/>
            <a:ext cx="345776" cy="242273"/>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99B20716-D0DD-9101-3EF5-B646E889F91F}"/>
              </a:ext>
            </a:extLst>
          </p:cNvPr>
          <p:cNvSpPr/>
          <p:nvPr/>
        </p:nvSpPr>
        <p:spPr>
          <a:xfrm>
            <a:off x="634841" y="8331799"/>
            <a:ext cx="192410" cy="362477"/>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chemeClr val="bg1"/>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FDBE3936-B1D4-01BA-2226-4A7FA05508BF}"/>
              </a:ext>
            </a:extLst>
          </p:cNvPr>
          <p:cNvPicPr>
            <a:picLocks noGrp="1" noChangeAspect="1"/>
          </p:cNvPicPr>
          <p:nvPr>
            <p:ph type="pic" sz="quarter" idx="106"/>
          </p:nvPr>
        </p:nvPicPr>
        <p:blipFill>
          <a:blip r:embed="rId2" cstate="screen">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9B079030-0849-AA97-89CE-603C16004D18}"/>
              </a:ext>
            </a:extLst>
          </p:cNvPr>
          <p:cNvSpPr/>
          <p:nvPr/>
        </p:nvSpPr>
        <p:spPr>
          <a:xfrm>
            <a:off x="0" y="3111500"/>
            <a:ext cx="7559675" cy="4023500"/>
          </a:xfrm>
          <a:prstGeom prst="rect">
            <a:avLst/>
          </a:prstGeom>
          <a:gradFill>
            <a:gsLst>
              <a:gs pos="0">
                <a:srgbClr val="7BD0E4">
                  <a:lumMod val="89000"/>
                  <a:lumOff val="11000"/>
                  <a:alpha val="63014"/>
                </a:srgbClr>
              </a:gs>
              <a:gs pos="100000">
                <a:srgbClr val="EF8F5B">
                  <a:alpha val="8355"/>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C6FB3271-442A-82F2-F10F-EED4A445E030}"/>
              </a:ext>
            </a:extLst>
          </p:cNvPr>
          <p:cNvSpPr>
            <a:spLocks noGrp="1"/>
          </p:cNvSpPr>
          <p:nvPr>
            <p:ph type="body" sz="quarter" idx="105"/>
          </p:nvPr>
        </p:nvSpPr>
        <p:spPr>
          <a:custGeom>
            <a:avLst/>
            <a:gdLst>
              <a:gd name="connsiteX0" fmla="*/ 0 w 4023138"/>
              <a:gd name="connsiteY0" fmla="*/ 0 h 501495"/>
              <a:gd name="connsiteX1" fmla="*/ 4023138 w 4023138"/>
              <a:gd name="connsiteY1" fmla="*/ 0 h 501495"/>
              <a:gd name="connsiteX2" fmla="*/ 4023138 w 4023138"/>
              <a:gd name="connsiteY2" fmla="*/ 501495 h 501495"/>
              <a:gd name="connsiteX3" fmla="*/ 0 w 4023138"/>
              <a:gd name="connsiteY3" fmla="*/ 501495 h 501495"/>
              <a:gd name="connsiteX4" fmla="*/ 0 w 4023138"/>
              <a:gd name="connsiteY4" fmla="*/ 0 h 501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138" h="501495">
                <a:moveTo>
                  <a:pt x="0" y="0"/>
                </a:moveTo>
                <a:lnTo>
                  <a:pt x="4023138" y="0"/>
                </a:lnTo>
                <a:lnTo>
                  <a:pt x="4023138" y="501495"/>
                </a:lnTo>
                <a:lnTo>
                  <a:pt x="0" y="501495"/>
                </a:lnTo>
                <a:lnTo>
                  <a:pt x="0" y="0"/>
                </a:lnTo>
                <a:close/>
              </a:path>
            </a:pathLst>
          </a:custGeom>
        </p:spPr>
        <p:txBody>
          <a:bodyPr/>
          <a:lstStyle/>
          <a:p>
            <a:r>
              <a:rPr lang="en-GB"/>
              <a:t>ŚLEDŹ NAS</a:t>
            </a:r>
            <a:endParaRPr lang="en-GB" dirty="0"/>
          </a:p>
        </p:txBody>
      </p:sp>
      <p:pic>
        <p:nvPicPr>
          <p:cNvPr id="16" name="Picture 15">
            <a:extLst>
              <a:ext uri="{FF2B5EF4-FFF2-40B4-BE49-F238E27FC236}">
                <a16:creationId xmlns:a16="http://schemas.microsoft.com/office/drawing/2014/main" id="{4A0841CB-D8DE-3CEA-A067-FC23F7DE48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83882" y="6407431"/>
            <a:ext cx="3382154" cy="2642042"/>
          </a:xfrm>
          <a:prstGeom prst="rect">
            <a:avLst/>
          </a:prstGeom>
        </p:spPr>
      </p:pic>
      <p:pic>
        <p:nvPicPr>
          <p:cNvPr id="20" name="Immagine 3">
            <a:extLst>
              <a:ext uri="{FF2B5EF4-FFF2-40B4-BE49-F238E27FC236}">
                <a16:creationId xmlns:a16="http://schemas.microsoft.com/office/drawing/2014/main" id="{0F06F036-6DA7-7610-9F6E-0CE820C486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41"/>
          <a:stretch/>
        </p:blipFill>
        <p:spPr>
          <a:xfrm>
            <a:off x="4888454" y="6792870"/>
            <a:ext cx="2682933" cy="1833407"/>
          </a:xfrm>
          <a:prstGeom prst="rect">
            <a:avLst/>
          </a:prstGeom>
        </p:spPr>
      </p:pic>
      <p:grpSp>
        <p:nvGrpSpPr>
          <p:cNvPr id="17" name="Group 16">
            <a:extLst>
              <a:ext uri="{FF2B5EF4-FFF2-40B4-BE49-F238E27FC236}">
                <a16:creationId xmlns:a16="http://schemas.microsoft.com/office/drawing/2014/main" id="{DBBFC7DD-FB8D-558F-F71F-43B8E2896ACD}"/>
              </a:ext>
            </a:extLst>
          </p:cNvPr>
          <p:cNvGrpSpPr/>
          <p:nvPr/>
        </p:nvGrpSpPr>
        <p:grpSpPr>
          <a:xfrm>
            <a:off x="4738839" y="8507194"/>
            <a:ext cx="1226554" cy="832733"/>
            <a:chOff x="3789099" y="3269513"/>
            <a:chExt cx="1226554" cy="832733"/>
          </a:xfrm>
        </p:grpSpPr>
        <p:sp>
          <p:nvSpPr>
            <p:cNvPr id="18" name="Freeform 17">
              <a:extLst>
                <a:ext uri="{FF2B5EF4-FFF2-40B4-BE49-F238E27FC236}">
                  <a16:creationId xmlns:a16="http://schemas.microsoft.com/office/drawing/2014/main" id="{2BD2B79D-7C50-D55F-3D51-E1193AF9EFCE}"/>
                </a:ext>
              </a:extLst>
            </p:cNvPr>
            <p:cNvSpPr/>
            <p:nvPr/>
          </p:nvSpPr>
          <p:spPr>
            <a:xfrm>
              <a:off x="3966625" y="3269513"/>
              <a:ext cx="872187" cy="832733"/>
            </a:xfrm>
            <a:custGeom>
              <a:avLst/>
              <a:gdLst>
                <a:gd name="connsiteX0" fmla="*/ 367164 w 927186"/>
                <a:gd name="connsiteY0" fmla="*/ 875601 h 885244"/>
                <a:gd name="connsiteX1" fmla="*/ 916920 w 927186"/>
                <a:gd name="connsiteY1" fmla="*/ 534991 h 885244"/>
                <a:gd name="connsiteX2" fmla="*/ 560517 w 927186"/>
                <a:gd name="connsiteY2" fmla="*/ 9644 h 885244"/>
                <a:gd name="connsiteX3" fmla="*/ 10760 w 927186"/>
                <a:gd name="connsiteY3" fmla="*/ 350254 h 885244"/>
                <a:gd name="connsiteX4" fmla="*/ 367164 w 927186"/>
                <a:gd name="connsiteY4" fmla="*/ 875601 h 8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86" h="885244">
                  <a:moveTo>
                    <a:pt x="367164" y="875601"/>
                  </a:moveTo>
                  <a:cubicBezTo>
                    <a:pt x="616790" y="926115"/>
                    <a:pt x="863531" y="773130"/>
                    <a:pt x="916920" y="534991"/>
                  </a:cubicBezTo>
                  <a:cubicBezTo>
                    <a:pt x="970308" y="296853"/>
                    <a:pt x="810143" y="60158"/>
                    <a:pt x="560517" y="9644"/>
                  </a:cubicBezTo>
                  <a:cubicBezTo>
                    <a:pt x="310890" y="-40870"/>
                    <a:pt x="64149" y="112115"/>
                    <a:pt x="10760" y="350254"/>
                  </a:cubicBezTo>
                  <a:cubicBezTo>
                    <a:pt x="-44071" y="589835"/>
                    <a:pt x="116095" y="825087"/>
                    <a:pt x="367164" y="875601"/>
                  </a:cubicBezTo>
                </a:path>
              </a:pathLst>
            </a:custGeom>
            <a:solidFill>
              <a:srgbClr val="EF8F5B"/>
            </a:solidFill>
            <a:ln w="14423" cap="flat">
              <a:noFill/>
              <a:prstDash val="solid"/>
              <a:miter/>
            </a:ln>
            <a:effectLst>
              <a:outerShdw blurRad="126454" dist="38100" dir="2700000" algn="tl" rotWithShape="0">
                <a:prstClr val="black">
                  <a:alpha val="40000"/>
                </a:prstClr>
              </a:outerShdw>
            </a:effectLst>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93E77BE0-A3F5-3D81-CE14-CC7250DD082D}"/>
                </a:ext>
              </a:extLst>
            </p:cNvPr>
            <p:cNvSpPr/>
            <p:nvPr/>
          </p:nvSpPr>
          <p:spPr>
            <a:xfrm rot="585404">
              <a:off x="3789099" y="3454487"/>
              <a:ext cx="1226554" cy="425758"/>
            </a:xfrm>
            <a:prstGeom prst="rect">
              <a:avLst/>
            </a:prstGeom>
          </p:spPr>
          <p:txBody>
            <a:bodyPr wrap="none">
              <a:spAutoFit/>
            </a:bodyPr>
            <a:lstStyle/>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KLIKNIJ</a:t>
              </a:r>
            </a:p>
            <a:p>
              <a:pPr marL="12700" algn="ctr">
                <a:lnSpc>
                  <a:spcPts val="1320"/>
                </a:lnSpc>
              </a:pPr>
              <a:r>
                <a:rPr lang="pl-PL" sz="1300" b="1" dirty="0">
                  <a:solidFill>
                    <a:schemeClr val="bg1"/>
                  </a:solidFill>
                  <a:latin typeface="Calibri" panose="020F0502020204030204" pitchFamily="34" charset="0"/>
                  <a:cs typeface="Calibri" panose="020F0502020204030204" pitchFamily="34" charset="0"/>
                </a:rPr>
                <a:t>ABY ZOBACZYĆ</a:t>
              </a:r>
              <a:endParaRPr lang="en-IE" sz="13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80709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605C48-5A12-D722-57E6-BFACF406C21F}"/>
              </a:ext>
            </a:extLst>
          </p:cNvPr>
          <p:cNvSpPr>
            <a:spLocks noGrp="1"/>
          </p:cNvSpPr>
          <p:nvPr>
            <p:ph type="body" sz="quarter" idx="13"/>
          </p:nvPr>
        </p:nvSpPr>
        <p:spPr/>
        <p:txBody>
          <a:bodyPr/>
          <a:lstStyle/>
          <a:p>
            <a:r>
              <a:rPr lang="pl-PL" dirty="0">
                <a:ea typeface="Calibri" panose="020F0502020204030204" pitchFamily="34" charset="0"/>
              </a:rPr>
              <a:t>Budownictwo jest nadal bardzo zmaskulinizowanym sektorem, </a:t>
            </a:r>
            <a:br>
              <a:rPr lang="pl-PL" dirty="0">
                <a:ea typeface="Calibri" panose="020F0502020204030204" pitchFamily="34" charset="0"/>
              </a:rPr>
            </a:br>
            <a:r>
              <a:rPr lang="pl-PL" dirty="0">
                <a:ea typeface="Calibri" panose="020F0502020204030204" pitchFamily="34" charset="0"/>
              </a:rPr>
              <a:t>w którym wsparcie ze strony firm i instytucji dla pracujących w nim kobiet jest czasami niewielkie</a:t>
            </a:r>
            <a:endParaRPr lang="en-US" dirty="0"/>
          </a:p>
        </p:txBody>
      </p:sp>
      <p:sp>
        <p:nvSpPr>
          <p:cNvPr id="6" name="Slide Number Placeholder 5">
            <a:extLst>
              <a:ext uri="{FF2B5EF4-FFF2-40B4-BE49-F238E27FC236}">
                <a16:creationId xmlns:a16="http://schemas.microsoft.com/office/drawing/2014/main" id="{6DB25D6E-5086-3F4F-B037-2B4F9F419786}"/>
              </a:ext>
            </a:extLst>
          </p:cNvPr>
          <p:cNvSpPr>
            <a:spLocks noGrp="1"/>
          </p:cNvSpPr>
          <p:nvPr>
            <p:ph type="sldNum" sz="quarter" idx="4"/>
          </p:nvPr>
        </p:nvSpPr>
        <p:spPr/>
        <p:txBody>
          <a:bodyPr/>
          <a:lstStyle/>
          <a:p>
            <a:fld id="{CB2079F2-58AF-ED44-82D7-E04B2F6FD686}" type="slidenum">
              <a:rPr lang="en-US" smtClean="0"/>
              <a:pPr/>
              <a:t>8</a:t>
            </a:fld>
            <a:endParaRPr lang="en-US" dirty="0"/>
          </a:p>
        </p:txBody>
      </p:sp>
      <p:sp>
        <p:nvSpPr>
          <p:cNvPr id="10" name="Text Placeholder 9">
            <a:extLst>
              <a:ext uri="{FF2B5EF4-FFF2-40B4-BE49-F238E27FC236}">
                <a16:creationId xmlns:a16="http://schemas.microsoft.com/office/drawing/2014/main" id="{1A3C892A-3794-DF41-8219-AB42AB6A80F8}"/>
              </a:ext>
            </a:extLst>
          </p:cNvPr>
          <p:cNvSpPr>
            <a:spLocks noGrp="1"/>
          </p:cNvSpPr>
          <p:nvPr>
            <p:ph type="body" sz="quarter" idx="32"/>
          </p:nvPr>
        </p:nvSpPr>
        <p:spPr>
          <a:xfrm>
            <a:off x="538294" y="4254499"/>
            <a:ext cx="6526988" cy="6192521"/>
          </a:xfrm>
          <a:prstGeom prst="rect">
            <a:avLst/>
          </a:prstGeom>
        </p:spPr>
        <p:txBody>
          <a:bodyPr/>
          <a:lstStyle/>
          <a:p>
            <a:pPr>
              <a:spcBef>
                <a:spcPts val="195"/>
              </a:spcBef>
              <a:tabLst>
                <a:tab pos="450215" algn="l"/>
              </a:tabLst>
            </a:pPr>
            <a:r>
              <a:rPr lang="pl-PL" dirty="0">
                <a:ea typeface="Calibri" panose="020F0502020204030204" pitchFamily="34" charset="0"/>
              </a:rPr>
              <a:t>Biorąc pod uwagę drogę przebytą do tej pory, możemy wyróżnić szereg wyciągniętych wniosków, które służą jako podstawa do dalszych postępów i rozwoju tego NARZĘDZIA, które ma służyć jako narzędzie informacji i wiedzy dla nauczycieli VET, kobiet, pracowników i ogólnie firm w sektorze....</a:t>
            </a:r>
            <a:r>
              <a:rPr lang="en-GB" dirty="0">
                <a:effectLst/>
                <a:ea typeface="Calibri" panose="020F0502020204030204" pitchFamily="34" charset="0"/>
              </a:rPr>
              <a:t> </a:t>
            </a:r>
            <a:endParaRPr lang="pl-PL" dirty="0">
              <a:effectLst/>
              <a:ea typeface="Calibri" panose="020F0502020204030204" pitchFamily="34" charset="0"/>
            </a:endParaRPr>
          </a:p>
          <a:p>
            <a:pPr>
              <a:spcBef>
                <a:spcPts val="195"/>
              </a:spcBef>
              <a:tabLst>
                <a:tab pos="450215" algn="l"/>
              </a:tabLst>
            </a:pPr>
            <a:endParaRPr lang="x-none">
              <a:effectLst/>
              <a:ea typeface="Calibri" panose="020F0502020204030204" pitchFamily="34" charset="0"/>
            </a:endParaRPr>
          </a:p>
          <a:p>
            <a:pPr>
              <a:spcBef>
                <a:spcPts val="195"/>
              </a:spcBef>
              <a:tabLst>
                <a:tab pos="450215" algn="l"/>
              </a:tabLst>
            </a:pPr>
            <a:r>
              <a:rPr lang="pl-PL" dirty="0">
                <a:ea typeface="Calibri" panose="020F0502020204030204" pitchFamily="34" charset="0"/>
              </a:rPr>
              <a:t>Sektor </a:t>
            </a:r>
            <a:r>
              <a:rPr lang="pl-PL" b="1" dirty="0">
                <a:ea typeface="Calibri" panose="020F0502020204030204" pitchFamily="34" charset="0"/>
              </a:rPr>
              <a:t>wymaga modernizacji</a:t>
            </a:r>
            <a:r>
              <a:rPr lang="pl-PL" dirty="0">
                <a:ea typeface="Calibri" panose="020F0502020204030204" pitchFamily="34" charset="0"/>
              </a:rPr>
              <a:t>, ponieważ jest w trakcie procesu zmian, a zatem musi dostosować się do nowych trendów rynkowych. Te nowe trendy generują nowe miejsca pracy związane ze zrównoważonym rozwojem, umiejętnościami cyfrowymi, które oferują nowe możliwości dla kobiet, które chcą rozpocząć karierę w budownictwie lub dla tych, które już pracują w tym sektorze i chcą podnieść lub zmienić swoje kwalifikacje.</a:t>
            </a:r>
            <a:r>
              <a:rPr lang="en-GB" dirty="0">
                <a:effectLst/>
                <a:ea typeface="Calibri" panose="020F0502020204030204" pitchFamily="34" charset="0"/>
              </a:rPr>
              <a:t> </a:t>
            </a:r>
            <a:endParaRPr lang="pl-PL" dirty="0">
              <a:effectLst/>
              <a:ea typeface="Calibri" panose="020F0502020204030204" pitchFamily="34" charset="0"/>
            </a:endParaRPr>
          </a:p>
          <a:p>
            <a:pPr>
              <a:spcBef>
                <a:spcPts val="195"/>
              </a:spcBef>
              <a:tabLst>
                <a:tab pos="450215" algn="l"/>
              </a:tabLst>
            </a:pPr>
            <a:endParaRPr lang="x-none">
              <a:effectLst/>
              <a:ea typeface="Calibri" panose="020F0502020204030204" pitchFamily="34" charset="0"/>
            </a:endParaRPr>
          </a:p>
          <a:p>
            <a:pPr>
              <a:spcBef>
                <a:spcPts val="195"/>
              </a:spcBef>
              <a:tabLst>
                <a:tab pos="450215" algn="l"/>
              </a:tabLst>
            </a:pPr>
            <a:r>
              <a:rPr lang="pl-PL" dirty="0">
                <a:ea typeface="Calibri" panose="020F0502020204030204" pitchFamily="34" charset="0"/>
              </a:rPr>
              <a:t>Co więcej, zmiany zachodzące w sektorze, uwypukliły </a:t>
            </a:r>
            <a:r>
              <a:rPr lang="pl-PL" b="1" dirty="0">
                <a:ea typeface="Calibri" panose="020F0502020204030204" pitchFamily="34" charset="0"/>
              </a:rPr>
              <a:t>brak szkoleń</a:t>
            </a:r>
            <a:r>
              <a:rPr lang="pl-PL" dirty="0">
                <a:ea typeface="Calibri" panose="020F0502020204030204" pitchFamily="34" charset="0"/>
              </a:rPr>
              <a:t> zarówno dla mężczyzn, jak i kobiet.</a:t>
            </a:r>
          </a:p>
          <a:p>
            <a:pPr>
              <a:spcBef>
                <a:spcPts val="195"/>
              </a:spcBef>
              <a:tabLst>
                <a:tab pos="450215" algn="l"/>
              </a:tabLst>
            </a:pPr>
            <a:endParaRPr lang="pl-PL" dirty="0">
              <a:ea typeface="Calibri" panose="020F0502020204030204" pitchFamily="34" charset="0"/>
            </a:endParaRPr>
          </a:p>
          <a:p>
            <a:pPr>
              <a:spcBef>
                <a:spcPts val="195"/>
              </a:spcBef>
              <a:tabLst>
                <a:tab pos="450215" algn="l"/>
              </a:tabLst>
            </a:pPr>
            <a:r>
              <a:rPr lang="pl-PL" dirty="0">
                <a:ea typeface="Calibri" panose="020F0502020204030204" pitchFamily="34" charset="0"/>
              </a:rPr>
              <a:t>Sektor potrzebuje przeszkolonych osób, zwłaszcza w zakresie nowych technologii i odnawialnych źródeł energii. Aby móc wprowadzać dobrze wyszkolonych mężczyzn i kobiety, ścieżki rozwoju muszą być oferowane zarówno na poziomie szkolnictwa wyższego (gdzie występuje najwyższy odsetek kobiet w sektorze), jak i w zawodach (gdzie występuje najwyższy odsetek nierówności między mężczyznami i kobietami w budownictwie), oferując kompletny pakiet szkoleń niezbędnych do pracy w sektorze budowlanym.  Do tej pory w wielu przypadkach szkolenia nie są kompletne, co uniemożliwia kobietom uzyskanie bezpośredniego dostępu do sektora po ukończeniu szkolenia.</a:t>
            </a:r>
            <a:r>
              <a:rPr lang="en-GB" dirty="0">
                <a:effectLst/>
                <a:ea typeface="Calibri" panose="020F0502020204030204" pitchFamily="34" charset="0"/>
              </a:rPr>
              <a:t> </a:t>
            </a:r>
            <a:endParaRPr lang="x-none">
              <a:effectLst/>
              <a:ea typeface="Calibri" panose="020F0502020204030204" pitchFamily="34" charset="0"/>
            </a:endParaRPr>
          </a:p>
          <a:p>
            <a:pPr>
              <a:spcBef>
                <a:spcPts val="195"/>
              </a:spcBef>
              <a:tabLst>
                <a:tab pos="450215" algn="l"/>
              </a:tabLst>
            </a:pPr>
            <a:r>
              <a:rPr lang="pl-PL" dirty="0">
                <a:ea typeface="Calibri" panose="020F0502020204030204" pitchFamily="34" charset="0"/>
              </a:rPr>
              <a:t>Wreszcie, nasze doświadczenia z ostatnich lat wskazują na wiele do zrobienia w zakresie promowania i zachęcania do uczestnictwa kobiet pracujących w sektorze oraz ich widoczności w tym sektorze, oferując punkty odniesienia kobietom pracującym w sektorze, a także młodym kobietom. Nadal brakuje </a:t>
            </a:r>
            <a:r>
              <a:rPr lang="pl-PL" b="1" dirty="0">
                <a:ea typeface="Calibri" panose="020F0502020204030204" pitchFamily="34" charset="0"/>
              </a:rPr>
              <a:t>przejrzystości w sektorze, </a:t>
            </a:r>
            <a:r>
              <a:rPr lang="pl-PL" dirty="0">
                <a:ea typeface="Calibri" panose="020F0502020204030204" pitchFamily="34" charset="0"/>
              </a:rPr>
              <a:t>jeśli chodzi o wybór zawodu w tym sektorze, ze względu na brak szkoleń i brak świadomości ze strony nauczycieli na temat tego, gdzie i jak kierować kobiety, które chcą pracować w tym sektorze. W ostatnich latach polityka godzenia pracy z życiem prywatnym wzrosła, umożliwiając wielu kobietom rozważenie pracy w budownictwie. Budownictwo jest jednak nadal bardzo zmaskulinizowanym sektorem, w którym firmy i instytucje niekiedy w niewielkim stopniu wspierają pracujące w nim kobiety, zarówno pod względem widoczności, jak i oferowania elastycznych polityk umożliwiających łączenie życia rodzinnego i zawodowego. Wdrożenie planu działania na rzecz równouprawnienia płci w firmach i organizacjach jest krokiem w kierunku poprawy status quo.</a:t>
            </a:r>
          </a:p>
          <a:p>
            <a:pPr>
              <a:spcBef>
                <a:spcPts val="195"/>
              </a:spcBef>
              <a:tabLst>
                <a:tab pos="450215" algn="l"/>
              </a:tabLst>
            </a:pPr>
            <a:r>
              <a:rPr lang="en-GB" dirty="0">
                <a:effectLst/>
                <a:ea typeface="Calibri" panose="020F0502020204030204" pitchFamily="34" charset="0"/>
              </a:rPr>
              <a:t> </a:t>
            </a:r>
            <a:endParaRPr lang="x-none">
              <a:effectLst/>
              <a:ea typeface="Calibri" panose="020F0502020204030204" pitchFamily="34" charset="0"/>
            </a:endParaRPr>
          </a:p>
          <a:p>
            <a:pPr>
              <a:spcBef>
                <a:spcPts val="195"/>
              </a:spcBef>
              <a:tabLst>
                <a:tab pos="450215" algn="l"/>
              </a:tabLst>
            </a:pPr>
            <a:r>
              <a:rPr lang="pl-PL" dirty="0">
                <a:ea typeface="Calibri" panose="020F0502020204030204" pitchFamily="34" charset="0"/>
              </a:rPr>
              <a:t>Ten zestaw narzędzi jest narzędziem, w którym ujawniamy obecną sytuację kobiet w sektorze budowlanym, która uległa poprawie, jednak pozostaje w tyle za innymi sektorami przemysłu. Dzięki połączonej wiedzy i doświadczeniu kobiet-ekspertów, pracowników sektora budowlanego i ekspertów ds. płci opracowaliśmy Plan Działania na rzecz Równości Płci.  Zapewni on firmom przewodnik krok po kroku, jak wdrożyć podobny model w swojej firmie lub organizacji.  Wreszcie, oferujemy kilka pozytywnych czynników zmian i dobrych praktyk, które dają firmom możliwość wyrównania szans i bycia orędownikami zróżnicowanego i integracyjnego sektora budowlanego.</a:t>
            </a:r>
            <a:endParaRPr lang="x-none">
              <a:effectLst/>
              <a:ea typeface="Calibri" panose="020F0502020204030204" pitchFamily="34" charset="0"/>
            </a:endParaRPr>
          </a:p>
        </p:txBody>
      </p:sp>
      <p:grpSp>
        <p:nvGrpSpPr>
          <p:cNvPr id="4" name="Group 3">
            <a:extLst>
              <a:ext uri="{FF2B5EF4-FFF2-40B4-BE49-F238E27FC236}">
                <a16:creationId xmlns:a16="http://schemas.microsoft.com/office/drawing/2014/main" id="{94274020-432A-2B6A-8C56-9969616D7848}"/>
              </a:ext>
            </a:extLst>
          </p:cNvPr>
          <p:cNvGrpSpPr/>
          <p:nvPr/>
        </p:nvGrpSpPr>
        <p:grpSpPr>
          <a:xfrm>
            <a:off x="5409679" y="2432006"/>
            <a:ext cx="1487826" cy="1083162"/>
            <a:chOff x="3400450" y="986392"/>
            <a:chExt cx="1487826" cy="1083162"/>
          </a:xfrm>
        </p:grpSpPr>
        <p:sp>
          <p:nvSpPr>
            <p:cNvPr id="5" name="Freeform 4">
              <a:extLst>
                <a:ext uri="{FF2B5EF4-FFF2-40B4-BE49-F238E27FC236}">
                  <a16:creationId xmlns:a16="http://schemas.microsoft.com/office/drawing/2014/main" id="{BDA6B923-F9A2-C6E0-8074-E9C933360170}"/>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F8D5B"/>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1C67BD1-260D-7DEA-CCF1-08227A1B559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267414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51EF46-EAE6-AEDB-4B39-9A8EB415C425}"/>
              </a:ext>
            </a:extLst>
          </p:cNvPr>
          <p:cNvSpPr>
            <a:spLocks noGrp="1"/>
          </p:cNvSpPr>
          <p:nvPr>
            <p:ph type="body" sz="quarter" idx="52"/>
          </p:nvPr>
        </p:nvSpPr>
        <p:spPr>
          <a:xfrm>
            <a:off x="1016812" y="7061811"/>
            <a:ext cx="2696198" cy="424512"/>
          </a:xfrm>
        </p:spPr>
        <p:txBody>
          <a:bodyPr/>
          <a:lstStyle/>
          <a:p>
            <a:r>
              <a:rPr lang="pl-PL" dirty="0"/>
              <a:t>Skróty</a:t>
            </a:r>
            <a:endParaRPr lang="en-US" dirty="0"/>
          </a:p>
        </p:txBody>
      </p:sp>
      <p:sp>
        <p:nvSpPr>
          <p:cNvPr id="8" name="Text Placeholder 7">
            <a:extLst>
              <a:ext uri="{FF2B5EF4-FFF2-40B4-BE49-F238E27FC236}">
                <a16:creationId xmlns:a16="http://schemas.microsoft.com/office/drawing/2014/main" id="{3ED3FE6E-1CC0-747E-FD31-BCAAFE3C5FE9}"/>
              </a:ext>
            </a:extLst>
          </p:cNvPr>
          <p:cNvSpPr>
            <a:spLocks noGrp="1"/>
          </p:cNvSpPr>
          <p:nvPr>
            <p:ph type="body" sz="quarter" idx="53"/>
          </p:nvPr>
        </p:nvSpPr>
        <p:spPr>
          <a:xfrm>
            <a:off x="559612" y="7734301"/>
            <a:ext cx="6496826" cy="2743200"/>
          </a:xfrm>
        </p:spPr>
        <p:txBody>
          <a:bodyPr numCol="2"/>
          <a:lstStyle/>
          <a:p>
            <a:pPr>
              <a:spcBef>
                <a:spcPts val="0"/>
              </a:spcBef>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CIF             </a:t>
            </a:r>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Construction Industry Federation</a:t>
            </a:r>
            <a:r>
              <a:rPr lang="pl-PL" sz="1100" dirty="0">
                <a:solidFill>
                  <a:schemeClr val="tx1"/>
                </a:solidFill>
                <a:ea typeface="Calibri" panose="020F0502020204030204" pitchFamily="34" charset="0"/>
                <a:cs typeface="Times New Roman" panose="02020603050405020304" pitchFamily="18" charset="0"/>
              </a:rPr>
              <a:t>/Federacja Przemysłu Budowlanego</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tabLst>
                <a:tab pos="450215" algn="l"/>
              </a:tabLst>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EU    </a:t>
            </a: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European Union</a:t>
            </a:r>
            <a:r>
              <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/Unia Europejska</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Bef>
                <a:spcPts val="0"/>
              </a:spcBef>
              <a:tabLst>
                <a:tab pos="450215" algn="l"/>
              </a:tabLst>
            </a:pPr>
            <a:r>
              <a:rPr lang="es-ES"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EUIE </a:t>
            </a:r>
            <a:r>
              <a:rPr lang="es-ES"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S"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European E-Learning Institute</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s-ES"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FLC  </a:t>
            </a:r>
            <a:r>
              <a:rPr lang="es-ES" sz="1100" b="1" dirty="0">
                <a:solidFill>
                  <a:srgbClr val="EF8D5B"/>
                </a:solidFill>
                <a:ea typeface="Calibri" panose="020F0502020204030204" pitchFamily="34" charset="0"/>
                <a:cs typeface="Times New Roman" panose="02020603050405020304" pitchFamily="18" charset="0"/>
              </a:rPr>
              <a:t>   </a:t>
            </a:r>
            <a:r>
              <a:rPr lang="es-ES" sz="1100" b="1" dirty="0">
                <a:solidFill>
                  <a:schemeClr val="tx1"/>
                </a:solidFill>
                <a:ea typeface="Calibri" panose="020F0502020204030204" pitchFamily="34" charset="0"/>
                <a:cs typeface="Times New Roman" panose="02020603050405020304" pitchFamily="18" charset="0"/>
              </a:rPr>
              <a:t>       </a:t>
            </a:r>
            <a:r>
              <a:rPr lang="es-E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Fundación Laboral de la Construcción</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FC  </a:t>
            </a:r>
            <a:r>
              <a:rPr lang="en-IE" sz="1100" b="1" dirty="0">
                <a:solidFill>
                  <a:srgbClr val="EF8D5B"/>
                </a:solidFill>
                <a:ea typeface="Calibri" panose="020F0502020204030204" pitchFamily="34" charset="0"/>
                <a:cs typeface="Times New Roman" panose="02020603050405020304" pitchFamily="18" charset="0"/>
              </a:rPr>
              <a:t>   </a:t>
            </a:r>
            <a:r>
              <a:rPr lang="en-IE" sz="1100" b="1" dirty="0">
                <a:solidFill>
                  <a:schemeClr val="tx1"/>
                </a:solidFill>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Future Cast</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GVA. </a:t>
            </a:r>
            <a:r>
              <a:rPr lang="en-IE" sz="1100" b="1" dirty="0">
                <a:solidFill>
                  <a:srgbClr val="EF8D5B"/>
                </a:solidFill>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Gross Value Added</a:t>
            </a:r>
            <a:r>
              <a:rPr lang="pl-PL"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/wartość dodana brutto</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82613" indent="-582613">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Outside </a:t>
            </a:r>
            <a:r>
              <a:rPr lang="en-I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b="1" dirty="0">
                <a:solidFill>
                  <a:schemeClr val="tx1"/>
                </a:solidFill>
                <a:ea typeface="Calibri" panose="020F0502020204030204" pitchFamily="34" charset="0"/>
                <a:cs typeface="Times New Roman" panose="02020603050405020304" pitchFamily="18" charset="0"/>
              </a:rPr>
              <a:t>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Outside</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Media &amp; Knowledge UG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Haftungsbechrankt</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82613" indent="-582613">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NOT </a:t>
            </a:r>
            <a:r>
              <a:rPr lang="pl-PL"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	</a:t>
            </a:r>
            <a:r>
              <a:rPr lang="pl-PL" sz="1100" dirty="0">
                <a:solidFill>
                  <a:schemeClr val="tx1"/>
                </a:solidFill>
                <a:ea typeface="Calibri" panose="020F0502020204030204" pitchFamily="34" charset="0"/>
              </a:rPr>
              <a:t>Federacja Stowarzyszeń Naukowo Technicznych </a:t>
            </a:r>
            <a:r>
              <a:rPr lang="en-IE" sz="1100" dirty="0">
                <a:solidFill>
                  <a:schemeClr val="tx1"/>
                </a:solidFill>
                <a:ea typeface="Calibri" panose="020F0502020204030204" pitchFamily="34" charset="0"/>
              </a:rPr>
              <a:t>(NOT)</a:t>
            </a:r>
            <a:r>
              <a:rPr lang="pl-PL" sz="1100" dirty="0">
                <a:solidFill>
                  <a:schemeClr val="tx1"/>
                </a:solidFill>
                <a:ea typeface="Calibri" panose="020F0502020204030204" pitchFamily="34" charset="0"/>
              </a:rPr>
              <a:t> Rada Regionu Zachodniopomorskiego w Szczecinie</a:t>
            </a:r>
            <a:r>
              <a:rPr lang="en-IE" sz="1100" dirty="0">
                <a:solidFill>
                  <a:schemeClr val="tx1"/>
                </a:solidFill>
                <a:ea typeface="Calibri" panose="020F0502020204030204" pitchFamily="34" charset="0"/>
              </a:rPr>
              <a:t> </a:t>
            </a:r>
            <a:endPar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ILO  </a:t>
            </a:r>
            <a:r>
              <a:rPr lang="en-I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International Labour Organization</a:t>
            </a:r>
            <a:r>
              <a:rPr lang="pl-PL" sz="1100" dirty="0">
                <a:solidFill>
                  <a:schemeClr val="tx1"/>
                </a:solidFill>
                <a:ea typeface="Calibri" panose="020F0502020204030204" pitchFamily="34" charset="0"/>
                <a:cs typeface="Times New Roman" panose="02020603050405020304" pitchFamily="18" charset="0"/>
              </a:rPr>
              <a:t>/ Międzynarodowa Organizacja Pracy</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WCB</a:t>
            </a:r>
            <a:r>
              <a:rPr lang="en-IE"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Proj</a:t>
            </a:r>
            <a:r>
              <a:rPr lang="pl-PL"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ekt</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b="1" u="sng"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“Women Can Build”</a:t>
            </a:r>
            <a:r>
              <a:rPr lang="en-IE" sz="1100" b="1" dirty="0">
                <a:solidFill>
                  <a:srgbClr val="7CD0E4"/>
                </a:solidFill>
                <a:effectLst/>
                <a:latin typeface="Calibri" panose="020F0502020204030204" pitchFamily="34" charset="0"/>
                <a:ea typeface="Calibri" panose="020F0502020204030204" pitchFamily="34" charset="0"/>
                <a:cs typeface="Times New Roman" panose="02020603050405020304" pitchFamily="18" charset="0"/>
              </a:rPr>
              <a:t> </a:t>
            </a:r>
            <a:endParaRPr lang="x-none" sz="1100" b="1">
              <a:solidFill>
                <a:srgbClr val="7CD0E4"/>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66750">
              <a:spcBef>
                <a:spcPts val="0"/>
              </a:spcBef>
              <a:tabLst>
                <a:tab pos="620713" algn="l"/>
              </a:tabLst>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ETUI</a:t>
            </a:r>
            <a:r>
              <a:rPr lang="en-IE" sz="1100" b="1" dirty="0">
                <a:solidFill>
                  <a:srgbClr val="EF8D5B"/>
                </a:solidFill>
                <a:ea typeface="Calibri" panose="020F0502020204030204" pitchFamily="34" charset="0"/>
                <a:cs typeface="Times New Roman" panose="02020603050405020304" pitchFamily="18" charset="0"/>
              </a:rPr>
              <a:t> </a:t>
            </a:r>
            <a:r>
              <a:rPr lang="en-IE" sz="1100" b="1" dirty="0">
                <a:solidFill>
                  <a:schemeClr val="tx1"/>
                </a:solidFill>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European Trade Union Institute for Research</a:t>
            </a:r>
            <a:r>
              <a:rPr lang="pl-PL" sz="1100" dirty="0">
                <a:solidFill>
                  <a:schemeClr val="tx1"/>
                </a:solidFill>
                <a:ea typeface="Calibri" panose="020F0502020204030204" pitchFamily="34" charset="0"/>
                <a:cs typeface="Times New Roman" panose="02020603050405020304" pitchFamily="18" charset="0"/>
              </a:rPr>
              <a:t>/ Europejski Instytut Związków Zawodowych</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58813">
              <a:spcBef>
                <a:spcPts val="0"/>
              </a:spcBef>
            </a:pPr>
            <a:r>
              <a:rPr lang="en-IE"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OECD</a:t>
            </a:r>
            <a:r>
              <a:rPr lang="en-IE" sz="1100" b="1" dirty="0">
                <a:solidFill>
                  <a:schemeClr val="tx1"/>
                </a:solidFill>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Organization of Economic Cooperation    and Development</a:t>
            </a:r>
            <a:r>
              <a:rPr lang="pl-PL" sz="1100" dirty="0">
                <a:solidFill>
                  <a:schemeClr val="tx1"/>
                </a:solidFill>
                <a:ea typeface="Calibri" panose="020F0502020204030204" pitchFamily="34" charset="0"/>
                <a:cs typeface="Times New Roman" panose="02020603050405020304" pitchFamily="18" charset="0"/>
              </a:rPr>
              <a:t>/ Organizacja Współpracy Gospodarczej i Rozwoju</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HEA  </a:t>
            </a:r>
            <a:r>
              <a:rPr lang="en-GB"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IE"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Higher Education Authority</a:t>
            </a:r>
            <a:r>
              <a:rPr lang="pl-PL" sz="1100" dirty="0">
                <a:solidFill>
                  <a:schemeClr val="tx1"/>
                </a:solidFill>
                <a:ea typeface="Calibri" panose="020F0502020204030204" pitchFamily="34" charset="0"/>
                <a:cs typeface="Times New Roman" panose="02020603050405020304" pitchFamily="18" charset="0"/>
              </a:rPr>
              <a:t>/ Urząd ds. szkolnictwa wyższego</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66750" indent="-666750">
              <a:spcBef>
                <a:spcPts val="0"/>
              </a:spcBef>
            </a:pPr>
            <a:r>
              <a:rPr lang="en-GB" sz="1100" b="1" dirty="0">
                <a:solidFill>
                  <a:srgbClr val="EF8D5B"/>
                </a:solidFill>
                <a:effectLst/>
                <a:latin typeface="Calibri" panose="020F0502020204030204" pitchFamily="34" charset="0"/>
                <a:ea typeface="Calibri" panose="020F0502020204030204" pitchFamily="34" charset="0"/>
                <a:cs typeface="Times New Roman" panose="02020603050405020304" pitchFamily="18" charset="0"/>
              </a:rPr>
              <a:t>TEAGASC</a:t>
            </a:r>
            <a:r>
              <a:rPr lang="en-GB" sz="1100" b="1" dirty="0">
                <a:solidFill>
                  <a:schemeClr val="tx1"/>
                </a:solidFill>
                <a:ea typeface="Calibri" panose="020F0502020204030204" pitchFamily="34" charset="0"/>
                <a:cs typeface="Times New Roman" panose="02020603050405020304" pitchFamily="18" charset="0"/>
              </a:rPr>
              <a:t>    </a:t>
            </a:r>
            <a:r>
              <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Agriculture and Food Development Authority</a:t>
            </a:r>
            <a:r>
              <a:rPr lang="pl-PL" sz="1100" dirty="0">
                <a:solidFill>
                  <a:schemeClr val="tx1"/>
                </a:solidFill>
                <a:ea typeface="Calibri" panose="020F0502020204030204" pitchFamily="34" charset="0"/>
                <a:cs typeface="Times New Roman" panose="02020603050405020304" pitchFamily="18" charset="0"/>
              </a:rPr>
              <a:t>/ Urząd ds. Rozwoju Rolnictwa i Żywności</a:t>
            </a:r>
            <a:endParaRPr lang="x-none"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30BFA7DC-2F25-C027-F36C-402034E84116}"/>
              </a:ext>
            </a:extLst>
          </p:cNvPr>
          <p:cNvSpPr>
            <a:spLocks noGrp="1"/>
          </p:cNvSpPr>
          <p:nvPr>
            <p:ph type="body" sz="quarter" idx="42"/>
          </p:nvPr>
        </p:nvSpPr>
        <p:spPr>
          <a:xfrm>
            <a:off x="1024074" y="920861"/>
            <a:ext cx="6570888" cy="958739"/>
          </a:xfrm>
        </p:spPr>
        <p:txBody>
          <a:bodyPr/>
          <a:lstStyle/>
          <a:p>
            <a:r>
              <a:rPr lang="pl-PL" dirty="0"/>
              <a:t>Podziękowania</a:t>
            </a:r>
            <a:endParaRPr lang="en-US" dirty="0"/>
          </a:p>
        </p:txBody>
      </p:sp>
      <p:sp>
        <p:nvSpPr>
          <p:cNvPr id="3" name="Slide Number Placeholder 2">
            <a:extLst>
              <a:ext uri="{FF2B5EF4-FFF2-40B4-BE49-F238E27FC236}">
                <a16:creationId xmlns:a16="http://schemas.microsoft.com/office/drawing/2014/main" id="{11D743D5-A545-C5EC-386D-B3248B979E89}"/>
              </a:ext>
            </a:extLst>
          </p:cNvPr>
          <p:cNvSpPr>
            <a:spLocks noGrp="1"/>
          </p:cNvSpPr>
          <p:nvPr>
            <p:ph type="sldNum" sz="quarter" idx="4"/>
          </p:nvPr>
        </p:nvSpPr>
        <p:spPr/>
        <p:txBody>
          <a:bodyPr/>
          <a:lstStyle/>
          <a:p>
            <a:fld id="{CB2079F2-58AF-ED44-82D7-E04B2F6FD686}" type="slidenum">
              <a:rPr lang="en-US" smtClean="0"/>
              <a:pPr/>
              <a:t>9</a:t>
            </a:fld>
            <a:endParaRPr lang="en-US" dirty="0"/>
          </a:p>
        </p:txBody>
      </p:sp>
      <p:sp>
        <p:nvSpPr>
          <p:cNvPr id="6" name="Text Placeholder 6">
            <a:extLst>
              <a:ext uri="{FF2B5EF4-FFF2-40B4-BE49-F238E27FC236}">
                <a16:creationId xmlns:a16="http://schemas.microsoft.com/office/drawing/2014/main" id="{DF5CE37E-074F-37EA-BACE-8171996EA00D}"/>
              </a:ext>
            </a:extLst>
          </p:cNvPr>
          <p:cNvSpPr txBox="1">
            <a:spLocks/>
          </p:cNvSpPr>
          <p:nvPr/>
        </p:nvSpPr>
        <p:spPr>
          <a:xfrm>
            <a:off x="516586" y="2476501"/>
            <a:ext cx="6836713" cy="4099652"/>
          </a:xfrm>
          <a:prstGeom prst="rect">
            <a:avLst/>
          </a:prstGeom>
        </p:spPr>
        <p:txBody>
          <a:bodyPr numCol="2" spcCol="288000" anchor="t">
            <a:noAutofit/>
          </a:bodyPr>
          <a:lstStyle>
            <a:lvl1pPr marL="0" indent="0" algn="just" defTabSz="2072941" rtl="0" eaLnBrk="1" latinLnBrk="0" hangingPunct="1">
              <a:lnSpc>
                <a:spcPct val="100000"/>
              </a:lnSpc>
              <a:spcBef>
                <a:spcPts val="0"/>
              </a:spcBef>
              <a:buFont typeface="Arial" panose="020B0604020202020204" pitchFamily="34" charset="0"/>
              <a:buNone/>
              <a:defRPr sz="1100" b="0" i="0" kern="1200">
                <a:solidFill>
                  <a:srgbClr val="000000"/>
                </a:solidFill>
                <a:latin typeface="Calibri" panose="020F0502020204030204" pitchFamily="34" charset="0"/>
                <a:ea typeface="+mn-ea"/>
                <a:cs typeface="Calibri" panose="020F0502020204030204" pitchFamily="34" charset="0"/>
              </a:defRPr>
            </a:lvl1pPr>
            <a:lvl2pPr marL="37798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2941"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tabLst>
                <a:tab pos="450215" algn="l"/>
              </a:tabLst>
            </a:pPr>
            <a:r>
              <a:rPr lang="pl-PL" dirty="0">
                <a:solidFill>
                  <a:schemeClr val="tx1"/>
                </a:solidFill>
                <a:ea typeface="Calibri" panose="020F0502020204030204" pitchFamily="34" charset="0"/>
              </a:rPr>
              <a:t>Niniejszy dokument został opracowany przez partnerów projektu FEMCON.</a:t>
            </a:r>
          </a:p>
          <a:p>
            <a:pPr>
              <a:tabLst>
                <a:tab pos="450215" algn="l"/>
              </a:tabLst>
            </a:pPr>
            <a:endParaRPr lang="x-none">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PO</a:t>
            </a:r>
            <a:r>
              <a:rPr lang="pl-PL" b="1" dirty="0">
                <a:solidFill>
                  <a:schemeClr val="bg1"/>
                </a:solidFill>
                <a:effectLst/>
                <a:ea typeface="Calibri" panose="020F0502020204030204" pitchFamily="34" charset="0"/>
              </a:rPr>
              <a:t>LSKA</a:t>
            </a:r>
            <a:r>
              <a:rPr lang="en-IE" b="1" dirty="0">
                <a:solidFill>
                  <a:schemeClr val="bg1"/>
                </a:solidFill>
                <a:effectLst/>
                <a:ea typeface="Calibri" panose="020F0502020204030204" pitchFamily="34" charset="0"/>
              </a:rPr>
              <a:t>:</a:t>
            </a:r>
            <a:r>
              <a:rPr lang="en-IE" dirty="0">
                <a:solidFill>
                  <a:schemeClr val="bg1"/>
                </a:solidFill>
                <a:effectLst/>
                <a:ea typeface="Calibri" panose="020F0502020204030204" pitchFamily="34" charset="0"/>
              </a:rPr>
              <a:t>  </a:t>
            </a:r>
            <a:r>
              <a:rPr lang="pl-PL" dirty="0">
                <a:solidFill>
                  <a:schemeClr val="tx1"/>
                </a:solidFill>
                <a:effectLst/>
                <a:ea typeface="Calibri" panose="020F0502020204030204" pitchFamily="34" charset="0"/>
              </a:rPr>
              <a:t>Federacja Stowarzyszeń Naukowo Technicznych </a:t>
            </a:r>
            <a:r>
              <a:rPr lang="en-IE" dirty="0">
                <a:solidFill>
                  <a:schemeClr val="tx1"/>
                </a:solidFill>
                <a:effectLst/>
                <a:ea typeface="Calibri" panose="020F0502020204030204" pitchFamily="34" charset="0"/>
              </a:rPr>
              <a:t>(NOT)</a:t>
            </a:r>
            <a:r>
              <a:rPr lang="pl-PL" dirty="0">
                <a:solidFill>
                  <a:schemeClr val="tx1"/>
                </a:solidFill>
                <a:effectLst/>
                <a:ea typeface="Calibri" panose="020F0502020204030204" pitchFamily="34" charset="0"/>
              </a:rPr>
              <a:t> Rada Regionu Zachodniopomorskiego w Szczecinie</a:t>
            </a:r>
            <a:r>
              <a:rPr lang="en-IE" dirty="0">
                <a:solidFill>
                  <a:schemeClr val="tx1"/>
                </a:solidFill>
                <a:effectLst/>
                <a:ea typeface="Calibri" panose="020F0502020204030204" pitchFamily="34" charset="0"/>
              </a:rPr>
              <a:t> (</a:t>
            </a:r>
            <a:r>
              <a:rPr lang="pl-PL" dirty="0">
                <a:solidFill>
                  <a:schemeClr val="tx1"/>
                </a:solidFill>
                <a:ea typeface="Calibri" panose="020F0502020204030204" pitchFamily="34" charset="0"/>
              </a:rPr>
              <a:t>Lider Projektu</a:t>
            </a:r>
            <a:r>
              <a:rPr lang="en-IE" dirty="0">
                <a:solidFill>
                  <a:schemeClr val="tx1"/>
                </a:solidFill>
                <a:effectLst/>
                <a:ea typeface="Calibri" panose="020F0502020204030204" pitchFamily="34" charset="0"/>
              </a:rPr>
              <a:t>, </a:t>
            </a:r>
            <a:r>
              <a:rPr lang="pl-PL" dirty="0">
                <a:solidFill>
                  <a:schemeClr val="tx1"/>
                </a:solidFill>
                <a:effectLst/>
                <a:ea typeface="Calibri" panose="020F0502020204030204" pitchFamily="34" charset="0"/>
              </a:rPr>
              <a:t>Lider </a:t>
            </a:r>
            <a:r>
              <a:rPr lang="en-IE" dirty="0">
                <a:solidFill>
                  <a:schemeClr val="tx1"/>
                </a:solidFill>
                <a:effectLst/>
                <a:ea typeface="Calibri" panose="020F0502020204030204" pitchFamily="34" charset="0"/>
              </a:rPr>
              <a:t>PR2)</a:t>
            </a:r>
            <a:endParaRPr lang="x-none">
              <a:solidFill>
                <a:schemeClr val="tx1"/>
              </a:solidFill>
              <a:effectLst/>
              <a:ea typeface="Calibri" panose="020F0502020204030204" pitchFamily="34" charset="0"/>
            </a:endParaRPr>
          </a:p>
          <a:p>
            <a:pPr algn="just">
              <a:tabLst>
                <a:tab pos="450215" algn="l"/>
              </a:tabLst>
            </a:pPr>
            <a:r>
              <a:rPr lang="pl-PL" b="1" dirty="0">
                <a:solidFill>
                  <a:schemeClr val="bg1"/>
                </a:solidFill>
                <a:ea typeface="Calibri" panose="020F0502020204030204" pitchFamily="34" charset="0"/>
              </a:rPr>
              <a:t>HISZPANIA</a:t>
            </a:r>
            <a:r>
              <a:rPr lang="fr-FR" b="1" dirty="0">
                <a:solidFill>
                  <a:schemeClr val="bg1"/>
                </a:solidFill>
                <a:effectLst/>
                <a:ea typeface="Calibri" panose="020F0502020204030204" pitchFamily="34" charset="0"/>
              </a:rPr>
              <a:t>:</a:t>
            </a:r>
            <a:r>
              <a:rPr lang="fr-FR" dirty="0">
                <a:solidFill>
                  <a:schemeClr val="bg1"/>
                </a:solidFill>
                <a:effectLst/>
                <a:ea typeface="Calibri" panose="020F0502020204030204" pitchFamily="34" charset="0"/>
              </a:rPr>
              <a:t> </a:t>
            </a:r>
            <a:r>
              <a:rPr lang="fr-FR" dirty="0">
                <a:solidFill>
                  <a:schemeClr val="tx1"/>
                </a:solidFill>
                <a:effectLst/>
                <a:ea typeface="Calibri" panose="020F0502020204030204" pitchFamily="34" charset="0"/>
              </a:rPr>
              <a:t>Fundación Laboral de la Construccion (FLC) (</a:t>
            </a:r>
            <a:r>
              <a:rPr lang="pl-PL" dirty="0">
                <a:solidFill>
                  <a:schemeClr val="tx1"/>
                </a:solidFill>
                <a:effectLst/>
                <a:ea typeface="Calibri" panose="020F0502020204030204" pitchFamily="34" charset="0"/>
              </a:rPr>
              <a:t>Lider </a:t>
            </a:r>
            <a:r>
              <a:rPr lang="fr-FR" dirty="0">
                <a:solidFill>
                  <a:schemeClr val="tx1"/>
                </a:solidFill>
                <a:effectLst/>
                <a:ea typeface="Calibri" panose="020F0502020204030204" pitchFamily="34" charset="0"/>
              </a:rPr>
              <a:t>PR1)</a:t>
            </a:r>
            <a:endParaRPr lang="x-none">
              <a:solidFill>
                <a:schemeClr val="tx1"/>
              </a:solidFill>
              <a:effectLst/>
              <a:ea typeface="Calibri" panose="020F0502020204030204" pitchFamily="34" charset="0"/>
            </a:endParaRPr>
          </a:p>
          <a:p>
            <a:pPr algn="just">
              <a:tabLst>
                <a:tab pos="450215" algn="l"/>
              </a:tabLst>
            </a:pPr>
            <a:r>
              <a:rPr lang="pl-PL" b="1" dirty="0">
                <a:solidFill>
                  <a:schemeClr val="bg1"/>
                </a:solidFill>
                <a:ea typeface="Calibri" panose="020F0502020204030204" pitchFamily="34" charset="0"/>
              </a:rPr>
              <a:t>NIEMCY</a:t>
            </a:r>
            <a:r>
              <a:rPr lang="en-IE" b="1" dirty="0">
                <a:solidFill>
                  <a:schemeClr val="bg1"/>
                </a:solidFill>
                <a:effectLst/>
                <a:ea typeface="Calibri" panose="020F0502020204030204" pitchFamily="34" charset="0"/>
              </a:rPr>
              <a:t>:</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Outside Media &amp; Knowledge (Outside) (</a:t>
            </a:r>
            <a:r>
              <a:rPr lang="pl-PL" dirty="0">
                <a:solidFill>
                  <a:schemeClr val="tx1"/>
                </a:solidFill>
                <a:effectLst/>
                <a:ea typeface="Calibri" panose="020F0502020204030204" pitchFamily="34" charset="0"/>
              </a:rPr>
              <a:t>Lider </a:t>
            </a:r>
            <a:r>
              <a:rPr lang="en-IE" dirty="0">
                <a:solidFill>
                  <a:schemeClr val="tx1"/>
                </a:solidFill>
                <a:effectLst/>
                <a:ea typeface="Calibri" panose="020F0502020204030204" pitchFamily="34" charset="0"/>
              </a:rPr>
              <a:t>PR3)</a:t>
            </a:r>
            <a:endParaRPr lang="x-none">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IR</a:t>
            </a:r>
            <a:r>
              <a:rPr lang="pl-PL" b="1" dirty="0">
                <a:solidFill>
                  <a:schemeClr val="bg1"/>
                </a:solidFill>
                <a:effectLst/>
                <a:ea typeface="Calibri" panose="020F0502020204030204" pitchFamily="34" charset="0"/>
              </a:rPr>
              <a:t>LANDIA</a:t>
            </a:r>
            <a:r>
              <a:rPr lang="en-IE" b="1" dirty="0">
                <a:solidFill>
                  <a:schemeClr val="bg1"/>
                </a:solidFill>
                <a:effectLst/>
                <a:ea typeface="Calibri" panose="020F0502020204030204" pitchFamily="34" charset="0"/>
              </a:rPr>
              <a:t>:</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Momentum Marketing Services Limited (MMS) (</a:t>
            </a:r>
            <a:r>
              <a:rPr lang="pl-PL" dirty="0">
                <a:solidFill>
                  <a:schemeClr val="tx1"/>
                </a:solidFill>
                <a:effectLst/>
                <a:ea typeface="Calibri" panose="020F0502020204030204" pitchFamily="34" charset="0"/>
              </a:rPr>
              <a:t>Lider ds. jakości i komunikacji</a:t>
            </a:r>
            <a:r>
              <a:rPr lang="en-IE" dirty="0">
                <a:solidFill>
                  <a:schemeClr val="tx1"/>
                </a:solidFill>
                <a:effectLst/>
                <a:ea typeface="Calibri" panose="020F0502020204030204" pitchFamily="34" charset="0"/>
              </a:rPr>
              <a:t>)</a:t>
            </a:r>
            <a:endParaRPr lang="x-none">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IR</a:t>
            </a:r>
            <a:r>
              <a:rPr lang="pl-PL" b="1" dirty="0">
                <a:solidFill>
                  <a:schemeClr val="bg1"/>
                </a:solidFill>
                <a:effectLst/>
                <a:ea typeface="Calibri" panose="020F0502020204030204" pitchFamily="34" charset="0"/>
              </a:rPr>
              <a:t>LANDIA</a:t>
            </a:r>
            <a:r>
              <a:rPr lang="en-IE" b="1" dirty="0">
                <a:solidFill>
                  <a:schemeClr val="bg1"/>
                </a:solidFill>
                <a:effectLst/>
                <a:ea typeface="Calibri" panose="020F0502020204030204" pitchFamily="34" charset="0"/>
              </a:rPr>
              <a:t>:</a:t>
            </a:r>
            <a:r>
              <a:rPr lang="en-IE" dirty="0">
                <a:solidFill>
                  <a:schemeClr val="tx1"/>
                </a:solidFill>
                <a:effectLst/>
                <a:ea typeface="Calibri" panose="020F0502020204030204" pitchFamily="34" charset="0"/>
              </a:rPr>
              <a:t> Future Cast (FC) (</a:t>
            </a:r>
            <a:r>
              <a:rPr lang="pl-PL" dirty="0">
                <a:solidFill>
                  <a:schemeClr val="tx1"/>
                </a:solidFill>
                <a:effectLst/>
                <a:ea typeface="Calibri" panose="020F0502020204030204" pitchFamily="34" charset="0"/>
              </a:rPr>
              <a:t> Lider </a:t>
            </a:r>
            <a:r>
              <a:rPr lang="en-IE" dirty="0">
                <a:solidFill>
                  <a:schemeClr val="tx1"/>
                </a:solidFill>
                <a:effectLst/>
                <a:ea typeface="Calibri" panose="020F0502020204030204" pitchFamily="34" charset="0"/>
              </a:rPr>
              <a:t>PR1)</a:t>
            </a:r>
            <a:endParaRPr lang="x-none">
              <a:solidFill>
                <a:schemeClr val="tx1"/>
              </a:solidFill>
              <a:effectLst/>
              <a:ea typeface="Calibri" panose="020F0502020204030204" pitchFamily="34" charset="0"/>
            </a:endParaRPr>
          </a:p>
          <a:p>
            <a:pPr algn="just">
              <a:tabLst>
                <a:tab pos="450215" algn="l"/>
              </a:tabLst>
            </a:pPr>
            <a:r>
              <a:rPr lang="en-IE" b="1" dirty="0">
                <a:solidFill>
                  <a:schemeClr val="bg1"/>
                </a:solidFill>
                <a:effectLst/>
                <a:ea typeface="Calibri" panose="020F0502020204030204" pitchFamily="34" charset="0"/>
              </a:rPr>
              <a:t>D</a:t>
            </a:r>
            <a:r>
              <a:rPr lang="pl-PL" b="1" dirty="0">
                <a:solidFill>
                  <a:schemeClr val="bg1"/>
                </a:solidFill>
                <a:effectLst/>
                <a:ea typeface="Calibri" panose="020F0502020204030204" pitchFamily="34" charset="0"/>
              </a:rPr>
              <a:t>ANIA</a:t>
            </a:r>
            <a:r>
              <a:rPr lang="en-IE" b="1" dirty="0">
                <a:solidFill>
                  <a:schemeClr val="bg1"/>
                </a:solidFill>
                <a:effectLst/>
                <a:ea typeface="Calibri" panose="020F0502020204030204" pitchFamily="34" charset="0"/>
              </a:rPr>
              <a:t>:</a:t>
            </a:r>
            <a:r>
              <a:rPr lang="en-IE" dirty="0">
                <a:solidFill>
                  <a:schemeClr val="bg1"/>
                </a:solidFill>
                <a:effectLst/>
                <a:ea typeface="Calibri" panose="020F0502020204030204" pitchFamily="34" charset="0"/>
              </a:rPr>
              <a:t> </a:t>
            </a:r>
            <a:r>
              <a:rPr lang="en-IE" dirty="0">
                <a:solidFill>
                  <a:schemeClr val="tx1"/>
                </a:solidFill>
                <a:effectLst/>
                <a:ea typeface="Calibri" panose="020F0502020204030204" pitchFamily="34" charset="0"/>
              </a:rPr>
              <a:t>European E-Learning Institute funded by the European Union (EUIE). (</a:t>
            </a:r>
            <a:r>
              <a:rPr lang="pl-PL" dirty="0">
                <a:solidFill>
                  <a:schemeClr val="tx1"/>
                </a:solidFill>
                <a:effectLst/>
                <a:ea typeface="Calibri" panose="020F0502020204030204" pitchFamily="34" charset="0"/>
              </a:rPr>
              <a:t>Lider </a:t>
            </a:r>
            <a:r>
              <a:rPr lang="en-IE" dirty="0">
                <a:solidFill>
                  <a:schemeClr val="tx1"/>
                </a:solidFill>
                <a:effectLst/>
                <a:ea typeface="Calibri" panose="020F0502020204030204" pitchFamily="34" charset="0"/>
              </a:rPr>
              <a:t>PR4)</a:t>
            </a:r>
            <a:endParaRPr lang="x-none">
              <a:solidFill>
                <a:schemeClr val="tx1"/>
              </a:solidFill>
              <a:effectLst/>
              <a:ea typeface="Calibri" panose="020F0502020204030204" pitchFamily="34" charset="0"/>
            </a:endParaRPr>
          </a:p>
          <a:p>
            <a:pPr marR="243840" algn="just">
              <a:tabLst>
                <a:tab pos="450215" algn="l"/>
              </a:tabLst>
            </a:pPr>
            <a:r>
              <a:rPr lang="en-IE" dirty="0">
                <a:solidFill>
                  <a:schemeClr val="tx1"/>
                </a:solidFill>
                <a:effectLst/>
                <a:ea typeface="Calibri" panose="020F0502020204030204" pitchFamily="34" charset="0"/>
              </a:rPr>
              <a:t> </a:t>
            </a:r>
            <a:endParaRPr lang="x-none">
              <a:solidFill>
                <a:schemeClr val="tx1"/>
              </a:solidFill>
              <a:effectLst/>
              <a:ea typeface="Calibri" panose="020F0502020204030204" pitchFamily="34" charset="0"/>
            </a:endParaRPr>
          </a:p>
          <a:p>
            <a:pPr marR="243840">
              <a:tabLst>
                <a:tab pos="450215" algn="l"/>
              </a:tabLst>
            </a:pPr>
            <a:r>
              <a:rPr lang="pl-PL" dirty="0">
                <a:solidFill>
                  <a:schemeClr val="tx1"/>
                </a:solidFill>
                <a:ea typeface="Calibri" panose="020F0502020204030204" pitchFamily="34" charset="0"/>
              </a:rPr>
              <a:t>Niniejsze opracowanie powstało przy wsparciu kobiet i mężczyzn uczestniczących w wywiadach badawczych, które wykorzystaliśmy do uzyskania ich punktu widzenia i doświadczenia w sektorze budowlanym. Przeprowadzono wywiady jakościowe z dziewiętnastoma uczestnikami badań z sektora budowlanego, próbka z</a:t>
            </a:r>
            <a:endParaRPr lang="x-none">
              <a:solidFill>
                <a:schemeClr val="tx1"/>
              </a:solidFill>
              <a:effectLst/>
              <a:ea typeface="Calibri" panose="020F0502020204030204" pitchFamily="34" charset="0"/>
            </a:endParaRPr>
          </a:p>
          <a:p>
            <a:pPr marR="243840">
              <a:tabLst>
                <a:tab pos="450215" algn="l"/>
              </a:tabLst>
            </a:pPr>
            <a:r>
              <a:rPr lang="pl-PL" dirty="0">
                <a:solidFill>
                  <a:schemeClr val="bg1"/>
                </a:solidFill>
                <a:ea typeface="Calibri" panose="020F0502020204030204" pitchFamily="34" charset="0"/>
              </a:rPr>
              <a:t>Hiszpania - 4 Irlandia - 6 Polska - 4Niemcy - 3 </a:t>
            </a:r>
            <a:br>
              <a:rPr lang="pl-PL" dirty="0">
                <a:solidFill>
                  <a:schemeClr val="bg1"/>
                </a:solidFill>
                <a:ea typeface="Calibri" panose="020F0502020204030204" pitchFamily="34" charset="0"/>
              </a:rPr>
            </a:br>
            <a:r>
              <a:rPr lang="pl-PL" dirty="0">
                <a:solidFill>
                  <a:schemeClr val="bg1"/>
                </a:solidFill>
                <a:ea typeface="Calibri" panose="020F0502020204030204" pitchFamily="34" charset="0"/>
              </a:rPr>
              <a:t>Dania - 2</a:t>
            </a:r>
            <a:endParaRPr lang="x-none">
              <a:solidFill>
                <a:schemeClr val="bg1"/>
              </a:solidFill>
              <a:ea typeface="Calibri" panose="020F0502020204030204" pitchFamily="34" charset="0"/>
            </a:endParaRPr>
          </a:p>
          <a:p>
            <a:pPr marR="243840">
              <a:tabLst>
                <a:tab pos="450215" algn="l"/>
              </a:tabLst>
            </a:pPr>
            <a:r>
              <a:rPr lang="pl-PL" dirty="0">
                <a:solidFill>
                  <a:schemeClr val="tx1"/>
                </a:solidFill>
                <a:ea typeface="Calibri" panose="020F0502020204030204" pitchFamily="34" charset="0"/>
              </a:rPr>
              <a:t>Przeprowadzono kolejnych dwanaście wywiadów jakościowych z ekspertami ds. płci, po dwóch z każdego kraju partnerskiego, co zapewniło dogłębny wgląd w bogatą próbę w całej Europie.  Specjalne podziękowania dla naszych ekspertów ds. płci, którzy podzielili się swoją wiedzą i doświadczeniem w celu opracowania naszego przewodnika dobrych praktyk.</a:t>
            </a:r>
          </a:p>
          <a:p>
            <a:pPr marR="243840">
              <a:tabLst>
                <a:tab pos="450215" algn="l"/>
              </a:tabLst>
            </a:pPr>
            <a:r>
              <a:rPr lang="en-IE" dirty="0">
                <a:solidFill>
                  <a:schemeClr val="tx1"/>
                </a:solidFill>
                <a:effectLst/>
                <a:ea typeface="Calibri" panose="020F0502020204030204" pitchFamily="34" charset="0"/>
              </a:rPr>
              <a:t> </a:t>
            </a:r>
            <a:endParaRPr lang="x-none">
              <a:solidFill>
                <a:schemeClr val="tx1"/>
              </a:solidFill>
              <a:effectLst/>
              <a:ea typeface="Calibri" panose="020F0502020204030204" pitchFamily="34" charset="0"/>
            </a:endParaRPr>
          </a:p>
          <a:p>
            <a:pPr marR="243840">
              <a:tabLst>
                <a:tab pos="450215" algn="l"/>
              </a:tabLst>
            </a:pPr>
            <a:r>
              <a:rPr lang="en-IE" dirty="0" err="1">
                <a:solidFill>
                  <a:schemeClr val="tx1"/>
                </a:solidFill>
                <a:ea typeface="Calibri" panose="020F0502020204030204" pitchFamily="34" charset="0"/>
              </a:rPr>
              <a:t>Niniejszy</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raport</a:t>
            </a:r>
            <a:r>
              <a:rPr lang="en-IE" dirty="0">
                <a:solidFill>
                  <a:schemeClr val="tx1"/>
                </a:solidFill>
                <a:ea typeface="Calibri" panose="020F0502020204030204" pitchFamily="34" charset="0"/>
              </a:rPr>
              <a:t> z </a:t>
            </a:r>
            <a:r>
              <a:rPr lang="en-IE" dirty="0" err="1">
                <a:solidFill>
                  <a:schemeClr val="tx1"/>
                </a:solidFill>
                <a:ea typeface="Calibri" panose="020F0502020204030204" pitchFamily="34" charset="0"/>
              </a:rPr>
              <a:t>badań</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został</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opracowany</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przez</a:t>
            </a:r>
            <a:r>
              <a:rPr lang="en-IE" dirty="0">
                <a:solidFill>
                  <a:schemeClr val="tx1"/>
                </a:solidFill>
                <a:ea typeface="Calibri" panose="020F0502020204030204" pitchFamily="34" charset="0"/>
              </a:rPr>
              <a:t> Beatriz </a:t>
            </a:r>
            <a:r>
              <a:rPr lang="en-IE" dirty="0" err="1">
                <a:solidFill>
                  <a:schemeClr val="tx1"/>
                </a:solidFill>
                <a:ea typeface="Calibri" panose="020F0502020204030204" pitchFamily="34" charset="0"/>
              </a:rPr>
              <a:t>Oliete</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Martę</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Pérez</a:t>
            </a:r>
            <a:r>
              <a:rPr lang="en-IE" dirty="0">
                <a:solidFill>
                  <a:schemeClr val="tx1"/>
                </a:solidFill>
                <a:ea typeface="Calibri" panose="020F0502020204030204" pitchFamily="34" charset="0"/>
              </a:rPr>
              <a:t> Ríos z </a:t>
            </a:r>
            <a:r>
              <a:rPr lang="en-IE" dirty="0" err="1">
                <a:solidFill>
                  <a:schemeClr val="tx1"/>
                </a:solidFill>
                <a:ea typeface="Calibri" panose="020F0502020204030204" pitchFamily="34" charset="0"/>
              </a:rPr>
              <a:t>Fundacion</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Laboral</a:t>
            </a:r>
            <a:r>
              <a:rPr lang="en-IE" dirty="0">
                <a:solidFill>
                  <a:schemeClr val="tx1"/>
                </a:solidFill>
                <a:ea typeface="Calibri" panose="020F0502020204030204" pitchFamily="34" charset="0"/>
              </a:rPr>
              <a:t> de la </a:t>
            </a:r>
            <a:r>
              <a:rPr lang="en-IE" dirty="0" err="1">
                <a:solidFill>
                  <a:schemeClr val="tx1"/>
                </a:solidFill>
                <a:ea typeface="Calibri" panose="020F0502020204030204" pitchFamily="34" charset="0"/>
              </a:rPr>
              <a:t>Construccion</a:t>
            </a:r>
            <a:r>
              <a:rPr lang="en-IE" dirty="0">
                <a:solidFill>
                  <a:schemeClr val="tx1"/>
                </a:solidFill>
                <a:ea typeface="Calibri" panose="020F0502020204030204" pitchFamily="34" charset="0"/>
              </a:rPr>
              <a:t> (FLC) </a:t>
            </a:r>
            <a:r>
              <a:rPr lang="en-IE" dirty="0" err="1">
                <a:solidFill>
                  <a:schemeClr val="tx1"/>
                </a:solidFill>
                <a:ea typeface="Calibri" panose="020F0502020204030204" pitchFamily="34" charset="0"/>
              </a:rPr>
              <a:t>oraz</a:t>
            </a:r>
            <a:r>
              <a:rPr lang="en-IE" dirty="0">
                <a:solidFill>
                  <a:schemeClr val="tx1"/>
                </a:solidFill>
                <a:ea typeface="Calibri" panose="020F0502020204030204" pitchFamily="34" charset="0"/>
              </a:rPr>
              <a:t> Mary Whitney </a:t>
            </a:r>
            <a:r>
              <a:rPr lang="en-IE" dirty="0" err="1">
                <a:solidFill>
                  <a:schemeClr val="tx1"/>
                </a:solidFill>
                <a:ea typeface="Calibri" panose="020F0502020204030204" pitchFamily="34" charset="0"/>
              </a:rPr>
              <a:t>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Niamh</a:t>
            </a:r>
            <a:r>
              <a:rPr lang="en-IE" dirty="0">
                <a:solidFill>
                  <a:schemeClr val="tx1"/>
                </a:solidFill>
                <a:ea typeface="Calibri" panose="020F0502020204030204" pitchFamily="34" charset="0"/>
              </a:rPr>
              <a:t> Kenny z Future Cast (FC).</a:t>
            </a:r>
            <a:endParaRPr lang="pl-PL" dirty="0">
              <a:solidFill>
                <a:schemeClr val="tx1"/>
              </a:solidFill>
              <a:ea typeface="Calibri" panose="020F0502020204030204" pitchFamily="34" charset="0"/>
            </a:endParaRPr>
          </a:p>
          <a:p>
            <a:pPr marR="243840">
              <a:tabLst>
                <a:tab pos="450215" algn="l"/>
              </a:tabLst>
            </a:pPr>
            <a:r>
              <a:rPr lang="en-IE" dirty="0">
                <a:solidFill>
                  <a:schemeClr val="tx1"/>
                </a:solidFill>
                <a:effectLst/>
                <a:ea typeface="Calibri" panose="020F0502020204030204" pitchFamily="34" charset="0"/>
              </a:rPr>
              <a:t> </a:t>
            </a:r>
            <a:endParaRPr lang="x-none">
              <a:solidFill>
                <a:schemeClr val="tx1"/>
              </a:solidFill>
              <a:effectLst/>
              <a:ea typeface="Calibri" panose="020F0502020204030204" pitchFamily="34" charset="0"/>
            </a:endParaRPr>
          </a:p>
          <a:p>
            <a:pPr marR="243840">
              <a:tabLst>
                <a:tab pos="450215" algn="l"/>
              </a:tabLst>
            </a:pPr>
            <a:r>
              <a:rPr lang="en-IE" dirty="0" err="1">
                <a:solidFill>
                  <a:schemeClr val="tx1"/>
                </a:solidFill>
                <a:ea typeface="Calibri" panose="020F0502020204030204" pitchFamily="34" charset="0"/>
              </a:rPr>
              <a:t>Autorami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publikacji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na</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stronie</a:t>
            </a:r>
            <a:r>
              <a:rPr lang="en-IE" dirty="0">
                <a:solidFill>
                  <a:schemeClr val="tx1"/>
                </a:solidFill>
                <a:ea typeface="Calibri" panose="020F0502020204030204" pitchFamily="34" charset="0"/>
              </a:rPr>
              <a:t> www.femalesinconstruction.eu </a:t>
            </a:r>
            <a:r>
              <a:rPr lang="en-IE" dirty="0" err="1">
                <a:solidFill>
                  <a:schemeClr val="tx1"/>
                </a:solidFill>
                <a:ea typeface="Calibri" panose="020F0502020204030204" pitchFamily="34" charset="0"/>
              </a:rPr>
              <a:t>są</a:t>
            </a:r>
            <a:r>
              <a:rPr lang="en-IE" dirty="0">
                <a:solidFill>
                  <a:schemeClr val="tx1"/>
                </a:solidFill>
                <a:ea typeface="Calibri" panose="020F0502020204030204" pitchFamily="34" charset="0"/>
              </a:rPr>
              <a:t> Kathy Kelly, </a:t>
            </a:r>
            <a:r>
              <a:rPr lang="en-IE" dirty="0" err="1">
                <a:solidFill>
                  <a:schemeClr val="tx1"/>
                </a:solidFill>
                <a:ea typeface="Calibri" panose="020F0502020204030204" pitchFamily="34" charset="0"/>
              </a:rPr>
              <a:t>Canice</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Hamill</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i</a:t>
            </a:r>
            <a:r>
              <a:rPr lang="en-IE" dirty="0">
                <a:solidFill>
                  <a:schemeClr val="tx1"/>
                </a:solidFill>
                <a:ea typeface="Calibri" panose="020F0502020204030204" pitchFamily="34" charset="0"/>
              </a:rPr>
              <a:t> Catherine Neill z European E-learning Institute.  </a:t>
            </a:r>
            <a:r>
              <a:rPr lang="en-IE" dirty="0" err="1">
                <a:solidFill>
                  <a:schemeClr val="tx1"/>
                </a:solidFill>
                <a:ea typeface="Calibri" panose="020F0502020204030204" pitchFamily="34" charset="0"/>
              </a:rPr>
              <a:t>Dokumenty</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zestawu</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narzędzi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literatura</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zostały</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zaprojektowane</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i</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wyreżyserowane</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przez</a:t>
            </a:r>
            <a:r>
              <a:rPr lang="en-IE" dirty="0">
                <a:solidFill>
                  <a:schemeClr val="tx1"/>
                </a:solidFill>
                <a:ea typeface="Calibri" panose="020F0502020204030204" pitchFamily="34" charset="0"/>
              </a:rPr>
              <a:t> </a:t>
            </a:r>
            <a:r>
              <a:rPr lang="en-IE" dirty="0" err="1">
                <a:solidFill>
                  <a:schemeClr val="tx1"/>
                </a:solidFill>
                <a:ea typeface="Calibri" panose="020F0502020204030204" pitchFamily="34" charset="0"/>
              </a:rPr>
              <a:t>Lolę</a:t>
            </a:r>
            <a:r>
              <a:rPr lang="en-IE" dirty="0">
                <a:solidFill>
                  <a:schemeClr val="tx1"/>
                </a:solidFill>
                <a:ea typeface="Calibri" panose="020F0502020204030204" pitchFamily="34" charset="0"/>
              </a:rPr>
              <a:t> Gonzalez z Momentum Marketing Services Limited (MMS).</a:t>
            </a:r>
            <a:endParaRPr lang="x-none">
              <a:solidFill>
                <a:schemeClr val="tx1"/>
              </a:solidFill>
              <a:effectLst/>
              <a:ea typeface="Calibri" panose="020F0502020204030204" pitchFamily="34" charset="0"/>
            </a:endParaRPr>
          </a:p>
        </p:txBody>
      </p:sp>
    </p:spTree>
    <p:extLst>
      <p:ext uri="{BB962C8B-B14F-4D97-AF65-F5344CB8AC3E}">
        <p14:creationId xmlns:p14="http://schemas.microsoft.com/office/powerpoint/2010/main" val="5201644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5436</TotalTime>
  <Words>16962</Words>
  <Application>Microsoft Office PowerPoint</Application>
  <PresentationFormat>Niestandardowy</PresentationFormat>
  <Paragraphs>1114</Paragraphs>
  <Slides>75</Slides>
  <Notes>2</Notes>
  <HiddenSlides>0</HiddenSlides>
  <MMClips>0</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75</vt:i4>
      </vt:variant>
    </vt:vector>
  </HeadingPairs>
  <TitlesOfParts>
    <vt:vector size="84" baseType="lpstr">
      <vt:lpstr>Arial</vt:lpstr>
      <vt:lpstr>Calibri</vt:lpstr>
      <vt:lpstr>Century Schoolbook</vt:lpstr>
      <vt:lpstr>Montserrat</vt:lpstr>
      <vt:lpstr>Montserrat Light</vt:lpstr>
      <vt:lpstr>Poppins</vt:lpstr>
      <vt:lpstr>Symbol</vt:lpstr>
      <vt:lpstr>Office Theme</vt:lpstr>
      <vt:lpstr>1_Office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Magdalena Malinowska</cp:lastModifiedBy>
  <cp:revision>368</cp:revision>
  <dcterms:created xsi:type="dcterms:W3CDTF">2021-06-15T11:45:52Z</dcterms:created>
  <dcterms:modified xsi:type="dcterms:W3CDTF">2023-11-02T22:48:44Z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