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0" r:id="rId5"/>
  </p:sldMasterIdLst>
  <p:notesMasterIdLst>
    <p:notesMasterId r:id="rId81"/>
  </p:notesMasterIdLst>
  <p:handoutMasterIdLst>
    <p:handoutMasterId r:id="rId82"/>
  </p:handoutMasterIdLst>
  <p:sldIdLst>
    <p:sldId id="320" r:id="rId6"/>
    <p:sldId id="711" r:id="rId7"/>
    <p:sldId id="709" r:id="rId8"/>
    <p:sldId id="322" r:id="rId9"/>
    <p:sldId id="712" r:id="rId10"/>
    <p:sldId id="261" r:id="rId11"/>
    <p:sldId id="713" r:id="rId12"/>
    <p:sldId id="263" r:id="rId13"/>
    <p:sldId id="333" r:id="rId14"/>
    <p:sldId id="258" r:id="rId15"/>
    <p:sldId id="327" r:id="rId16"/>
    <p:sldId id="334" r:id="rId17"/>
    <p:sldId id="330" r:id="rId18"/>
    <p:sldId id="714" r:id="rId19"/>
    <p:sldId id="260" r:id="rId20"/>
    <p:sldId id="262" r:id="rId21"/>
    <p:sldId id="265" r:id="rId22"/>
    <p:sldId id="715" r:id="rId23"/>
    <p:sldId id="716" r:id="rId24"/>
    <p:sldId id="717" r:id="rId25"/>
    <p:sldId id="718" r:id="rId26"/>
    <p:sldId id="719" r:id="rId27"/>
    <p:sldId id="721" r:id="rId28"/>
    <p:sldId id="722" r:id="rId29"/>
    <p:sldId id="723" r:id="rId30"/>
    <p:sldId id="724" r:id="rId31"/>
    <p:sldId id="725" r:id="rId32"/>
    <p:sldId id="726" r:id="rId33"/>
    <p:sldId id="727" r:id="rId34"/>
    <p:sldId id="728" r:id="rId35"/>
    <p:sldId id="729" r:id="rId36"/>
    <p:sldId id="730" r:id="rId37"/>
    <p:sldId id="731" r:id="rId38"/>
    <p:sldId id="732" r:id="rId39"/>
    <p:sldId id="733" r:id="rId40"/>
    <p:sldId id="735" r:id="rId41"/>
    <p:sldId id="736" r:id="rId42"/>
    <p:sldId id="737" r:id="rId43"/>
    <p:sldId id="738" r:id="rId44"/>
    <p:sldId id="739" r:id="rId45"/>
    <p:sldId id="741" r:id="rId46"/>
    <p:sldId id="742" r:id="rId47"/>
    <p:sldId id="743" r:id="rId48"/>
    <p:sldId id="744" r:id="rId49"/>
    <p:sldId id="745" r:id="rId50"/>
    <p:sldId id="746" r:id="rId51"/>
    <p:sldId id="747" r:id="rId52"/>
    <p:sldId id="748" r:id="rId53"/>
    <p:sldId id="749" r:id="rId54"/>
    <p:sldId id="750" r:id="rId55"/>
    <p:sldId id="751" r:id="rId56"/>
    <p:sldId id="752" r:id="rId57"/>
    <p:sldId id="754" r:id="rId58"/>
    <p:sldId id="755" r:id="rId59"/>
    <p:sldId id="756" r:id="rId60"/>
    <p:sldId id="757" r:id="rId61"/>
    <p:sldId id="758" r:id="rId62"/>
    <p:sldId id="759" r:id="rId63"/>
    <p:sldId id="760" r:id="rId64"/>
    <p:sldId id="761" r:id="rId65"/>
    <p:sldId id="762" r:id="rId66"/>
    <p:sldId id="763" r:id="rId67"/>
    <p:sldId id="764" r:id="rId68"/>
    <p:sldId id="765" r:id="rId69"/>
    <p:sldId id="766" r:id="rId70"/>
    <p:sldId id="767" r:id="rId71"/>
    <p:sldId id="768" r:id="rId72"/>
    <p:sldId id="769" r:id="rId73"/>
    <p:sldId id="770" r:id="rId74"/>
    <p:sldId id="771" r:id="rId75"/>
    <p:sldId id="772" r:id="rId76"/>
    <p:sldId id="773" r:id="rId77"/>
    <p:sldId id="774" r:id="rId78"/>
    <p:sldId id="775" r:id="rId79"/>
    <p:sldId id="318" r:id="rId80"/>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15:guide id="1" pos="340" userDrawn="1">
          <p15:clr>
            <a:srgbClr val="A4A3A4"/>
          </p15:clr>
        </p15:guide>
        <p15:guide id="2" pos="4286" userDrawn="1">
          <p15:clr>
            <a:srgbClr val="A4A3A4"/>
          </p15:clr>
        </p15:guide>
        <p15:guide id="3" orient="horz" pos="336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D0E4"/>
    <a:srgbClr val="EF8D5B"/>
    <a:srgbClr val="000000"/>
    <a:srgbClr val="ECECEC"/>
    <a:srgbClr val="FFDE17"/>
    <a:srgbClr val="57A672"/>
    <a:srgbClr val="B2DDC9"/>
    <a:srgbClr val="011E3B"/>
    <a:srgbClr val="D61980"/>
    <a:srgbClr val="28AF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94" autoAdjust="0"/>
    <p:restoredTop sz="94638"/>
  </p:normalViewPr>
  <p:slideViewPr>
    <p:cSldViewPr snapToGrid="0" snapToObjects="1">
      <p:cViewPr varScale="1">
        <p:scale>
          <a:sx n="74" d="100"/>
          <a:sy n="74" d="100"/>
        </p:scale>
        <p:origin x="2940" y="66"/>
      </p:cViewPr>
      <p:guideLst>
        <p:guide pos="340"/>
        <p:guide pos="4286"/>
        <p:guide orient="horz" pos="3367"/>
      </p:guideLst>
    </p:cSldViewPr>
  </p:slideViewPr>
  <p:notesTextViewPr>
    <p:cViewPr>
      <p:scale>
        <a:sx n="1" d="1"/>
        <a:sy n="1" d="1"/>
      </p:scale>
      <p:origin x="0" y="0"/>
    </p:cViewPr>
  </p:notesTextViewPr>
  <p:sorterViewPr>
    <p:cViewPr>
      <p:scale>
        <a:sx n="78" d="100"/>
        <a:sy n="78" d="100"/>
      </p:scale>
      <p:origin x="0" y="0"/>
    </p:cViewPr>
  </p:sorterViewPr>
  <p:notesViewPr>
    <p:cSldViewPr snapToGrid="0" snapToObjects="1" showGuides="1">
      <p:cViewPr varScale="1">
        <p:scale>
          <a:sx n="88" d="100"/>
          <a:sy n="88" d="100"/>
        </p:scale>
        <p:origin x="2664"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11/3/2023</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‹Nº›</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1T17:22:15.569"/>
    </inkml:context>
    <inkml:brush xml:id="br0">
      <inkml:brushProperty name="width" value="0.07938" units="cm"/>
      <inkml:brushProperty name="height" value="0.07938" units="cm"/>
      <inkml:brushProperty name="color" value="#FFFFFF"/>
    </inkml:brush>
  </inkml:definitions>
  <inkml:trace contextRef="#ctx0" brushRef="#br0">2064 13 24575,'-48'0'0,"-8"0"0,-18 0 0,31 0 0,-1 0 0,-1 0 0,0 2 0,-7-1 0,1 2 0,2 1 0,-1 1 0,0 2 0,1 0 0,-1-1 0,0 3 0,6 3 0,-1-1 0,-2 3 0,2 0 0,1 4 0,0-1 0,2 1 0,1 2 0,-1-2 0,-1 1 0,4 0 0,-1 1 0,-1 2 0,2 2 0,1-1 0,-2 3 0,1 1 0,2 0 0,2 1 0,3 0 0,-26 23 0,4-1 0,7 4 0,20-23 0,3-1 0,0 2 0,1 2 0,2 1 0,1-1 0,-2 1 0,3-2 0,-16 36 0,4 1 0,6-8 0,9-11 0,5-12 0,2-10 0,4-5 0,1 1 0,1 8 0,-3 5 0,3 8 0,-1-3 0,4 1 0,6 2 0,8 0 0,19 1 0,12 3 0,13 0 0,-24-26 0,0 4 0,1 0 0,0-2 0,3 1 0,0-3 0,1 1 0,1-3 0,1-1 0,0-1 0,-3-4 0,-2 0 0,39 8 0,-11-8 0,2-7 0,0-5 0,1-6 0,3-5 0,6-10 0,-3-8 0,-36 9 0,-1-2 0,-1-2 0,0-2 0,-1 0 0,-2-4 0,5-1 0,-2-2 0,-2-5 0,2 2 0,2-1 0,1-1 0,-3 0 0,0-2 0,-3 2 0,-1-2 0,-3 3 0,-4 1 0,-2-3 0,0 0 0,-3 2 0,0-3 0,0 1 0,0 0 0,-3-4 0,1-2 0,0 0 0,-2 0 0,-2 3 0,-1 2 0,5-33 0,-5 10 0,-8 7 0,-1-4 0,-3-7 0,0-4 0,0-3 0,0 3 0,-3 14 0,-4 8 0,-2 7 0,-3 4 0,-1 5 0,-1 0 0,-8 4 0,-3 3 0,-4 0 0,-6 0 0,-1-4 0,-6-5 0,-6-1 0,-15 6 0,18 7 0,1 1 0,-3 5 0,-9-9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1T17:30:40.023"/>
    </inkml:context>
    <inkml:brush xml:id="br0">
      <inkml:brushProperty name="width" value="0.07938" units="cm"/>
      <inkml:brushProperty name="height" value="0.07938" units="cm"/>
      <inkml:brushProperty name="color" value="#FFFFFF"/>
    </inkml:brush>
  </inkml:definitions>
  <inkml:trace contextRef="#ctx0" brushRef="#br0">1725 102 24575,'-20'-2'0,"-3"-4"0,9 2 0,-2-1 0,-1-1 0,-1-2 0,-2 1 0,-1 0 0,-1 0 0,0-1 0,-2 2 0,1-1 0,-2 1 0,-1 2 0,1-1 0,1 1 0,-3 2 0,0-1 0,7 2 0,0 0 0,0 1-302,-3-1 1,-1 1 0,0-1 301,-1 1 0,-3 0 0,1 0 0,-2 0 0,1 0 0,-1 0 0,1 0 0,1 0 0,-1 0 0,3 0 0,0 0 0,1 0 0,2 0 0,1 0 0,0 0-68,-7 0 0,0 0 68,0 0 0,1 0 0,0 0 0,0 0 0,-1 1 0,-1 1 0,1 1 0,0 2 0,8-1 0,0 0 0,0 2 0,-1 0 0,0 2 0,0-1 0,0 2 0,0 0 0,1 0 0,-1 1 0,0 1 0,1 1 0,1-1 0,0 0 0,1 1 0,-7 4 0,0 1 0,4-2 0,0 0 0,2-1 0,2-1 0,2-1 0,0 1 0,3-2 0,0 2 0,1 0 0,2 1 448,1 0 1,1 1-449,2 1 0,1 2 71,1 1 1,2 2-72,0 1 0,1 0 0,-1 3 0,2 0 0,-1 2 0,1-1 0,0 1 0,2 0 0,0 1 0,3-1 0,0 0 0,1-1 0,2 0 0,1 0 0,2-2 0,0 0 0,1-1 0,1 0 0,1-1 0,2 1 0,-1-2 0,1 0 0,0 0 0,1 0 0,0-2 0,1 0 0,1-2 0,0 1 0,1 0 0,0-2 0,3 0 0,-1-1 0,1 1 0,0-2 0,1-1 0,0-1 0,1 0 0,-1-1 0,-1 0 0,1-2 0,-1 0 0,1-2 0,0-1 0,0-1 0,0-1 0,2-2 0,2 0 0,-1-1 0,-8 0 0,1-1 0,-1 0-171,1 0 1,1 0-1,-1 0 171,1 0 0,0 0 0,0-1 0,0 0 0,0 0 0,0-1 0,-1-1 0,1-1 0,-1 1 0,-1-2 0,0 0 0,0 0 0,6-4 0,0 0 0,-4 1 0,0-1 0,-2 2 0,-1-1 0,-1 0 0,-1 0 0,1-2 0,1 0 0,0-1 0,0 1 0,-1-1 0,0-1 256,0 1 0,0 0-256,-2-1 0,0 2 0,0-1 0,-1 0 0,0 0 0,0 1 0,-1-1 0,0-1 0,-1 0 0,1-1 0,-1 2 0,-1-2 0,-1 3 0,-1-1 0,8-6 0,-4 3 0,-2 2 0,2-2 0,0-1 0,1-1 0,-1-1 0,-1-1 0,0 0 0,0 1 0,0 0 0,-1-2 0,-1-1 0,-3 1 0,-2-1 0,-3-2 0,-2-6 0,0 11 0,-1 0 0,0-2 0,0-1 0,0 2 0,0-1 0,0 2 0,0 0 0,0 1 0,0 2 0,0-14 0,0 3 0,0 0 0,0 3 0,0 2 0,0 2 0,-2 1 0,1 1 0,-2-2 0,-2 2 0,0 0 0,0 6 0,3 4 0,-1 4 0,1 0 0,1 0 0,-2 0 0,1 1 0,-2-1 0,-1-1 0,-3-3 0,-2-3 0,-1-2 0,0 0 0,2 4 0,3 1 0,2 1 0,1-3 0,1 3 0,0-1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1T17:38:07.702"/>
    </inkml:context>
    <inkml:brush xml:id="br0">
      <inkml:brushProperty name="width" value="0.07938" units="cm"/>
      <inkml:brushProperty name="height" value="0.07938" units="cm"/>
      <inkml:brushProperty name="color" value="#7CD0E4"/>
    </inkml:brush>
  </inkml:definitions>
  <inkml:trace contextRef="#ctx0" brushRef="#br0">1112 5 24575,'-18'-3'0,"2"2"0,-4 0 0,2 1 0,-1 0 0,-2 0-463,2 0 0,-2 0 0,0 0 0,0 0 463,3 0 0,0 0 0,0 0 0,0 0 0,0 0-299,0 0 0,0 0 1,0 0-1,1 0 1,-1 0 298,0 0 0,0 0 0,-1 0 0,2 0 0,-1 0 0,-3 0 0,-1 1 0,1-1 0,0 1 0,0 0 0,1 1 0,-1 0 0,-1 1 0,2 2 0,-1-1 0,-1 2 0,1-1 0,2 1 0,1 0 0,1 0 0,1 0 0,-2 1 0,-1 1 0,0 2 0,0-1 0,1 0 173,4-1 1,2 1-1,0-1-173,-5 5 0,0-1 0,2 1 0,1 1 0,1 0 0,1 1 0,0 1 0,1 1 0,0 0 0,0 1 0,1 0 0,1 0 0,0 1 0,2-1 0,1 0 0,0 0 0,1 0 0,1 0 0,2 2 0,0 1 0,2-6 0,-1 0 0,0 0-231,1 2 0,0-1 0,1 1 231,1 1 0,1 1 0,0-1 0,1 1 0,1 0 0,0 0 0,1 0 0,1 1 0,1-1 0,0-1 0,1 1 0,-1 0 0,2-1 0,-1 0 0,0-1 0,2 0 0,0-1 0,0 0 0,1 0 0,1-1 0,1 0 0,0-1 0,0 0 0,1-1 0,1-1 0,0 1 0,0-1 0,0-1 0,0 0 0,1-1 0,0 0 0,0-1 0,0 0 0,1-1 0,0-1 0,0 0 0,1-1 0,0 0 0,0-2 0,1 0 0,0 0 0,0-1 0,1-1 0,-1 0 0,1-1 0,-1 0 0,0-1 0,0 0 0,0-1 0,0 0 0,1-2-145,-5 0 0,0 0 0,-1-1 0,1-1 145,0 0 0,1-1 0,-1-1 0,0 0 0,0 0 0,1-1 0,-1-1 0,0 0 0,0 0 0,0 0 0,0 0 0,0 0 0,-1-1 0,0 2 0,-1-1 0,1 0 0,-1 0 0,-1 0 0,0 0 0,1 0 0,3-4 0,-1 1 0,1-1 168,-2 0 1,-1 0-1,0 0-168,0 0 0,-1-1 0,0 1 0,-1-1 0,-1 0 0,0 0 0,-1 1 0,-1-1 0,0 0-96,0 1 0,-1-1 0,-1 0 96,0 0 0,0 1 0,-1-1 0,2-5 0,-1-1 0,0 1 0,-2 0 244,0 0 1,-2 1-245,-1 0 0,0 1 0,-1-1 0,-1 0 0,0 0 0,0 0 731,-1 0 1,-1 1-732,-1-1 0,-1 1 534,-1 2 0,-1 0-534,-2 0 0,0 2 0,-1-1 0,-1 1 0,0-1 0,-1 1 0,0-1 0,-1 0 0,-1 1 0,2 0 318,-1 0 0,1 1-318,1 2 0,0 0 112,2 2 1,1 0-113,-7-5 0,0 0 0,-2 1 0,1-1 0,3 2 0,4 4 0,5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1T17:21:02.835"/>
    </inkml:context>
    <inkml:brush xml:id="br0">
      <inkml:brushProperty name="width" value="0.07938" units="cm"/>
      <inkml:brushProperty name="height" value="0.07938" units="cm"/>
      <inkml:brushProperty name="color" value="#7CD0E4"/>
    </inkml:brush>
  </inkml:definitions>
  <inkml:trace contextRef="#ctx0" brushRef="#br0">1596 62 24575,'-24'2'0,"-14"1"0,-8 1 0,-2-2 0,4-2 0,9-1 0,-3-4 0,-5-4 0,-4-2 0,19 6 0,-1 0 0,1 1 0,0 1 0,-3-1 0,-1 1 0,0-1 0,0 2 0,0-2 0,0 1 0,-1 0 0,0 0 0,2 1 0,0 1 0,-2 0 0,1 2 0,0 1 0,2 2 0,0 0 0,1 2 0,2 1 0,0 1 0,-23 7 0,3 1 0,2 4 0,2 8 0,21-9 0,1 0 0,-1 5 0,0 1 0,1 0 0,-1 2 0,2-1 0,-1 1 0,1 1 0,0 0 0,1-1 0,1 0 0,2 0 0,0 0 0,3 0 0,0 0 0,1-2 0,1 1 0,2 0 0,1 1 0,-5 25 0,3-4 0,6-1 0,1-2 0,3-2 0,0 0 0,4-3 0,7 0 0,8-2 0,10 4 0,-13-18 0,2 0 0,2 3 0,1 1 0,1 2 0,-1 1 0,3 0 0,-1 0 0,-2-2 0,0-2 0,0-2 0,-1-2 0,0-2 0,1-2 0,18 8 0,5-7 0,3-9 0,-21-8 0,2-1 0,4 0 0,2-1 0,1 0 0,0 0 0,2 0 0,-2 1 0,1 0 0,-1-1 0,-2 1 0,-1-1 0,-3 1 0,0-1 0,-1 1 0,-1-1 0,24 3 0,-2-2 0,-1-4 0,-4-3 0,0-3 0,-1-3 0,2-4 0,2-4 0,-4-3 0,1-3 0,-1 1 0,2 2 0,0 1 0,-1 2 0,-5 3 0,-7-2 0,-1 2 0,-3 0 0,-1-2 0,-3 1 0,-5 2 0,-6 0 0,-4 1 0,-1-2 0,4-6 0,5-7 0,4-5 0,4-4 0,-2 2 0,-1 3 0,-6 4 0,-5 8 0,-1-2 0,-1 0 0,1-1 0,-1-3 0,-1 6 0,-1 4 0,-4 4 0,-1 1 0,1-3 0,0-7 0,0-10 0,-1-7 0,-2-5 0,0-1 0,-2 2 0,-6 3 0,-7 4 0,-3 2 0,-2 2 0,-1 4 0,-4-1 0,-2-1 0,-2-2 0,0 1 0,-1 3 0,-3 5 0,-3 5 0,3 6 0,3 3 0,4 3 0,3 0 0,2 1 0,1-1 0,2 0 0,-2-2 0,11 4 0,-3-1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11/3/2023</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‹Nº›</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1448AF0-1E53-E44C-9F60-B155A99157D6}" type="slidenum">
              <a:t>2</a:t>
            </a:fld>
            <a:endParaRPr lang="en-GB"/>
          </a:p>
        </p:txBody>
      </p:sp>
    </p:spTree>
    <p:extLst>
      <p:ext uri="{BB962C8B-B14F-4D97-AF65-F5344CB8AC3E}">
        <p14:creationId xmlns:p14="http://schemas.microsoft.com/office/powerpoint/2010/main" val="3740125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1448AF0-1E53-E44C-9F60-B155A99157D6}" type="slidenum">
              <a:t>3</a:t>
            </a:fld>
            <a:endParaRPr lang="en-GB"/>
          </a:p>
        </p:txBody>
      </p:sp>
    </p:spTree>
    <p:extLst>
      <p:ext uri="{BB962C8B-B14F-4D97-AF65-F5344CB8AC3E}">
        <p14:creationId xmlns:p14="http://schemas.microsoft.com/office/powerpoint/2010/main" val="3486538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8B7E260-BCC7-89E3-59C9-94F5F79C7B96}"/>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248430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Photo Slide 03">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US" dirty="0"/>
              <a:t>C</a:t>
            </a:r>
          </a:p>
        </p:txBody>
      </p:sp>
      <p:sp>
        <p:nvSpPr>
          <p:cNvPr id="5" name="Slide Number Placeholder 5">
            <a:extLst>
              <a:ext uri="{FF2B5EF4-FFF2-40B4-BE49-F238E27FC236}">
                <a16:creationId xmlns:a16="http://schemas.microsoft.com/office/drawing/2014/main" id="{8F2FF7CD-837E-6BC7-87E4-C00987E3B46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6" name="Text Placeholder 32">
            <a:extLst>
              <a:ext uri="{FF2B5EF4-FFF2-40B4-BE49-F238E27FC236}">
                <a16:creationId xmlns:a16="http://schemas.microsoft.com/office/drawing/2014/main" id="{464B5678-B609-0C1D-0ABB-E2BAC52E8E9E}"/>
              </a:ext>
            </a:extLst>
          </p:cNvPr>
          <p:cNvSpPr>
            <a:spLocks noGrp="1"/>
          </p:cNvSpPr>
          <p:nvPr>
            <p:ph type="body" sz="quarter" idx="32" hasCustomPrompt="1"/>
          </p:nvPr>
        </p:nvSpPr>
        <p:spPr>
          <a:xfrm>
            <a:off x="560487" y="4368538"/>
            <a:ext cx="6526988" cy="5461262"/>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7" name="Text Placeholder 32">
            <a:extLst>
              <a:ext uri="{FF2B5EF4-FFF2-40B4-BE49-F238E27FC236}">
                <a16:creationId xmlns:a16="http://schemas.microsoft.com/office/drawing/2014/main" id="{1D49BEFF-1FD3-73AC-DDA4-64268D26116D}"/>
              </a:ext>
            </a:extLst>
          </p:cNvPr>
          <p:cNvSpPr>
            <a:spLocks noGrp="1"/>
          </p:cNvSpPr>
          <p:nvPr>
            <p:ph type="body" sz="quarter" idx="42" hasCustomPrompt="1"/>
          </p:nvPr>
        </p:nvSpPr>
        <p:spPr>
          <a:xfrm>
            <a:off x="563667" y="3117961"/>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Tree>
    <p:extLst>
      <p:ext uri="{BB962C8B-B14F-4D97-AF65-F5344CB8AC3E}">
        <p14:creationId xmlns:p14="http://schemas.microsoft.com/office/powerpoint/2010/main" val="114589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221E52-4ABB-5243-858B-F6B8CF1B5E34}"/>
              </a:ext>
            </a:extLst>
          </p:cNvPr>
          <p:cNvSpPr/>
          <p:nvPr userDrawn="1"/>
        </p:nvSpPr>
        <p:spPr>
          <a:xfrm flipV="1">
            <a:off x="-1" y="-43155"/>
            <a:ext cx="7559675" cy="3192754"/>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0" y="568686"/>
            <a:ext cx="6403112" cy="2314214"/>
          </a:xfrm>
          <a:prstGeom prst="rect">
            <a:avLst/>
          </a:prstGeom>
        </p:spPr>
        <p:txBody>
          <a:bodyPr anchor="ctr">
            <a:normAutofit/>
          </a:bodyPr>
          <a:lstStyle>
            <a:lvl1pPr marL="0" indent="0" algn="ctr">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
        <p:nvSpPr>
          <p:cNvPr id="2" name="Slide Number Placeholder 5">
            <a:extLst>
              <a:ext uri="{FF2B5EF4-FFF2-40B4-BE49-F238E27FC236}">
                <a16:creationId xmlns:a16="http://schemas.microsoft.com/office/drawing/2014/main" id="{68DE4C91-2E5D-BC18-76B2-68E11D7A4BE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4" name="Text Placeholder 32">
            <a:extLst>
              <a:ext uri="{FF2B5EF4-FFF2-40B4-BE49-F238E27FC236}">
                <a16:creationId xmlns:a16="http://schemas.microsoft.com/office/drawing/2014/main" id="{BAD71A04-8323-6097-6CE6-14B1FDF930A5}"/>
              </a:ext>
            </a:extLst>
          </p:cNvPr>
          <p:cNvSpPr>
            <a:spLocks noGrp="1"/>
          </p:cNvSpPr>
          <p:nvPr>
            <p:ph type="body" sz="quarter" idx="32" hasCustomPrompt="1"/>
          </p:nvPr>
        </p:nvSpPr>
        <p:spPr>
          <a:xfrm>
            <a:off x="538294" y="3515168"/>
            <a:ext cx="6526988" cy="6187632"/>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Tree>
    <p:extLst>
      <p:ext uri="{BB962C8B-B14F-4D97-AF65-F5344CB8AC3E}">
        <p14:creationId xmlns:p14="http://schemas.microsoft.com/office/powerpoint/2010/main" val="2859342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5">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4F5B6F1-1F70-8542-A18D-9BC642672EA0}"/>
              </a:ext>
            </a:extLst>
          </p:cNvPr>
          <p:cNvSpPr/>
          <p:nvPr userDrawn="1"/>
        </p:nvSpPr>
        <p:spPr>
          <a:xfrm flipV="1">
            <a:off x="-1" y="2082797"/>
            <a:ext cx="7559675" cy="4610101"/>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 name="Text Placeholder 32">
            <a:extLst>
              <a:ext uri="{FF2B5EF4-FFF2-40B4-BE49-F238E27FC236}">
                <a16:creationId xmlns:a16="http://schemas.microsoft.com/office/drawing/2014/main" id="{F6EB6498-DFEC-67FB-F06F-1D0854BC7077}"/>
              </a:ext>
            </a:extLst>
          </p:cNvPr>
          <p:cNvSpPr>
            <a:spLocks noGrp="1"/>
          </p:cNvSpPr>
          <p:nvPr>
            <p:ph type="body" sz="quarter" idx="52" hasCustomPrompt="1"/>
          </p:nvPr>
        </p:nvSpPr>
        <p:spPr>
          <a:xfrm>
            <a:off x="559612" y="7335188"/>
            <a:ext cx="2696198" cy="1933701"/>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5" name="Text Placeholder 32">
            <a:extLst>
              <a:ext uri="{FF2B5EF4-FFF2-40B4-BE49-F238E27FC236}">
                <a16:creationId xmlns:a16="http://schemas.microsoft.com/office/drawing/2014/main" id="{6787CA39-9AC5-1B45-9E5E-3A8736B2FF5E}"/>
              </a:ext>
            </a:extLst>
          </p:cNvPr>
          <p:cNvSpPr>
            <a:spLocks noGrp="1"/>
          </p:cNvSpPr>
          <p:nvPr>
            <p:ph type="body" sz="quarter" idx="53" hasCustomPrompt="1"/>
          </p:nvPr>
        </p:nvSpPr>
        <p:spPr>
          <a:xfrm>
            <a:off x="3446037" y="7348997"/>
            <a:ext cx="3563248" cy="1933701"/>
          </a:xfrm>
          <a:prstGeom prst="rect">
            <a:avLst/>
          </a:prstGeom>
        </p:spPr>
        <p:txBody>
          <a:bodyPr>
            <a:noAutofit/>
          </a:bodyPr>
          <a:lstStyle>
            <a:lvl1pPr marL="0" indent="0" algn="l">
              <a:buNone/>
              <a:defRPr sz="1800" b="0"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 name="Text Placeholder 32">
            <a:extLst>
              <a:ext uri="{FF2B5EF4-FFF2-40B4-BE49-F238E27FC236}">
                <a16:creationId xmlns:a16="http://schemas.microsoft.com/office/drawing/2014/main" id="{66DCEEB8-4B5F-63E1-0A9C-A105631BF3F5}"/>
              </a:ext>
            </a:extLst>
          </p:cNvPr>
          <p:cNvSpPr>
            <a:spLocks noGrp="1"/>
          </p:cNvSpPr>
          <p:nvPr>
            <p:ph type="body" sz="quarter" idx="32" hasCustomPrompt="1"/>
          </p:nvPr>
        </p:nvSpPr>
        <p:spPr>
          <a:xfrm>
            <a:off x="538294" y="2362200"/>
            <a:ext cx="6526988" cy="3479800"/>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7" name="Text Placeholder 32">
            <a:extLst>
              <a:ext uri="{FF2B5EF4-FFF2-40B4-BE49-F238E27FC236}">
                <a16:creationId xmlns:a16="http://schemas.microsoft.com/office/drawing/2014/main" id="{84864FC6-8E5D-4F42-A929-9EA71FF6BBAF}"/>
              </a:ext>
            </a:extLst>
          </p:cNvPr>
          <p:cNvSpPr>
            <a:spLocks noGrp="1"/>
          </p:cNvSpPr>
          <p:nvPr>
            <p:ph type="body" sz="quarter" idx="42" hasCustomPrompt="1"/>
          </p:nvPr>
        </p:nvSpPr>
        <p:spPr>
          <a:xfrm>
            <a:off x="541474" y="920861"/>
            <a:ext cx="6570888" cy="958739"/>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8" name="Slide Number Placeholder 5">
            <a:extLst>
              <a:ext uri="{FF2B5EF4-FFF2-40B4-BE49-F238E27FC236}">
                <a16:creationId xmlns:a16="http://schemas.microsoft.com/office/drawing/2014/main" id="{37DFFDC1-9675-82D0-493F-7AEBE8B3E63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243499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6">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A004C10-BC8B-AB29-08B9-9A7BE089910E}"/>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207D640C-731B-94A3-AE0A-4B8E507C9FAC}"/>
              </a:ext>
            </a:extLst>
          </p:cNvPr>
          <p:cNvSpPr/>
          <p:nvPr userDrawn="1"/>
        </p:nvSpPr>
        <p:spPr>
          <a:xfrm>
            <a:off x="0" y="5025532"/>
            <a:ext cx="7559675" cy="463916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3" name="Graphic 383">
            <a:extLst>
              <a:ext uri="{FF2B5EF4-FFF2-40B4-BE49-F238E27FC236}">
                <a16:creationId xmlns:a16="http://schemas.microsoft.com/office/drawing/2014/main" id="{3310FBC6-127E-2E21-E365-8D2FD2E713BE}"/>
              </a:ext>
            </a:extLst>
          </p:cNvPr>
          <p:cNvSpPr/>
          <p:nvPr userDrawn="1"/>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ADEF1F3-038E-95E5-5AD5-FE793012365A}"/>
              </a:ext>
            </a:extLst>
          </p:cNvPr>
          <p:cNvSpPr/>
          <p:nvPr userDrawn="1"/>
        </p:nvSpPr>
        <p:spPr>
          <a:xfrm rot="16200000">
            <a:off x="-2147776" y="7888055"/>
            <a:ext cx="5345907"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8" name="Text Placeholder 32">
            <a:extLst>
              <a:ext uri="{FF2B5EF4-FFF2-40B4-BE49-F238E27FC236}">
                <a16:creationId xmlns:a16="http://schemas.microsoft.com/office/drawing/2014/main" id="{6605E4E7-C5B0-7145-F24B-94865915C3A4}"/>
              </a:ext>
            </a:extLst>
          </p:cNvPr>
          <p:cNvSpPr>
            <a:spLocks noGrp="1"/>
          </p:cNvSpPr>
          <p:nvPr>
            <p:ph type="body" sz="quarter" idx="32" hasCustomPrompt="1"/>
          </p:nvPr>
        </p:nvSpPr>
        <p:spPr>
          <a:xfrm>
            <a:off x="538294" y="2171438"/>
            <a:ext cx="6526988" cy="2258286"/>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9" name="Text Placeholder 32">
            <a:extLst>
              <a:ext uri="{FF2B5EF4-FFF2-40B4-BE49-F238E27FC236}">
                <a16:creationId xmlns:a16="http://schemas.microsoft.com/office/drawing/2014/main" id="{1F3EBF30-3453-ED8E-9086-A5182F417AC2}"/>
              </a:ext>
            </a:extLst>
          </p:cNvPr>
          <p:cNvSpPr>
            <a:spLocks noGrp="1"/>
          </p:cNvSpPr>
          <p:nvPr>
            <p:ph type="body" sz="quarter" idx="42" hasCustomPrompt="1"/>
          </p:nvPr>
        </p:nvSpPr>
        <p:spPr>
          <a:xfrm>
            <a:off x="541474" y="920861"/>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10" name="Picture Placeholder 37">
            <a:extLst>
              <a:ext uri="{FF2B5EF4-FFF2-40B4-BE49-F238E27FC236}">
                <a16:creationId xmlns:a16="http://schemas.microsoft.com/office/drawing/2014/main" id="{B0A50D41-A449-C0DC-E30F-3FDDC4A35991}"/>
              </a:ext>
            </a:extLst>
          </p:cNvPr>
          <p:cNvSpPr>
            <a:spLocks noGrp="1"/>
          </p:cNvSpPr>
          <p:nvPr>
            <p:ph type="pic" sz="quarter" idx="41"/>
          </p:nvPr>
        </p:nvSpPr>
        <p:spPr>
          <a:xfrm rot="10800000" flipV="1">
            <a:off x="3137897" y="4619455"/>
            <a:ext cx="3966791" cy="298784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11" name="Text Placeholder 23">
            <a:extLst>
              <a:ext uri="{FF2B5EF4-FFF2-40B4-BE49-F238E27FC236}">
                <a16:creationId xmlns:a16="http://schemas.microsoft.com/office/drawing/2014/main" id="{0AB2276F-5A62-F8E6-8180-58B775915EDB}"/>
              </a:ext>
            </a:extLst>
          </p:cNvPr>
          <p:cNvSpPr>
            <a:spLocks noGrp="1"/>
          </p:cNvSpPr>
          <p:nvPr>
            <p:ph type="body" sz="quarter" idx="13" hasCustomPrompt="1"/>
          </p:nvPr>
        </p:nvSpPr>
        <p:spPr>
          <a:xfrm>
            <a:off x="3137896" y="7925824"/>
            <a:ext cx="3928546" cy="1400960"/>
          </a:xfrm>
          <a:prstGeom prst="rect">
            <a:avLst/>
          </a:prstGeom>
        </p:spPr>
        <p:txBody>
          <a:bodyPr anchor="ctr">
            <a:normAutofit/>
          </a:bodyPr>
          <a:lstStyle>
            <a:lvl1pPr marL="0" indent="0" algn="ctr">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
        <p:nvSpPr>
          <p:cNvPr id="12" name="Slide Number Placeholder 5">
            <a:extLst>
              <a:ext uri="{FF2B5EF4-FFF2-40B4-BE49-F238E27FC236}">
                <a16:creationId xmlns:a16="http://schemas.microsoft.com/office/drawing/2014/main" id="{9F5F64DD-B0BA-5A8C-7FBD-1F0FE9789E90}"/>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1777714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Slide 06">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A004C10-BC8B-AB29-08B9-9A7BE089910E}"/>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207D640C-731B-94A3-AE0A-4B8E507C9FAC}"/>
              </a:ext>
            </a:extLst>
          </p:cNvPr>
          <p:cNvSpPr/>
          <p:nvPr userDrawn="1"/>
        </p:nvSpPr>
        <p:spPr>
          <a:xfrm>
            <a:off x="0" y="5025532"/>
            <a:ext cx="7559675" cy="463916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8" name="Text Placeholder 32">
            <a:extLst>
              <a:ext uri="{FF2B5EF4-FFF2-40B4-BE49-F238E27FC236}">
                <a16:creationId xmlns:a16="http://schemas.microsoft.com/office/drawing/2014/main" id="{6605E4E7-C5B0-7145-F24B-94865915C3A4}"/>
              </a:ext>
            </a:extLst>
          </p:cNvPr>
          <p:cNvSpPr>
            <a:spLocks noGrp="1"/>
          </p:cNvSpPr>
          <p:nvPr>
            <p:ph type="body" sz="quarter" idx="32" hasCustomPrompt="1"/>
          </p:nvPr>
        </p:nvSpPr>
        <p:spPr>
          <a:xfrm>
            <a:off x="538294" y="2171438"/>
            <a:ext cx="6526988" cy="2258286"/>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9" name="Text Placeholder 32">
            <a:extLst>
              <a:ext uri="{FF2B5EF4-FFF2-40B4-BE49-F238E27FC236}">
                <a16:creationId xmlns:a16="http://schemas.microsoft.com/office/drawing/2014/main" id="{1F3EBF30-3453-ED8E-9086-A5182F417AC2}"/>
              </a:ext>
            </a:extLst>
          </p:cNvPr>
          <p:cNvSpPr>
            <a:spLocks noGrp="1"/>
          </p:cNvSpPr>
          <p:nvPr>
            <p:ph type="body" sz="quarter" idx="42" hasCustomPrompt="1"/>
          </p:nvPr>
        </p:nvSpPr>
        <p:spPr>
          <a:xfrm>
            <a:off x="541474" y="920861"/>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10" name="Picture Placeholder 37">
            <a:extLst>
              <a:ext uri="{FF2B5EF4-FFF2-40B4-BE49-F238E27FC236}">
                <a16:creationId xmlns:a16="http://schemas.microsoft.com/office/drawing/2014/main" id="{B0A50D41-A449-C0DC-E30F-3FDDC4A35991}"/>
              </a:ext>
            </a:extLst>
          </p:cNvPr>
          <p:cNvSpPr>
            <a:spLocks noGrp="1"/>
          </p:cNvSpPr>
          <p:nvPr>
            <p:ph type="pic" sz="quarter" idx="41"/>
          </p:nvPr>
        </p:nvSpPr>
        <p:spPr>
          <a:xfrm rot="10800000" flipV="1">
            <a:off x="3137897" y="4619455"/>
            <a:ext cx="3966791" cy="298784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11" name="Text Placeholder 23">
            <a:extLst>
              <a:ext uri="{FF2B5EF4-FFF2-40B4-BE49-F238E27FC236}">
                <a16:creationId xmlns:a16="http://schemas.microsoft.com/office/drawing/2014/main" id="{0AB2276F-5A62-F8E6-8180-58B775915EDB}"/>
              </a:ext>
            </a:extLst>
          </p:cNvPr>
          <p:cNvSpPr>
            <a:spLocks noGrp="1"/>
          </p:cNvSpPr>
          <p:nvPr>
            <p:ph type="body" sz="quarter" idx="13" hasCustomPrompt="1"/>
          </p:nvPr>
        </p:nvSpPr>
        <p:spPr>
          <a:xfrm>
            <a:off x="3137896" y="7925824"/>
            <a:ext cx="3928546" cy="1400960"/>
          </a:xfrm>
          <a:prstGeom prst="rect">
            <a:avLst/>
          </a:prstGeom>
        </p:spPr>
        <p:txBody>
          <a:bodyPr anchor="ctr">
            <a:normAutofit/>
          </a:bodyPr>
          <a:lstStyle>
            <a:lvl1pPr marL="0" indent="0" algn="ctr">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
        <p:nvSpPr>
          <p:cNvPr id="12" name="Slide Number Placeholder 5">
            <a:extLst>
              <a:ext uri="{FF2B5EF4-FFF2-40B4-BE49-F238E27FC236}">
                <a16:creationId xmlns:a16="http://schemas.microsoft.com/office/drawing/2014/main" id="{9F5F64DD-B0BA-5A8C-7FBD-1F0FE9789E90}"/>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4262067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07">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9A58C07-DB25-9D2F-26A8-130C54884237}"/>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39" name="Rectangle 38">
            <a:extLst>
              <a:ext uri="{FF2B5EF4-FFF2-40B4-BE49-F238E27FC236}">
                <a16:creationId xmlns:a16="http://schemas.microsoft.com/office/drawing/2014/main" id="{74F5B6F1-1F70-8542-A18D-9BC642672EA0}"/>
              </a:ext>
            </a:extLst>
          </p:cNvPr>
          <p:cNvSpPr/>
          <p:nvPr userDrawn="1"/>
        </p:nvSpPr>
        <p:spPr>
          <a:xfrm flipV="1">
            <a:off x="12699" y="2897164"/>
            <a:ext cx="7546975" cy="6773792"/>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7" name="Graphic 383">
            <a:extLst>
              <a:ext uri="{FF2B5EF4-FFF2-40B4-BE49-F238E27FC236}">
                <a16:creationId xmlns:a16="http://schemas.microsoft.com/office/drawing/2014/main" id="{0AE82F01-DEF6-035E-60E2-423220208BE4}"/>
              </a:ext>
            </a:extLst>
          </p:cNvPr>
          <p:cNvSpPr/>
          <p:nvPr userDrawn="1"/>
        </p:nvSpPr>
        <p:spPr>
          <a:xfrm>
            <a:off x="4722925" y="5345906"/>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38" name="Picture Placeholder 37">
            <a:extLst>
              <a:ext uri="{FF2B5EF4-FFF2-40B4-BE49-F238E27FC236}">
                <a16:creationId xmlns:a16="http://schemas.microsoft.com/office/drawing/2014/main" id="{A24171DA-63D4-5F4E-97C6-D3EE7CA6EF13}"/>
              </a:ext>
            </a:extLst>
          </p:cNvPr>
          <p:cNvSpPr>
            <a:spLocks noGrp="1"/>
          </p:cNvSpPr>
          <p:nvPr>
            <p:ph type="pic" sz="quarter" idx="41"/>
          </p:nvPr>
        </p:nvSpPr>
        <p:spPr>
          <a:xfrm rot="10800000" flipV="1">
            <a:off x="515711" y="3293886"/>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49" name="Rectangle 48">
            <a:extLst>
              <a:ext uri="{FF2B5EF4-FFF2-40B4-BE49-F238E27FC236}">
                <a16:creationId xmlns:a16="http://schemas.microsoft.com/office/drawing/2014/main" id="{F02C19B7-4D96-9246-AF36-A4B2000F63DE}"/>
              </a:ext>
            </a:extLst>
          </p:cNvPr>
          <p:cNvSpPr/>
          <p:nvPr userDrawn="1"/>
        </p:nvSpPr>
        <p:spPr>
          <a:xfrm flipV="1">
            <a:off x="555001" y="6458432"/>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2" name="Picture Placeholder 51">
            <a:extLst>
              <a:ext uri="{FF2B5EF4-FFF2-40B4-BE49-F238E27FC236}">
                <a16:creationId xmlns:a16="http://schemas.microsoft.com/office/drawing/2014/main" id="{E963AA6B-BE34-8045-9697-6BEA4114B51C}"/>
              </a:ext>
            </a:extLst>
          </p:cNvPr>
          <p:cNvSpPr>
            <a:spLocks noGrp="1"/>
          </p:cNvSpPr>
          <p:nvPr>
            <p:ph type="pic" sz="quarter" idx="51"/>
          </p:nvPr>
        </p:nvSpPr>
        <p:spPr>
          <a:xfrm rot="10800000" flipV="1">
            <a:off x="3692174" y="6458433"/>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6" name="Text Placeholder 32">
            <a:extLst>
              <a:ext uri="{FF2B5EF4-FFF2-40B4-BE49-F238E27FC236}">
                <a16:creationId xmlns:a16="http://schemas.microsoft.com/office/drawing/2014/main" id="{0E1AD72A-DB34-C257-7687-12F1B9BB1697}"/>
              </a:ext>
            </a:extLst>
          </p:cNvPr>
          <p:cNvSpPr>
            <a:spLocks noGrp="1"/>
          </p:cNvSpPr>
          <p:nvPr>
            <p:ph type="body" sz="quarter" idx="52" hasCustomPrompt="1"/>
          </p:nvPr>
        </p:nvSpPr>
        <p:spPr>
          <a:xfrm>
            <a:off x="555001" y="751293"/>
            <a:ext cx="2696198" cy="1933701"/>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8" name="Text Placeholder 32">
            <a:extLst>
              <a:ext uri="{FF2B5EF4-FFF2-40B4-BE49-F238E27FC236}">
                <a16:creationId xmlns:a16="http://schemas.microsoft.com/office/drawing/2014/main" id="{837E975A-A8EA-CD9B-E83F-370D517840F9}"/>
              </a:ext>
            </a:extLst>
          </p:cNvPr>
          <p:cNvSpPr>
            <a:spLocks noGrp="1"/>
          </p:cNvSpPr>
          <p:nvPr>
            <p:ph type="body" sz="quarter" idx="53" hasCustomPrompt="1"/>
          </p:nvPr>
        </p:nvSpPr>
        <p:spPr>
          <a:xfrm>
            <a:off x="3441426" y="765102"/>
            <a:ext cx="3563248" cy="1933701"/>
          </a:xfrm>
          <a:prstGeom prst="rect">
            <a:avLst/>
          </a:prstGeom>
        </p:spPr>
        <p:txBody>
          <a:bodyPr>
            <a:noAutofit/>
          </a:bodyPr>
          <a:lstStyle>
            <a:lvl1pPr marL="0" indent="0" algn="l">
              <a:buNone/>
              <a:defRPr sz="1800" b="0"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44" name="Text Placeholder 32">
            <a:extLst>
              <a:ext uri="{FF2B5EF4-FFF2-40B4-BE49-F238E27FC236}">
                <a16:creationId xmlns:a16="http://schemas.microsoft.com/office/drawing/2014/main" id="{EB6ECE35-3456-9633-19AA-6EB98E6C79ED}"/>
              </a:ext>
            </a:extLst>
          </p:cNvPr>
          <p:cNvSpPr>
            <a:spLocks noGrp="1"/>
          </p:cNvSpPr>
          <p:nvPr>
            <p:ph type="body" sz="quarter" idx="55" hasCustomPrompt="1"/>
          </p:nvPr>
        </p:nvSpPr>
        <p:spPr>
          <a:xfrm>
            <a:off x="745228" y="6726451"/>
            <a:ext cx="2696198" cy="570128"/>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45" name="Text Placeholder 32">
            <a:extLst>
              <a:ext uri="{FF2B5EF4-FFF2-40B4-BE49-F238E27FC236}">
                <a16:creationId xmlns:a16="http://schemas.microsoft.com/office/drawing/2014/main" id="{6736DF5F-E276-78D4-4962-460829B4DB26}"/>
              </a:ext>
            </a:extLst>
          </p:cNvPr>
          <p:cNvSpPr>
            <a:spLocks noGrp="1"/>
          </p:cNvSpPr>
          <p:nvPr>
            <p:ph type="body" sz="quarter" idx="56" hasCustomPrompt="1"/>
          </p:nvPr>
        </p:nvSpPr>
        <p:spPr>
          <a:xfrm>
            <a:off x="771346" y="7494940"/>
            <a:ext cx="2639820" cy="1573157"/>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48" name="Slide Number Placeholder 5">
            <a:extLst>
              <a:ext uri="{FF2B5EF4-FFF2-40B4-BE49-F238E27FC236}">
                <a16:creationId xmlns:a16="http://schemas.microsoft.com/office/drawing/2014/main" id="{25E949DA-28E1-F2AB-5D1A-0AF3D43ECCB4}"/>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2141767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Slide 07">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9A58C07-DB25-9D2F-26A8-130C54884237}"/>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39" name="Rectangle 38">
            <a:extLst>
              <a:ext uri="{FF2B5EF4-FFF2-40B4-BE49-F238E27FC236}">
                <a16:creationId xmlns:a16="http://schemas.microsoft.com/office/drawing/2014/main" id="{74F5B6F1-1F70-8542-A18D-9BC642672EA0}"/>
              </a:ext>
            </a:extLst>
          </p:cNvPr>
          <p:cNvSpPr/>
          <p:nvPr userDrawn="1"/>
        </p:nvSpPr>
        <p:spPr>
          <a:xfrm flipV="1">
            <a:off x="-31255" y="2897164"/>
            <a:ext cx="7590930" cy="6773792"/>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7" name="Graphic 383">
            <a:extLst>
              <a:ext uri="{FF2B5EF4-FFF2-40B4-BE49-F238E27FC236}">
                <a16:creationId xmlns:a16="http://schemas.microsoft.com/office/drawing/2014/main" id="{0AE82F01-DEF6-035E-60E2-423220208BE4}"/>
              </a:ext>
            </a:extLst>
          </p:cNvPr>
          <p:cNvSpPr/>
          <p:nvPr userDrawn="1"/>
        </p:nvSpPr>
        <p:spPr>
          <a:xfrm>
            <a:off x="4722925" y="5345906"/>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34" name="Rectangle 33">
            <a:extLst>
              <a:ext uri="{FF2B5EF4-FFF2-40B4-BE49-F238E27FC236}">
                <a16:creationId xmlns:a16="http://schemas.microsoft.com/office/drawing/2014/main" id="{BEB25379-6447-4B4A-8B61-4095955F62EA}"/>
              </a:ext>
            </a:extLst>
          </p:cNvPr>
          <p:cNvSpPr/>
          <p:nvPr userDrawn="1"/>
        </p:nvSpPr>
        <p:spPr>
          <a:xfrm flipV="1">
            <a:off x="3751108" y="3293886"/>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8" name="Picture Placeholder 37">
            <a:extLst>
              <a:ext uri="{FF2B5EF4-FFF2-40B4-BE49-F238E27FC236}">
                <a16:creationId xmlns:a16="http://schemas.microsoft.com/office/drawing/2014/main" id="{A24171DA-63D4-5F4E-97C6-D3EE7CA6EF13}"/>
              </a:ext>
            </a:extLst>
          </p:cNvPr>
          <p:cNvSpPr>
            <a:spLocks noGrp="1"/>
          </p:cNvSpPr>
          <p:nvPr>
            <p:ph type="pic" sz="quarter" idx="41"/>
          </p:nvPr>
        </p:nvSpPr>
        <p:spPr>
          <a:xfrm rot="10800000" flipV="1">
            <a:off x="515711" y="3293886"/>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49" name="Rectangle 48">
            <a:extLst>
              <a:ext uri="{FF2B5EF4-FFF2-40B4-BE49-F238E27FC236}">
                <a16:creationId xmlns:a16="http://schemas.microsoft.com/office/drawing/2014/main" id="{F02C19B7-4D96-9246-AF36-A4B2000F63DE}"/>
              </a:ext>
            </a:extLst>
          </p:cNvPr>
          <p:cNvSpPr/>
          <p:nvPr userDrawn="1"/>
        </p:nvSpPr>
        <p:spPr>
          <a:xfrm flipV="1">
            <a:off x="555001" y="6458432"/>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2" name="Picture Placeholder 51">
            <a:extLst>
              <a:ext uri="{FF2B5EF4-FFF2-40B4-BE49-F238E27FC236}">
                <a16:creationId xmlns:a16="http://schemas.microsoft.com/office/drawing/2014/main" id="{E963AA6B-BE34-8045-9697-6BEA4114B51C}"/>
              </a:ext>
            </a:extLst>
          </p:cNvPr>
          <p:cNvSpPr>
            <a:spLocks noGrp="1"/>
          </p:cNvSpPr>
          <p:nvPr>
            <p:ph type="pic" sz="quarter" idx="51"/>
          </p:nvPr>
        </p:nvSpPr>
        <p:spPr>
          <a:xfrm rot="10800000" flipV="1">
            <a:off x="3692174" y="6458433"/>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6" name="Text Placeholder 32">
            <a:extLst>
              <a:ext uri="{FF2B5EF4-FFF2-40B4-BE49-F238E27FC236}">
                <a16:creationId xmlns:a16="http://schemas.microsoft.com/office/drawing/2014/main" id="{0E1AD72A-DB34-C257-7687-12F1B9BB1697}"/>
              </a:ext>
            </a:extLst>
          </p:cNvPr>
          <p:cNvSpPr>
            <a:spLocks noGrp="1"/>
          </p:cNvSpPr>
          <p:nvPr>
            <p:ph type="body" sz="quarter" idx="52" hasCustomPrompt="1"/>
          </p:nvPr>
        </p:nvSpPr>
        <p:spPr>
          <a:xfrm>
            <a:off x="555001" y="751293"/>
            <a:ext cx="2696198" cy="1933701"/>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8" name="Text Placeholder 32">
            <a:extLst>
              <a:ext uri="{FF2B5EF4-FFF2-40B4-BE49-F238E27FC236}">
                <a16:creationId xmlns:a16="http://schemas.microsoft.com/office/drawing/2014/main" id="{837E975A-A8EA-CD9B-E83F-370D517840F9}"/>
              </a:ext>
            </a:extLst>
          </p:cNvPr>
          <p:cNvSpPr>
            <a:spLocks noGrp="1"/>
          </p:cNvSpPr>
          <p:nvPr>
            <p:ph type="body" sz="quarter" idx="53" hasCustomPrompt="1"/>
          </p:nvPr>
        </p:nvSpPr>
        <p:spPr>
          <a:xfrm>
            <a:off x="3441426" y="765102"/>
            <a:ext cx="3563248" cy="1933701"/>
          </a:xfrm>
          <a:prstGeom prst="rect">
            <a:avLst/>
          </a:prstGeom>
        </p:spPr>
        <p:txBody>
          <a:bodyPr>
            <a:noAutofit/>
          </a:bodyPr>
          <a:lstStyle>
            <a:lvl1pPr marL="0" indent="0" algn="l">
              <a:buNone/>
              <a:defRPr sz="1800" b="0"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2" name="Text Placeholder 32">
            <a:extLst>
              <a:ext uri="{FF2B5EF4-FFF2-40B4-BE49-F238E27FC236}">
                <a16:creationId xmlns:a16="http://schemas.microsoft.com/office/drawing/2014/main" id="{1B596CCA-F869-630B-8D54-9E7D19E71CD6}"/>
              </a:ext>
            </a:extLst>
          </p:cNvPr>
          <p:cNvSpPr>
            <a:spLocks noGrp="1"/>
          </p:cNvSpPr>
          <p:nvPr>
            <p:ph type="body" sz="quarter" idx="54" hasCustomPrompt="1"/>
          </p:nvPr>
        </p:nvSpPr>
        <p:spPr>
          <a:xfrm>
            <a:off x="3971595" y="3586140"/>
            <a:ext cx="2696198" cy="570128"/>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33" name="Text Placeholder 32">
            <a:extLst>
              <a:ext uri="{FF2B5EF4-FFF2-40B4-BE49-F238E27FC236}">
                <a16:creationId xmlns:a16="http://schemas.microsoft.com/office/drawing/2014/main" id="{06D68D1E-76F6-19F1-A64B-1BD9D4C48DFD}"/>
              </a:ext>
            </a:extLst>
          </p:cNvPr>
          <p:cNvSpPr>
            <a:spLocks noGrp="1"/>
          </p:cNvSpPr>
          <p:nvPr>
            <p:ph type="body" sz="quarter" idx="32" hasCustomPrompt="1"/>
          </p:nvPr>
        </p:nvSpPr>
        <p:spPr>
          <a:xfrm>
            <a:off x="3997713" y="4354629"/>
            <a:ext cx="2639820" cy="1573157"/>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44" name="Text Placeholder 32">
            <a:extLst>
              <a:ext uri="{FF2B5EF4-FFF2-40B4-BE49-F238E27FC236}">
                <a16:creationId xmlns:a16="http://schemas.microsoft.com/office/drawing/2014/main" id="{EB6ECE35-3456-9633-19AA-6EB98E6C79ED}"/>
              </a:ext>
            </a:extLst>
          </p:cNvPr>
          <p:cNvSpPr>
            <a:spLocks noGrp="1"/>
          </p:cNvSpPr>
          <p:nvPr>
            <p:ph type="body" sz="quarter" idx="55" hasCustomPrompt="1"/>
          </p:nvPr>
        </p:nvSpPr>
        <p:spPr>
          <a:xfrm>
            <a:off x="745228" y="6726451"/>
            <a:ext cx="2696198" cy="570128"/>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45" name="Text Placeholder 32">
            <a:extLst>
              <a:ext uri="{FF2B5EF4-FFF2-40B4-BE49-F238E27FC236}">
                <a16:creationId xmlns:a16="http://schemas.microsoft.com/office/drawing/2014/main" id="{6736DF5F-E276-78D4-4962-460829B4DB26}"/>
              </a:ext>
            </a:extLst>
          </p:cNvPr>
          <p:cNvSpPr>
            <a:spLocks noGrp="1"/>
          </p:cNvSpPr>
          <p:nvPr>
            <p:ph type="body" sz="quarter" idx="56" hasCustomPrompt="1"/>
          </p:nvPr>
        </p:nvSpPr>
        <p:spPr>
          <a:xfrm>
            <a:off x="771346" y="7494940"/>
            <a:ext cx="2639820" cy="1573157"/>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48" name="Slide Number Placeholder 5">
            <a:extLst>
              <a:ext uri="{FF2B5EF4-FFF2-40B4-BE49-F238E27FC236}">
                <a16:creationId xmlns:a16="http://schemas.microsoft.com/office/drawing/2014/main" id="{25E949DA-28E1-F2AB-5D1A-0AF3D43ECCB4}"/>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157961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DE2E25D-43A7-106E-35BF-D6268AC97F63}"/>
              </a:ext>
            </a:extLst>
          </p:cNvPr>
          <p:cNvSpPr/>
          <p:nvPr userDrawn="1"/>
        </p:nvSpPr>
        <p:spPr>
          <a:xfrm>
            <a:off x="0" y="5025532"/>
            <a:ext cx="7553262"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4" name="Graphic 383">
            <a:extLst>
              <a:ext uri="{FF2B5EF4-FFF2-40B4-BE49-F238E27FC236}">
                <a16:creationId xmlns:a16="http://schemas.microsoft.com/office/drawing/2014/main" id="{4C205D3A-2CDD-5442-4126-5AA084165497}"/>
              </a:ext>
            </a:extLst>
          </p:cNvPr>
          <p:cNvSpPr/>
          <p:nvPr userDrawn="1"/>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5" name="Rectangle 4">
            <a:extLst>
              <a:ext uri="{FF2B5EF4-FFF2-40B4-BE49-F238E27FC236}">
                <a16:creationId xmlns:a16="http://schemas.microsoft.com/office/drawing/2014/main" id="{7AF34EC4-0DF6-70C8-0886-CBF77ED45689}"/>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6">
            <a:extLst>
              <a:ext uri="{FF2B5EF4-FFF2-40B4-BE49-F238E27FC236}">
                <a16:creationId xmlns:a16="http://schemas.microsoft.com/office/drawing/2014/main" id="{467DAD11-4CFB-6898-CE87-34850F0DEF26}"/>
              </a:ext>
            </a:extLst>
          </p:cNvPr>
          <p:cNvSpPr/>
          <p:nvPr userDrawn="1"/>
        </p:nvSpPr>
        <p:spPr>
          <a:xfrm rot="5400000">
            <a:off x="6063666" y="7874091"/>
            <a:ext cx="476911" cy="25151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F8D5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296" name="Text Placeholder 32">
            <a:extLst>
              <a:ext uri="{FF2B5EF4-FFF2-40B4-BE49-F238E27FC236}">
                <a16:creationId xmlns:a16="http://schemas.microsoft.com/office/drawing/2014/main" id="{AF7194B1-5BA2-F775-65B7-C70DE5AC30F4}"/>
              </a:ext>
            </a:extLst>
          </p:cNvPr>
          <p:cNvSpPr>
            <a:spLocks noGrp="1"/>
          </p:cNvSpPr>
          <p:nvPr>
            <p:ph type="body" sz="quarter" idx="43" hasCustomPrompt="1"/>
          </p:nvPr>
        </p:nvSpPr>
        <p:spPr>
          <a:xfrm>
            <a:off x="4277434" y="8920244"/>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297" name="Text Placeholder 32">
            <a:extLst>
              <a:ext uri="{FF2B5EF4-FFF2-40B4-BE49-F238E27FC236}">
                <a16:creationId xmlns:a16="http://schemas.microsoft.com/office/drawing/2014/main" id="{D67F7F00-7691-8E5D-C666-5B75816DC9EB}"/>
              </a:ext>
            </a:extLst>
          </p:cNvPr>
          <p:cNvSpPr>
            <a:spLocks noGrp="1"/>
          </p:cNvSpPr>
          <p:nvPr>
            <p:ph type="body" sz="quarter" idx="32" hasCustomPrompt="1"/>
          </p:nvPr>
        </p:nvSpPr>
        <p:spPr>
          <a:xfrm>
            <a:off x="538294" y="2171438"/>
            <a:ext cx="6526988" cy="2258286"/>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298" name="Text Placeholder 32">
            <a:extLst>
              <a:ext uri="{FF2B5EF4-FFF2-40B4-BE49-F238E27FC236}">
                <a16:creationId xmlns:a16="http://schemas.microsoft.com/office/drawing/2014/main" id="{21A4C8CC-605E-67DD-3C96-C8099BDC0CA9}"/>
              </a:ext>
            </a:extLst>
          </p:cNvPr>
          <p:cNvSpPr>
            <a:spLocks noGrp="1"/>
          </p:cNvSpPr>
          <p:nvPr>
            <p:ph type="body" sz="quarter" idx="30" hasCustomPrompt="1"/>
          </p:nvPr>
        </p:nvSpPr>
        <p:spPr>
          <a:xfrm>
            <a:off x="541474" y="920861"/>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301" name="Rectangle 300">
            <a:extLst>
              <a:ext uri="{FF2B5EF4-FFF2-40B4-BE49-F238E27FC236}">
                <a16:creationId xmlns:a16="http://schemas.microsoft.com/office/drawing/2014/main" id="{B92BEAC7-9034-3BC5-21BD-ECC33481F587}"/>
              </a:ext>
            </a:extLst>
          </p:cNvPr>
          <p:cNvSpPr/>
          <p:nvPr userDrawn="1"/>
        </p:nvSpPr>
        <p:spPr>
          <a:xfrm rot="16200000">
            <a:off x="-2147776" y="7888055"/>
            <a:ext cx="5345907"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FDE4786-A75B-75ED-172E-232944B30445}"/>
              </a:ext>
            </a:extLst>
          </p:cNvPr>
          <p:cNvSpPr txBox="1"/>
          <p:nvPr userDrawn="1"/>
        </p:nvSpPr>
        <p:spPr>
          <a:xfrm>
            <a:off x="800331" y="9857515"/>
            <a:ext cx="4730645" cy="461665"/>
          </a:xfrm>
          <a:prstGeom prst="rect">
            <a:avLst/>
          </a:prstGeom>
          <a:noFill/>
        </p:spPr>
        <p:txBody>
          <a:bodyPr wrap="square" rtlCol="0">
            <a:spAutoFit/>
          </a:bodyPr>
          <a:lstStyle/>
          <a:p>
            <a:r>
              <a:rPr lang="en-US" sz="800" b="0" i="0" kern="1200">
                <a:solidFill>
                  <a:schemeClr val="tx1">
                    <a:lumMod val="50000"/>
                    <a:lumOff val="50000"/>
                  </a:schemeClr>
                </a:solidFill>
                <a:effectLst/>
                <a:latin typeface="Calibri" panose="020F0502020204030204" pitchFamily="34" charset="0"/>
                <a:ea typeface="+mn-ea"/>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6" name="Picture 5">
            <a:extLst>
              <a:ext uri="{FF2B5EF4-FFF2-40B4-BE49-F238E27FC236}">
                <a16:creationId xmlns:a16="http://schemas.microsoft.com/office/drawing/2014/main" id="{24EC24C4-1AD5-EE34-0C7C-630CE21DF4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5937105" y="9979637"/>
            <a:ext cx="1193701" cy="2741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7993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ack 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5BF801-5021-1A69-33D0-9C2CB5B0CB7B}"/>
              </a:ext>
            </a:extLst>
          </p:cNvPr>
          <p:cNvSpPr/>
          <p:nvPr userDrawn="1"/>
        </p:nvSpPr>
        <p:spPr>
          <a:xfrm>
            <a:off x="0" y="7112463"/>
            <a:ext cx="7559675" cy="2755951"/>
          </a:xfrm>
          <a:prstGeom prst="rect">
            <a:avLst/>
          </a:prstGeom>
          <a:solidFill>
            <a:srgbClr val="7B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90" name="Rectangle 389">
            <a:extLst>
              <a:ext uri="{FF2B5EF4-FFF2-40B4-BE49-F238E27FC236}">
                <a16:creationId xmlns:a16="http://schemas.microsoft.com/office/drawing/2014/main" id="{C82F3E23-D65C-B938-1656-FED33EC564EF}"/>
              </a:ext>
            </a:extLst>
          </p:cNvPr>
          <p:cNvSpPr/>
          <p:nvPr userDrawn="1"/>
        </p:nvSpPr>
        <p:spPr>
          <a:xfrm>
            <a:off x="0" y="9868413"/>
            <a:ext cx="7559674" cy="82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TextBox 395">
            <a:extLst>
              <a:ext uri="{FF2B5EF4-FFF2-40B4-BE49-F238E27FC236}">
                <a16:creationId xmlns:a16="http://schemas.microsoft.com/office/drawing/2014/main" id="{71399A56-66A5-8BD7-0114-6D08F90B541C}"/>
              </a:ext>
            </a:extLst>
          </p:cNvPr>
          <p:cNvSpPr txBox="1"/>
          <p:nvPr userDrawn="1"/>
        </p:nvSpPr>
        <p:spPr>
          <a:xfrm>
            <a:off x="597131" y="10060715"/>
            <a:ext cx="4730645" cy="461665"/>
          </a:xfrm>
          <a:prstGeom prst="rect">
            <a:avLst/>
          </a:prstGeom>
          <a:noFill/>
        </p:spPr>
        <p:txBody>
          <a:bodyPr wrap="square" rtlCol="0">
            <a:spAutoFit/>
          </a:bodyPr>
          <a:lstStyle/>
          <a:p>
            <a:r>
              <a:rPr lang="en-US" sz="800" b="0" i="0" kern="1200">
                <a:solidFill>
                  <a:schemeClr val="tx1">
                    <a:lumMod val="50000"/>
                    <a:lumOff val="50000"/>
                  </a:schemeClr>
                </a:solidFill>
                <a:effectLst/>
                <a:latin typeface="Calibri" panose="020F0502020204030204" pitchFamily="34" charset="0"/>
                <a:ea typeface="+mn-ea"/>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389" name="Picture 388">
            <a:extLst>
              <a:ext uri="{FF2B5EF4-FFF2-40B4-BE49-F238E27FC236}">
                <a16:creationId xmlns:a16="http://schemas.microsoft.com/office/drawing/2014/main" id="{B0A2D5F4-1299-F109-D1D5-2EED933971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5642" y="353434"/>
            <a:ext cx="3594196" cy="1735456"/>
          </a:xfrm>
          <a:prstGeom prst="rect">
            <a:avLst/>
          </a:prstGeom>
        </p:spPr>
      </p:pic>
      <p:sp>
        <p:nvSpPr>
          <p:cNvPr id="397" name="Picture Placeholder 396">
            <a:extLst>
              <a:ext uri="{FF2B5EF4-FFF2-40B4-BE49-F238E27FC236}">
                <a16:creationId xmlns:a16="http://schemas.microsoft.com/office/drawing/2014/main" id="{17EB34DE-A223-A942-BB98-C5575CFCA770}"/>
              </a:ext>
            </a:extLst>
          </p:cNvPr>
          <p:cNvSpPr>
            <a:spLocks noGrp="1"/>
          </p:cNvSpPr>
          <p:nvPr>
            <p:ph type="pic" sz="quarter" idx="106"/>
          </p:nvPr>
        </p:nvSpPr>
        <p:spPr>
          <a:xfrm>
            <a:off x="0" y="3111500"/>
            <a:ext cx="7559675" cy="4000500"/>
          </a:xfrm>
          <a:custGeom>
            <a:avLst/>
            <a:gdLst>
              <a:gd name="connsiteX0" fmla="*/ 0 w 7559675"/>
              <a:gd name="connsiteY0" fmla="*/ 0 h 4000500"/>
              <a:gd name="connsiteX1" fmla="*/ 7559675 w 7559675"/>
              <a:gd name="connsiteY1" fmla="*/ 0 h 4000500"/>
              <a:gd name="connsiteX2" fmla="*/ 7559675 w 7559675"/>
              <a:gd name="connsiteY2" fmla="*/ 4000500 h 4000500"/>
              <a:gd name="connsiteX3" fmla="*/ 4374282 w 7559675"/>
              <a:gd name="connsiteY3" fmla="*/ 4000500 h 4000500"/>
              <a:gd name="connsiteX4" fmla="*/ 4374282 w 7559675"/>
              <a:gd name="connsiteY4" fmla="*/ 3849940 h 4000500"/>
              <a:gd name="connsiteX5" fmla="*/ 4374282 w 7559675"/>
              <a:gd name="connsiteY5" fmla="*/ 3761452 h 4000500"/>
              <a:gd name="connsiteX6" fmla="*/ 351144 w 7559675"/>
              <a:gd name="connsiteY6" fmla="*/ 3761452 h 4000500"/>
              <a:gd name="connsiteX7" fmla="*/ 351144 w 7559675"/>
              <a:gd name="connsiteY7" fmla="*/ 3849940 h 4000500"/>
              <a:gd name="connsiteX8" fmla="*/ 351144 w 7559675"/>
              <a:gd name="connsiteY8" fmla="*/ 4000500 h 4000500"/>
              <a:gd name="connsiteX9" fmla="*/ 0 w 7559675"/>
              <a:gd name="connsiteY9" fmla="*/ 4000500 h 400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000500">
                <a:moveTo>
                  <a:pt x="0" y="0"/>
                </a:moveTo>
                <a:lnTo>
                  <a:pt x="7559675" y="0"/>
                </a:lnTo>
                <a:lnTo>
                  <a:pt x="7559675" y="4000500"/>
                </a:lnTo>
                <a:lnTo>
                  <a:pt x="4374282" y="4000500"/>
                </a:lnTo>
                <a:lnTo>
                  <a:pt x="4374282" y="3849940"/>
                </a:lnTo>
                <a:lnTo>
                  <a:pt x="4374282" y="3761452"/>
                </a:lnTo>
                <a:lnTo>
                  <a:pt x="351144" y="3761452"/>
                </a:lnTo>
                <a:lnTo>
                  <a:pt x="351144" y="3849940"/>
                </a:lnTo>
                <a:lnTo>
                  <a:pt x="351144" y="4000500"/>
                </a:lnTo>
                <a:lnTo>
                  <a:pt x="0" y="4000500"/>
                </a:lnTo>
                <a:close/>
              </a:path>
            </a:pathLst>
          </a:custGeom>
        </p:spPr>
        <p:txBody>
          <a:bodyPr wrap="square">
            <a:noAutofit/>
          </a:bodyPr>
          <a:lstStyle/>
          <a:p>
            <a:endParaRPr lang="en-GB"/>
          </a:p>
        </p:txBody>
      </p:sp>
      <p:sp>
        <p:nvSpPr>
          <p:cNvPr id="398" name="Text Placeholder 32">
            <a:extLst>
              <a:ext uri="{FF2B5EF4-FFF2-40B4-BE49-F238E27FC236}">
                <a16:creationId xmlns:a16="http://schemas.microsoft.com/office/drawing/2014/main" id="{31F485AB-9088-C7FD-A9E5-686D9D046233}"/>
              </a:ext>
            </a:extLst>
          </p:cNvPr>
          <p:cNvSpPr>
            <a:spLocks noGrp="1"/>
          </p:cNvSpPr>
          <p:nvPr>
            <p:ph type="body" sz="quarter" idx="105" hasCustomPrompt="1"/>
          </p:nvPr>
        </p:nvSpPr>
        <p:spPr>
          <a:xfrm>
            <a:off x="351144" y="6872952"/>
            <a:ext cx="4023138" cy="501495"/>
          </a:xfrm>
          <a:prstGeom prst="rect">
            <a:avLst/>
          </a:prstGeom>
          <a:solidFill>
            <a:srgbClr val="EF8F5B"/>
          </a:solidFill>
        </p:spPr>
        <p:txBody>
          <a:bodyPr anchor="ctr">
            <a:noAutofit/>
          </a:bodyPr>
          <a:lstStyle>
            <a:lvl1pPr marL="92075" indent="0" algn="l">
              <a:lnSpc>
                <a:spcPts val="2620"/>
              </a:lnSpc>
              <a:spcBef>
                <a:spcPts val="0"/>
              </a:spcBef>
              <a:buNone/>
              <a:tabLst/>
              <a:defRPr lang="en-GB" sz="2800" b="1" i="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FOLLOW OUR JOURNEY</a:t>
            </a:r>
          </a:p>
        </p:txBody>
      </p:sp>
      <p:pic>
        <p:nvPicPr>
          <p:cNvPr id="4" name="Picture 3">
            <a:extLst>
              <a:ext uri="{FF2B5EF4-FFF2-40B4-BE49-F238E27FC236}">
                <a16:creationId xmlns:a16="http://schemas.microsoft.com/office/drawing/2014/main" id="{C6F67E0D-A2AC-756A-E978-F15D97471A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auto">
          <a:xfrm>
            <a:off x="5733905" y="10182837"/>
            <a:ext cx="1193701" cy="2741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8361544"/>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 Only Slie">
    <p:spTree>
      <p:nvGrpSpPr>
        <p:cNvPr id="1" name=""/>
        <p:cNvGrpSpPr/>
        <p:nvPr/>
      </p:nvGrpSpPr>
      <p:grpSpPr>
        <a:xfrm>
          <a:off x="0" y="0"/>
          <a:ext cx="0" cy="0"/>
          <a:chOff x="0" y="0"/>
          <a:chExt cx="0" cy="0"/>
        </a:xfrm>
      </p:grpSpPr>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1864992"/>
            <a:ext cx="6526988" cy="7937913"/>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 </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6" name="Rectangle 15">
            <a:extLst>
              <a:ext uri="{FF2B5EF4-FFF2-40B4-BE49-F238E27FC236}">
                <a16:creationId xmlns:a16="http://schemas.microsoft.com/office/drawing/2014/main" id="{C834E657-C18E-F14C-BBC7-38B5168C629A}"/>
              </a:ext>
            </a:extLst>
          </p:cNvPr>
          <p:cNvSpPr/>
          <p:nvPr userDrawn="1"/>
        </p:nvSpPr>
        <p:spPr>
          <a:xfrm>
            <a:off x="7559675" y="-255493"/>
            <a:ext cx="1861469" cy="1138665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1857812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ote/Photo 01">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C47B67A-F850-A040-84D0-7A439AA42AE6}"/>
              </a:ext>
            </a:extLst>
          </p:cNvPr>
          <p:cNvSpPr/>
          <p:nvPr userDrawn="1"/>
        </p:nvSpPr>
        <p:spPr>
          <a:xfrm>
            <a:off x="312554" y="6594760"/>
            <a:ext cx="2392081" cy="307777"/>
          </a:xfrm>
          <a:prstGeom prst="rect">
            <a:avLst/>
          </a:prstGeom>
        </p:spPr>
        <p:txBody>
          <a:bodyPr wrap="square">
            <a:spAutoFit/>
          </a:bodyPr>
          <a:lstStyle/>
          <a:p>
            <a:pPr algn="l"/>
            <a:r>
              <a:rPr lang="en-US" sz="1400" dirty="0">
                <a:solidFill>
                  <a:schemeClr val="bg1"/>
                </a:solidFill>
                <a:latin typeface="Poppins" pitchFamily="2" charset="77"/>
                <a:cs typeface="Poppins" pitchFamily="2" charset="77"/>
              </a:rPr>
              <a:t>www.</a:t>
            </a:r>
            <a:r>
              <a:rPr lang="en-US" sz="1400" b="1" dirty="0">
                <a:solidFill>
                  <a:schemeClr val="bg1"/>
                </a:solidFill>
                <a:latin typeface="Poppins" pitchFamily="2" charset="77"/>
                <a:cs typeface="Poppins" pitchFamily="2" charset="77"/>
              </a:rPr>
              <a:t>revalorise</a:t>
            </a:r>
            <a:r>
              <a:rPr lang="en-US" sz="1400" dirty="0">
                <a:solidFill>
                  <a:schemeClr val="bg1"/>
                </a:solidFill>
                <a:latin typeface="Poppins" pitchFamily="2" charset="77"/>
                <a:cs typeface="Poppins" pitchFamily="2" charset="77"/>
              </a:rPr>
              <a:t>.eu</a:t>
            </a:r>
          </a:p>
        </p:txBody>
      </p:sp>
      <p:sp>
        <p:nvSpPr>
          <p:cNvPr id="52" name="Rectangle 51">
            <a:extLst>
              <a:ext uri="{FF2B5EF4-FFF2-40B4-BE49-F238E27FC236}">
                <a16:creationId xmlns:a16="http://schemas.microsoft.com/office/drawing/2014/main" id="{20ECD36C-3D23-EA46-831C-7D8DA38730C6}"/>
              </a:ext>
            </a:extLst>
          </p:cNvPr>
          <p:cNvSpPr/>
          <p:nvPr userDrawn="1"/>
        </p:nvSpPr>
        <p:spPr>
          <a:xfrm>
            <a:off x="-41950" y="0"/>
            <a:ext cx="4088164"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53" name="Picture Placeholder 52">
            <a:extLst>
              <a:ext uri="{FF2B5EF4-FFF2-40B4-BE49-F238E27FC236}">
                <a16:creationId xmlns:a16="http://schemas.microsoft.com/office/drawing/2014/main" id="{6230EC48-5B6A-9942-9FBF-14B4F6033A44}"/>
              </a:ext>
            </a:extLst>
          </p:cNvPr>
          <p:cNvSpPr>
            <a:spLocks noGrp="1"/>
          </p:cNvSpPr>
          <p:nvPr>
            <p:ph type="pic" sz="quarter" idx="41"/>
          </p:nvPr>
        </p:nvSpPr>
        <p:spPr>
          <a:xfrm>
            <a:off x="-70864" y="3584762"/>
            <a:ext cx="6505378" cy="5218044"/>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326600" y="572640"/>
            <a:ext cx="3418702" cy="2586284"/>
          </a:xfrm>
          <a:prstGeom prst="rect">
            <a:avLst/>
          </a:prstGeom>
        </p:spPr>
        <p:txBody>
          <a:bodyPr anchor="ctr">
            <a:normAutofit/>
          </a:bodyPr>
          <a:lstStyle>
            <a:lvl1pPr marL="0" indent="0" algn="ctr">
              <a:lnSpc>
                <a:spcPts val="1960"/>
              </a:lnSpc>
              <a:spcBef>
                <a:spcPts val="0"/>
              </a:spcBef>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
        <p:nvSpPr>
          <p:cNvPr id="2" name="Slide Number Placeholder 5">
            <a:extLst>
              <a:ext uri="{FF2B5EF4-FFF2-40B4-BE49-F238E27FC236}">
                <a16:creationId xmlns:a16="http://schemas.microsoft.com/office/drawing/2014/main" id="{C4645CEF-9405-5FA0-D7F4-933A7141635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3846124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6584B64-8F19-00B3-8F73-FF89F17C6F5B}"/>
              </a:ext>
            </a:extLst>
          </p:cNvPr>
          <p:cNvSpPr/>
          <p:nvPr userDrawn="1"/>
        </p:nvSpPr>
        <p:spPr>
          <a:xfrm>
            <a:off x="6310952" y="5919181"/>
            <a:ext cx="1241653" cy="4112498"/>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chemeClr val="bg1"/>
          </a:solidFill>
          <a:ln w="306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9397152-26B0-F64F-AC2C-AA620D23B772}"/>
              </a:ext>
            </a:extLst>
          </p:cNvPr>
          <p:cNvSpPr/>
          <p:nvPr/>
        </p:nvSpPr>
        <p:spPr>
          <a:xfrm>
            <a:off x="2050576" y="1028700"/>
            <a:ext cx="5509099" cy="719438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CD0E4"/>
          </a:solidFill>
          <a:ln w="3060"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E97728-1EA5-EA41-8AAC-21AA33A5FC2A}"/>
              </a:ext>
            </a:extLst>
          </p:cNvPr>
          <p:cNvSpPr/>
          <p:nvPr userDrawn="1"/>
        </p:nvSpPr>
        <p:spPr>
          <a:xfrm>
            <a:off x="0" y="2671796"/>
            <a:ext cx="2963330" cy="71215"/>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EF8D5B"/>
          </a:solidFill>
          <a:ln w="3060" cap="flat">
            <a:noFill/>
            <a:prstDash val="solid"/>
            <a:miter/>
          </a:ln>
        </p:spPr>
        <p:txBody>
          <a:bodyPr rtlCol="0" anchor="ctr"/>
          <a:lstStyle/>
          <a:p>
            <a:endParaRPr lang="en-US"/>
          </a:p>
        </p:txBody>
      </p:sp>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456790" y="1510715"/>
            <a:ext cx="1829216" cy="1555732"/>
          </a:xfrm>
          <a:prstGeom prst="rect">
            <a:avLst/>
          </a:prstGeom>
        </p:spPr>
        <p:txBody>
          <a:bodyPr anchor="t">
            <a:noAutofit/>
          </a:bodyPr>
          <a:lstStyle>
            <a:lvl1pPr marL="0" indent="0" algn="l">
              <a:buNone/>
              <a:defRPr sz="72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3059266" y="2505021"/>
            <a:ext cx="3486126" cy="1084774"/>
          </a:xfrm>
          <a:prstGeom prst="rect">
            <a:avLst/>
          </a:prstGeom>
        </p:spPr>
        <p:txBody>
          <a:bodyPr anchor="t">
            <a:noAutofit/>
          </a:bodyPr>
          <a:lstStyle>
            <a:lvl1pPr marL="0" indent="0" algn="l">
              <a:buNone/>
              <a:defRPr sz="28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2" name="Graphic 383">
            <a:extLst>
              <a:ext uri="{FF2B5EF4-FFF2-40B4-BE49-F238E27FC236}">
                <a16:creationId xmlns:a16="http://schemas.microsoft.com/office/drawing/2014/main" id="{94FD075E-DA88-E447-9F27-CDF8E620F156}"/>
              </a:ext>
            </a:extLst>
          </p:cNvPr>
          <p:cNvSpPr/>
          <p:nvPr userDrawn="1"/>
        </p:nvSpPr>
        <p:spPr>
          <a:xfrm>
            <a:off x="4258930" y="4942332"/>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chemeClr val="bg1">
              <a:alpha val="33000"/>
            </a:schemeClr>
          </a:solidFill>
          <a:ln w="10742" cap="flat">
            <a:noFill/>
            <a:prstDash val="solid"/>
            <a:miter/>
          </a:ln>
        </p:spPr>
        <p:txBody>
          <a:bodyPr rtlCol="0" anchor="ctr"/>
          <a:lstStyle/>
          <a:p>
            <a:endParaRPr lang="en-US"/>
          </a:p>
        </p:txBody>
      </p:sp>
      <p:sp>
        <p:nvSpPr>
          <p:cNvPr id="5" name="Rectangle 4">
            <a:extLst>
              <a:ext uri="{FF2B5EF4-FFF2-40B4-BE49-F238E27FC236}">
                <a16:creationId xmlns:a16="http://schemas.microsoft.com/office/drawing/2014/main" id="{E7A82190-58B2-9B9F-7E51-EE5D7952A96E}"/>
              </a:ext>
            </a:extLst>
          </p:cNvPr>
          <p:cNvSpPr/>
          <p:nvPr userDrawn="1"/>
        </p:nvSpPr>
        <p:spPr>
          <a:xfrm rot="16200000">
            <a:off x="4866823" y="6207618"/>
            <a:ext cx="4893063"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F17B299E-A60A-3A5D-2D95-98B54A17C5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946972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361" name="Rectangle 360">
            <a:extLst>
              <a:ext uri="{FF2B5EF4-FFF2-40B4-BE49-F238E27FC236}">
                <a16:creationId xmlns:a16="http://schemas.microsoft.com/office/drawing/2014/main" id="{24D75763-FFFE-D346-B173-3FFA4F7CAF72}"/>
              </a:ext>
            </a:extLst>
          </p:cNvPr>
          <p:cNvSpPr/>
          <p:nvPr userDrawn="1"/>
        </p:nvSpPr>
        <p:spPr>
          <a:xfrm flipH="1" flipV="1">
            <a:off x="-3" y="-1"/>
            <a:ext cx="2496103"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2" name="Graphic 383">
            <a:extLst>
              <a:ext uri="{FF2B5EF4-FFF2-40B4-BE49-F238E27FC236}">
                <a16:creationId xmlns:a16="http://schemas.microsoft.com/office/drawing/2014/main" id="{AAF15FC5-4893-8939-0224-7A9F4ABD9758}"/>
              </a:ext>
            </a:extLst>
          </p:cNvPr>
          <p:cNvSpPr/>
          <p:nvPr userDrawn="1"/>
        </p:nvSpPr>
        <p:spPr>
          <a:xfrm>
            <a:off x="-165155" y="6350737"/>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B1F2729F-7CAB-2481-5188-EDE46118BD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2912563" y="9725830"/>
            <a:ext cx="1193701" cy="274116"/>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E2DCB8FA-F952-9047-5E6A-086C77356160}"/>
              </a:ext>
            </a:extLst>
          </p:cNvPr>
          <p:cNvSpPr/>
          <p:nvPr userDrawn="1"/>
        </p:nvSpPr>
        <p:spPr>
          <a:xfrm flipH="1" flipV="1">
            <a:off x="2047163" y="2442856"/>
            <a:ext cx="657641" cy="7047132"/>
          </a:xfrm>
          <a:prstGeom prst="rect">
            <a:avLst/>
          </a:prstGeom>
          <a:solidFill>
            <a:srgbClr val="EF8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30" name="Text Placeholder 32">
            <a:extLst>
              <a:ext uri="{FF2B5EF4-FFF2-40B4-BE49-F238E27FC236}">
                <a16:creationId xmlns:a16="http://schemas.microsoft.com/office/drawing/2014/main" id="{E5656F6E-37C8-074A-8E96-43D0F2FC50CE}"/>
              </a:ext>
            </a:extLst>
          </p:cNvPr>
          <p:cNvSpPr>
            <a:spLocks noGrp="1"/>
          </p:cNvSpPr>
          <p:nvPr>
            <p:ph type="body" sz="quarter" idx="11" hasCustomPrompt="1"/>
          </p:nvPr>
        </p:nvSpPr>
        <p:spPr>
          <a:xfrm>
            <a:off x="2047166" y="2576177"/>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31" name="Text Placeholder 32">
            <a:extLst>
              <a:ext uri="{FF2B5EF4-FFF2-40B4-BE49-F238E27FC236}">
                <a16:creationId xmlns:a16="http://schemas.microsoft.com/office/drawing/2014/main" id="{325D83A7-79C8-A548-BBC2-CA89723CA6CF}"/>
              </a:ext>
            </a:extLst>
          </p:cNvPr>
          <p:cNvSpPr>
            <a:spLocks noGrp="1"/>
          </p:cNvSpPr>
          <p:nvPr>
            <p:ph type="body" sz="quarter" idx="49" hasCustomPrompt="1"/>
          </p:nvPr>
        </p:nvSpPr>
        <p:spPr>
          <a:xfrm>
            <a:off x="2830132" y="2576177"/>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332" name="Text Placeholder 32">
            <a:extLst>
              <a:ext uri="{FF2B5EF4-FFF2-40B4-BE49-F238E27FC236}">
                <a16:creationId xmlns:a16="http://schemas.microsoft.com/office/drawing/2014/main" id="{9709ADB0-7EC7-7E4D-AB1C-AFDBEA20E333}"/>
              </a:ext>
            </a:extLst>
          </p:cNvPr>
          <p:cNvSpPr>
            <a:spLocks noGrp="1"/>
          </p:cNvSpPr>
          <p:nvPr>
            <p:ph type="body" sz="quarter" idx="13" hasCustomPrompt="1"/>
          </p:nvPr>
        </p:nvSpPr>
        <p:spPr>
          <a:xfrm>
            <a:off x="2047166" y="3051419"/>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333" name="Text Placeholder 32">
            <a:extLst>
              <a:ext uri="{FF2B5EF4-FFF2-40B4-BE49-F238E27FC236}">
                <a16:creationId xmlns:a16="http://schemas.microsoft.com/office/drawing/2014/main" id="{BD9CCF2E-E31B-F24B-AE3A-F3AD0C0D725D}"/>
              </a:ext>
            </a:extLst>
          </p:cNvPr>
          <p:cNvSpPr>
            <a:spLocks noGrp="1"/>
          </p:cNvSpPr>
          <p:nvPr>
            <p:ph type="body" sz="quarter" idx="14" hasCustomPrompt="1"/>
          </p:nvPr>
        </p:nvSpPr>
        <p:spPr>
          <a:xfrm>
            <a:off x="2830132" y="305141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334" name="Text Placeholder 32">
            <a:extLst>
              <a:ext uri="{FF2B5EF4-FFF2-40B4-BE49-F238E27FC236}">
                <a16:creationId xmlns:a16="http://schemas.microsoft.com/office/drawing/2014/main" id="{89761DE6-BA61-A040-9787-C409D41D3210}"/>
              </a:ext>
            </a:extLst>
          </p:cNvPr>
          <p:cNvSpPr>
            <a:spLocks noGrp="1"/>
          </p:cNvSpPr>
          <p:nvPr>
            <p:ph type="body" sz="quarter" idx="15" hasCustomPrompt="1"/>
          </p:nvPr>
        </p:nvSpPr>
        <p:spPr>
          <a:xfrm>
            <a:off x="2047166" y="3552553"/>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335" name="Text Placeholder 32">
            <a:extLst>
              <a:ext uri="{FF2B5EF4-FFF2-40B4-BE49-F238E27FC236}">
                <a16:creationId xmlns:a16="http://schemas.microsoft.com/office/drawing/2014/main" id="{D89BB1F5-7B63-824C-8677-757940098E1E}"/>
              </a:ext>
            </a:extLst>
          </p:cNvPr>
          <p:cNvSpPr>
            <a:spLocks noGrp="1"/>
          </p:cNvSpPr>
          <p:nvPr>
            <p:ph type="body" sz="quarter" idx="19" hasCustomPrompt="1"/>
          </p:nvPr>
        </p:nvSpPr>
        <p:spPr>
          <a:xfrm>
            <a:off x="2830132" y="3552553"/>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336" name="Text Placeholder 32">
            <a:extLst>
              <a:ext uri="{FF2B5EF4-FFF2-40B4-BE49-F238E27FC236}">
                <a16:creationId xmlns:a16="http://schemas.microsoft.com/office/drawing/2014/main" id="{57D38869-9F43-0F44-BFF1-2099B0C5644A}"/>
              </a:ext>
            </a:extLst>
          </p:cNvPr>
          <p:cNvSpPr>
            <a:spLocks noGrp="1"/>
          </p:cNvSpPr>
          <p:nvPr>
            <p:ph type="body" sz="quarter" idx="17" hasCustomPrompt="1"/>
          </p:nvPr>
        </p:nvSpPr>
        <p:spPr>
          <a:xfrm>
            <a:off x="2047166" y="4053508"/>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337" name="Text Placeholder 32">
            <a:extLst>
              <a:ext uri="{FF2B5EF4-FFF2-40B4-BE49-F238E27FC236}">
                <a16:creationId xmlns:a16="http://schemas.microsoft.com/office/drawing/2014/main" id="{B33A46CF-72DE-724E-A383-028E3C486710}"/>
              </a:ext>
            </a:extLst>
          </p:cNvPr>
          <p:cNvSpPr>
            <a:spLocks noGrp="1"/>
          </p:cNvSpPr>
          <p:nvPr>
            <p:ph type="body" sz="quarter" idx="20" hasCustomPrompt="1"/>
          </p:nvPr>
        </p:nvSpPr>
        <p:spPr>
          <a:xfrm>
            <a:off x="2830132" y="4053508"/>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338" name="Text Placeholder 32">
            <a:extLst>
              <a:ext uri="{FF2B5EF4-FFF2-40B4-BE49-F238E27FC236}">
                <a16:creationId xmlns:a16="http://schemas.microsoft.com/office/drawing/2014/main" id="{8AF90649-A83F-2F4A-B11F-76E0A49118C3}"/>
              </a:ext>
            </a:extLst>
          </p:cNvPr>
          <p:cNvSpPr>
            <a:spLocks noGrp="1"/>
          </p:cNvSpPr>
          <p:nvPr>
            <p:ph type="body" sz="quarter" idx="21" hasCustomPrompt="1"/>
          </p:nvPr>
        </p:nvSpPr>
        <p:spPr>
          <a:xfrm>
            <a:off x="2047166" y="4555298"/>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339" name="Text Placeholder 32">
            <a:extLst>
              <a:ext uri="{FF2B5EF4-FFF2-40B4-BE49-F238E27FC236}">
                <a16:creationId xmlns:a16="http://schemas.microsoft.com/office/drawing/2014/main" id="{EAB79600-A97B-F44A-B1F4-C908D7C2023F}"/>
              </a:ext>
            </a:extLst>
          </p:cNvPr>
          <p:cNvSpPr>
            <a:spLocks noGrp="1"/>
          </p:cNvSpPr>
          <p:nvPr>
            <p:ph type="body" sz="quarter" idx="22" hasCustomPrompt="1"/>
          </p:nvPr>
        </p:nvSpPr>
        <p:spPr>
          <a:xfrm>
            <a:off x="2830132" y="4555298"/>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340" name="Text Placeholder 32">
            <a:extLst>
              <a:ext uri="{FF2B5EF4-FFF2-40B4-BE49-F238E27FC236}">
                <a16:creationId xmlns:a16="http://schemas.microsoft.com/office/drawing/2014/main" id="{E3702C07-BBF5-8847-B222-966AEEFDB82F}"/>
              </a:ext>
            </a:extLst>
          </p:cNvPr>
          <p:cNvSpPr>
            <a:spLocks noGrp="1"/>
          </p:cNvSpPr>
          <p:nvPr>
            <p:ph type="body" sz="quarter" idx="51" hasCustomPrompt="1"/>
          </p:nvPr>
        </p:nvSpPr>
        <p:spPr>
          <a:xfrm>
            <a:off x="2056806" y="5084494"/>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341" name="Text Placeholder 32">
            <a:extLst>
              <a:ext uri="{FF2B5EF4-FFF2-40B4-BE49-F238E27FC236}">
                <a16:creationId xmlns:a16="http://schemas.microsoft.com/office/drawing/2014/main" id="{8A3DC48D-0CD9-464E-AE57-DF56AB5C501E}"/>
              </a:ext>
            </a:extLst>
          </p:cNvPr>
          <p:cNvSpPr>
            <a:spLocks noGrp="1"/>
          </p:cNvSpPr>
          <p:nvPr>
            <p:ph type="body" sz="quarter" idx="52" hasCustomPrompt="1"/>
          </p:nvPr>
        </p:nvSpPr>
        <p:spPr>
          <a:xfrm>
            <a:off x="2839772" y="5084494"/>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342" name="Text Placeholder 32">
            <a:extLst>
              <a:ext uri="{FF2B5EF4-FFF2-40B4-BE49-F238E27FC236}">
                <a16:creationId xmlns:a16="http://schemas.microsoft.com/office/drawing/2014/main" id="{2C434D2A-7E3F-AC4D-B388-864713FC0806}"/>
              </a:ext>
            </a:extLst>
          </p:cNvPr>
          <p:cNvSpPr>
            <a:spLocks noGrp="1"/>
          </p:cNvSpPr>
          <p:nvPr>
            <p:ph type="body" sz="quarter" idx="53" hasCustomPrompt="1"/>
          </p:nvPr>
        </p:nvSpPr>
        <p:spPr>
          <a:xfrm>
            <a:off x="2056806" y="5574726"/>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343" name="Text Placeholder 32">
            <a:extLst>
              <a:ext uri="{FF2B5EF4-FFF2-40B4-BE49-F238E27FC236}">
                <a16:creationId xmlns:a16="http://schemas.microsoft.com/office/drawing/2014/main" id="{B50D5349-F391-B64B-B3C2-DF37D4F2ABE7}"/>
              </a:ext>
            </a:extLst>
          </p:cNvPr>
          <p:cNvSpPr>
            <a:spLocks noGrp="1"/>
          </p:cNvSpPr>
          <p:nvPr>
            <p:ph type="body" sz="quarter" idx="54" hasCustomPrompt="1"/>
          </p:nvPr>
        </p:nvSpPr>
        <p:spPr>
          <a:xfrm>
            <a:off x="2839772" y="5574726"/>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344" name="Rectangle 343">
            <a:extLst>
              <a:ext uri="{FF2B5EF4-FFF2-40B4-BE49-F238E27FC236}">
                <a16:creationId xmlns:a16="http://schemas.microsoft.com/office/drawing/2014/main" id="{72F68190-18F9-DF4D-83C1-0EFA2EB257C4}"/>
              </a:ext>
            </a:extLst>
          </p:cNvPr>
          <p:cNvSpPr/>
          <p:nvPr userDrawn="1"/>
        </p:nvSpPr>
        <p:spPr>
          <a:xfrm>
            <a:off x="2839772" y="10235148"/>
            <a:ext cx="3763506" cy="369332"/>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362" name="Text Placeholder 32">
            <a:extLst>
              <a:ext uri="{FF2B5EF4-FFF2-40B4-BE49-F238E27FC236}">
                <a16:creationId xmlns:a16="http://schemas.microsoft.com/office/drawing/2014/main" id="{5D8C5A76-9737-8F42-891A-E48FC08715FD}"/>
              </a:ext>
            </a:extLst>
          </p:cNvPr>
          <p:cNvSpPr>
            <a:spLocks noGrp="1"/>
          </p:cNvSpPr>
          <p:nvPr>
            <p:ph type="body" sz="quarter" idx="47" hasCustomPrompt="1"/>
          </p:nvPr>
        </p:nvSpPr>
        <p:spPr>
          <a:xfrm>
            <a:off x="2789661" y="790503"/>
            <a:ext cx="3644224" cy="1433100"/>
          </a:xfrm>
          <a:prstGeom prst="rect">
            <a:avLst/>
          </a:prstGeom>
        </p:spPr>
        <p:txBody>
          <a:bodyPr>
            <a:noAutofit/>
          </a:bodyPr>
          <a:lstStyle>
            <a:lvl1pPr marL="0" indent="0" algn="l">
              <a:lnSpc>
                <a:spcPts val="3700"/>
              </a:lnSpc>
              <a:spcBef>
                <a:spcPts val="0"/>
              </a:spcBef>
              <a:buNone/>
              <a:defRPr sz="40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tables of content </a:t>
            </a:r>
          </a:p>
        </p:txBody>
      </p:sp>
      <p:sp>
        <p:nvSpPr>
          <p:cNvPr id="453" name="Slide Number Placeholder 5">
            <a:extLst>
              <a:ext uri="{FF2B5EF4-FFF2-40B4-BE49-F238E27FC236}">
                <a16:creationId xmlns:a16="http://schemas.microsoft.com/office/drawing/2014/main" id="{7FD285A2-C024-CBF6-49DB-997DECCCBBD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4" name="Rectangle 3">
            <a:extLst>
              <a:ext uri="{FF2B5EF4-FFF2-40B4-BE49-F238E27FC236}">
                <a16:creationId xmlns:a16="http://schemas.microsoft.com/office/drawing/2014/main" id="{81FCEBFD-4859-E84C-945D-05CD7D84128A}"/>
              </a:ext>
            </a:extLst>
          </p:cNvPr>
          <p:cNvSpPr/>
          <p:nvPr userDrawn="1"/>
        </p:nvSpPr>
        <p:spPr>
          <a:xfrm rot="16200000">
            <a:off x="-2176029" y="7857610"/>
            <a:ext cx="5345907"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538936779"/>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FF95128-68A3-8200-FFEF-E35F8740E352}"/>
              </a:ext>
            </a:extLst>
          </p:cNvPr>
          <p:cNvSpPr/>
          <p:nvPr userDrawn="1"/>
        </p:nvSpPr>
        <p:spPr>
          <a:xfrm>
            <a:off x="2974065" y="7351620"/>
            <a:ext cx="4580052" cy="3317980"/>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CF30C3F-3ACE-2394-1E00-E54105EC70FF}"/>
              </a:ext>
            </a:extLst>
          </p:cNvPr>
          <p:cNvSpPr/>
          <p:nvPr userDrawn="1"/>
        </p:nvSpPr>
        <p:spPr>
          <a:xfrm>
            <a:off x="0" y="2564753"/>
            <a:ext cx="7553262" cy="666695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24658AE7-D84A-9AAF-61D9-D3C86C534E3E}"/>
              </a:ext>
            </a:extLst>
          </p:cNvPr>
          <p:cNvSpPr/>
          <p:nvPr userDrawn="1"/>
        </p:nvSpPr>
        <p:spPr>
          <a:xfrm>
            <a:off x="2779154" y="3416067"/>
            <a:ext cx="4780521" cy="355553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9C65182F-C566-055A-C84B-662088BFEDAD}"/>
              </a:ext>
            </a:extLst>
          </p:cNvPr>
          <p:cNvSpPr/>
          <p:nvPr userDrawn="1"/>
        </p:nvSpPr>
        <p:spPr>
          <a:xfrm rot="16200000">
            <a:off x="2011428" y="4738018"/>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F8D5B"/>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7E2E2E41-18F9-F3BF-9A99-6C70C9BF183F}"/>
              </a:ext>
            </a:extLst>
          </p:cNvPr>
          <p:cNvSpPr/>
          <p:nvPr userDrawn="1"/>
        </p:nvSpPr>
        <p:spPr>
          <a:xfrm>
            <a:off x="3299813" y="3942471"/>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63" name="Rectangle 62">
            <a:extLst>
              <a:ext uri="{FF2B5EF4-FFF2-40B4-BE49-F238E27FC236}">
                <a16:creationId xmlns:a16="http://schemas.microsoft.com/office/drawing/2014/main" id="{DB3C0606-8884-A312-004E-7DA3DE69D72A}"/>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Text Placeholder 32">
            <a:extLst>
              <a:ext uri="{FF2B5EF4-FFF2-40B4-BE49-F238E27FC236}">
                <a16:creationId xmlns:a16="http://schemas.microsoft.com/office/drawing/2014/main" id="{D5C31FE4-80EA-2EC0-AFA5-A1FE75F670E5}"/>
              </a:ext>
            </a:extLst>
          </p:cNvPr>
          <p:cNvSpPr>
            <a:spLocks noGrp="1"/>
          </p:cNvSpPr>
          <p:nvPr>
            <p:ph type="body" sz="quarter" idx="11" hasCustomPrompt="1"/>
          </p:nvPr>
        </p:nvSpPr>
        <p:spPr>
          <a:xfrm>
            <a:off x="3369517" y="5171275"/>
            <a:ext cx="2951698" cy="1038225"/>
          </a:xfrm>
          <a:prstGeom prst="rect">
            <a:avLst/>
          </a:prstGeom>
        </p:spPr>
        <p:txBody>
          <a:bodyPr>
            <a:noAutofit/>
          </a:bodyPr>
          <a:lstStyle>
            <a:lvl1pPr marL="0" indent="0" algn="l">
              <a:lnSpc>
                <a:spcPct val="100000"/>
              </a:lnSpc>
              <a:spcBef>
                <a:spcPts val="0"/>
              </a:spcBef>
              <a:buNone/>
              <a:defRPr sz="2800" b="1"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1088" name="Text Placeholder 32">
            <a:extLst>
              <a:ext uri="{FF2B5EF4-FFF2-40B4-BE49-F238E27FC236}">
                <a16:creationId xmlns:a16="http://schemas.microsoft.com/office/drawing/2014/main" id="{B407BCE4-B051-815D-3833-C6FFB4268A57}"/>
              </a:ext>
            </a:extLst>
          </p:cNvPr>
          <p:cNvSpPr>
            <a:spLocks noGrp="1"/>
          </p:cNvSpPr>
          <p:nvPr>
            <p:ph type="body" sz="quarter" idx="16" hasCustomPrompt="1"/>
          </p:nvPr>
        </p:nvSpPr>
        <p:spPr>
          <a:xfrm>
            <a:off x="3355063" y="4148826"/>
            <a:ext cx="2980605" cy="751695"/>
          </a:xfrm>
          <a:prstGeom prst="rect">
            <a:avLst/>
          </a:prstGeom>
        </p:spPr>
        <p:txBody>
          <a:bodyPr anchor="t">
            <a:noAutofit/>
          </a:bodyPr>
          <a:lstStyle>
            <a:lvl1pPr marL="0" indent="0" algn="l">
              <a:lnSpc>
                <a:spcPct val="100000"/>
              </a:lnSpc>
              <a:spcBef>
                <a:spcPts val="0"/>
              </a:spcBef>
              <a:buNone/>
              <a:defRPr sz="20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cxnSp>
        <p:nvCxnSpPr>
          <p:cNvPr id="1089" name="Straight Connector 1088">
            <a:extLst>
              <a:ext uri="{FF2B5EF4-FFF2-40B4-BE49-F238E27FC236}">
                <a16:creationId xmlns:a16="http://schemas.microsoft.com/office/drawing/2014/main" id="{069B6E57-5F16-1BBD-DE1D-7134446DF385}"/>
              </a:ext>
            </a:extLst>
          </p:cNvPr>
          <p:cNvCxnSpPr>
            <a:cxnSpLocks/>
          </p:cNvCxnSpPr>
          <p:nvPr userDrawn="1"/>
        </p:nvCxnSpPr>
        <p:spPr>
          <a:xfrm>
            <a:off x="3369517" y="4824092"/>
            <a:ext cx="532210" cy="0"/>
          </a:xfrm>
          <a:prstGeom prst="line">
            <a:avLst/>
          </a:prstGeom>
          <a:ln w="28575">
            <a:solidFill>
              <a:srgbClr val="EF8D5B"/>
            </a:solidFill>
          </a:ln>
        </p:spPr>
        <p:style>
          <a:lnRef idx="1">
            <a:schemeClr val="accent1"/>
          </a:lnRef>
          <a:fillRef idx="0">
            <a:schemeClr val="accent1"/>
          </a:fillRef>
          <a:effectRef idx="0">
            <a:schemeClr val="accent1"/>
          </a:effectRef>
          <a:fontRef idx="minor">
            <a:schemeClr val="tx1"/>
          </a:fontRef>
        </p:style>
      </p:cxnSp>
      <p:sp>
        <p:nvSpPr>
          <p:cNvPr id="386" name="Graphic 383">
            <a:extLst>
              <a:ext uri="{FF2B5EF4-FFF2-40B4-BE49-F238E27FC236}">
                <a16:creationId xmlns:a16="http://schemas.microsoft.com/office/drawing/2014/main" id="{BEB9771A-8AC6-0C42-E58B-BE69E8E421A2}"/>
              </a:ext>
            </a:extLst>
          </p:cNvPr>
          <p:cNvSpPr/>
          <p:nvPr/>
        </p:nvSpPr>
        <p:spPr>
          <a:xfrm>
            <a:off x="-132100" y="5326614"/>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387" name="Freeform 386">
            <a:extLst>
              <a:ext uri="{FF2B5EF4-FFF2-40B4-BE49-F238E27FC236}">
                <a16:creationId xmlns:a16="http://schemas.microsoft.com/office/drawing/2014/main" id="{FB7BC59C-615A-0FC2-14D7-BB1B6409A3A3}"/>
              </a:ext>
            </a:extLst>
          </p:cNvPr>
          <p:cNvSpPr/>
          <p:nvPr userDrawn="1"/>
        </p:nvSpPr>
        <p:spPr>
          <a:xfrm rot="16200000">
            <a:off x="3654927" y="4075709"/>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8" name="Rectangle 387">
            <a:extLst>
              <a:ext uri="{FF2B5EF4-FFF2-40B4-BE49-F238E27FC236}">
                <a16:creationId xmlns:a16="http://schemas.microsoft.com/office/drawing/2014/main" id="{0D65334F-A628-7F52-9208-43DE5DE95F11}"/>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0" name="Graphic 95">
            <a:extLst>
              <a:ext uri="{FF2B5EF4-FFF2-40B4-BE49-F238E27FC236}">
                <a16:creationId xmlns:a16="http://schemas.microsoft.com/office/drawing/2014/main" id="{E87B3E66-9F4C-6AF9-1BB6-4AC48EDBD5F9}"/>
              </a:ext>
            </a:extLst>
          </p:cNvPr>
          <p:cNvGrpSpPr/>
          <p:nvPr userDrawn="1"/>
        </p:nvGrpSpPr>
        <p:grpSpPr>
          <a:xfrm>
            <a:off x="590527" y="9789186"/>
            <a:ext cx="1509109" cy="423922"/>
            <a:chOff x="584588" y="9078286"/>
            <a:chExt cx="1509109" cy="423922"/>
          </a:xfrm>
          <a:solidFill>
            <a:srgbClr val="000000"/>
          </a:solidFill>
        </p:grpSpPr>
        <p:sp>
          <p:nvSpPr>
            <p:cNvPr id="391" name="Freeform 390">
              <a:extLst>
                <a:ext uri="{FF2B5EF4-FFF2-40B4-BE49-F238E27FC236}">
                  <a16:creationId xmlns:a16="http://schemas.microsoft.com/office/drawing/2014/main" id="{CE8FE5A5-D8FD-F51C-3F92-5FF751C69FC4}"/>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FD26F8AB-3CE9-EFED-CA26-379F1D24E2D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grpSp>
      <p:sp>
        <p:nvSpPr>
          <p:cNvPr id="393" name="Text Placeholder 23">
            <a:extLst>
              <a:ext uri="{FF2B5EF4-FFF2-40B4-BE49-F238E27FC236}">
                <a16:creationId xmlns:a16="http://schemas.microsoft.com/office/drawing/2014/main" id="{C7CAE182-6952-527E-E95F-A5519B29B63E}"/>
              </a:ext>
            </a:extLst>
          </p:cNvPr>
          <p:cNvSpPr>
            <a:spLocks noGrp="1"/>
          </p:cNvSpPr>
          <p:nvPr>
            <p:ph type="body" sz="quarter" idx="17" hasCustomPrompt="1"/>
          </p:nvPr>
        </p:nvSpPr>
        <p:spPr>
          <a:xfrm>
            <a:off x="634857" y="9828449"/>
            <a:ext cx="1230818"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394" name="Text Placeholder 23">
            <a:extLst>
              <a:ext uri="{FF2B5EF4-FFF2-40B4-BE49-F238E27FC236}">
                <a16:creationId xmlns:a16="http://schemas.microsoft.com/office/drawing/2014/main" id="{D4CBEB20-D64D-A396-B415-AB97F21C49D2}"/>
              </a:ext>
            </a:extLst>
          </p:cNvPr>
          <p:cNvSpPr>
            <a:spLocks noGrp="1"/>
          </p:cNvSpPr>
          <p:nvPr>
            <p:ph type="body" sz="quarter" idx="18" hasCustomPrompt="1"/>
          </p:nvPr>
        </p:nvSpPr>
        <p:spPr>
          <a:xfrm>
            <a:off x="2099538" y="9821919"/>
            <a:ext cx="1779692"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395" name="Graphic 6">
            <a:extLst>
              <a:ext uri="{FF2B5EF4-FFF2-40B4-BE49-F238E27FC236}">
                <a16:creationId xmlns:a16="http://schemas.microsoft.com/office/drawing/2014/main" id="{2CEFE7F0-418B-EED7-9B6D-792F24712E1E}"/>
              </a:ext>
            </a:extLst>
          </p:cNvPr>
          <p:cNvSpPr/>
          <p:nvPr userDrawn="1"/>
        </p:nvSpPr>
        <p:spPr>
          <a:xfrm rot="5400000">
            <a:off x="6063666" y="7874091"/>
            <a:ext cx="476911" cy="25151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F8D5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396" name="Text Placeholder 32">
            <a:extLst>
              <a:ext uri="{FF2B5EF4-FFF2-40B4-BE49-F238E27FC236}">
                <a16:creationId xmlns:a16="http://schemas.microsoft.com/office/drawing/2014/main" id="{8D1572BE-7E03-B4F3-6F8D-AC43CB24E28A}"/>
              </a:ext>
            </a:extLst>
          </p:cNvPr>
          <p:cNvSpPr>
            <a:spLocks noGrp="1"/>
          </p:cNvSpPr>
          <p:nvPr>
            <p:ph type="body" sz="quarter" idx="42" hasCustomPrompt="1"/>
          </p:nvPr>
        </p:nvSpPr>
        <p:spPr>
          <a:xfrm>
            <a:off x="4277434" y="8920244"/>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grpSp>
        <p:nvGrpSpPr>
          <p:cNvPr id="2" name="Group 1">
            <a:extLst>
              <a:ext uri="{FF2B5EF4-FFF2-40B4-BE49-F238E27FC236}">
                <a16:creationId xmlns:a16="http://schemas.microsoft.com/office/drawing/2014/main" id="{EF8C5936-1491-32EA-0ADA-246514C5FB92}"/>
              </a:ext>
            </a:extLst>
          </p:cNvPr>
          <p:cNvGrpSpPr/>
          <p:nvPr userDrawn="1"/>
        </p:nvGrpSpPr>
        <p:grpSpPr>
          <a:xfrm>
            <a:off x="-470967" y="450689"/>
            <a:ext cx="10799978" cy="1897145"/>
            <a:chOff x="-176968" y="-75549"/>
            <a:chExt cx="8323021" cy="1462038"/>
          </a:xfrm>
        </p:grpSpPr>
        <p:grpSp>
          <p:nvGrpSpPr>
            <p:cNvPr id="3" name="Graphic 54">
              <a:extLst>
                <a:ext uri="{FF2B5EF4-FFF2-40B4-BE49-F238E27FC236}">
                  <a16:creationId xmlns:a16="http://schemas.microsoft.com/office/drawing/2014/main" id="{431AD459-9A95-9199-2974-543C29F5F733}"/>
                </a:ext>
              </a:extLst>
            </p:cNvPr>
            <p:cNvGrpSpPr/>
            <p:nvPr/>
          </p:nvGrpSpPr>
          <p:grpSpPr>
            <a:xfrm>
              <a:off x="542893" y="563395"/>
              <a:ext cx="951441" cy="665450"/>
              <a:chOff x="542893" y="563395"/>
              <a:chExt cx="951441" cy="665450"/>
            </a:xfrm>
            <a:solidFill>
              <a:srgbClr val="7CD0E4"/>
            </a:solidFill>
          </p:grpSpPr>
          <p:sp>
            <p:nvSpPr>
              <p:cNvPr id="49" name="Freeform 48">
                <a:extLst>
                  <a:ext uri="{FF2B5EF4-FFF2-40B4-BE49-F238E27FC236}">
                    <a16:creationId xmlns:a16="http://schemas.microsoft.com/office/drawing/2014/main" id="{26CDD644-F0B4-E25F-F908-69D15540AD6D}"/>
                  </a:ext>
                </a:extLst>
              </p:cNvPr>
              <p:cNvSpPr/>
              <p:nvPr/>
            </p:nvSpPr>
            <p:spPr>
              <a:xfrm>
                <a:off x="545683" y="563395"/>
                <a:ext cx="241348" cy="319472"/>
              </a:xfrm>
              <a:custGeom>
                <a:avLst/>
                <a:gdLst>
                  <a:gd name="connsiteX0" fmla="*/ 68359 w 241348"/>
                  <a:gd name="connsiteY0" fmla="*/ 66964 h 319472"/>
                  <a:gd name="connsiteX1" fmla="*/ 68359 w 241348"/>
                  <a:gd name="connsiteY1" fmla="*/ 319472 h 319472"/>
                  <a:gd name="connsiteX2" fmla="*/ 0 w 241348"/>
                  <a:gd name="connsiteY2" fmla="*/ 319472 h 319472"/>
                  <a:gd name="connsiteX3" fmla="*/ 0 w 241348"/>
                  <a:gd name="connsiteY3" fmla="*/ 0 h 319472"/>
                  <a:gd name="connsiteX4" fmla="*/ 241348 w 241348"/>
                  <a:gd name="connsiteY4" fmla="*/ 0 h 319472"/>
                  <a:gd name="connsiteX5" fmla="*/ 177175 w 241348"/>
                  <a:gd name="connsiteY5" fmla="*/ 66964 h 319472"/>
                  <a:gd name="connsiteX6" fmla="*/ 129742 w 241348"/>
                  <a:gd name="connsiteY6" fmla="*/ 66964 h 319472"/>
                  <a:gd name="connsiteX7" fmla="*/ 68359 w 241348"/>
                  <a:gd name="connsiteY7" fmla="*/ 66964 h 319472"/>
                  <a:gd name="connsiteX8" fmla="*/ 179965 w 241348"/>
                  <a:gd name="connsiteY8" fmla="*/ 193915 h 319472"/>
                  <a:gd name="connsiteX9" fmla="*/ 93470 w 241348"/>
                  <a:gd name="connsiteY9" fmla="*/ 193915 h 319472"/>
                  <a:gd name="connsiteX10" fmla="*/ 115791 w 241348"/>
                  <a:gd name="connsiteY10" fmla="*/ 126952 h 319472"/>
                  <a:gd name="connsiteX11" fmla="*/ 179965 w 241348"/>
                  <a:gd name="connsiteY11" fmla="*/ 126952 h 319472"/>
                  <a:gd name="connsiteX12" fmla="*/ 179965 w 241348"/>
                  <a:gd name="connsiteY12"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19472">
                    <a:moveTo>
                      <a:pt x="68359" y="66964"/>
                    </a:moveTo>
                    <a:lnTo>
                      <a:pt x="68359" y="319472"/>
                    </a:lnTo>
                    <a:lnTo>
                      <a:pt x="0" y="319472"/>
                    </a:lnTo>
                    <a:lnTo>
                      <a:pt x="0" y="0"/>
                    </a:lnTo>
                    <a:lnTo>
                      <a:pt x="241348" y="0"/>
                    </a:lnTo>
                    <a:lnTo>
                      <a:pt x="177175" y="66964"/>
                    </a:lnTo>
                    <a:lnTo>
                      <a:pt x="129742" y="66964"/>
                    </a:lnTo>
                    <a:lnTo>
                      <a:pt x="68359" y="66964"/>
                    </a:lnTo>
                    <a:close/>
                    <a:moveTo>
                      <a:pt x="179965" y="193915"/>
                    </a:moveTo>
                    <a:lnTo>
                      <a:pt x="93470" y="193915"/>
                    </a:lnTo>
                    <a:lnTo>
                      <a:pt x="115791" y="126952"/>
                    </a:lnTo>
                    <a:lnTo>
                      <a:pt x="179965" y="126952"/>
                    </a:lnTo>
                    <a:lnTo>
                      <a:pt x="179965" y="193915"/>
                    </a:lnTo>
                    <a:close/>
                  </a:path>
                </a:pathLst>
              </a:custGeom>
              <a:solidFill>
                <a:srgbClr val="7CD0E4"/>
              </a:solidFill>
              <a:ln w="1394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32F8A1F-1B1D-DC10-2AAA-878D43875B7E}"/>
                  </a:ext>
                </a:extLst>
              </p:cNvPr>
              <p:cNvSpPr/>
              <p:nvPr/>
            </p:nvSpPr>
            <p:spPr>
              <a:xfrm>
                <a:off x="814932" y="563395"/>
                <a:ext cx="241347" cy="319472"/>
              </a:xfrm>
              <a:custGeom>
                <a:avLst/>
                <a:gdLst>
                  <a:gd name="connsiteX0" fmla="*/ 66964 w 241347"/>
                  <a:gd name="connsiteY0" fmla="*/ 66964 h 319472"/>
                  <a:gd name="connsiteX1" fmla="*/ 66964 w 241347"/>
                  <a:gd name="connsiteY1" fmla="*/ 252509 h 319472"/>
                  <a:gd name="connsiteX2" fmla="*/ 223212 w 241347"/>
                  <a:gd name="connsiteY2" fmla="*/ 252509 h 319472"/>
                  <a:gd name="connsiteX3" fmla="*/ 223212 w 241347"/>
                  <a:gd name="connsiteY3" fmla="*/ 319472 h 319472"/>
                  <a:gd name="connsiteX4" fmla="*/ 0 w 241347"/>
                  <a:gd name="connsiteY4" fmla="*/ 319472 h 319472"/>
                  <a:gd name="connsiteX5" fmla="*/ 0 w 241347"/>
                  <a:gd name="connsiteY5" fmla="*/ 0 h 319472"/>
                  <a:gd name="connsiteX6" fmla="*/ 241348 w 241347"/>
                  <a:gd name="connsiteY6" fmla="*/ 0 h 319472"/>
                  <a:gd name="connsiteX7" fmla="*/ 177175 w 241347"/>
                  <a:gd name="connsiteY7" fmla="*/ 66964 h 319472"/>
                  <a:gd name="connsiteX8" fmla="*/ 129742 w 241347"/>
                  <a:gd name="connsiteY8" fmla="*/ 66964 h 319472"/>
                  <a:gd name="connsiteX9" fmla="*/ 66964 w 241347"/>
                  <a:gd name="connsiteY9" fmla="*/ 66964 h 319472"/>
                  <a:gd name="connsiteX10" fmla="*/ 178570 w 241347"/>
                  <a:gd name="connsiteY10" fmla="*/ 193915 h 319472"/>
                  <a:gd name="connsiteX11" fmla="*/ 92075 w 241347"/>
                  <a:gd name="connsiteY11" fmla="*/ 193915 h 319472"/>
                  <a:gd name="connsiteX12" fmla="*/ 114396 w 241347"/>
                  <a:gd name="connsiteY12" fmla="*/ 126952 h 319472"/>
                  <a:gd name="connsiteX13" fmla="*/ 178570 w 241347"/>
                  <a:gd name="connsiteY13" fmla="*/ 126952 h 319472"/>
                  <a:gd name="connsiteX14" fmla="*/ 178570 w 241347"/>
                  <a:gd name="connsiteY14"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19472">
                    <a:moveTo>
                      <a:pt x="66964" y="66964"/>
                    </a:moveTo>
                    <a:lnTo>
                      <a:pt x="66964" y="252509"/>
                    </a:lnTo>
                    <a:lnTo>
                      <a:pt x="223212" y="252509"/>
                    </a:lnTo>
                    <a:lnTo>
                      <a:pt x="223212" y="319472"/>
                    </a:lnTo>
                    <a:lnTo>
                      <a:pt x="0" y="319472"/>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solidFill>
                <a:srgbClr val="7CD0E4"/>
              </a:solidFill>
              <a:ln w="1394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AB9D228-ACF6-908A-90C9-4FA02B1DEFE0}"/>
                  </a:ext>
                </a:extLst>
              </p:cNvPr>
              <p:cNvSpPr/>
              <p:nvPr/>
            </p:nvSpPr>
            <p:spPr>
              <a:xfrm>
                <a:off x="1084182" y="56339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3927 h 319472"/>
                  <a:gd name="connsiteX5" fmla="*/ 181360 w 407362"/>
                  <a:gd name="connsiteY5" fmla="*/ 316682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3927"/>
                    </a:lnTo>
                    <a:lnTo>
                      <a:pt x="181360" y="316682"/>
                    </a:lnTo>
                    <a:lnTo>
                      <a:pt x="66964" y="117186"/>
                    </a:lnTo>
                    <a:lnTo>
                      <a:pt x="66964" y="319472"/>
                    </a:lnTo>
                    <a:lnTo>
                      <a:pt x="0" y="319472"/>
                    </a:lnTo>
                    <a:lnTo>
                      <a:pt x="0" y="0"/>
                    </a:lnTo>
                    <a:lnTo>
                      <a:pt x="78124" y="0"/>
                    </a:lnTo>
                    <a:lnTo>
                      <a:pt x="182755" y="182755"/>
                    </a:lnTo>
                    <a:lnTo>
                      <a:pt x="288781" y="0"/>
                    </a:lnTo>
                    <a:lnTo>
                      <a:pt x="407362" y="0"/>
                    </a:lnTo>
                    <a:close/>
                  </a:path>
                </a:pathLst>
              </a:custGeom>
              <a:solidFill>
                <a:srgbClr val="7CD0E4"/>
              </a:solidFill>
              <a:ln w="1394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66B71C6-7B82-CC56-5643-8D31056E2E8F}"/>
                  </a:ext>
                </a:extLst>
              </p:cNvPr>
              <p:cNvSpPr/>
              <p:nvPr/>
            </p:nvSpPr>
            <p:spPr>
              <a:xfrm>
                <a:off x="542893" y="903793"/>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solidFill>
                <a:srgbClr val="7CD0E4"/>
              </a:solidFill>
              <a:ln w="1394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B3EF359-EA8E-7922-C76B-189B60626A8E}"/>
                  </a:ext>
                </a:extLst>
              </p:cNvPr>
              <p:cNvSpPr/>
              <p:nvPr/>
            </p:nvSpPr>
            <p:spPr>
              <a:xfrm>
                <a:off x="824698" y="906583"/>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6964 h 322262"/>
                  <a:gd name="connsiteX18" fmla="*/ 125557 w 322262"/>
                  <a:gd name="connsiteY18" fmla="*/ 73939 h 322262"/>
                  <a:gd name="connsiteX19" fmla="*/ 96260 w 322262"/>
                  <a:gd name="connsiteY19" fmla="*/ 93470 h 322262"/>
                  <a:gd name="connsiteX20" fmla="*/ 76729 w 322262"/>
                  <a:gd name="connsiteY20" fmla="*/ 122767 h 322262"/>
                  <a:gd name="connsiteX21" fmla="*/ 69754 w 322262"/>
                  <a:gd name="connsiteY21" fmla="*/ 159039 h 322262"/>
                  <a:gd name="connsiteX22" fmla="*/ 76729 w 322262"/>
                  <a:gd name="connsiteY22" fmla="*/ 195311 h 322262"/>
                  <a:gd name="connsiteX23" fmla="*/ 96260 w 322262"/>
                  <a:gd name="connsiteY23" fmla="*/ 224607 h 322262"/>
                  <a:gd name="connsiteX24" fmla="*/ 125557 w 322262"/>
                  <a:gd name="connsiteY24" fmla="*/ 244138 h 322262"/>
                  <a:gd name="connsiteX25" fmla="*/ 161829 w 322262"/>
                  <a:gd name="connsiteY25" fmla="*/ 251114 h 322262"/>
                  <a:gd name="connsiteX26" fmla="*/ 198101 w 322262"/>
                  <a:gd name="connsiteY26" fmla="*/ 244138 h 322262"/>
                  <a:gd name="connsiteX27" fmla="*/ 227397 w 322262"/>
                  <a:gd name="connsiteY27" fmla="*/ 224607 h 322262"/>
                  <a:gd name="connsiteX28" fmla="*/ 246928 w 322262"/>
                  <a:gd name="connsiteY28" fmla="*/ 195311 h 322262"/>
                  <a:gd name="connsiteX29" fmla="*/ 253904 w 322262"/>
                  <a:gd name="connsiteY29" fmla="*/ 159039 h 322262"/>
                  <a:gd name="connsiteX30" fmla="*/ 246928 w 322262"/>
                  <a:gd name="connsiteY30" fmla="*/ 122767 h 322262"/>
                  <a:gd name="connsiteX31" fmla="*/ 227397 w 322262"/>
                  <a:gd name="connsiteY31" fmla="*/ 93470 h 322262"/>
                  <a:gd name="connsiteX32" fmla="*/ 198101 w 322262"/>
                  <a:gd name="connsiteY32" fmla="*/ 73939 h 322262"/>
                  <a:gd name="connsiteX33" fmla="*/ 161829 w 322262"/>
                  <a:gd name="connsiteY33" fmla="*/ 66964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6964"/>
                    </a:moveTo>
                    <a:cubicBezTo>
                      <a:pt x="149273" y="66964"/>
                      <a:pt x="136717" y="69754"/>
                      <a:pt x="125557" y="73939"/>
                    </a:cubicBezTo>
                    <a:cubicBezTo>
                      <a:pt x="114396" y="79519"/>
                      <a:pt x="104631" y="85100"/>
                      <a:pt x="96260" y="93470"/>
                    </a:cubicBezTo>
                    <a:cubicBezTo>
                      <a:pt x="87890" y="101841"/>
                      <a:pt x="80914" y="111606"/>
                      <a:pt x="76729" y="122767"/>
                    </a:cubicBezTo>
                    <a:cubicBezTo>
                      <a:pt x="71149" y="133927"/>
                      <a:pt x="69754" y="146483"/>
                      <a:pt x="69754" y="159039"/>
                    </a:cubicBezTo>
                    <a:cubicBezTo>
                      <a:pt x="69754" y="171594"/>
                      <a:pt x="72544" y="184150"/>
                      <a:pt x="76729" y="195311"/>
                    </a:cubicBezTo>
                    <a:cubicBezTo>
                      <a:pt x="82309" y="206471"/>
                      <a:pt x="87890" y="216237"/>
                      <a:pt x="96260" y="224607"/>
                    </a:cubicBezTo>
                    <a:cubicBezTo>
                      <a:pt x="104631" y="232978"/>
                      <a:pt x="114396" y="239953"/>
                      <a:pt x="125557" y="244138"/>
                    </a:cubicBezTo>
                    <a:cubicBezTo>
                      <a:pt x="136717" y="249718"/>
                      <a:pt x="149273" y="251114"/>
                      <a:pt x="161829" y="251114"/>
                    </a:cubicBezTo>
                    <a:cubicBezTo>
                      <a:pt x="174384" y="251114"/>
                      <a:pt x="186940" y="248323"/>
                      <a:pt x="198101" y="244138"/>
                    </a:cubicBezTo>
                    <a:cubicBezTo>
                      <a:pt x="209261" y="238558"/>
                      <a:pt x="219027" y="232978"/>
                      <a:pt x="227397" y="224607"/>
                    </a:cubicBezTo>
                    <a:cubicBezTo>
                      <a:pt x="235768" y="216237"/>
                      <a:pt x="242743" y="206471"/>
                      <a:pt x="246928" y="195311"/>
                    </a:cubicBezTo>
                    <a:cubicBezTo>
                      <a:pt x="252509" y="184150"/>
                      <a:pt x="253904" y="171594"/>
                      <a:pt x="253904" y="159039"/>
                    </a:cubicBezTo>
                    <a:cubicBezTo>
                      <a:pt x="253904" y="146483"/>
                      <a:pt x="251114" y="133927"/>
                      <a:pt x="246928" y="122767"/>
                    </a:cubicBezTo>
                    <a:cubicBezTo>
                      <a:pt x="241348" y="111606"/>
                      <a:pt x="235768" y="101841"/>
                      <a:pt x="227397" y="93470"/>
                    </a:cubicBezTo>
                    <a:cubicBezTo>
                      <a:pt x="219027" y="85100"/>
                      <a:pt x="209261" y="78124"/>
                      <a:pt x="198101" y="73939"/>
                    </a:cubicBezTo>
                    <a:cubicBezTo>
                      <a:pt x="186940" y="69754"/>
                      <a:pt x="174384" y="66964"/>
                      <a:pt x="161829" y="66964"/>
                    </a:cubicBezTo>
                    <a:close/>
                  </a:path>
                </a:pathLst>
              </a:custGeom>
              <a:solidFill>
                <a:srgbClr val="7CD0E4"/>
              </a:solidFill>
              <a:ln w="1394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A6BDE0A-4BCB-170A-AE56-270A561A4E91}"/>
                  </a:ext>
                </a:extLst>
              </p:cNvPr>
              <p:cNvSpPr/>
              <p:nvPr/>
            </p:nvSpPr>
            <p:spPr>
              <a:xfrm>
                <a:off x="1173467" y="906583"/>
                <a:ext cx="320867" cy="319472"/>
              </a:xfrm>
              <a:custGeom>
                <a:avLst/>
                <a:gdLst>
                  <a:gd name="connsiteX0" fmla="*/ 269250 w 320867"/>
                  <a:gd name="connsiteY0" fmla="*/ 319472 h 319472"/>
                  <a:gd name="connsiteX1" fmla="*/ 189730 w 320867"/>
                  <a:gd name="connsiteY1" fmla="*/ 319472 h 319472"/>
                  <a:gd name="connsiteX2" fmla="*/ 68359 w 320867"/>
                  <a:gd name="connsiteY2" fmla="*/ 114396 h 319472"/>
                  <a:gd name="connsiteX3" fmla="*/ 68359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4 w 320867"/>
                  <a:gd name="connsiteY10" fmla="*/ 54408 h 319472"/>
                  <a:gd name="connsiteX11" fmla="*/ 267854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9250" y="319472"/>
                    </a:moveTo>
                    <a:lnTo>
                      <a:pt x="189730" y="319472"/>
                    </a:lnTo>
                    <a:lnTo>
                      <a:pt x="68359" y="114396"/>
                    </a:lnTo>
                    <a:lnTo>
                      <a:pt x="68359" y="319472"/>
                    </a:lnTo>
                    <a:lnTo>
                      <a:pt x="0" y="319472"/>
                    </a:lnTo>
                    <a:lnTo>
                      <a:pt x="0" y="0"/>
                    </a:lnTo>
                    <a:lnTo>
                      <a:pt x="79519" y="0"/>
                    </a:lnTo>
                    <a:lnTo>
                      <a:pt x="200891" y="205076"/>
                    </a:lnTo>
                    <a:lnTo>
                      <a:pt x="200891" y="0"/>
                    </a:lnTo>
                    <a:lnTo>
                      <a:pt x="320867" y="0"/>
                    </a:lnTo>
                    <a:lnTo>
                      <a:pt x="267854" y="54408"/>
                    </a:lnTo>
                    <a:lnTo>
                      <a:pt x="267854" y="319472"/>
                    </a:lnTo>
                    <a:close/>
                  </a:path>
                </a:pathLst>
              </a:custGeom>
              <a:solidFill>
                <a:srgbClr val="7CD0E4"/>
              </a:solidFill>
              <a:ln w="13943" cap="flat">
                <a:noFill/>
                <a:prstDash val="solid"/>
                <a:miter/>
              </a:ln>
            </p:spPr>
            <p:txBody>
              <a:bodyPr rtlCol="0" anchor="ctr"/>
              <a:lstStyle/>
              <a:p>
                <a:endParaRPr lang="en-US"/>
              </a:p>
            </p:txBody>
          </p:sp>
        </p:grpSp>
        <p:grpSp>
          <p:nvGrpSpPr>
            <p:cNvPr id="5" name="Graphic 54">
              <a:extLst>
                <a:ext uri="{FF2B5EF4-FFF2-40B4-BE49-F238E27FC236}">
                  <a16:creationId xmlns:a16="http://schemas.microsoft.com/office/drawing/2014/main" id="{E50BA328-BAD9-7F91-91D6-3F065B41DCEA}"/>
                </a:ext>
              </a:extLst>
            </p:cNvPr>
            <p:cNvGrpSpPr/>
            <p:nvPr/>
          </p:nvGrpSpPr>
          <p:grpSpPr>
            <a:xfrm>
              <a:off x="521967" y="577345"/>
              <a:ext cx="952836" cy="665450"/>
              <a:chOff x="521967" y="577345"/>
              <a:chExt cx="952836" cy="665450"/>
            </a:xfrm>
            <a:noFill/>
          </p:grpSpPr>
          <p:sp>
            <p:nvSpPr>
              <p:cNvPr id="43" name="Freeform 42">
                <a:extLst>
                  <a:ext uri="{FF2B5EF4-FFF2-40B4-BE49-F238E27FC236}">
                    <a16:creationId xmlns:a16="http://schemas.microsoft.com/office/drawing/2014/main" id="{F6FF7E19-22C1-584C-C2E3-A7AFF0FF0960}"/>
                  </a:ext>
                </a:extLst>
              </p:cNvPr>
              <p:cNvSpPr/>
              <p:nvPr/>
            </p:nvSpPr>
            <p:spPr>
              <a:xfrm>
                <a:off x="526152" y="577345"/>
                <a:ext cx="241348" cy="320867"/>
              </a:xfrm>
              <a:custGeom>
                <a:avLst/>
                <a:gdLst>
                  <a:gd name="connsiteX0" fmla="*/ 66964 w 241348"/>
                  <a:gd name="connsiteY0" fmla="*/ 68359 h 320867"/>
                  <a:gd name="connsiteX1" fmla="*/ 66964 w 241348"/>
                  <a:gd name="connsiteY1" fmla="*/ 320867 h 320867"/>
                  <a:gd name="connsiteX2" fmla="*/ 0 w 241348"/>
                  <a:gd name="connsiteY2" fmla="*/ 320867 h 320867"/>
                  <a:gd name="connsiteX3" fmla="*/ 0 w 241348"/>
                  <a:gd name="connsiteY3" fmla="*/ 0 h 320867"/>
                  <a:gd name="connsiteX4" fmla="*/ 241348 w 241348"/>
                  <a:gd name="connsiteY4" fmla="*/ 0 h 320867"/>
                  <a:gd name="connsiteX5" fmla="*/ 177175 w 241348"/>
                  <a:gd name="connsiteY5" fmla="*/ 66964 h 320867"/>
                  <a:gd name="connsiteX6" fmla="*/ 129742 w 241348"/>
                  <a:gd name="connsiteY6" fmla="*/ 66964 h 320867"/>
                  <a:gd name="connsiteX7" fmla="*/ 66964 w 241348"/>
                  <a:gd name="connsiteY7" fmla="*/ 66964 h 320867"/>
                  <a:gd name="connsiteX8" fmla="*/ 178570 w 241348"/>
                  <a:gd name="connsiteY8" fmla="*/ 193915 h 320867"/>
                  <a:gd name="connsiteX9" fmla="*/ 92075 w 241348"/>
                  <a:gd name="connsiteY9" fmla="*/ 193915 h 320867"/>
                  <a:gd name="connsiteX10" fmla="*/ 114396 w 241348"/>
                  <a:gd name="connsiteY10" fmla="*/ 126952 h 320867"/>
                  <a:gd name="connsiteX11" fmla="*/ 178570 w 241348"/>
                  <a:gd name="connsiteY11" fmla="*/ 126952 h 320867"/>
                  <a:gd name="connsiteX12" fmla="*/ 178570 w 241348"/>
                  <a:gd name="connsiteY12"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20867">
                    <a:moveTo>
                      <a:pt x="66964" y="68359"/>
                    </a:moveTo>
                    <a:lnTo>
                      <a:pt x="66964"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B6E704B-B780-54F3-8029-7F8D5438EBFA}"/>
                  </a:ext>
                </a:extLst>
              </p:cNvPr>
              <p:cNvSpPr/>
              <p:nvPr/>
            </p:nvSpPr>
            <p:spPr>
              <a:xfrm>
                <a:off x="794006" y="577345"/>
                <a:ext cx="241347" cy="320867"/>
              </a:xfrm>
              <a:custGeom>
                <a:avLst/>
                <a:gdLst>
                  <a:gd name="connsiteX0" fmla="*/ 66964 w 241347"/>
                  <a:gd name="connsiteY0" fmla="*/ 68359 h 320867"/>
                  <a:gd name="connsiteX1" fmla="*/ 66964 w 241347"/>
                  <a:gd name="connsiteY1" fmla="*/ 253904 h 320867"/>
                  <a:gd name="connsiteX2" fmla="*/ 223212 w 241347"/>
                  <a:gd name="connsiteY2" fmla="*/ 253904 h 320867"/>
                  <a:gd name="connsiteX3" fmla="*/ 223212 w 241347"/>
                  <a:gd name="connsiteY3" fmla="*/ 320867 h 320867"/>
                  <a:gd name="connsiteX4" fmla="*/ 0 w 241347"/>
                  <a:gd name="connsiteY4" fmla="*/ 320867 h 320867"/>
                  <a:gd name="connsiteX5" fmla="*/ 0 w 241347"/>
                  <a:gd name="connsiteY5" fmla="*/ 0 h 320867"/>
                  <a:gd name="connsiteX6" fmla="*/ 241348 w 241347"/>
                  <a:gd name="connsiteY6" fmla="*/ 0 h 320867"/>
                  <a:gd name="connsiteX7" fmla="*/ 177175 w 241347"/>
                  <a:gd name="connsiteY7" fmla="*/ 66964 h 320867"/>
                  <a:gd name="connsiteX8" fmla="*/ 129742 w 241347"/>
                  <a:gd name="connsiteY8" fmla="*/ 66964 h 320867"/>
                  <a:gd name="connsiteX9" fmla="*/ 66964 w 241347"/>
                  <a:gd name="connsiteY9" fmla="*/ 66964 h 320867"/>
                  <a:gd name="connsiteX10" fmla="*/ 178570 w 241347"/>
                  <a:gd name="connsiteY10" fmla="*/ 193915 h 320867"/>
                  <a:gd name="connsiteX11" fmla="*/ 92075 w 241347"/>
                  <a:gd name="connsiteY11" fmla="*/ 193915 h 320867"/>
                  <a:gd name="connsiteX12" fmla="*/ 114396 w 241347"/>
                  <a:gd name="connsiteY12" fmla="*/ 126952 h 320867"/>
                  <a:gd name="connsiteX13" fmla="*/ 178570 w 241347"/>
                  <a:gd name="connsiteY13" fmla="*/ 126952 h 320867"/>
                  <a:gd name="connsiteX14" fmla="*/ 178570 w 241347"/>
                  <a:gd name="connsiteY14"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20867">
                    <a:moveTo>
                      <a:pt x="66964" y="68359"/>
                    </a:moveTo>
                    <a:lnTo>
                      <a:pt x="66964" y="253904"/>
                    </a:lnTo>
                    <a:lnTo>
                      <a:pt x="223212" y="253904"/>
                    </a:lnTo>
                    <a:lnTo>
                      <a:pt x="223212"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6E95A9C-169E-8B00-7A05-2132E4599423}"/>
                  </a:ext>
                </a:extLst>
              </p:cNvPr>
              <p:cNvSpPr/>
              <p:nvPr/>
            </p:nvSpPr>
            <p:spPr>
              <a:xfrm>
                <a:off x="1063256" y="57734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5322 h 319472"/>
                  <a:gd name="connsiteX5" fmla="*/ 181360 w 407362"/>
                  <a:gd name="connsiteY5" fmla="*/ 318077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5322"/>
                    </a:lnTo>
                    <a:lnTo>
                      <a:pt x="181360" y="318077"/>
                    </a:lnTo>
                    <a:lnTo>
                      <a:pt x="66964" y="117186"/>
                    </a:lnTo>
                    <a:lnTo>
                      <a:pt x="66964" y="319472"/>
                    </a:lnTo>
                    <a:lnTo>
                      <a:pt x="0" y="319472"/>
                    </a:lnTo>
                    <a:lnTo>
                      <a:pt x="0" y="0"/>
                    </a:lnTo>
                    <a:lnTo>
                      <a:pt x="78124" y="0"/>
                    </a:lnTo>
                    <a:lnTo>
                      <a:pt x="182755" y="182755"/>
                    </a:lnTo>
                    <a:lnTo>
                      <a:pt x="288781" y="0"/>
                    </a:lnTo>
                    <a:lnTo>
                      <a:pt x="407362" y="0"/>
                    </a:lnTo>
                    <a:close/>
                  </a:path>
                </a:pathLst>
              </a:custGeom>
              <a:noFill/>
              <a:ln w="9882" cap="flat">
                <a:solidFill>
                  <a:srgbClr val="000000"/>
                </a:solid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BA6E036-438B-92C2-6B25-BEC2CB2D21C6}"/>
                  </a:ext>
                </a:extLst>
              </p:cNvPr>
              <p:cNvSpPr/>
              <p:nvPr/>
            </p:nvSpPr>
            <p:spPr>
              <a:xfrm>
                <a:off x="521967" y="917744"/>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noFill/>
              <a:ln w="9882" cap="flat">
                <a:solidFill>
                  <a:srgbClr val="000000"/>
                </a:solid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36AC25B-DE66-F07A-13EF-6D2AD196A085}"/>
                  </a:ext>
                </a:extLst>
              </p:cNvPr>
              <p:cNvSpPr/>
              <p:nvPr/>
            </p:nvSpPr>
            <p:spPr>
              <a:xfrm>
                <a:off x="803772" y="920534"/>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8359 h 322262"/>
                  <a:gd name="connsiteX18" fmla="*/ 125557 w 322262"/>
                  <a:gd name="connsiteY18" fmla="*/ 75334 h 322262"/>
                  <a:gd name="connsiteX19" fmla="*/ 96260 w 322262"/>
                  <a:gd name="connsiteY19" fmla="*/ 94865 h 322262"/>
                  <a:gd name="connsiteX20" fmla="*/ 76729 w 322262"/>
                  <a:gd name="connsiteY20" fmla="*/ 124162 h 322262"/>
                  <a:gd name="connsiteX21" fmla="*/ 69754 w 322262"/>
                  <a:gd name="connsiteY21" fmla="*/ 160434 h 322262"/>
                  <a:gd name="connsiteX22" fmla="*/ 76729 w 322262"/>
                  <a:gd name="connsiteY22" fmla="*/ 196706 h 322262"/>
                  <a:gd name="connsiteX23" fmla="*/ 96260 w 322262"/>
                  <a:gd name="connsiteY23" fmla="*/ 226002 h 322262"/>
                  <a:gd name="connsiteX24" fmla="*/ 125557 w 322262"/>
                  <a:gd name="connsiteY24" fmla="*/ 245533 h 322262"/>
                  <a:gd name="connsiteX25" fmla="*/ 161829 w 322262"/>
                  <a:gd name="connsiteY25" fmla="*/ 252509 h 322262"/>
                  <a:gd name="connsiteX26" fmla="*/ 198101 w 322262"/>
                  <a:gd name="connsiteY26" fmla="*/ 245533 h 322262"/>
                  <a:gd name="connsiteX27" fmla="*/ 227397 w 322262"/>
                  <a:gd name="connsiteY27" fmla="*/ 226002 h 322262"/>
                  <a:gd name="connsiteX28" fmla="*/ 246928 w 322262"/>
                  <a:gd name="connsiteY28" fmla="*/ 196706 h 322262"/>
                  <a:gd name="connsiteX29" fmla="*/ 253904 w 322262"/>
                  <a:gd name="connsiteY29" fmla="*/ 160434 h 322262"/>
                  <a:gd name="connsiteX30" fmla="*/ 246928 w 322262"/>
                  <a:gd name="connsiteY30" fmla="*/ 124162 h 322262"/>
                  <a:gd name="connsiteX31" fmla="*/ 227397 w 322262"/>
                  <a:gd name="connsiteY31" fmla="*/ 94865 h 322262"/>
                  <a:gd name="connsiteX32" fmla="*/ 198101 w 322262"/>
                  <a:gd name="connsiteY32" fmla="*/ 75334 h 322262"/>
                  <a:gd name="connsiteX33" fmla="*/ 161829 w 322262"/>
                  <a:gd name="connsiteY33" fmla="*/ 68359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8359"/>
                    </a:moveTo>
                    <a:cubicBezTo>
                      <a:pt x="149273" y="68359"/>
                      <a:pt x="136717" y="71149"/>
                      <a:pt x="125557" y="75334"/>
                    </a:cubicBezTo>
                    <a:cubicBezTo>
                      <a:pt x="114396" y="80914"/>
                      <a:pt x="104631" y="86495"/>
                      <a:pt x="96260" y="94865"/>
                    </a:cubicBezTo>
                    <a:cubicBezTo>
                      <a:pt x="87890" y="103236"/>
                      <a:pt x="80914" y="113001"/>
                      <a:pt x="76729" y="124162"/>
                    </a:cubicBezTo>
                    <a:cubicBezTo>
                      <a:pt x="71149" y="135322"/>
                      <a:pt x="69754" y="147878"/>
                      <a:pt x="69754" y="160434"/>
                    </a:cubicBezTo>
                    <a:cubicBezTo>
                      <a:pt x="69754" y="172989"/>
                      <a:pt x="72544" y="185545"/>
                      <a:pt x="76729" y="196706"/>
                    </a:cubicBezTo>
                    <a:cubicBezTo>
                      <a:pt x="82309" y="207866"/>
                      <a:pt x="87890" y="217632"/>
                      <a:pt x="96260" y="226002"/>
                    </a:cubicBezTo>
                    <a:cubicBezTo>
                      <a:pt x="104631" y="234373"/>
                      <a:pt x="114396" y="241348"/>
                      <a:pt x="125557" y="245533"/>
                    </a:cubicBezTo>
                    <a:cubicBezTo>
                      <a:pt x="136717" y="251114"/>
                      <a:pt x="149273" y="252509"/>
                      <a:pt x="161829" y="252509"/>
                    </a:cubicBezTo>
                    <a:cubicBezTo>
                      <a:pt x="174384" y="252509"/>
                      <a:pt x="186940" y="249718"/>
                      <a:pt x="198101" y="245533"/>
                    </a:cubicBezTo>
                    <a:cubicBezTo>
                      <a:pt x="209261" y="239953"/>
                      <a:pt x="219027" y="234373"/>
                      <a:pt x="227397" y="226002"/>
                    </a:cubicBezTo>
                    <a:cubicBezTo>
                      <a:pt x="235768" y="217632"/>
                      <a:pt x="242743" y="207866"/>
                      <a:pt x="246928" y="196706"/>
                    </a:cubicBezTo>
                    <a:cubicBezTo>
                      <a:pt x="252509" y="185545"/>
                      <a:pt x="253904" y="172989"/>
                      <a:pt x="253904" y="160434"/>
                    </a:cubicBezTo>
                    <a:cubicBezTo>
                      <a:pt x="253904" y="147878"/>
                      <a:pt x="251114" y="135322"/>
                      <a:pt x="246928" y="124162"/>
                    </a:cubicBezTo>
                    <a:cubicBezTo>
                      <a:pt x="241348" y="113001"/>
                      <a:pt x="235768" y="103236"/>
                      <a:pt x="227397" y="94865"/>
                    </a:cubicBezTo>
                    <a:cubicBezTo>
                      <a:pt x="219027" y="86495"/>
                      <a:pt x="209261" y="79519"/>
                      <a:pt x="198101" y="75334"/>
                    </a:cubicBezTo>
                    <a:cubicBezTo>
                      <a:pt x="186940" y="71149"/>
                      <a:pt x="174384" y="68359"/>
                      <a:pt x="161829" y="68359"/>
                    </a:cubicBezTo>
                    <a:close/>
                  </a:path>
                </a:pathLst>
              </a:custGeom>
              <a:noFill/>
              <a:ln w="9882" cap="flat">
                <a:solidFill>
                  <a:srgbClr val="000000"/>
                </a:solid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E759CD6-8FA2-4DD6-5B08-FB48E4F3F62B}"/>
                  </a:ext>
                </a:extLst>
              </p:cNvPr>
              <p:cNvSpPr/>
              <p:nvPr/>
            </p:nvSpPr>
            <p:spPr>
              <a:xfrm>
                <a:off x="1153936" y="921929"/>
                <a:ext cx="320867" cy="319472"/>
              </a:xfrm>
              <a:custGeom>
                <a:avLst/>
                <a:gdLst>
                  <a:gd name="connsiteX0" fmla="*/ 267855 w 320867"/>
                  <a:gd name="connsiteY0" fmla="*/ 319472 h 319472"/>
                  <a:gd name="connsiteX1" fmla="*/ 188335 w 320867"/>
                  <a:gd name="connsiteY1" fmla="*/ 319472 h 319472"/>
                  <a:gd name="connsiteX2" fmla="*/ 66964 w 320867"/>
                  <a:gd name="connsiteY2" fmla="*/ 114396 h 319472"/>
                  <a:gd name="connsiteX3" fmla="*/ 66964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5 w 320867"/>
                  <a:gd name="connsiteY10" fmla="*/ 54408 h 319472"/>
                  <a:gd name="connsiteX11" fmla="*/ 267855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7855" y="319472"/>
                    </a:moveTo>
                    <a:lnTo>
                      <a:pt x="188335" y="319472"/>
                    </a:lnTo>
                    <a:lnTo>
                      <a:pt x="66964" y="114396"/>
                    </a:lnTo>
                    <a:lnTo>
                      <a:pt x="66964" y="319472"/>
                    </a:lnTo>
                    <a:lnTo>
                      <a:pt x="0" y="319472"/>
                    </a:lnTo>
                    <a:lnTo>
                      <a:pt x="0" y="0"/>
                    </a:lnTo>
                    <a:lnTo>
                      <a:pt x="79519" y="0"/>
                    </a:lnTo>
                    <a:lnTo>
                      <a:pt x="200891" y="205076"/>
                    </a:lnTo>
                    <a:lnTo>
                      <a:pt x="200891" y="0"/>
                    </a:lnTo>
                    <a:lnTo>
                      <a:pt x="320867" y="0"/>
                    </a:lnTo>
                    <a:lnTo>
                      <a:pt x="267855" y="54408"/>
                    </a:lnTo>
                    <a:lnTo>
                      <a:pt x="267855" y="319472"/>
                    </a:lnTo>
                    <a:close/>
                  </a:path>
                </a:pathLst>
              </a:custGeom>
              <a:noFill/>
              <a:ln w="9882" cap="flat">
                <a:solidFill>
                  <a:srgbClr val="000000"/>
                </a:solidFill>
                <a:prstDash val="solid"/>
                <a:miter/>
              </a:ln>
            </p:spPr>
            <p:txBody>
              <a:bodyPr rtlCol="0" anchor="ctr"/>
              <a:lstStyle/>
              <a:p>
                <a:endParaRPr lang="en-US"/>
              </a:p>
            </p:txBody>
          </p:sp>
        </p:grpSp>
        <p:grpSp>
          <p:nvGrpSpPr>
            <p:cNvPr id="6" name="Graphic 54">
              <a:extLst>
                <a:ext uri="{FF2B5EF4-FFF2-40B4-BE49-F238E27FC236}">
                  <a16:creationId xmlns:a16="http://schemas.microsoft.com/office/drawing/2014/main" id="{27DB2814-102C-8097-E44E-929C81C02223}"/>
                </a:ext>
              </a:extLst>
            </p:cNvPr>
            <p:cNvGrpSpPr/>
            <p:nvPr/>
          </p:nvGrpSpPr>
          <p:grpSpPr>
            <a:xfrm>
              <a:off x="1547347" y="997263"/>
              <a:ext cx="531523" cy="245533"/>
              <a:chOff x="1547347" y="997263"/>
              <a:chExt cx="531523" cy="245533"/>
            </a:xfrm>
            <a:solidFill>
              <a:srgbClr val="000000"/>
            </a:solidFill>
          </p:grpSpPr>
          <p:sp>
            <p:nvSpPr>
              <p:cNvPr id="14" name="Freeform 13">
                <a:extLst>
                  <a:ext uri="{FF2B5EF4-FFF2-40B4-BE49-F238E27FC236}">
                    <a16:creationId xmlns:a16="http://schemas.microsoft.com/office/drawing/2014/main" id="{39E78DA6-D261-97E8-16CD-5808E7C6B3EB}"/>
                  </a:ext>
                </a:extLst>
              </p:cNvPr>
              <p:cNvSpPr/>
              <p:nvPr/>
            </p:nvSpPr>
            <p:spPr>
              <a:xfrm>
                <a:off x="1550137" y="1002843"/>
                <a:ext cx="30691" cy="53012"/>
              </a:xfrm>
              <a:custGeom>
                <a:avLst/>
                <a:gdLst>
                  <a:gd name="connsiteX0" fmla="*/ 9765 w 30691"/>
                  <a:gd name="connsiteY0" fmla="*/ 6975 h 53012"/>
                  <a:gd name="connsiteX1" fmla="*/ 9765 w 30691"/>
                  <a:gd name="connsiteY1" fmla="*/ 22321 h 53012"/>
                  <a:gd name="connsiteX2" fmla="*/ 27902 w 30691"/>
                  <a:gd name="connsiteY2" fmla="*/ 22321 h 53012"/>
                  <a:gd name="connsiteX3" fmla="*/ 27902 w 30691"/>
                  <a:gd name="connsiteY3" fmla="*/ 29297 h 53012"/>
                  <a:gd name="connsiteX4" fmla="*/ 9765 w 30691"/>
                  <a:gd name="connsiteY4" fmla="*/ 29297 h 53012"/>
                  <a:gd name="connsiteX5" fmla="*/ 9765 w 30691"/>
                  <a:gd name="connsiteY5" fmla="*/ 46038 h 53012"/>
                  <a:gd name="connsiteX6" fmla="*/ 30692 w 30691"/>
                  <a:gd name="connsiteY6" fmla="*/ 46038 h 53012"/>
                  <a:gd name="connsiteX7" fmla="*/ 30692 w 30691"/>
                  <a:gd name="connsiteY7" fmla="*/ 53013 h 53012"/>
                  <a:gd name="connsiteX8" fmla="*/ 0 w 30691"/>
                  <a:gd name="connsiteY8" fmla="*/ 53013 h 53012"/>
                  <a:gd name="connsiteX9" fmla="*/ 0 w 30691"/>
                  <a:gd name="connsiteY9" fmla="*/ 0 h 53012"/>
                  <a:gd name="connsiteX10" fmla="*/ 29297 w 30691"/>
                  <a:gd name="connsiteY10" fmla="*/ 0 h 53012"/>
                  <a:gd name="connsiteX11" fmla="*/ 29297 w 30691"/>
                  <a:gd name="connsiteY11" fmla="*/ 6975 h 53012"/>
                  <a:gd name="connsiteX12" fmla="*/ 9765 w 30691"/>
                  <a:gd name="connsiteY12" fmla="*/ 6975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91" h="53012">
                    <a:moveTo>
                      <a:pt x="9765" y="6975"/>
                    </a:moveTo>
                    <a:lnTo>
                      <a:pt x="9765" y="22321"/>
                    </a:lnTo>
                    <a:lnTo>
                      <a:pt x="27902" y="22321"/>
                    </a:lnTo>
                    <a:lnTo>
                      <a:pt x="27902" y="29297"/>
                    </a:lnTo>
                    <a:lnTo>
                      <a:pt x="9765" y="29297"/>
                    </a:lnTo>
                    <a:lnTo>
                      <a:pt x="9765" y="46038"/>
                    </a:lnTo>
                    <a:lnTo>
                      <a:pt x="30692" y="46038"/>
                    </a:lnTo>
                    <a:lnTo>
                      <a:pt x="30692" y="53013"/>
                    </a:lnTo>
                    <a:lnTo>
                      <a:pt x="0" y="53013"/>
                    </a:lnTo>
                    <a:lnTo>
                      <a:pt x="0" y="0"/>
                    </a:lnTo>
                    <a:lnTo>
                      <a:pt x="29297" y="0"/>
                    </a:lnTo>
                    <a:lnTo>
                      <a:pt x="29297" y="6975"/>
                    </a:lnTo>
                    <a:lnTo>
                      <a:pt x="9765" y="6975"/>
                    </a:lnTo>
                    <a:close/>
                  </a:path>
                </a:pathLst>
              </a:custGeom>
              <a:solidFill>
                <a:srgbClr val="000000"/>
              </a:solidFill>
              <a:ln w="1394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FE26141-61BB-8D1C-3FA9-520DD7005221}"/>
                  </a:ext>
                </a:extLst>
              </p:cNvPr>
              <p:cNvSpPr/>
              <p:nvPr/>
            </p:nvSpPr>
            <p:spPr>
              <a:xfrm>
                <a:off x="1593384" y="1012609"/>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0 w 69753"/>
                  <a:gd name="connsiteY16" fmla="*/ 19531 h 43247"/>
                  <a:gd name="connsiteX17" fmla="*/ 8370 w 69753"/>
                  <a:gd name="connsiteY17" fmla="*/ 43247 h 43247"/>
                  <a:gd name="connsiteX18" fmla="*/ 0 w 69753"/>
                  <a:gd name="connsiteY18" fmla="*/ 43247 h 43247"/>
                  <a:gd name="connsiteX19" fmla="*/ 0 w 69753"/>
                  <a:gd name="connsiteY19" fmla="*/ 1395 h 43247"/>
                  <a:gd name="connsiteX20" fmla="*/ 8370 w 69753"/>
                  <a:gd name="connsiteY20" fmla="*/ 1395 h 43247"/>
                  <a:gd name="connsiteX21" fmla="*/ 8370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3"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6037" y="8370"/>
                      <a:pt x="44642"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6" y="9765"/>
                      <a:pt x="23716" y="8370"/>
                      <a:pt x="19531" y="8370"/>
                    </a:cubicBezTo>
                    <a:cubicBezTo>
                      <a:pt x="16741" y="8370"/>
                      <a:pt x="13951" y="9765"/>
                      <a:pt x="11161" y="11161"/>
                    </a:cubicBezTo>
                    <a:cubicBezTo>
                      <a:pt x="9766" y="12556"/>
                      <a:pt x="8370" y="16741"/>
                      <a:pt x="8370" y="19531"/>
                    </a:cubicBezTo>
                    <a:lnTo>
                      <a:pt x="8370" y="43247"/>
                    </a:lnTo>
                    <a:lnTo>
                      <a:pt x="0" y="43247"/>
                    </a:lnTo>
                    <a:lnTo>
                      <a:pt x="0" y="1395"/>
                    </a:lnTo>
                    <a:lnTo>
                      <a:pt x="8370" y="1395"/>
                    </a:lnTo>
                    <a:lnTo>
                      <a:pt x="8370"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7" y="0"/>
                      <a:pt x="48828" y="0"/>
                    </a:cubicBezTo>
                    <a:cubicBezTo>
                      <a:pt x="55803" y="1395"/>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97F0F81-7BFC-EB38-BB05-04D6FD634984}"/>
                  </a:ext>
                </a:extLst>
              </p:cNvPr>
              <p:cNvSpPr/>
              <p:nvPr/>
            </p:nvSpPr>
            <p:spPr>
              <a:xfrm>
                <a:off x="1678484" y="1014004"/>
                <a:ext cx="41852" cy="64173"/>
              </a:xfrm>
              <a:custGeom>
                <a:avLst/>
                <a:gdLst>
                  <a:gd name="connsiteX0" fmla="*/ 13951 w 41852"/>
                  <a:gd name="connsiteY0" fmla="*/ 1395 h 64173"/>
                  <a:gd name="connsiteX1" fmla="*/ 22321 w 41852"/>
                  <a:gd name="connsiteY1" fmla="*/ 0 h 64173"/>
                  <a:gd name="connsiteX2" fmla="*/ 32087 w 41852"/>
                  <a:gd name="connsiteY2" fmla="*/ 2790 h 64173"/>
                  <a:gd name="connsiteX3" fmla="*/ 39062 w 41852"/>
                  <a:gd name="connsiteY3" fmla="*/ 9765 h 64173"/>
                  <a:gd name="connsiteX4" fmla="*/ 41852 w 41852"/>
                  <a:gd name="connsiteY4" fmla="*/ 20926 h 64173"/>
                  <a:gd name="connsiteX5" fmla="*/ 39062 w 41852"/>
                  <a:gd name="connsiteY5" fmla="*/ 32087 h 64173"/>
                  <a:gd name="connsiteX6" fmla="*/ 32087 w 41852"/>
                  <a:gd name="connsiteY6" fmla="*/ 40457 h 64173"/>
                  <a:gd name="connsiteX7" fmla="*/ 22321 w 41852"/>
                  <a:gd name="connsiteY7" fmla="*/ 43247 h 64173"/>
                  <a:gd name="connsiteX8" fmla="*/ 13951 w 41852"/>
                  <a:gd name="connsiteY8" fmla="*/ 41852 h 64173"/>
                  <a:gd name="connsiteX9" fmla="*/ 8371 w 41852"/>
                  <a:gd name="connsiteY9" fmla="*/ 37667 h 64173"/>
                  <a:gd name="connsiteX10" fmla="*/ 8371 w 41852"/>
                  <a:gd name="connsiteY10" fmla="*/ 64173 h 64173"/>
                  <a:gd name="connsiteX11" fmla="*/ 0 w 41852"/>
                  <a:gd name="connsiteY11" fmla="*/ 64173 h 64173"/>
                  <a:gd name="connsiteX12" fmla="*/ 0 w 41852"/>
                  <a:gd name="connsiteY12" fmla="*/ 2790 h 64173"/>
                  <a:gd name="connsiteX13" fmla="*/ 8371 w 41852"/>
                  <a:gd name="connsiteY13" fmla="*/ 2790 h 64173"/>
                  <a:gd name="connsiteX14" fmla="*/ 8371 w 41852"/>
                  <a:gd name="connsiteY14" fmla="*/ 8370 h 64173"/>
                  <a:gd name="connsiteX15" fmla="*/ 13951 w 41852"/>
                  <a:gd name="connsiteY15" fmla="*/ 1395 h 64173"/>
                  <a:gd name="connsiteX16" fmla="*/ 32087 w 41852"/>
                  <a:gd name="connsiteY16" fmla="*/ 13951 h 64173"/>
                  <a:gd name="connsiteX17" fmla="*/ 27902 w 41852"/>
                  <a:gd name="connsiteY17" fmla="*/ 9765 h 64173"/>
                  <a:gd name="connsiteX18" fmla="*/ 20926 w 41852"/>
                  <a:gd name="connsiteY18" fmla="*/ 8370 h 64173"/>
                  <a:gd name="connsiteX19" fmla="*/ 15346 w 41852"/>
                  <a:gd name="connsiteY19" fmla="*/ 9765 h 64173"/>
                  <a:gd name="connsiteX20" fmla="*/ 11161 w 41852"/>
                  <a:gd name="connsiteY20" fmla="*/ 15346 h 64173"/>
                  <a:gd name="connsiteX21" fmla="*/ 9765 w 41852"/>
                  <a:gd name="connsiteY21" fmla="*/ 22321 h 64173"/>
                  <a:gd name="connsiteX22" fmla="*/ 11161 w 41852"/>
                  <a:gd name="connsiteY22" fmla="*/ 29297 h 64173"/>
                  <a:gd name="connsiteX23" fmla="*/ 15346 w 41852"/>
                  <a:gd name="connsiteY23" fmla="*/ 34877 h 64173"/>
                  <a:gd name="connsiteX24" fmla="*/ 20926 w 41852"/>
                  <a:gd name="connsiteY24" fmla="*/ 36272 h 64173"/>
                  <a:gd name="connsiteX25" fmla="*/ 27902 w 41852"/>
                  <a:gd name="connsiteY25" fmla="*/ 34877 h 64173"/>
                  <a:gd name="connsiteX26" fmla="*/ 32087 w 41852"/>
                  <a:gd name="connsiteY26" fmla="*/ 29297 h 64173"/>
                  <a:gd name="connsiteX27" fmla="*/ 33482 w 41852"/>
                  <a:gd name="connsiteY27" fmla="*/ 22321 h 64173"/>
                  <a:gd name="connsiteX28" fmla="*/ 32087 w 41852"/>
                  <a:gd name="connsiteY28" fmla="*/ 13951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52" h="64173">
                    <a:moveTo>
                      <a:pt x="13951" y="1395"/>
                    </a:moveTo>
                    <a:cubicBezTo>
                      <a:pt x="16741" y="0"/>
                      <a:pt x="19531" y="0"/>
                      <a:pt x="22321" y="0"/>
                    </a:cubicBezTo>
                    <a:cubicBezTo>
                      <a:pt x="26507" y="0"/>
                      <a:pt x="29297" y="1395"/>
                      <a:pt x="32087" y="2790"/>
                    </a:cubicBezTo>
                    <a:cubicBezTo>
                      <a:pt x="34877" y="4185"/>
                      <a:pt x="37667" y="6975"/>
                      <a:pt x="39062" y="9765"/>
                    </a:cubicBezTo>
                    <a:cubicBezTo>
                      <a:pt x="40457" y="12556"/>
                      <a:pt x="41852" y="16741"/>
                      <a:pt x="41852" y="20926"/>
                    </a:cubicBezTo>
                    <a:cubicBezTo>
                      <a:pt x="41852" y="25111"/>
                      <a:pt x="40457" y="29297"/>
                      <a:pt x="39062" y="32087"/>
                    </a:cubicBezTo>
                    <a:cubicBezTo>
                      <a:pt x="37667" y="34877"/>
                      <a:pt x="34877" y="37667"/>
                      <a:pt x="32087" y="40457"/>
                    </a:cubicBezTo>
                    <a:cubicBezTo>
                      <a:pt x="29297" y="41852"/>
                      <a:pt x="25111" y="43247"/>
                      <a:pt x="22321" y="43247"/>
                    </a:cubicBezTo>
                    <a:cubicBezTo>
                      <a:pt x="19531" y="43247"/>
                      <a:pt x="16741" y="43247"/>
                      <a:pt x="13951" y="41852"/>
                    </a:cubicBezTo>
                    <a:cubicBezTo>
                      <a:pt x="11161" y="40457"/>
                      <a:pt x="9765" y="39062"/>
                      <a:pt x="8371" y="37667"/>
                    </a:cubicBezTo>
                    <a:lnTo>
                      <a:pt x="8371" y="64173"/>
                    </a:lnTo>
                    <a:lnTo>
                      <a:pt x="0" y="64173"/>
                    </a:lnTo>
                    <a:lnTo>
                      <a:pt x="0" y="2790"/>
                    </a:lnTo>
                    <a:lnTo>
                      <a:pt x="8371" y="2790"/>
                    </a:lnTo>
                    <a:lnTo>
                      <a:pt x="8371" y="8370"/>
                    </a:lnTo>
                    <a:cubicBezTo>
                      <a:pt x="9765" y="4185"/>
                      <a:pt x="11161" y="2790"/>
                      <a:pt x="13951" y="1395"/>
                    </a:cubicBezTo>
                    <a:close/>
                    <a:moveTo>
                      <a:pt x="32087" y="13951"/>
                    </a:moveTo>
                    <a:cubicBezTo>
                      <a:pt x="30692" y="11161"/>
                      <a:pt x="29297" y="9765"/>
                      <a:pt x="27902" y="9765"/>
                    </a:cubicBezTo>
                    <a:cubicBezTo>
                      <a:pt x="26507" y="8370"/>
                      <a:pt x="23716" y="8370"/>
                      <a:pt x="20926" y="8370"/>
                    </a:cubicBezTo>
                    <a:cubicBezTo>
                      <a:pt x="18136" y="8370"/>
                      <a:pt x="16741" y="8370"/>
                      <a:pt x="15346" y="9765"/>
                    </a:cubicBezTo>
                    <a:cubicBezTo>
                      <a:pt x="13951" y="11161"/>
                      <a:pt x="11161" y="12556"/>
                      <a:pt x="11161" y="15346"/>
                    </a:cubicBezTo>
                    <a:cubicBezTo>
                      <a:pt x="9765" y="18136"/>
                      <a:pt x="9765" y="19531"/>
                      <a:pt x="9765" y="22321"/>
                    </a:cubicBezTo>
                    <a:cubicBezTo>
                      <a:pt x="9765" y="25111"/>
                      <a:pt x="9765" y="27902"/>
                      <a:pt x="11161" y="29297"/>
                    </a:cubicBezTo>
                    <a:cubicBezTo>
                      <a:pt x="12556" y="32087"/>
                      <a:pt x="13951" y="33482"/>
                      <a:pt x="15346" y="34877"/>
                    </a:cubicBezTo>
                    <a:cubicBezTo>
                      <a:pt x="16741" y="36272"/>
                      <a:pt x="19531" y="36272"/>
                      <a:pt x="20926" y="36272"/>
                    </a:cubicBezTo>
                    <a:cubicBezTo>
                      <a:pt x="23716" y="36272"/>
                      <a:pt x="25111" y="36272"/>
                      <a:pt x="27902" y="34877"/>
                    </a:cubicBezTo>
                    <a:cubicBezTo>
                      <a:pt x="29297" y="33482"/>
                      <a:pt x="32087" y="32087"/>
                      <a:pt x="32087" y="29297"/>
                    </a:cubicBezTo>
                    <a:cubicBezTo>
                      <a:pt x="33482" y="26506"/>
                      <a:pt x="33482" y="25111"/>
                      <a:pt x="33482" y="22321"/>
                    </a:cubicBezTo>
                    <a:cubicBezTo>
                      <a:pt x="33482" y="18136"/>
                      <a:pt x="32087" y="15346"/>
                      <a:pt x="32087" y="13951"/>
                    </a:cubicBezTo>
                    <a:close/>
                  </a:path>
                </a:pathLst>
              </a:custGeom>
              <a:solidFill>
                <a:srgbClr val="000000"/>
              </a:solidFill>
              <a:ln w="1394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84DD2EF-A47A-E97D-917A-A7842CC64EA6}"/>
                  </a:ext>
                </a:extLst>
              </p:cNvPr>
              <p:cNvSpPr/>
              <p:nvPr/>
            </p:nvSpPr>
            <p:spPr>
              <a:xfrm>
                <a:off x="1730102" y="1015399"/>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3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7902 w 44642"/>
                  <a:gd name="connsiteY13" fmla="*/ 32087 h 41852"/>
                  <a:gd name="connsiteX14" fmla="*/ 32087 w 44642"/>
                  <a:gd name="connsiteY14" fmla="*/ 27902 h 41852"/>
                  <a:gd name="connsiteX15" fmla="*/ 33482 w 44642"/>
                  <a:gd name="connsiteY15" fmla="*/ 19531 h 41852"/>
                  <a:gd name="connsiteX16" fmla="*/ 32087 w 44642"/>
                  <a:gd name="connsiteY16" fmla="*/ 11161 h 41852"/>
                  <a:gd name="connsiteX17" fmla="*/ 27902 w 44642"/>
                  <a:gd name="connsiteY17" fmla="*/ 6975 h 41852"/>
                  <a:gd name="connsiteX18" fmla="*/ 22321 w 44642"/>
                  <a:gd name="connsiteY18" fmla="*/ 5580 h 41852"/>
                  <a:gd name="connsiteX19" fmla="*/ 16741 w 44642"/>
                  <a:gd name="connsiteY19" fmla="*/ 6975 h 41852"/>
                  <a:gd name="connsiteX20" fmla="*/ 12556 w 44642"/>
                  <a:gd name="connsiteY20" fmla="*/ 11161 h 41852"/>
                  <a:gd name="connsiteX21" fmla="*/ 11161 w 44642"/>
                  <a:gd name="connsiteY21" fmla="*/ 19531 h 41852"/>
                  <a:gd name="connsiteX22" fmla="*/ 13951 w 44642"/>
                  <a:gd name="connsiteY22" fmla="*/ 30692 h 41852"/>
                  <a:gd name="connsiteX23" fmla="*/ 22321 w 44642"/>
                  <a:gd name="connsiteY23" fmla="*/ 34877 h 41852"/>
                  <a:gd name="connsiteX24" fmla="*/ 27902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7"/>
                      <a:pt x="0" y="25111"/>
                      <a:pt x="0" y="20926"/>
                    </a:cubicBezTo>
                    <a:cubicBezTo>
                      <a:pt x="0" y="16741"/>
                      <a:pt x="1395" y="12556"/>
                      <a:pt x="2790" y="9765"/>
                    </a:cubicBezTo>
                    <a:cubicBezTo>
                      <a:pt x="4185" y="6975"/>
                      <a:pt x="6975" y="4185"/>
                      <a:pt x="11161" y="2790"/>
                    </a:cubicBezTo>
                    <a:cubicBezTo>
                      <a:pt x="13951" y="1395"/>
                      <a:pt x="18136" y="0"/>
                      <a:pt x="22321" y="0"/>
                    </a:cubicBezTo>
                    <a:cubicBezTo>
                      <a:pt x="26507" y="0"/>
                      <a:pt x="29297" y="1395"/>
                      <a:pt x="33482" y="2790"/>
                    </a:cubicBezTo>
                    <a:cubicBezTo>
                      <a:pt x="36272" y="4185"/>
                      <a:pt x="39062" y="6975"/>
                      <a:pt x="41852" y="9765"/>
                    </a:cubicBezTo>
                    <a:cubicBezTo>
                      <a:pt x="43247" y="12556"/>
                      <a:pt x="44643" y="16741"/>
                      <a:pt x="44643" y="20926"/>
                    </a:cubicBezTo>
                    <a:cubicBezTo>
                      <a:pt x="44643" y="25111"/>
                      <a:pt x="43247" y="29297"/>
                      <a:pt x="41852" y="32087"/>
                    </a:cubicBezTo>
                    <a:cubicBezTo>
                      <a:pt x="40457" y="34877"/>
                      <a:pt x="37667" y="37667"/>
                      <a:pt x="33482" y="39062"/>
                    </a:cubicBezTo>
                    <a:cubicBezTo>
                      <a:pt x="30692" y="40457"/>
                      <a:pt x="26507" y="41852"/>
                      <a:pt x="22321" y="41852"/>
                    </a:cubicBezTo>
                    <a:cubicBezTo>
                      <a:pt x="16741" y="41852"/>
                      <a:pt x="13951" y="40457"/>
                      <a:pt x="9766" y="39062"/>
                    </a:cubicBezTo>
                    <a:close/>
                    <a:moveTo>
                      <a:pt x="27902" y="32087"/>
                    </a:moveTo>
                    <a:cubicBezTo>
                      <a:pt x="29297" y="30692"/>
                      <a:pt x="32087" y="29297"/>
                      <a:pt x="32087" y="27902"/>
                    </a:cubicBezTo>
                    <a:cubicBezTo>
                      <a:pt x="33482" y="25111"/>
                      <a:pt x="33482" y="23716"/>
                      <a:pt x="33482" y="19531"/>
                    </a:cubicBezTo>
                    <a:cubicBezTo>
                      <a:pt x="33482" y="16741"/>
                      <a:pt x="33482" y="13951"/>
                      <a:pt x="32087" y="11161"/>
                    </a:cubicBezTo>
                    <a:cubicBezTo>
                      <a:pt x="30692" y="8370"/>
                      <a:pt x="29297" y="6975"/>
                      <a:pt x="27902" y="6975"/>
                    </a:cubicBezTo>
                    <a:cubicBezTo>
                      <a:pt x="26507" y="5580"/>
                      <a:pt x="23716" y="5580"/>
                      <a:pt x="22321" y="5580"/>
                    </a:cubicBezTo>
                    <a:cubicBezTo>
                      <a:pt x="19531" y="5580"/>
                      <a:pt x="18136" y="5580"/>
                      <a:pt x="16741" y="6975"/>
                    </a:cubicBezTo>
                    <a:cubicBezTo>
                      <a:pt x="15346" y="8370"/>
                      <a:pt x="13951" y="9765"/>
                      <a:pt x="12556" y="11161"/>
                    </a:cubicBezTo>
                    <a:cubicBezTo>
                      <a:pt x="11161" y="13951"/>
                      <a:pt x="11161" y="15346"/>
                      <a:pt x="11161" y="19531"/>
                    </a:cubicBezTo>
                    <a:cubicBezTo>
                      <a:pt x="11161" y="23716"/>
                      <a:pt x="12556" y="27902"/>
                      <a:pt x="13951" y="30692"/>
                    </a:cubicBezTo>
                    <a:cubicBezTo>
                      <a:pt x="15346" y="33482"/>
                      <a:pt x="19531" y="34877"/>
                      <a:pt x="22321" y="34877"/>
                    </a:cubicBezTo>
                    <a:cubicBezTo>
                      <a:pt x="23716" y="33482"/>
                      <a:pt x="25111" y="33482"/>
                      <a:pt x="27902" y="32087"/>
                    </a:cubicBezTo>
                    <a:close/>
                  </a:path>
                </a:pathLst>
              </a:custGeom>
              <a:solidFill>
                <a:srgbClr val="000000"/>
              </a:solidFill>
              <a:ln w="1394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3A1F3BD-4C5D-D409-CC35-1021FC6DEFCA}"/>
                  </a:ext>
                </a:extLst>
              </p:cNvPr>
              <p:cNvSpPr/>
              <p:nvPr/>
            </p:nvSpPr>
            <p:spPr>
              <a:xfrm>
                <a:off x="1780324" y="1014004"/>
                <a:ext cx="61383" cy="41852"/>
              </a:xfrm>
              <a:custGeom>
                <a:avLst/>
                <a:gdLst>
                  <a:gd name="connsiteX0" fmla="*/ 61383 w 61383"/>
                  <a:gd name="connsiteY0" fmla="*/ 0 h 41852"/>
                  <a:gd name="connsiteX1" fmla="*/ 48828 w 61383"/>
                  <a:gd name="connsiteY1" fmla="*/ 41852 h 41852"/>
                  <a:gd name="connsiteX2" fmla="*/ 39062 w 61383"/>
                  <a:gd name="connsiteY2" fmla="*/ 41852 h 41852"/>
                  <a:gd name="connsiteX3" fmla="*/ 30692 w 61383"/>
                  <a:gd name="connsiteY3" fmla="*/ 11161 h 41852"/>
                  <a:gd name="connsiteX4" fmla="*/ 22321 w 61383"/>
                  <a:gd name="connsiteY4" fmla="*/ 41852 h 41852"/>
                  <a:gd name="connsiteX5" fmla="*/ 12556 w 61383"/>
                  <a:gd name="connsiteY5" fmla="*/ 41852 h 41852"/>
                  <a:gd name="connsiteX6" fmla="*/ 0 w 61383"/>
                  <a:gd name="connsiteY6" fmla="*/ 0 h 41852"/>
                  <a:gd name="connsiteX7" fmla="*/ 8371 w 61383"/>
                  <a:gd name="connsiteY7" fmla="*/ 0 h 41852"/>
                  <a:gd name="connsiteX8" fmla="*/ 16741 w 61383"/>
                  <a:gd name="connsiteY8" fmla="*/ 33482 h 41852"/>
                  <a:gd name="connsiteX9" fmla="*/ 25111 w 61383"/>
                  <a:gd name="connsiteY9" fmla="*/ 0 h 41852"/>
                  <a:gd name="connsiteX10" fmla="*/ 34877 w 61383"/>
                  <a:gd name="connsiteY10" fmla="*/ 0 h 41852"/>
                  <a:gd name="connsiteX11" fmla="*/ 43247 w 61383"/>
                  <a:gd name="connsiteY11" fmla="*/ 33482 h 41852"/>
                  <a:gd name="connsiteX12" fmla="*/ 51618 w 61383"/>
                  <a:gd name="connsiteY12" fmla="*/ 0 h 41852"/>
                  <a:gd name="connsiteX13" fmla="*/ 61383 w 61383"/>
                  <a:gd name="connsiteY13"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83" h="41852">
                    <a:moveTo>
                      <a:pt x="61383" y="0"/>
                    </a:moveTo>
                    <a:lnTo>
                      <a:pt x="48828" y="41852"/>
                    </a:lnTo>
                    <a:lnTo>
                      <a:pt x="39062" y="41852"/>
                    </a:lnTo>
                    <a:lnTo>
                      <a:pt x="30692" y="11161"/>
                    </a:lnTo>
                    <a:lnTo>
                      <a:pt x="22321" y="41852"/>
                    </a:lnTo>
                    <a:lnTo>
                      <a:pt x="12556" y="41852"/>
                    </a:lnTo>
                    <a:lnTo>
                      <a:pt x="0" y="0"/>
                    </a:lnTo>
                    <a:lnTo>
                      <a:pt x="8371" y="0"/>
                    </a:lnTo>
                    <a:lnTo>
                      <a:pt x="16741" y="33482"/>
                    </a:lnTo>
                    <a:lnTo>
                      <a:pt x="25111" y="0"/>
                    </a:lnTo>
                    <a:lnTo>
                      <a:pt x="34877" y="0"/>
                    </a:lnTo>
                    <a:lnTo>
                      <a:pt x="43247" y="33482"/>
                    </a:lnTo>
                    <a:lnTo>
                      <a:pt x="51618" y="0"/>
                    </a:lnTo>
                    <a:lnTo>
                      <a:pt x="61383" y="0"/>
                    </a:lnTo>
                    <a:close/>
                  </a:path>
                </a:pathLst>
              </a:custGeom>
              <a:solidFill>
                <a:srgbClr val="000000"/>
              </a:solidFill>
              <a:ln w="1394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C338D5A-9766-605D-D1D1-93CA44F2D57F}"/>
                  </a:ext>
                </a:extLst>
              </p:cNvPr>
              <p:cNvSpPr/>
              <p:nvPr/>
            </p:nvSpPr>
            <p:spPr>
              <a:xfrm>
                <a:off x="1850078" y="1016794"/>
                <a:ext cx="41852" cy="41852"/>
              </a:xfrm>
              <a:custGeom>
                <a:avLst/>
                <a:gdLst>
                  <a:gd name="connsiteX0" fmla="*/ 40457 w 41852"/>
                  <a:gd name="connsiteY0" fmla="*/ 22321 h 41852"/>
                  <a:gd name="connsiteX1" fmla="*/ 8371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7 w 41852"/>
                  <a:gd name="connsiteY19" fmla="*/ 6975 h 41852"/>
                  <a:gd name="connsiteX20" fmla="*/ 20926 w 41852"/>
                  <a:gd name="connsiteY20" fmla="*/ 4185 h 41852"/>
                  <a:gd name="connsiteX21" fmla="*/ 12556 w 41852"/>
                  <a:gd name="connsiteY21" fmla="*/ 6975 h 41852"/>
                  <a:gd name="connsiteX22" fmla="*/ 8371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1" y="22321"/>
                    </a:lnTo>
                    <a:cubicBezTo>
                      <a:pt x="8371" y="25111"/>
                      <a:pt x="9765" y="27902"/>
                      <a:pt x="12556" y="30692"/>
                    </a:cubicBezTo>
                    <a:cubicBezTo>
                      <a:pt x="15346" y="32087"/>
                      <a:pt x="18136" y="33482"/>
                      <a:pt x="20926" y="33482"/>
                    </a:cubicBezTo>
                    <a:cubicBezTo>
                      <a:pt x="25111" y="33482"/>
                      <a:pt x="29297"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0457" y="19531"/>
                      <a:pt x="40457" y="20926"/>
                      <a:pt x="40457" y="22321"/>
                    </a:cubicBezTo>
                    <a:close/>
                    <a:moveTo>
                      <a:pt x="32087" y="15346"/>
                    </a:moveTo>
                    <a:cubicBezTo>
                      <a:pt x="32087" y="12556"/>
                      <a:pt x="30692" y="9766"/>
                      <a:pt x="29297" y="6975"/>
                    </a:cubicBezTo>
                    <a:cubicBezTo>
                      <a:pt x="26506" y="5580"/>
                      <a:pt x="23716" y="4185"/>
                      <a:pt x="20926" y="4185"/>
                    </a:cubicBezTo>
                    <a:cubicBezTo>
                      <a:pt x="18136" y="4185"/>
                      <a:pt x="15346" y="5580"/>
                      <a:pt x="12556" y="6975"/>
                    </a:cubicBezTo>
                    <a:cubicBezTo>
                      <a:pt x="9765" y="8370"/>
                      <a:pt x="9765" y="11161"/>
                      <a:pt x="8371"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8F2D893-0CA8-E88A-A4DE-3C54DAD65A7D}"/>
                  </a:ext>
                </a:extLst>
              </p:cNvPr>
              <p:cNvSpPr/>
              <p:nvPr/>
            </p:nvSpPr>
            <p:spPr>
              <a:xfrm>
                <a:off x="1901696" y="1014004"/>
                <a:ext cx="22321" cy="41852"/>
              </a:xfrm>
              <a:custGeom>
                <a:avLst/>
                <a:gdLst>
                  <a:gd name="connsiteX0" fmla="*/ 15346 w 22321"/>
                  <a:gd name="connsiteY0" fmla="*/ 1395 h 41852"/>
                  <a:gd name="connsiteX1" fmla="*/ 22321 w 22321"/>
                  <a:gd name="connsiteY1" fmla="*/ 0 h 41852"/>
                  <a:gd name="connsiteX2" fmla="*/ 22321 w 22321"/>
                  <a:gd name="connsiteY2" fmla="*/ 8370 h 41852"/>
                  <a:gd name="connsiteX3" fmla="*/ 19531 w 22321"/>
                  <a:gd name="connsiteY3" fmla="*/ 8370 h 41852"/>
                  <a:gd name="connsiteX4" fmla="*/ 11161 w 22321"/>
                  <a:gd name="connsiteY4" fmla="*/ 11161 h 41852"/>
                  <a:gd name="connsiteX5" fmla="*/ 8371 w 22321"/>
                  <a:gd name="connsiteY5" fmla="*/ 19531 h 41852"/>
                  <a:gd name="connsiteX6" fmla="*/ 8371 w 22321"/>
                  <a:gd name="connsiteY6" fmla="*/ 41852 h 41852"/>
                  <a:gd name="connsiteX7" fmla="*/ 0 w 22321"/>
                  <a:gd name="connsiteY7" fmla="*/ 41852 h 41852"/>
                  <a:gd name="connsiteX8" fmla="*/ 0 w 22321"/>
                  <a:gd name="connsiteY8" fmla="*/ 0 h 41852"/>
                  <a:gd name="connsiteX9" fmla="*/ 8371 w 22321"/>
                  <a:gd name="connsiteY9" fmla="*/ 0 h 41852"/>
                  <a:gd name="connsiteX10" fmla="*/ 8371 w 22321"/>
                  <a:gd name="connsiteY10" fmla="*/ 5580 h 41852"/>
                  <a:gd name="connsiteX11" fmla="*/ 15346 w 22321"/>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1" h="41852">
                    <a:moveTo>
                      <a:pt x="15346" y="1395"/>
                    </a:moveTo>
                    <a:cubicBezTo>
                      <a:pt x="18136" y="0"/>
                      <a:pt x="19531" y="0"/>
                      <a:pt x="22321" y="0"/>
                    </a:cubicBezTo>
                    <a:lnTo>
                      <a:pt x="22321" y="8370"/>
                    </a:lnTo>
                    <a:lnTo>
                      <a:pt x="19531" y="8370"/>
                    </a:lnTo>
                    <a:cubicBezTo>
                      <a:pt x="16741" y="8370"/>
                      <a:pt x="13951" y="9765"/>
                      <a:pt x="11161" y="11161"/>
                    </a:cubicBezTo>
                    <a:cubicBezTo>
                      <a:pt x="9765" y="12556"/>
                      <a:pt x="8371" y="15346"/>
                      <a:pt x="8371" y="19531"/>
                    </a:cubicBezTo>
                    <a:lnTo>
                      <a:pt x="8371" y="41852"/>
                    </a:lnTo>
                    <a:lnTo>
                      <a:pt x="0" y="41852"/>
                    </a:lnTo>
                    <a:lnTo>
                      <a:pt x="0" y="0"/>
                    </a:lnTo>
                    <a:lnTo>
                      <a:pt x="8371" y="0"/>
                    </a:lnTo>
                    <a:lnTo>
                      <a:pt x="8371" y="5580"/>
                    </a:lnTo>
                    <a:cubicBezTo>
                      <a:pt x="11161" y="4185"/>
                      <a:pt x="12556" y="2790"/>
                      <a:pt x="15346" y="1395"/>
                    </a:cubicBezTo>
                    <a:close/>
                  </a:path>
                </a:pathLst>
              </a:custGeom>
              <a:solidFill>
                <a:srgbClr val="000000"/>
              </a:solidFill>
              <a:ln w="1394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E52E723-F02B-E917-87B8-69EDDAEE145B}"/>
                  </a:ext>
                </a:extLst>
              </p:cNvPr>
              <p:cNvSpPr/>
              <p:nvPr/>
            </p:nvSpPr>
            <p:spPr>
              <a:xfrm>
                <a:off x="1935178" y="997263"/>
                <a:ext cx="11160" cy="58593"/>
              </a:xfrm>
              <a:custGeom>
                <a:avLst/>
                <a:gdLst>
                  <a:gd name="connsiteX0" fmla="*/ 1395 w 11160"/>
                  <a:gd name="connsiteY0" fmla="*/ 9766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6 h 58593"/>
                  <a:gd name="connsiteX7" fmla="*/ 5580 w 11160"/>
                  <a:gd name="connsiteY7" fmla="*/ 11161 h 58593"/>
                  <a:gd name="connsiteX8" fmla="*/ 1395 w 11160"/>
                  <a:gd name="connsiteY8" fmla="*/ 9766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6"/>
                    </a:moveTo>
                    <a:cubicBezTo>
                      <a:pt x="0" y="8371"/>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1"/>
                      <a:pt x="9765" y="9766"/>
                    </a:cubicBezTo>
                    <a:cubicBezTo>
                      <a:pt x="8370" y="11161"/>
                      <a:pt x="6975" y="11161"/>
                      <a:pt x="5580" y="11161"/>
                    </a:cubicBezTo>
                    <a:cubicBezTo>
                      <a:pt x="4185" y="11161"/>
                      <a:pt x="2790" y="11161"/>
                      <a:pt x="1395" y="9766"/>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FCAF53D-F09B-E901-4235-BC20CDDF20B0}"/>
                  </a:ext>
                </a:extLst>
              </p:cNvPr>
              <p:cNvSpPr/>
              <p:nvPr/>
            </p:nvSpPr>
            <p:spPr>
              <a:xfrm>
                <a:off x="1960289" y="1012609"/>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1 w 39062"/>
                  <a:gd name="connsiteY9" fmla="*/ 19531 h 43247"/>
                  <a:gd name="connsiteX10" fmla="*/ 8371 w 39062"/>
                  <a:gd name="connsiteY10" fmla="*/ 43247 h 43247"/>
                  <a:gd name="connsiteX11" fmla="*/ 0 w 39062"/>
                  <a:gd name="connsiteY11" fmla="*/ 43247 h 43247"/>
                  <a:gd name="connsiteX12" fmla="*/ 0 w 39062"/>
                  <a:gd name="connsiteY12" fmla="*/ 1395 h 43247"/>
                  <a:gd name="connsiteX13" fmla="*/ 8371 w 39062"/>
                  <a:gd name="connsiteY13" fmla="*/ 1395 h 43247"/>
                  <a:gd name="connsiteX14" fmla="*/ 8371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7" y="12556"/>
                      <a:pt x="27902" y="11161"/>
                    </a:cubicBezTo>
                    <a:cubicBezTo>
                      <a:pt x="26507" y="9765"/>
                      <a:pt x="23716" y="8370"/>
                      <a:pt x="19531" y="8370"/>
                    </a:cubicBezTo>
                    <a:cubicBezTo>
                      <a:pt x="16741"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5111" y="1395"/>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49E1A28-7721-5515-E836-F1FDC14BC8DC}"/>
                  </a:ext>
                </a:extLst>
              </p:cNvPr>
              <p:cNvSpPr/>
              <p:nvPr/>
            </p:nvSpPr>
            <p:spPr>
              <a:xfrm>
                <a:off x="2010512" y="1012609"/>
                <a:ext cx="43247" cy="64173"/>
              </a:xfrm>
              <a:custGeom>
                <a:avLst/>
                <a:gdLst>
                  <a:gd name="connsiteX0" fmla="*/ 29297 w 43247"/>
                  <a:gd name="connsiteY0" fmla="*/ 2790 h 64173"/>
                  <a:gd name="connsiteX1" fmla="*/ 34877 w 43247"/>
                  <a:gd name="connsiteY1" fmla="*/ 6975 h 64173"/>
                  <a:gd name="connsiteX2" fmla="*/ 34877 w 43247"/>
                  <a:gd name="connsiteY2" fmla="*/ 1395 h 64173"/>
                  <a:gd name="connsiteX3" fmla="*/ 43247 w 43247"/>
                  <a:gd name="connsiteY3" fmla="*/ 1395 h 64173"/>
                  <a:gd name="connsiteX4" fmla="*/ 43247 w 43247"/>
                  <a:gd name="connsiteY4" fmla="*/ 44642 h 64173"/>
                  <a:gd name="connsiteX5" fmla="*/ 40457 w 43247"/>
                  <a:gd name="connsiteY5" fmla="*/ 54408 h 64173"/>
                  <a:gd name="connsiteX6" fmla="*/ 33482 w 43247"/>
                  <a:gd name="connsiteY6" fmla="*/ 61383 h 64173"/>
                  <a:gd name="connsiteX7" fmla="*/ 22321 w 43247"/>
                  <a:gd name="connsiteY7" fmla="*/ 64173 h 64173"/>
                  <a:gd name="connsiteX8" fmla="*/ 8371 w 43247"/>
                  <a:gd name="connsiteY8" fmla="*/ 59988 h 64173"/>
                  <a:gd name="connsiteX9" fmla="*/ 1395 w 43247"/>
                  <a:gd name="connsiteY9" fmla="*/ 48828 h 64173"/>
                  <a:gd name="connsiteX10" fmla="*/ 9765 w 43247"/>
                  <a:gd name="connsiteY10" fmla="*/ 48828 h 64173"/>
                  <a:gd name="connsiteX11" fmla="*/ 13951 w 43247"/>
                  <a:gd name="connsiteY11" fmla="*/ 54408 h 64173"/>
                  <a:gd name="connsiteX12" fmla="*/ 22321 w 43247"/>
                  <a:gd name="connsiteY12" fmla="*/ 55803 h 64173"/>
                  <a:gd name="connsiteX13" fmla="*/ 30692 w 43247"/>
                  <a:gd name="connsiteY13" fmla="*/ 53013 h 64173"/>
                  <a:gd name="connsiteX14" fmla="*/ 33482 w 43247"/>
                  <a:gd name="connsiteY14" fmla="*/ 43247 h 64173"/>
                  <a:gd name="connsiteX15" fmla="*/ 33482 w 43247"/>
                  <a:gd name="connsiteY15" fmla="*/ 36272 h 64173"/>
                  <a:gd name="connsiteX16" fmla="*/ 27902 w 43247"/>
                  <a:gd name="connsiteY16" fmla="*/ 41852 h 64173"/>
                  <a:gd name="connsiteX17" fmla="*/ 19531 w 43247"/>
                  <a:gd name="connsiteY17" fmla="*/ 43247 h 64173"/>
                  <a:gd name="connsiteX18" fmla="*/ 9765 w 43247"/>
                  <a:gd name="connsiteY18" fmla="*/ 40457 h 64173"/>
                  <a:gd name="connsiteX19" fmla="*/ 2790 w 43247"/>
                  <a:gd name="connsiteY19" fmla="*/ 32087 h 64173"/>
                  <a:gd name="connsiteX20" fmla="*/ 0 w 43247"/>
                  <a:gd name="connsiteY20" fmla="*/ 20926 h 64173"/>
                  <a:gd name="connsiteX21" fmla="*/ 2790 w 43247"/>
                  <a:gd name="connsiteY21" fmla="*/ 9765 h 64173"/>
                  <a:gd name="connsiteX22" fmla="*/ 9765 w 43247"/>
                  <a:gd name="connsiteY22" fmla="*/ 2790 h 64173"/>
                  <a:gd name="connsiteX23" fmla="*/ 19531 w 43247"/>
                  <a:gd name="connsiteY23" fmla="*/ 0 h 64173"/>
                  <a:gd name="connsiteX24" fmla="*/ 29297 w 43247"/>
                  <a:gd name="connsiteY24" fmla="*/ 2790 h 64173"/>
                  <a:gd name="connsiteX25" fmla="*/ 33482 w 43247"/>
                  <a:gd name="connsiteY25" fmla="*/ 15346 h 64173"/>
                  <a:gd name="connsiteX26" fmla="*/ 29297 w 43247"/>
                  <a:gd name="connsiteY26" fmla="*/ 9765 h 64173"/>
                  <a:gd name="connsiteX27" fmla="*/ 23716 w 43247"/>
                  <a:gd name="connsiteY27" fmla="*/ 8370 h 64173"/>
                  <a:gd name="connsiteX28" fmla="*/ 18136 w 43247"/>
                  <a:gd name="connsiteY28" fmla="*/ 9765 h 64173"/>
                  <a:gd name="connsiteX29" fmla="*/ 13951 w 43247"/>
                  <a:gd name="connsiteY29" fmla="*/ 13951 h 64173"/>
                  <a:gd name="connsiteX30" fmla="*/ 12556 w 43247"/>
                  <a:gd name="connsiteY30" fmla="*/ 20926 h 64173"/>
                  <a:gd name="connsiteX31" fmla="*/ 13951 w 43247"/>
                  <a:gd name="connsiteY31" fmla="*/ 27902 h 64173"/>
                  <a:gd name="connsiteX32" fmla="*/ 18136 w 43247"/>
                  <a:gd name="connsiteY32" fmla="*/ 33482 h 64173"/>
                  <a:gd name="connsiteX33" fmla="*/ 23716 w 43247"/>
                  <a:gd name="connsiteY33" fmla="*/ 34877 h 64173"/>
                  <a:gd name="connsiteX34" fmla="*/ 29297 w 43247"/>
                  <a:gd name="connsiteY34" fmla="*/ 33482 h 64173"/>
                  <a:gd name="connsiteX35" fmla="*/ 33482 w 43247"/>
                  <a:gd name="connsiteY35" fmla="*/ 27902 h 64173"/>
                  <a:gd name="connsiteX36" fmla="*/ 34877 w 43247"/>
                  <a:gd name="connsiteY36" fmla="*/ 20926 h 64173"/>
                  <a:gd name="connsiteX37" fmla="*/ 33482 w 43247"/>
                  <a:gd name="connsiteY37" fmla="*/ 15346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47" h="64173">
                    <a:moveTo>
                      <a:pt x="29297" y="2790"/>
                    </a:moveTo>
                    <a:cubicBezTo>
                      <a:pt x="32087" y="4185"/>
                      <a:pt x="33482" y="5580"/>
                      <a:pt x="34877" y="6975"/>
                    </a:cubicBezTo>
                    <a:lnTo>
                      <a:pt x="34877" y="1395"/>
                    </a:lnTo>
                    <a:lnTo>
                      <a:pt x="43247" y="1395"/>
                    </a:lnTo>
                    <a:lnTo>
                      <a:pt x="43247" y="44642"/>
                    </a:lnTo>
                    <a:cubicBezTo>
                      <a:pt x="43247" y="48828"/>
                      <a:pt x="41852" y="51618"/>
                      <a:pt x="40457" y="54408"/>
                    </a:cubicBezTo>
                    <a:cubicBezTo>
                      <a:pt x="39062" y="57198"/>
                      <a:pt x="36272" y="59988"/>
                      <a:pt x="33482" y="61383"/>
                    </a:cubicBezTo>
                    <a:cubicBezTo>
                      <a:pt x="30692" y="62778"/>
                      <a:pt x="26506" y="64173"/>
                      <a:pt x="22321" y="64173"/>
                    </a:cubicBezTo>
                    <a:cubicBezTo>
                      <a:pt x="16741" y="64173"/>
                      <a:pt x="12556" y="62778"/>
                      <a:pt x="8371" y="59988"/>
                    </a:cubicBezTo>
                    <a:cubicBezTo>
                      <a:pt x="4185" y="57198"/>
                      <a:pt x="2790" y="53013"/>
                      <a:pt x="1395" y="48828"/>
                    </a:cubicBezTo>
                    <a:lnTo>
                      <a:pt x="9765" y="48828"/>
                    </a:lnTo>
                    <a:cubicBezTo>
                      <a:pt x="9765" y="51618"/>
                      <a:pt x="11161" y="53013"/>
                      <a:pt x="13951" y="54408"/>
                    </a:cubicBezTo>
                    <a:cubicBezTo>
                      <a:pt x="16741" y="55803"/>
                      <a:pt x="18136" y="55803"/>
                      <a:pt x="22321" y="55803"/>
                    </a:cubicBezTo>
                    <a:cubicBezTo>
                      <a:pt x="26506" y="55803"/>
                      <a:pt x="29297" y="54408"/>
                      <a:pt x="30692" y="53013"/>
                    </a:cubicBezTo>
                    <a:cubicBezTo>
                      <a:pt x="33482" y="50223"/>
                      <a:pt x="33482" y="47432"/>
                      <a:pt x="33482" y="43247"/>
                    </a:cubicBezTo>
                    <a:lnTo>
                      <a:pt x="33482" y="36272"/>
                    </a:lnTo>
                    <a:cubicBezTo>
                      <a:pt x="32087" y="37667"/>
                      <a:pt x="30692" y="40457"/>
                      <a:pt x="27902" y="41852"/>
                    </a:cubicBezTo>
                    <a:cubicBezTo>
                      <a:pt x="25111" y="43247"/>
                      <a:pt x="22321" y="43247"/>
                      <a:pt x="19531" y="43247"/>
                    </a:cubicBezTo>
                    <a:cubicBezTo>
                      <a:pt x="15346" y="43247"/>
                      <a:pt x="12556" y="41852"/>
                      <a:pt x="9765" y="40457"/>
                    </a:cubicBezTo>
                    <a:cubicBezTo>
                      <a:pt x="6975" y="39062"/>
                      <a:pt x="4185" y="36272"/>
                      <a:pt x="2790" y="32087"/>
                    </a:cubicBezTo>
                    <a:cubicBezTo>
                      <a:pt x="1395" y="29297"/>
                      <a:pt x="0" y="25111"/>
                      <a:pt x="0" y="20926"/>
                    </a:cubicBezTo>
                    <a:cubicBezTo>
                      <a:pt x="0" y="16741"/>
                      <a:pt x="1395" y="12556"/>
                      <a:pt x="2790" y="9765"/>
                    </a:cubicBezTo>
                    <a:cubicBezTo>
                      <a:pt x="4185" y="6975"/>
                      <a:pt x="6975" y="4185"/>
                      <a:pt x="9765" y="2790"/>
                    </a:cubicBezTo>
                    <a:cubicBezTo>
                      <a:pt x="12556" y="1395"/>
                      <a:pt x="16741" y="0"/>
                      <a:pt x="19531" y="0"/>
                    </a:cubicBezTo>
                    <a:cubicBezTo>
                      <a:pt x="23716" y="1395"/>
                      <a:pt x="26506" y="1395"/>
                      <a:pt x="29297" y="2790"/>
                    </a:cubicBezTo>
                    <a:close/>
                    <a:moveTo>
                      <a:pt x="33482" y="15346"/>
                    </a:moveTo>
                    <a:cubicBezTo>
                      <a:pt x="32087" y="12556"/>
                      <a:pt x="30692" y="11161"/>
                      <a:pt x="29297" y="9765"/>
                    </a:cubicBezTo>
                    <a:cubicBezTo>
                      <a:pt x="27902" y="8370"/>
                      <a:pt x="25111" y="8370"/>
                      <a:pt x="23716" y="8370"/>
                    </a:cubicBezTo>
                    <a:cubicBezTo>
                      <a:pt x="22321" y="8370"/>
                      <a:pt x="19531" y="8370"/>
                      <a:pt x="18136" y="9765"/>
                    </a:cubicBezTo>
                    <a:cubicBezTo>
                      <a:pt x="16741" y="11161"/>
                      <a:pt x="13951" y="12556"/>
                      <a:pt x="13951" y="13951"/>
                    </a:cubicBezTo>
                    <a:cubicBezTo>
                      <a:pt x="12556" y="16741"/>
                      <a:pt x="12556" y="18136"/>
                      <a:pt x="12556" y="20926"/>
                    </a:cubicBezTo>
                    <a:cubicBezTo>
                      <a:pt x="12556" y="23716"/>
                      <a:pt x="12556" y="26506"/>
                      <a:pt x="13951" y="27902"/>
                    </a:cubicBezTo>
                    <a:cubicBezTo>
                      <a:pt x="15346" y="30692"/>
                      <a:pt x="16741" y="32087"/>
                      <a:pt x="18136" y="33482"/>
                    </a:cubicBezTo>
                    <a:cubicBezTo>
                      <a:pt x="19531" y="34877"/>
                      <a:pt x="22321" y="34877"/>
                      <a:pt x="23716" y="34877"/>
                    </a:cubicBezTo>
                    <a:cubicBezTo>
                      <a:pt x="26506" y="34877"/>
                      <a:pt x="27902" y="34877"/>
                      <a:pt x="29297" y="33482"/>
                    </a:cubicBezTo>
                    <a:cubicBezTo>
                      <a:pt x="30692" y="32087"/>
                      <a:pt x="33482" y="30692"/>
                      <a:pt x="33482" y="27902"/>
                    </a:cubicBezTo>
                    <a:cubicBezTo>
                      <a:pt x="34877" y="25111"/>
                      <a:pt x="34877" y="23716"/>
                      <a:pt x="34877" y="20926"/>
                    </a:cubicBezTo>
                    <a:cubicBezTo>
                      <a:pt x="34877" y="19531"/>
                      <a:pt x="33482" y="16741"/>
                      <a:pt x="33482" y="15346"/>
                    </a:cubicBezTo>
                    <a:close/>
                  </a:path>
                </a:pathLst>
              </a:custGeom>
              <a:solidFill>
                <a:srgbClr val="000000"/>
              </a:solidFill>
              <a:ln w="1394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DECB822-B5EC-250A-DC31-A9031C5585F6}"/>
                  </a:ext>
                </a:extLst>
              </p:cNvPr>
              <p:cNvSpPr/>
              <p:nvPr/>
            </p:nvSpPr>
            <p:spPr>
              <a:xfrm>
                <a:off x="1547347" y="1094918"/>
                <a:ext cx="72543" cy="53012"/>
              </a:xfrm>
              <a:custGeom>
                <a:avLst/>
                <a:gdLst>
                  <a:gd name="connsiteX0" fmla="*/ 72544 w 72543"/>
                  <a:gd name="connsiteY0" fmla="*/ 0 h 53012"/>
                  <a:gd name="connsiteX1" fmla="*/ 57198 w 72543"/>
                  <a:gd name="connsiteY1" fmla="*/ 53013 h 53012"/>
                  <a:gd name="connsiteX2" fmla="*/ 47432 w 72543"/>
                  <a:gd name="connsiteY2" fmla="*/ 53013 h 53012"/>
                  <a:gd name="connsiteX3" fmla="*/ 36272 w 72543"/>
                  <a:gd name="connsiteY3" fmla="*/ 12556 h 53012"/>
                  <a:gd name="connsiteX4" fmla="*/ 25111 w 72543"/>
                  <a:gd name="connsiteY4" fmla="*/ 53013 h 53012"/>
                  <a:gd name="connsiteX5" fmla="*/ 15346 w 72543"/>
                  <a:gd name="connsiteY5" fmla="*/ 53013 h 53012"/>
                  <a:gd name="connsiteX6" fmla="*/ 0 w 72543"/>
                  <a:gd name="connsiteY6" fmla="*/ 0 h 53012"/>
                  <a:gd name="connsiteX7" fmla="*/ 9765 w 72543"/>
                  <a:gd name="connsiteY7" fmla="*/ 0 h 53012"/>
                  <a:gd name="connsiteX8" fmla="*/ 20926 w 72543"/>
                  <a:gd name="connsiteY8" fmla="*/ 43247 h 53012"/>
                  <a:gd name="connsiteX9" fmla="*/ 33482 w 72543"/>
                  <a:gd name="connsiteY9" fmla="*/ 0 h 53012"/>
                  <a:gd name="connsiteX10" fmla="*/ 43247 w 72543"/>
                  <a:gd name="connsiteY10" fmla="*/ 0 h 53012"/>
                  <a:gd name="connsiteX11" fmla="*/ 54408 w 72543"/>
                  <a:gd name="connsiteY11" fmla="*/ 43247 h 53012"/>
                  <a:gd name="connsiteX12" fmla="*/ 65568 w 72543"/>
                  <a:gd name="connsiteY12" fmla="*/ 0 h 53012"/>
                  <a:gd name="connsiteX13" fmla="*/ 72544 w 72543"/>
                  <a:gd name="connsiteY13" fmla="*/ 0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43" h="53012">
                    <a:moveTo>
                      <a:pt x="72544" y="0"/>
                    </a:moveTo>
                    <a:lnTo>
                      <a:pt x="57198" y="53013"/>
                    </a:lnTo>
                    <a:lnTo>
                      <a:pt x="47432" y="53013"/>
                    </a:lnTo>
                    <a:lnTo>
                      <a:pt x="36272" y="12556"/>
                    </a:lnTo>
                    <a:lnTo>
                      <a:pt x="25111" y="53013"/>
                    </a:lnTo>
                    <a:lnTo>
                      <a:pt x="15346" y="53013"/>
                    </a:lnTo>
                    <a:lnTo>
                      <a:pt x="0" y="0"/>
                    </a:lnTo>
                    <a:lnTo>
                      <a:pt x="9765" y="0"/>
                    </a:lnTo>
                    <a:lnTo>
                      <a:pt x="20926" y="43247"/>
                    </a:lnTo>
                    <a:lnTo>
                      <a:pt x="33482" y="0"/>
                    </a:lnTo>
                    <a:lnTo>
                      <a:pt x="43247" y="0"/>
                    </a:lnTo>
                    <a:lnTo>
                      <a:pt x="54408" y="43247"/>
                    </a:lnTo>
                    <a:lnTo>
                      <a:pt x="65568" y="0"/>
                    </a:lnTo>
                    <a:lnTo>
                      <a:pt x="72544" y="0"/>
                    </a:lnTo>
                    <a:close/>
                  </a:path>
                </a:pathLst>
              </a:custGeom>
              <a:solidFill>
                <a:srgbClr val="000000"/>
              </a:solidFill>
              <a:ln w="1394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56B6A74-B6BC-59F6-E1BA-E920AFB6BD6D}"/>
                  </a:ext>
                </a:extLst>
              </p:cNvPr>
              <p:cNvSpPr/>
              <p:nvPr/>
            </p:nvSpPr>
            <p:spPr>
              <a:xfrm>
                <a:off x="1628261" y="110747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6 h 41852"/>
                  <a:gd name="connsiteX4" fmla="*/ 11160 w 44642"/>
                  <a:gd name="connsiteY4" fmla="*/ 2790 h 41852"/>
                  <a:gd name="connsiteX5" fmla="*/ 22321 w 44642"/>
                  <a:gd name="connsiteY5" fmla="*/ 0 h 41852"/>
                  <a:gd name="connsiteX6" fmla="*/ 33482 w 44642"/>
                  <a:gd name="connsiteY6" fmla="*/ 2790 h 41852"/>
                  <a:gd name="connsiteX7" fmla="*/ 41852 w 44642"/>
                  <a:gd name="connsiteY7" fmla="*/ 9766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6506 w 44642"/>
                  <a:gd name="connsiteY13" fmla="*/ 32087 h 41852"/>
                  <a:gd name="connsiteX14" fmla="*/ 30692 w 44642"/>
                  <a:gd name="connsiteY14" fmla="*/ 27902 h 41852"/>
                  <a:gd name="connsiteX15" fmla="*/ 32087 w 44642"/>
                  <a:gd name="connsiteY15" fmla="*/ 19531 h 41852"/>
                  <a:gd name="connsiteX16" fmla="*/ 30692 w 44642"/>
                  <a:gd name="connsiteY16" fmla="*/ 11161 h 41852"/>
                  <a:gd name="connsiteX17" fmla="*/ 26506 w 44642"/>
                  <a:gd name="connsiteY17" fmla="*/ 6975 h 41852"/>
                  <a:gd name="connsiteX18" fmla="*/ 20926 w 44642"/>
                  <a:gd name="connsiteY18" fmla="*/ 5580 h 41852"/>
                  <a:gd name="connsiteX19" fmla="*/ 15346 w 44642"/>
                  <a:gd name="connsiteY19" fmla="*/ 6975 h 41852"/>
                  <a:gd name="connsiteX20" fmla="*/ 11160 w 44642"/>
                  <a:gd name="connsiteY20" fmla="*/ 11161 h 41852"/>
                  <a:gd name="connsiteX21" fmla="*/ 9765 w 44642"/>
                  <a:gd name="connsiteY21" fmla="*/ 19531 h 41852"/>
                  <a:gd name="connsiteX22" fmla="*/ 12556 w 44642"/>
                  <a:gd name="connsiteY22" fmla="*/ 30692 h 41852"/>
                  <a:gd name="connsiteX23" fmla="*/ 20926 w 44642"/>
                  <a:gd name="connsiteY23" fmla="*/ 34877 h 41852"/>
                  <a:gd name="connsiteX24" fmla="*/ 26506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7"/>
                      <a:pt x="0" y="25111"/>
                      <a:pt x="0" y="20926"/>
                    </a:cubicBezTo>
                    <a:cubicBezTo>
                      <a:pt x="0" y="16741"/>
                      <a:pt x="1395" y="12556"/>
                      <a:pt x="2790" y="9766"/>
                    </a:cubicBezTo>
                    <a:cubicBezTo>
                      <a:pt x="4185" y="6975"/>
                      <a:pt x="6975" y="4185"/>
                      <a:pt x="11160" y="2790"/>
                    </a:cubicBezTo>
                    <a:cubicBezTo>
                      <a:pt x="13951" y="1395"/>
                      <a:pt x="18136" y="0"/>
                      <a:pt x="22321" y="0"/>
                    </a:cubicBezTo>
                    <a:cubicBezTo>
                      <a:pt x="26506" y="0"/>
                      <a:pt x="29296" y="1395"/>
                      <a:pt x="33482" y="2790"/>
                    </a:cubicBezTo>
                    <a:cubicBezTo>
                      <a:pt x="37667" y="4185"/>
                      <a:pt x="39062" y="6975"/>
                      <a:pt x="41852" y="9766"/>
                    </a:cubicBezTo>
                    <a:cubicBezTo>
                      <a:pt x="43247" y="12556"/>
                      <a:pt x="44642" y="16741"/>
                      <a:pt x="44642" y="20926"/>
                    </a:cubicBezTo>
                    <a:cubicBezTo>
                      <a:pt x="44642" y="25111"/>
                      <a:pt x="43247" y="29297"/>
                      <a:pt x="41852" y="32087"/>
                    </a:cubicBezTo>
                    <a:cubicBezTo>
                      <a:pt x="40457" y="34877"/>
                      <a:pt x="37667" y="37667"/>
                      <a:pt x="33482" y="39062"/>
                    </a:cubicBezTo>
                    <a:cubicBezTo>
                      <a:pt x="30692" y="40457"/>
                      <a:pt x="26506" y="41852"/>
                      <a:pt x="22321" y="41852"/>
                    </a:cubicBezTo>
                    <a:cubicBezTo>
                      <a:pt x="16741" y="41852"/>
                      <a:pt x="12556" y="40457"/>
                      <a:pt x="9765" y="39062"/>
                    </a:cubicBezTo>
                    <a:close/>
                    <a:moveTo>
                      <a:pt x="26506" y="32087"/>
                    </a:moveTo>
                    <a:cubicBezTo>
                      <a:pt x="27902" y="30692"/>
                      <a:pt x="30692" y="29297"/>
                      <a:pt x="30692" y="27902"/>
                    </a:cubicBezTo>
                    <a:cubicBezTo>
                      <a:pt x="32087" y="25111"/>
                      <a:pt x="32087" y="23716"/>
                      <a:pt x="32087" y="19531"/>
                    </a:cubicBezTo>
                    <a:cubicBezTo>
                      <a:pt x="32087" y="16741"/>
                      <a:pt x="32087" y="13951"/>
                      <a:pt x="30692" y="11161"/>
                    </a:cubicBezTo>
                    <a:cubicBezTo>
                      <a:pt x="29296" y="8370"/>
                      <a:pt x="27902" y="6975"/>
                      <a:pt x="26506" y="6975"/>
                    </a:cubicBezTo>
                    <a:cubicBezTo>
                      <a:pt x="25111" y="5580"/>
                      <a:pt x="22321" y="5580"/>
                      <a:pt x="20926" y="5580"/>
                    </a:cubicBezTo>
                    <a:cubicBezTo>
                      <a:pt x="19531" y="5580"/>
                      <a:pt x="16741" y="5580"/>
                      <a:pt x="15346" y="6975"/>
                    </a:cubicBezTo>
                    <a:cubicBezTo>
                      <a:pt x="13951" y="8370"/>
                      <a:pt x="12556" y="9766"/>
                      <a:pt x="11160" y="11161"/>
                    </a:cubicBezTo>
                    <a:cubicBezTo>
                      <a:pt x="9765" y="13951"/>
                      <a:pt x="9765" y="15346"/>
                      <a:pt x="9765" y="19531"/>
                    </a:cubicBezTo>
                    <a:cubicBezTo>
                      <a:pt x="9765" y="23716"/>
                      <a:pt x="11160" y="27902"/>
                      <a:pt x="12556" y="30692"/>
                    </a:cubicBezTo>
                    <a:cubicBezTo>
                      <a:pt x="15346" y="33482"/>
                      <a:pt x="18136" y="34877"/>
                      <a:pt x="20926" y="34877"/>
                    </a:cubicBezTo>
                    <a:cubicBezTo>
                      <a:pt x="22321" y="33482"/>
                      <a:pt x="25111" y="33482"/>
                      <a:pt x="26506" y="32087"/>
                    </a:cubicBezTo>
                    <a:close/>
                  </a:path>
                </a:pathLst>
              </a:custGeom>
              <a:solidFill>
                <a:srgbClr val="000000"/>
              </a:solidFill>
              <a:ln w="1394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5C9EFC1-1A4C-F607-6120-86F5F9726C03}"/>
                  </a:ext>
                </a:extLst>
              </p:cNvPr>
              <p:cNvSpPr/>
              <p:nvPr/>
            </p:nvSpPr>
            <p:spPr>
              <a:xfrm>
                <a:off x="1681274" y="1104684"/>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1 w 69753"/>
                  <a:gd name="connsiteY16" fmla="*/ 19531 h 43247"/>
                  <a:gd name="connsiteX17" fmla="*/ 8371 w 69753"/>
                  <a:gd name="connsiteY17" fmla="*/ 43247 h 43247"/>
                  <a:gd name="connsiteX18" fmla="*/ 0 w 69753"/>
                  <a:gd name="connsiteY18" fmla="*/ 43247 h 43247"/>
                  <a:gd name="connsiteX19" fmla="*/ 0 w 69753"/>
                  <a:gd name="connsiteY19" fmla="*/ 1395 h 43247"/>
                  <a:gd name="connsiteX20" fmla="*/ 8371 w 69753"/>
                  <a:gd name="connsiteY20" fmla="*/ 1395 h 43247"/>
                  <a:gd name="connsiteX21" fmla="*/ 8371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4"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7433" y="8370"/>
                      <a:pt x="44643"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7" y="9765"/>
                      <a:pt x="23716" y="8370"/>
                      <a:pt x="19531" y="8370"/>
                    </a:cubicBezTo>
                    <a:cubicBezTo>
                      <a:pt x="15346"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8" y="0"/>
                      <a:pt x="48828" y="0"/>
                    </a:cubicBezTo>
                    <a:cubicBezTo>
                      <a:pt x="55803" y="0"/>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DA3CDAD-4107-68B9-D689-7057F2CEB525}"/>
                  </a:ext>
                </a:extLst>
              </p:cNvPr>
              <p:cNvSpPr/>
              <p:nvPr/>
            </p:nvSpPr>
            <p:spPr>
              <a:xfrm>
                <a:off x="1763583" y="1107474"/>
                <a:ext cx="41852" cy="41852"/>
              </a:xfrm>
              <a:custGeom>
                <a:avLst/>
                <a:gdLst>
                  <a:gd name="connsiteX0" fmla="*/ 40457 w 41852"/>
                  <a:gd name="connsiteY0" fmla="*/ 22321 h 41852"/>
                  <a:gd name="connsiteX1" fmla="*/ 8370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6 w 41852"/>
                  <a:gd name="connsiteY19" fmla="*/ 6975 h 41852"/>
                  <a:gd name="connsiteX20" fmla="*/ 20926 w 41852"/>
                  <a:gd name="connsiteY20" fmla="*/ 4185 h 41852"/>
                  <a:gd name="connsiteX21" fmla="*/ 12556 w 41852"/>
                  <a:gd name="connsiteY21" fmla="*/ 6975 h 41852"/>
                  <a:gd name="connsiteX22" fmla="*/ 8370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0" y="22321"/>
                    </a:lnTo>
                    <a:cubicBezTo>
                      <a:pt x="8370" y="25111"/>
                      <a:pt x="9765" y="27902"/>
                      <a:pt x="12556" y="30692"/>
                    </a:cubicBezTo>
                    <a:cubicBezTo>
                      <a:pt x="15346" y="32087"/>
                      <a:pt x="18136" y="33482"/>
                      <a:pt x="20926" y="33482"/>
                    </a:cubicBezTo>
                    <a:cubicBezTo>
                      <a:pt x="25111" y="33482"/>
                      <a:pt x="29296"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1852" y="19531"/>
                      <a:pt x="40457" y="20926"/>
                      <a:pt x="40457" y="22321"/>
                    </a:cubicBezTo>
                    <a:close/>
                    <a:moveTo>
                      <a:pt x="32087" y="15346"/>
                    </a:moveTo>
                    <a:cubicBezTo>
                      <a:pt x="32087" y="12556"/>
                      <a:pt x="30692" y="9766"/>
                      <a:pt x="29296" y="6975"/>
                    </a:cubicBezTo>
                    <a:cubicBezTo>
                      <a:pt x="26506" y="5580"/>
                      <a:pt x="23716" y="4185"/>
                      <a:pt x="20926" y="4185"/>
                    </a:cubicBezTo>
                    <a:cubicBezTo>
                      <a:pt x="18136" y="4185"/>
                      <a:pt x="15346" y="5580"/>
                      <a:pt x="12556" y="6975"/>
                    </a:cubicBezTo>
                    <a:cubicBezTo>
                      <a:pt x="9765" y="8370"/>
                      <a:pt x="9765" y="11161"/>
                      <a:pt x="8370"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E56AF43-8738-8E6D-AA4D-0AE62B40B3AD}"/>
                  </a:ext>
                </a:extLst>
              </p:cNvPr>
              <p:cNvSpPr/>
              <p:nvPr/>
            </p:nvSpPr>
            <p:spPr>
              <a:xfrm>
                <a:off x="1816596" y="1104684"/>
                <a:ext cx="39061" cy="43247"/>
              </a:xfrm>
              <a:custGeom>
                <a:avLst/>
                <a:gdLst>
                  <a:gd name="connsiteX0" fmla="*/ 30692 w 39061"/>
                  <a:gd name="connsiteY0" fmla="*/ 2790 h 43247"/>
                  <a:gd name="connsiteX1" fmla="*/ 36272 w 39061"/>
                  <a:gd name="connsiteY1" fmla="*/ 8370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0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8AB5AA3-11AF-D6C0-99F4-54A5FF97E650}"/>
                  </a:ext>
                </a:extLst>
              </p:cNvPr>
              <p:cNvSpPr/>
              <p:nvPr/>
            </p:nvSpPr>
            <p:spPr>
              <a:xfrm>
                <a:off x="1893325" y="1089338"/>
                <a:ext cx="11160" cy="58593"/>
              </a:xfrm>
              <a:custGeom>
                <a:avLst/>
                <a:gdLst>
                  <a:gd name="connsiteX0" fmla="*/ 1395 w 11160"/>
                  <a:gd name="connsiteY0" fmla="*/ 9765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5 h 58593"/>
                  <a:gd name="connsiteX7" fmla="*/ 5580 w 11160"/>
                  <a:gd name="connsiteY7" fmla="*/ 11161 h 58593"/>
                  <a:gd name="connsiteX8" fmla="*/ 1395 w 11160"/>
                  <a:gd name="connsiteY8" fmla="*/ 9765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1161"/>
                      <a:pt x="2790" y="9765"/>
                      <a:pt x="1395" y="9765"/>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253CF66-F452-9C5F-5A0A-B6ED2A2142F8}"/>
                  </a:ext>
                </a:extLst>
              </p:cNvPr>
              <p:cNvSpPr/>
              <p:nvPr/>
            </p:nvSpPr>
            <p:spPr>
              <a:xfrm>
                <a:off x="1917042" y="1104684"/>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1054662-14E8-4F68-DD40-82D739C468CB}"/>
                  </a:ext>
                </a:extLst>
              </p:cNvPr>
              <p:cNvSpPr/>
              <p:nvPr/>
            </p:nvSpPr>
            <p:spPr>
              <a:xfrm>
                <a:off x="1547347" y="1186993"/>
                <a:ext cx="53012" cy="55803"/>
              </a:xfrm>
              <a:custGeom>
                <a:avLst/>
                <a:gdLst>
                  <a:gd name="connsiteX0" fmla="*/ 4185 w 53012"/>
                  <a:gd name="connsiteY0" fmla="*/ 12556 h 55803"/>
                  <a:gd name="connsiteX1" fmla="*/ 13951 w 53012"/>
                  <a:gd name="connsiteY1" fmla="*/ 2790 h 55803"/>
                  <a:gd name="connsiteX2" fmla="*/ 27902 w 53012"/>
                  <a:gd name="connsiteY2" fmla="*/ 0 h 55803"/>
                  <a:gd name="connsiteX3" fmla="*/ 43247 w 53012"/>
                  <a:gd name="connsiteY3" fmla="*/ 4185 h 55803"/>
                  <a:gd name="connsiteX4" fmla="*/ 53013 w 53012"/>
                  <a:gd name="connsiteY4" fmla="*/ 15346 h 55803"/>
                  <a:gd name="connsiteX5" fmla="*/ 43247 w 53012"/>
                  <a:gd name="connsiteY5" fmla="*/ 15346 h 55803"/>
                  <a:gd name="connsiteX6" fmla="*/ 37667 w 53012"/>
                  <a:gd name="connsiteY6" fmla="*/ 9765 h 55803"/>
                  <a:gd name="connsiteX7" fmla="*/ 29297 w 53012"/>
                  <a:gd name="connsiteY7" fmla="*/ 8370 h 55803"/>
                  <a:gd name="connsiteX8" fmla="*/ 19531 w 53012"/>
                  <a:gd name="connsiteY8" fmla="*/ 11161 h 55803"/>
                  <a:gd name="connsiteX9" fmla="*/ 12556 w 53012"/>
                  <a:gd name="connsiteY9" fmla="*/ 18136 h 55803"/>
                  <a:gd name="connsiteX10" fmla="*/ 9765 w 53012"/>
                  <a:gd name="connsiteY10" fmla="*/ 27902 h 55803"/>
                  <a:gd name="connsiteX11" fmla="*/ 12556 w 53012"/>
                  <a:gd name="connsiteY11" fmla="*/ 37667 h 55803"/>
                  <a:gd name="connsiteX12" fmla="*/ 19531 w 53012"/>
                  <a:gd name="connsiteY12" fmla="*/ 44642 h 55803"/>
                  <a:gd name="connsiteX13" fmla="*/ 29297 w 53012"/>
                  <a:gd name="connsiteY13" fmla="*/ 47432 h 55803"/>
                  <a:gd name="connsiteX14" fmla="*/ 37667 w 53012"/>
                  <a:gd name="connsiteY14" fmla="*/ 46038 h 55803"/>
                  <a:gd name="connsiteX15" fmla="*/ 43247 w 53012"/>
                  <a:gd name="connsiteY15" fmla="*/ 40457 h 55803"/>
                  <a:gd name="connsiteX16" fmla="*/ 53013 w 53012"/>
                  <a:gd name="connsiteY16" fmla="*/ 40457 h 55803"/>
                  <a:gd name="connsiteX17" fmla="*/ 43247 w 53012"/>
                  <a:gd name="connsiteY17" fmla="*/ 51618 h 55803"/>
                  <a:gd name="connsiteX18" fmla="*/ 27902 w 53012"/>
                  <a:gd name="connsiteY18" fmla="*/ 55803 h 55803"/>
                  <a:gd name="connsiteX19" fmla="*/ 13951 w 53012"/>
                  <a:gd name="connsiteY19" fmla="*/ 53013 h 55803"/>
                  <a:gd name="connsiteX20" fmla="*/ 4185 w 53012"/>
                  <a:gd name="connsiteY20" fmla="*/ 43247 h 55803"/>
                  <a:gd name="connsiteX21" fmla="*/ 0 w 53012"/>
                  <a:gd name="connsiteY21" fmla="*/ 29296 h 55803"/>
                  <a:gd name="connsiteX22" fmla="*/ 4185 w 53012"/>
                  <a:gd name="connsiteY22" fmla="*/ 12556 h 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2" h="55803">
                    <a:moveTo>
                      <a:pt x="4185" y="12556"/>
                    </a:moveTo>
                    <a:cubicBezTo>
                      <a:pt x="6975" y="8370"/>
                      <a:pt x="9765" y="5580"/>
                      <a:pt x="13951" y="2790"/>
                    </a:cubicBezTo>
                    <a:cubicBezTo>
                      <a:pt x="18136" y="0"/>
                      <a:pt x="22321" y="0"/>
                      <a:pt x="27902" y="0"/>
                    </a:cubicBezTo>
                    <a:cubicBezTo>
                      <a:pt x="33482" y="0"/>
                      <a:pt x="39062" y="1395"/>
                      <a:pt x="43247" y="4185"/>
                    </a:cubicBezTo>
                    <a:cubicBezTo>
                      <a:pt x="47432" y="6975"/>
                      <a:pt x="50223" y="11161"/>
                      <a:pt x="53013" y="15346"/>
                    </a:cubicBezTo>
                    <a:lnTo>
                      <a:pt x="43247" y="15346"/>
                    </a:lnTo>
                    <a:cubicBezTo>
                      <a:pt x="41852" y="12556"/>
                      <a:pt x="40457" y="9765"/>
                      <a:pt x="37667" y="9765"/>
                    </a:cubicBezTo>
                    <a:cubicBezTo>
                      <a:pt x="34877" y="8370"/>
                      <a:pt x="32087" y="8370"/>
                      <a:pt x="29297" y="8370"/>
                    </a:cubicBezTo>
                    <a:cubicBezTo>
                      <a:pt x="25111" y="8370"/>
                      <a:pt x="22321" y="9765"/>
                      <a:pt x="19531" y="11161"/>
                    </a:cubicBezTo>
                    <a:cubicBezTo>
                      <a:pt x="16741" y="12556"/>
                      <a:pt x="13951" y="15346"/>
                      <a:pt x="12556" y="18136"/>
                    </a:cubicBezTo>
                    <a:cubicBezTo>
                      <a:pt x="11161" y="20926"/>
                      <a:pt x="9765" y="25111"/>
                      <a:pt x="9765" y="27902"/>
                    </a:cubicBezTo>
                    <a:cubicBezTo>
                      <a:pt x="9765" y="32087"/>
                      <a:pt x="11161" y="34877"/>
                      <a:pt x="12556" y="37667"/>
                    </a:cubicBezTo>
                    <a:cubicBezTo>
                      <a:pt x="13951" y="40457"/>
                      <a:pt x="16741" y="43247"/>
                      <a:pt x="19531" y="44642"/>
                    </a:cubicBezTo>
                    <a:cubicBezTo>
                      <a:pt x="22321" y="46038"/>
                      <a:pt x="25111" y="47432"/>
                      <a:pt x="29297" y="47432"/>
                    </a:cubicBezTo>
                    <a:cubicBezTo>
                      <a:pt x="32087" y="47432"/>
                      <a:pt x="34877" y="47432"/>
                      <a:pt x="37667" y="46038"/>
                    </a:cubicBezTo>
                    <a:cubicBezTo>
                      <a:pt x="40457" y="44642"/>
                      <a:pt x="41852" y="43247"/>
                      <a:pt x="43247" y="40457"/>
                    </a:cubicBezTo>
                    <a:lnTo>
                      <a:pt x="53013" y="40457"/>
                    </a:lnTo>
                    <a:cubicBezTo>
                      <a:pt x="51618" y="46038"/>
                      <a:pt x="47432" y="48828"/>
                      <a:pt x="43247" y="51618"/>
                    </a:cubicBezTo>
                    <a:cubicBezTo>
                      <a:pt x="39062" y="54408"/>
                      <a:pt x="33482" y="55803"/>
                      <a:pt x="27902" y="55803"/>
                    </a:cubicBezTo>
                    <a:cubicBezTo>
                      <a:pt x="22321" y="55803"/>
                      <a:pt x="18136" y="54408"/>
                      <a:pt x="13951" y="53013"/>
                    </a:cubicBezTo>
                    <a:cubicBezTo>
                      <a:pt x="9765" y="50223"/>
                      <a:pt x="6975" y="47432"/>
                      <a:pt x="4185" y="43247"/>
                    </a:cubicBezTo>
                    <a:cubicBezTo>
                      <a:pt x="1395" y="39062"/>
                      <a:pt x="0" y="34877"/>
                      <a:pt x="0" y="29296"/>
                    </a:cubicBezTo>
                    <a:cubicBezTo>
                      <a:pt x="0" y="20926"/>
                      <a:pt x="1395" y="16741"/>
                      <a:pt x="4185" y="12556"/>
                    </a:cubicBezTo>
                    <a:close/>
                  </a:path>
                </a:pathLst>
              </a:custGeom>
              <a:solidFill>
                <a:srgbClr val="000000"/>
              </a:solidFill>
              <a:ln w="1394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F38AF11-2843-5C24-4BA0-6DC7969E6D99}"/>
                  </a:ext>
                </a:extLst>
              </p:cNvPr>
              <p:cNvSpPr/>
              <p:nvPr/>
            </p:nvSpPr>
            <p:spPr>
              <a:xfrm>
                <a:off x="1611520" y="1198154"/>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6506 w 44642"/>
                  <a:gd name="connsiteY13" fmla="*/ 33482 h 41852"/>
                  <a:gd name="connsiteX14" fmla="*/ 30692 w 44642"/>
                  <a:gd name="connsiteY14" fmla="*/ 29296 h 41852"/>
                  <a:gd name="connsiteX15" fmla="*/ 32087 w 44642"/>
                  <a:gd name="connsiteY15" fmla="*/ 20926 h 41852"/>
                  <a:gd name="connsiteX16" fmla="*/ 30692 w 44642"/>
                  <a:gd name="connsiteY16" fmla="*/ 12556 h 41852"/>
                  <a:gd name="connsiteX17" fmla="*/ 26506 w 44642"/>
                  <a:gd name="connsiteY17" fmla="*/ 8370 h 41852"/>
                  <a:gd name="connsiteX18" fmla="*/ 20926 w 44642"/>
                  <a:gd name="connsiteY18" fmla="*/ 6975 h 41852"/>
                  <a:gd name="connsiteX19" fmla="*/ 15346 w 44642"/>
                  <a:gd name="connsiteY19" fmla="*/ 8370 h 41852"/>
                  <a:gd name="connsiteX20" fmla="*/ 11161 w 44642"/>
                  <a:gd name="connsiteY20" fmla="*/ 12556 h 41852"/>
                  <a:gd name="connsiteX21" fmla="*/ 9766 w 44642"/>
                  <a:gd name="connsiteY21" fmla="*/ 20926 h 41852"/>
                  <a:gd name="connsiteX22" fmla="*/ 12556 w 44642"/>
                  <a:gd name="connsiteY22" fmla="*/ 32087 h 41852"/>
                  <a:gd name="connsiteX23" fmla="*/ 20926 w 44642"/>
                  <a:gd name="connsiteY23" fmla="*/ 36272 h 41852"/>
                  <a:gd name="connsiteX24" fmla="*/ 26506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3951" y="1395"/>
                      <a:pt x="18136" y="0"/>
                      <a:pt x="22321" y="0"/>
                    </a:cubicBezTo>
                    <a:cubicBezTo>
                      <a:pt x="26506"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6" y="41852"/>
                      <a:pt x="22321" y="41852"/>
                    </a:cubicBezTo>
                    <a:cubicBezTo>
                      <a:pt x="16741" y="41852"/>
                      <a:pt x="12556" y="41852"/>
                      <a:pt x="9766" y="39062"/>
                    </a:cubicBezTo>
                    <a:close/>
                    <a:moveTo>
                      <a:pt x="26506" y="33482"/>
                    </a:moveTo>
                    <a:cubicBezTo>
                      <a:pt x="27901" y="32087"/>
                      <a:pt x="30692" y="30692"/>
                      <a:pt x="30692" y="29296"/>
                    </a:cubicBezTo>
                    <a:cubicBezTo>
                      <a:pt x="32087" y="26506"/>
                      <a:pt x="32087" y="25111"/>
                      <a:pt x="32087" y="20926"/>
                    </a:cubicBezTo>
                    <a:cubicBezTo>
                      <a:pt x="32087" y="18136"/>
                      <a:pt x="32087" y="15346"/>
                      <a:pt x="30692" y="12556"/>
                    </a:cubicBezTo>
                    <a:cubicBezTo>
                      <a:pt x="29297" y="9765"/>
                      <a:pt x="27901" y="8370"/>
                      <a:pt x="26506" y="8370"/>
                    </a:cubicBezTo>
                    <a:cubicBezTo>
                      <a:pt x="25111" y="6975"/>
                      <a:pt x="22321" y="6975"/>
                      <a:pt x="20926" y="6975"/>
                    </a:cubicBezTo>
                    <a:cubicBezTo>
                      <a:pt x="19531" y="6975"/>
                      <a:pt x="16741" y="6975"/>
                      <a:pt x="15346" y="8370"/>
                    </a:cubicBezTo>
                    <a:cubicBezTo>
                      <a:pt x="13951" y="9765"/>
                      <a:pt x="12556" y="11160"/>
                      <a:pt x="11161" y="12556"/>
                    </a:cubicBezTo>
                    <a:cubicBezTo>
                      <a:pt x="9766" y="15346"/>
                      <a:pt x="9766" y="16741"/>
                      <a:pt x="9766" y="20926"/>
                    </a:cubicBezTo>
                    <a:cubicBezTo>
                      <a:pt x="9766" y="25111"/>
                      <a:pt x="11161" y="29296"/>
                      <a:pt x="12556" y="32087"/>
                    </a:cubicBezTo>
                    <a:cubicBezTo>
                      <a:pt x="13951" y="34877"/>
                      <a:pt x="18136" y="36272"/>
                      <a:pt x="20926" y="36272"/>
                    </a:cubicBezTo>
                    <a:cubicBezTo>
                      <a:pt x="22321" y="34877"/>
                      <a:pt x="23716" y="33482"/>
                      <a:pt x="26506" y="33482"/>
                    </a:cubicBezTo>
                    <a:close/>
                  </a:path>
                </a:pathLst>
              </a:custGeom>
              <a:solidFill>
                <a:srgbClr val="000000"/>
              </a:solidFill>
              <a:ln w="1394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7B03265-5EE8-FEB8-C259-623F3737F7EE}"/>
                  </a:ext>
                </a:extLst>
              </p:cNvPr>
              <p:cNvSpPr/>
              <p:nvPr/>
            </p:nvSpPr>
            <p:spPr>
              <a:xfrm>
                <a:off x="1665928" y="1196759"/>
                <a:ext cx="39062" cy="43247"/>
              </a:xfrm>
              <a:custGeom>
                <a:avLst/>
                <a:gdLst>
                  <a:gd name="connsiteX0" fmla="*/ 30692 w 39062"/>
                  <a:gd name="connsiteY0" fmla="*/ 2790 h 43247"/>
                  <a:gd name="connsiteX1" fmla="*/ 36272 w 39062"/>
                  <a:gd name="connsiteY1" fmla="*/ 8371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1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6741" y="8371"/>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DA8932D-02D6-D751-A861-6116AB14A59B}"/>
                  </a:ext>
                </a:extLst>
              </p:cNvPr>
              <p:cNvSpPr/>
              <p:nvPr/>
            </p:nvSpPr>
            <p:spPr>
              <a:xfrm>
                <a:off x="1714756" y="1193969"/>
                <a:ext cx="32086" cy="45688"/>
              </a:xfrm>
              <a:custGeom>
                <a:avLst/>
                <a:gdLst>
                  <a:gd name="connsiteX0" fmla="*/ 11161 w 32086"/>
                  <a:gd name="connsiteY0" fmla="*/ 44642 h 45688"/>
                  <a:gd name="connsiteX1" fmla="*/ 5580 w 32086"/>
                  <a:gd name="connsiteY1" fmla="*/ 39062 h 45688"/>
                  <a:gd name="connsiteX2" fmla="*/ 2790 w 32086"/>
                  <a:gd name="connsiteY2" fmla="*/ 32087 h 45688"/>
                  <a:gd name="connsiteX3" fmla="*/ 11161 w 32086"/>
                  <a:gd name="connsiteY3" fmla="*/ 32087 h 45688"/>
                  <a:gd name="connsiteX4" fmla="*/ 13951 w 32086"/>
                  <a:gd name="connsiteY4" fmla="*/ 36272 h 45688"/>
                  <a:gd name="connsiteX5" fmla="*/ 19531 w 32086"/>
                  <a:gd name="connsiteY5" fmla="*/ 37667 h 45688"/>
                  <a:gd name="connsiteX6" fmla="*/ 25111 w 32086"/>
                  <a:gd name="connsiteY6" fmla="*/ 36272 h 45688"/>
                  <a:gd name="connsiteX7" fmla="*/ 26506 w 32086"/>
                  <a:gd name="connsiteY7" fmla="*/ 32087 h 45688"/>
                  <a:gd name="connsiteX8" fmla="*/ 23716 w 32086"/>
                  <a:gd name="connsiteY8" fmla="*/ 27902 h 45688"/>
                  <a:gd name="connsiteX9" fmla="*/ 16741 w 32086"/>
                  <a:gd name="connsiteY9" fmla="*/ 25111 h 45688"/>
                  <a:gd name="connsiteX10" fmla="*/ 8370 w 32086"/>
                  <a:gd name="connsiteY10" fmla="*/ 22321 h 45688"/>
                  <a:gd name="connsiteX11" fmla="*/ 2790 w 32086"/>
                  <a:gd name="connsiteY11" fmla="*/ 18136 h 45688"/>
                  <a:gd name="connsiteX12" fmla="*/ 0 w 32086"/>
                  <a:gd name="connsiteY12" fmla="*/ 11161 h 45688"/>
                  <a:gd name="connsiteX13" fmla="*/ 1395 w 32086"/>
                  <a:gd name="connsiteY13" fmla="*/ 5580 h 45688"/>
                  <a:gd name="connsiteX14" fmla="*/ 6975 w 32086"/>
                  <a:gd name="connsiteY14" fmla="*/ 1395 h 45688"/>
                  <a:gd name="connsiteX15" fmla="*/ 15346 w 32086"/>
                  <a:gd name="connsiteY15" fmla="*/ 0 h 45688"/>
                  <a:gd name="connsiteX16" fmla="*/ 26506 w 32086"/>
                  <a:gd name="connsiteY16" fmla="*/ 4185 h 45688"/>
                  <a:gd name="connsiteX17" fmla="*/ 30692 w 32086"/>
                  <a:gd name="connsiteY17" fmla="*/ 13951 h 45688"/>
                  <a:gd name="connsiteX18" fmla="*/ 22321 w 32086"/>
                  <a:gd name="connsiteY18" fmla="*/ 13951 h 45688"/>
                  <a:gd name="connsiteX19" fmla="*/ 19531 w 32086"/>
                  <a:gd name="connsiteY19" fmla="*/ 9765 h 45688"/>
                  <a:gd name="connsiteX20" fmla="*/ 13951 w 32086"/>
                  <a:gd name="connsiteY20" fmla="*/ 8370 h 45688"/>
                  <a:gd name="connsiteX21" fmla="*/ 8370 w 32086"/>
                  <a:gd name="connsiteY21" fmla="*/ 9765 h 45688"/>
                  <a:gd name="connsiteX22" fmla="*/ 6975 w 32086"/>
                  <a:gd name="connsiteY22" fmla="*/ 12556 h 45688"/>
                  <a:gd name="connsiteX23" fmla="*/ 8370 w 32086"/>
                  <a:gd name="connsiteY23" fmla="*/ 15346 h 45688"/>
                  <a:gd name="connsiteX24" fmla="*/ 11161 w 32086"/>
                  <a:gd name="connsiteY24" fmla="*/ 16741 h 45688"/>
                  <a:gd name="connsiteX25" fmla="*/ 16741 w 32086"/>
                  <a:gd name="connsiteY25" fmla="*/ 18136 h 45688"/>
                  <a:gd name="connsiteX26" fmla="*/ 23716 w 32086"/>
                  <a:gd name="connsiteY26" fmla="*/ 20926 h 45688"/>
                  <a:gd name="connsiteX27" fmla="*/ 29296 w 32086"/>
                  <a:gd name="connsiteY27" fmla="*/ 25111 h 45688"/>
                  <a:gd name="connsiteX28" fmla="*/ 32087 w 32086"/>
                  <a:gd name="connsiteY28" fmla="*/ 32087 h 45688"/>
                  <a:gd name="connsiteX29" fmla="*/ 30692 w 32086"/>
                  <a:gd name="connsiteY29" fmla="*/ 39062 h 45688"/>
                  <a:gd name="connsiteX30" fmla="*/ 25111 w 32086"/>
                  <a:gd name="connsiteY30" fmla="*/ 43247 h 45688"/>
                  <a:gd name="connsiteX31" fmla="*/ 16741 w 32086"/>
                  <a:gd name="connsiteY31" fmla="*/ 44642 h 45688"/>
                  <a:gd name="connsiteX32" fmla="*/ 11161 w 32086"/>
                  <a:gd name="connsiteY32" fmla="*/ 44642 h 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86" h="45688">
                    <a:moveTo>
                      <a:pt x="11161" y="44642"/>
                    </a:moveTo>
                    <a:cubicBezTo>
                      <a:pt x="8370" y="43247"/>
                      <a:pt x="6975" y="41852"/>
                      <a:pt x="5580" y="39062"/>
                    </a:cubicBezTo>
                    <a:cubicBezTo>
                      <a:pt x="4185" y="37667"/>
                      <a:pt x="2790" y="34877"/>
                      <a:pt x="2790" y="32087"/>
                    </a:cubicBezTo>
                    <a:lnTo>
                      <a:pt x="11161" y="32087"/>
                    </a:lnTo>
                    <a:cubicBezTo>
                      <a:pt x="11161" y="33482"/>
                      <a:pt x="12556" y="34877"/>
                      <a:pt x="13951" y="36272"/>
                    </a:cubicBezTo>
                    <a:cubicBezTo>
                      <a:pt x="15346" y="37667"/>
                      <a:pt x="18136" y="37667"/>
                      <a:pt x="19531" y="37667"/>
                    </a:cubicBezTo>
                    <a:cubicBezTo>
                      <a:pt x="22321" y="37667"/>
                      <a:pt x="23716" y="37667"/>
                      <a:pt x="25111" y="36272"/>
                    </a:cubicBezTo>
                    <a:cubicBezTo>
                      <a:pt x="26506" y="34877"/>
                      <a:pt x="26506" y="33482"/>
                      <a:pt x="26506" y="32087"/>
                    </a:cubicBezTo>
                    <a:cubicBezTo>
                      <a:pt x="26506" y="30692"/>
                      <a:pt x="25111" y="29296"/>
                      <a:pt x="23716" y="27902"/>
                    </a:cubicBezTo>
                    <a:cubicBezTo>
                      <a:pt x="22321" y="26506"/>
                      <a:pt x="19531" y="26506"/>
                      <a:pt x="16741" y="25111"/>
                    </a:cubicBezTo>
                    <a:cubicBezTo>
                      <a:pt x="13951" y="23716"/>
                      <a:pt x="11161" y="23716"/>
                      <a:pt x="8370" y="22321"/>
                    </a:cubicBezTo>
                    <a:cubicBezTo>
                      <a:pt x="6975" y="20926"/>
                      <a:pt x="4185" y="20926"/>
                      <a:pt x="2790" y="18136"/>
                    </a:cubicBezTo>
                    <a:cubicBezTo>
                      <a:pt x="1395" y="16741"/>
                      <a:pt x="0" y="13951"/>
                      <a:pt x="0" y="11161"/>
                    </a:cubicBezTo>
                    <a:cubicBezTo>
                      <a:pt x="0" y="8370"/>
                      <a:pt x="0" y="6975"/>
                      <a:pt x="1395" y="5580"/>
                    </a:cubicBezTo>
                    <a:cubicBezTo>
                      <a:pt x="2790" y="4185"/>
                      <a:pt x="4185" y="2790"/>
                      <a:pt x="6975" y="1395"/>
                    </a:cubicBezTo>
                    <a:cubicBezTo>
                      <a:pt x="9765" y="0"/>
                      <a:pt x="12556" y="0"/>
                      <a:pt x="15346" y="0"/>
                    </a:cubicBezTo>
                    <a:cubicBezTo>
                      <a:pt x="19531" y="0"/>
                      <a:pt x="23716" y="1395"/>
                      <a:pt x="26506" y="4185"/>
                    </a:cubicBezTo>
                    <a:cubicBezTo>
                      <a:pt x="29296" y="6975"/>
                      <a:pt x="30692" y="9765"/>
                      <a:pt x="30692" y="13951"/>
                    </a:cubicBezTo>
                    <a:lnTo>
                      <a:pt x="22321" y="13951"/>
                    </a:lnTo>
                    <a:cubicBezTo>
                      <a:pt x="22321" y="12556"/>
                      <a:pt x="20926" y="11161"/>
                      <a:pt x="19531" y="9765"/>
                    </a:cubicBezTo>
                    <a:cubicBezTo>
                      <a:pt x="18136" y="8370"/>
                      <a:pt x="16741" y="8370"/>
                      <a:pt x="13951" y="8370"/>
                    </a:cubicBezTo>
                    <a:cubicBezTo>
                      <a:pt x="11161" y="8370"/>
                      <a:pt x="9765" y="8370"/>
                      <a:pt x="8370" y="9765"/>
                    </a:cubicBezTo>
                    <a:cubicBezTo>
                      <a:pt x="6975" y="11161"/>
                      <a:pt x="6975" y="11161"/>
                      <a:pt x="6975" y="12556"/>
                    </a:cubicBezTo>
                    <a:cubicBezTo>
                      <a:pt x="6975" y="13951"/>
                      <a:pt x="6975" y="13951"/>
                      <a:pt x="8370" y="15346"/>
                    </a:cubicBezTo>
                    <a:cubicBezTo>
                      <a:pt x="9765" y="16741"/>
                      <a:pt x="9765" y="16741"/>
                      <a:pt x="11161" y="16741"/>
                    </a:cubicBezTo>
                    <a:cubicBezTo>
                      <a:pt x="12556" y="16741"/>
                      <a:pt x="13951" y="18136"/>
                      <a:pt x="16741" y="18136"/>
                    </a:cubicBezTo>
                    <a:cubicBezTo>
                      <a:pt x="19531" y="19531"/>
                      <a:pt x="22321" y="19531"/>
                      <a:pt x="23716" y="20926"/>
                    </a:cubicBezTo>
                    <a:cubicBezTo>
                      <a:pt x="25111" y="22321"/>
                      <a:pt x="27902" y="22321"/>
                      <a:pt x="29296" y="25111"/>
                    </a:cubicBezTo>
                    <a:cubicBezTo>
                      <a:pt x="30692" y="26506"/>
                      <a:pt x="32087" y="29296"/>
                      <a:pt x="32087" y="32087"/>
                    </a:cubicBezTo>
                    <a:cubicBezTo>
                      <a:pt x="32087" y="34877"/>
                      <a:pt x="32087" y="36272"/>
                      <a:pt x="30692" y="39062"/>
                    </a:cubicBezTo>
                    <a:cubicBezTo>
                      <a:pt x="29296" y="40457"/>
                      <a:pt x="27902" y="41852"/>
                      <a:pt x="25111" y="43247"/>
                    </a:cubicBezTo>
                    <a:cubicBezTo>
                      <a:pt x="22321" y="44642"/>
                      <a:pt x="19531" y="44642"/>
                      <a:pt x="16741" y="44642"/>
                    </a:cubicBezTo>
                    <a:cubicBezTo>
                      <a:pt x="16741" y="46038"/>
                      <a:pt x="13951" y="46038"/>
                      <a:pt x="11161" y="44642"/>
                    </a:cubicBezTo>
                    <a:close/>
                  </a:path>
                </a:pathLst>
              </a:custGeom>
              <a:solidFill>
                <a:srgbClr val="000000"/>
              </a:solidFill>
              <a:ln w="1394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D238CED-2FFB-B4D7-BE49-EF5DE57C17D5}"/>
                  </a:ext>
                </a:extLst>
              </p:cNvPr>
              <p:cNvSpPr/>
              <p:nvPr/>
            </p:nvSpPr>
            <p:spPr>
              <a:xfrm>
                <a:off x="1760793"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0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0"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5AE8F58-6EE8-20C5-EE54-4B68C8B1272B}"/>
                  </a:ext>
                </a:extLst>
              </p:cNvPr>
              <p:cNvSpPr/>
              <p:nvPr/>
            </p:nvSpPr>
            <p:spPr>
              <a:xfrm>
                <a:off x="1795670" y="1196759"/>
                <a:ext cx="20926" cy="41852"/>
              </a:xfrm>
              <a:custGeom>
                <a:avLst/>
                <a:gdLst>
                  <a:gd name="connsiteX0" fmla="*/ 13951 w 20926"/>
                  <a:gd name="connsiteY0" fmla="*/ 1395 h 41852"/>
                  <a:gd name="connsiteX1" fmla="*/ 20926 w 20926"/>
                  <a:gd name="connsiteY1" fmla="*/ 0 h 41852"/>
                  <a:gd name="connsiteX2" fmla="*/ 20926 w 20926"/>
                  <a:gd name="connsiteY2" fmla="*/ 8371 h 41852"/>
                  <a:gd name="connsiteX3" fmla="*/ 19531 w 20926"/>
                  <a:gd name="connsiteY3" fmla="*/ 8371 h 41852"/>
                  <a:gd name="connsiteX4" fmla="*/ 11160 w 20926"/>
                  <a:gd name="connsiteY4" fmla="*/ 11161 h 41852"/>
                  <a:gd name="connsiteX5" fmla="*/ 8370 w 20926"/>
                  <a:gd name="connsiteY5" fmla="*/ 19531 h 41852"/>
                  <a:gd name="connsiteX6" fmla="*/ 8370 w 20926"/>
                  <a:gd name="connsiteY6" fmla="*/ 41852 h 41852"/>
                  <a:gd name="connsiteX7" fmla="*/ 0 w 20926"/>
                  <a:gd name="connsiteY7" fmla="*/ 41852 h 41852"/>
                  <a:gd name="connsiteX8" fmla="*/ 0 w 20926"/>
                  <a:gd name="connsiteY8" fmla="*/ 0 h 41852"/>
                  <a:gd name="connsiteX9" fmla="*/ 8370 w 20926"/>
                  <a:gd name="connsiteY9" fmla="*/ 0 h 41852"/>
                  <a:gd name="connsiteX10" fmla="*/ 8370 w 20926"/>
                  <a:gd name="connsiteY10" fmla="*/ 5580 h 41852"/>
                  <a:gd name="connsiteX11" fmla="*/ 13951 w 20926"/>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6" h="41852">
                    <a:moveTo>
                      <a:pt x="13951" y="1395"/>
                    </a:moveTo>
                    <a:cubicBezTo>
                      <a:pt x="16741" y="0"/>
                      <a:pt x="18136" y="0"/>
                      <a:pt x="20926" y="0"/>
                    </a:cubicBezTo>
                    <a:lnTo>
                      <a:pt x="20926" y="8371"/>
                    </a:lnTo>
                    <a:lnTo>
                      <a:pt x="19531" y="8371"/>
                    </a:lnTo>
                    <a:cubicBezTo>
                      <a:pt x="16741" y="8371"/>
                      <a:pt x="13951" y="9765"/>
                      <a:pt x="11160" y="11161"/>
                    </a:cubicBezTo>
                    <a:cubicBezTo>
                      <a:pt x="9765" y="12556"/>
                      <a:pt x="8370" y="15346"/>
                      <a:pt x="8370" y="19531"/>
                    </a:cubicBezTo>
                    <a:lnTo>
                      <a:pt x="8370" y="41852"/>
                    </a:lnTo>
                    <a:lnTo>
                      <a:pt x="0" y="41852"/>
                    </a:lnTo>
                    <a:lnTo>
                      <a:pt x="0" y="0"/>
                    </a:lnTo>
                    <a:lnTo>
                      <a:pt x="8370" y="0"/>
                    </a:lnTo>
                    <a:lnTo>
                      <a:pt x="8370" y="5580"/>
                    </a:lnTo>
                    <a:cubicBezTo>
                      <a:pt x="9765" y="4185"/>
                      <a:pt x="12556" y="2790"/>
                      <a:pt x="13951" y="1395"/>
                    </a:cubicBezTo>
                    <a:close/>
                  </a:path>
                </a:pathLst>
              </a:custGeom>
              <a:solidFill>
                <a:srgbClr val="000000"/>
              </a:solidFill>
              <a:ln w="1394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7A4B0AD-C0EC-DD99-0E92-61B8D74009AE}"/>
                  </a:ext>
                </a:extLst>
              </p:cNvPr>
              <p:cNvSpPr/>
              <p:nvPr/>
            </p:nvSpPr>
            <p:spPr>
              <a:xfrm>
                <a:off x="1829152" y="1198154"/>
                <a:ext cx="37666" cy="41852"/>
              </a:xfrm>
              <a:custGeom>
                <a:avLst/>
                <a:gdLst>
                  <a:gd name="connsiteX0" fmla="*/ 37667 w 37666"/>
                  <a:gd name="connsiteY0" fmla="*/ 0 h 41852"/>
                  <a:gd name="connsiteX1" fmla="*/ 37667 w 37666"/>
                  <a:gd name="connsiteY1" fmla="*/ 41852 h 41852"/>
                  <a:gd name="connsiteX2" fmla="*/ 29297 w 37666"/>
                  <a:gd name="connsiteY2" fmla="*/ 41852 h 41852"/>
                  <a:gd name="connsiteX3" fmla="*/ 29297 w 37666"/>
                  <a:gd name="connsiteY3" fmla="*/ 36272 h 41852"/>
                  <a:gd name="connsiteX4" fmla="*/ 23716 w 37666"/>
                  <a:gd name="connsiteY4" fmla="*/ 40457 h 41852"/>
                  <a:gd name="connsiteX5" fmla="*/ 16741 w 37666"/>
                  <a:gd name="connsiteY5" fmla="*/ 41852 h 41852"/>
                  <a:gd name="connsiteX6" fmla="*/ 8371 w 37666"/>
                  <a:gd name="connsiteY6" fmla="*/ 40457 h 41852"/>
                  <a:gd name="connsiteX7" fmla="*/ 2790 w 37666"/>
                  <a:gd name="connsiteY7" fmla="*/ 34877 h 41852"/>
                  <a:gd name="connsiteX8" fmla="*/ 0 w 37666"/>
                  <a:gd name="connsiteY8" fmla="*/ 25111 h 41852"/>
                  <a:gd name="connsiteX9" fmla="*/ 0 w 37666"/>
                  <a:gd name="connsiteY9" fmla="*/ 0 h 41852"/>
                  <a:gd name="connsiteX10" fmla="*/ 8371 w 37666"/>
                  <a:gd name="connsiteY10" fmla="*/ 0 h 41852"/>
                  <a:gd name="connsiteX11" fmla="*/ 8371 w 37666"/>
                  <a:gd name="connsiteY11" fmla="*/ 23716 h 41852"/>
                  <a:gd name="connsiteX12" fmla="*/ 11161 w 37666"/>
                  <a:gd name="connsiteY12" fmla="*/ 32087 h 41852"/>
                  <a:gd name="connsiteX13" fmla="*/ 19531 w 37666"/>
                  <a:gd name="connsiteY13" fmla="*/ 34877 h 41852"/>
                  <a:gd name="connsiteX14" fmla="*/ 27902 w 37666"/>
                  <a:gd name="connsiteY14" fmla="*/ 32087 h 41852"/>
                  <a:gd name="connsiteX15" fmla="*/ 30692 w 37666"/>
                  <a:gd name="connsiteY15" fmla="*/ 23716 h 41852"/>
                  <a:gd name="connsiteX16" fmla="*/ 30692 w 37666"/>
                  <a:gd name="connsiteY16" fmla="*/ 0 h 41852"/>
                  <a:gd name="connsiteX17" fmla="*/ 37667 w 37666"/>
                  <a:gd name="connsiteY17"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66" h="41852">
                    <a:moveTo>
                      <a:pt x="37667" y="0"/>
                    </a:moveTo>
                    <a:lnTo>
                      <a:pt x="37667" y="41852"/>
                    </a:lnTo>
                    <a:lnTo>
                      <a:pt x="29297" y="41852"/>
                    </a:lnTo>
                    <a:lnTo>
                      <a:pt x="29297" y="36272"/>
                    </a:lnTo>
                    <a:cubicBezTo>
                      <a:pt x="27902" y="37667"/>
                      <a:pt x="26506" y="39062"/>
                      <a:pt x="23716" y="40457"/>
                    </a:cubicBezTo>
                    <a:cubicBezTo>
                      <a:pt x="20926" y="41852"/>
                      <a:pt x="19531" y="41852"/>
                      <a:pt x="16741" y="41852"/>
                    </a:cubicBezTo>
                    <a:cubicBezTo>
                      <a:pt x="13951" y="41852"/>
                      <a:pt x="11161" y="41852"/>
                      <a:pt x="8371" y="40457"/>
                    </a:cubicBezTo>
                    <a:cubicBezTo>
                      <a:pt x="5580" y="39062"/>
                      <a:pt x="4185" y="37667"/>
                      <a:pt x="2790" y="34877"/>
                    </a:cubicBezTo>
                    <a:cubicBezTo>
                      <a:pt x="1395" y="32087"/>
                      <a:pt x="0" y="29296"/>
                      <a:pt x="0" y="25111"/>
                    </a:cubicBezTo>
                    <a:lnTo>
                      <a:pt x="0" y="0"/>
                    </a:lnTo>
                    <a:lnTo>
                      <a:pt x="8371" y="0"/>
                    </a:lnTo>
                    <a:lnTo>
                      <a:pt x="8371" y="23716"/>
                    </a:lnTo>
                    <a:cubicBezTo>
                      <a:pt x="8371" y="27902"/>
                      <a:pt x="9765" y="30692"/>
                      <a:pt x="11161" y="32087"/>
                    </a:cubicBezTo>
                    <a:cubicBezTo>
                      <a:pt x="12556" y="33482"/>
                      <a:pt x="15346" y="34877"/>
                      <a:pt x="19531" y="34877"/>
                    </a:cubicBezTo>
                    <a:cubicBezTo>
                      <a:pt x="22321" y="34877"/>
                      <a:pt x="25111" y="33482"/>
                      <a:pt x="27902" y="32087"/>
                    </a:cubicBezTo>
                    <a:cubicBezTo>
                      <a:pt x="29297" y="30692"/>
                      <a:pt x="30692" y="26506"/>
                      <a:pt x="30692" y="23716"/>
                    </a:cubicBezTo>
                    <a:lnTo>
                      <a:pt x="30692" y="0"/>
                    </a:lnTo>
                    <a:lnTo>
                      <a:pt x="37667" y="0"/>
                    </a:lnTo>
                    <a:close/>
                  </a:path>
                </a:pathLst>
              </a:custGeom>
              <a:solidFill>
                <a:srgbClr val="000000"/>
              </a:solidFill>
              <a:ln w="1394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554AAFD-E25D-7A39-402A-7AA2C7776385}"/>
                  </a:ext>
                </a:extLst>
              </p:cNvPr>
              <p:cNvSpPr/>
              <p:nvPr/>
            </p:nvSpPr>
            <p:spPr>
              <a:xfrm>
                <a:off x="1877980" y="1196759"/>
                <a:ext cx="41852" cy="44642"/>
              </a:xfrm>
              <a:custGeom>
                <a:avLst/>
                <a:gdLst>
                  <a:gd name="connsiteX0" fmla="*/ 4185 w 41852"/>
                  <a:gd name="connsiteY0" fmla="*/ 9765 h 44642"/>
                  <a:gd name="connsiteX1" fmla="*/ 11161 w 41852"/>
                  <a:gd name="connsiteY1" fmla="*/ 2790 h 44642"/>
                  <a:gd name="connsiteX2" fmla="*/ 22321 w 41852"/>
                  <a:gd name="connsiteY2" fmla="*/ 0 h 44642"/>
                  <a:gd name="connsiteX3" fmla="*/ 34877 w 41852"/>
                  <a:gd name="connsiteY3" fmla="*/ 4185 h 44642"/>
                  <a:gd name="connsiteX4" fmla="*/ 41852 w 41852"/>
                  <a:gd name="connsiteY4" fmla="*/ 13951 h 44642"/>
                  <a:gd name="connsiteX5" fmla="*/ 32087 w 41852"/>
                  <a:gd name="connsiteY5" fmla="*/ 13951 h 44642"/>
                  <a:gd name="connsiteX6" fmla="*/ 27902 w 41852"/>
                  <a:gd name="connsiteY6" fmla="*/ 8371 h 44642"/>
                  <a:gd name="connsiteX7" fmla="*/ 20926 w 41852"/>
                  <a:gd name="connsiteY7" fmla="*/ 6975 h 44642"/>
                  <a:gd name="connsiteX8" fmla="*/ 12556 w 41852"/>
                  <a:gd name="connsiteY8" fmla="*/ 11161 h 44642"/>
                  <a:gd name="connsiteX9" fmla="*/ 9765 w 41852"/>
                  <a:gd name="connsiteY9" fmla="*/ 22321 h 44642"/>
                  <a:gd name="connsiteX10" fmla="*/ 12556 w 41852"/>
                  <a:gd name="connsiteY10" fmla="*/ 33482 h 44642"/>
                  <a:gd name="connsiteX11" fmla="*/ 20926 w 41852"/>
                  <a:gd name="connsiteY11" fmla="*/ 37667 h 44642"/>
                  <a:gd name="connsiteX12" fmla="*/ 30692 w 41852"/>
                  <a:gd name="connsiteY12" fmla="*/ 30692 h 44642"/>
                  <a:gd name="connsiteX13" fmla="*/ 40457 w 41852"/>
                  <a:gd name="connsiteY13" fmla="*/ 30692 h 44642"/>
                  <a:gd name="connsiteX14" fmla="*/ 33482 w 41852"/>
                  <a:gd name="connsiteY14" fmla="*/ 40457 h 44642"/>
                  <a:gd name="connsiteX15" fmla="*/ 20926 w 41852"/>
                  <a:gd name="connsiteY15" fmla="*/ 44642 h 44642"/>
                  <a:gd name="connsiteX16" fmla="*/ 9765 w 41852"/>
                  <a:gd name="connsiteY16" fmla="*/ 41852 h 44642"/>
                  <a:gd name="connsiteX17" fmla="*/ 2790 w 41852"/>
                  <a:gd name="connsiteY17" fmla="*/ 34877 h 44642"/>
                  <a:gd name="connsiteX18" fmla="*/ 0 w 41852"/>
                  <a:gd name="connsiteY18" fmla="*/ 23716 h 44642"/>
                  <a:gd name="connsiteX19" fmla="*/ 4185 w 41852"/>
                  <a:gd name="connsiteY19" fmla="*/ 9765 h 4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2" h="44642">
                    <a:moveTo>
                      <a:pt x="4185" y="9765"/>
                    </a:moveTo>
                    <a:cubicBezTo>
                      <a:pt x="5580" y="6975"/>
                      <a:pt x="8371" y="4185"/>
                      <a:pt x="11161" y="2790"/>
                    </a:cubicBezTo>
                    <a:cubicBezTo>
                      <a:pt x="13951" y="1395"/>
                      <a:pt x="18136" y="0"/>
                      <a:pt x="22321" y="0"/>
                    </a:cubicBezTo>
                    <a:cubicBezTo>
                      <a:pt x="27902" y="0"/>
                      <a:pt x="32087" y="1395"/>
                      <a:pt x="34877" y="4185"/>
                    </a:cubicBezTo>
                    <a:cubicBezTo>
                      <a:pt x="37667" y="6975"/>
                      <a:pt x="40457" y="9765"/>
                      <a:pt x="41852" y="13951"/>
                    </a:cubicBezTo>
                    <a:lnTo>
                      <a:pt x="32087" y="13951"/>
                    </a:lnTo>
                    <a:cubicBezTo>
                      <a:pt x="30692" y="12556"/>
                      <a:pt x="30692" y="9765"/>
                      <a:pt x="27902" y="8371"/>
                    </a:cubicBezTo>
                    <a:cubicBezTo>
                      <a:pt x="26506" y="6975"/>
                      <a:pt x="23716" y="6975"/>
                      <a:pt x="20926" y="6975"/>
                    </a:cubicBezTo>
                    <a:cubicBezTo>
                      <a:pt x="16741" y="6975"/>
                      <a:pt x="13951" y="8371"/>
                      <a:pt x="12556" y="11161"/>
                    </a:cubicBezTo>
                    <a:cubicBezTo>
                      <a:pt x="9765" y="13951"/>
                      <a:pt x="9765" y="16741"/>
                      <a:pt x="9765" y="22321"/>
                    </a:cubicBezTo>
                    <a:cubicBezTo>
                      <a:pt x="9765" y="26506"/>
                      <a:pt x="11161" y="30692"/>
                      <a:pt x="12556" y="33482"/>
                    </a:cubicBezTo>
                    <a:cubicBezTo>
                      <a:pt x="15346" y="36272"/>
                      <a:pt x="18136" y="37667"/>
                      <a:pt x="20926" y="37667"/>
                    </a:cubicBezTo>
                    <a:cubicBezTo>
                      <a:pt x="26506" y="37667"/>
                      <a:pt x="29297" y="34877"/>
                      <a:pt x="30692" y="30692"/>
                    </a:cubicBezTo>
                    <a:lnTo>
                      <a:pt x="40457" y="30692"/>
                    </a:lnTo>
                    <a:cubicBezTo>
                      <a:pt x="39062" y="34877"/>
                      <a:pt x="36272" y="37667"/>
                      <a:pt x="33482" y="40457"/>
                    </a:cubicBezTo>
                    <a:cubicBezTo>
                      <a:pt x="30692" y="43247"/>
                      <a:pt x="26506" y="44642"/>
                      <a:pt x="20926" y="44642"/>
                    </a:cubicBezTo>
                    <a:cubicBezTo>
                      <a:pt x="16741" y="44642"/>
                      <a:pt x="13951" y="43247"/>
                      <a:pt x="9765" y="41852"/>
                    </a:cubicBezTo>
                    <a:cubicBezTo>
                      <a:pt x="6975" y="40457"/>
                      <a:pt x="4185" y="37667"/>
                      <a:pt x="2790" y="34877"/>
                    </a:cubicBezTo>
                    <a:cubicBezTo>
                      <a:pt x="1395" y="32087"/>
                      <a:pt x="0" y="27902"/>
                      <a:pt x="0" y="23716"/>
                    </a:cubicBezTo>
                    <a:cubicBezTo>
                      <a:pt x="1395" y="16741"/>
                      <a:pt x="2790" y="13951"/>
                      <a:pt x="4185" y="9765"/>
                    </a:cubicBezTo>
                    <a:close/>
                  </a:path>
                </a:pathLst>
              </a:custGeom>
              <a:solidFill>
                <a:srgbClr val="000000"/>
              </a:solidFill>
              <a:ln w="1394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F113BD7-E70C-9CAF-14CE-A292BA0B86CB}"/>
                  </a:ext>
                </a:extLst>
              </p:cNvPr>
              <p:cNvSpPr/>
              <p:nvPr/>
            </p:nvSpPr>
            <p:spPr>
              <a:xfrm>
                <a:off x="1929597"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1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1"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7D30ECC-8F52-7769-F9EC-FEAA73BCA3FF}"/>
                  </a:ext>
                </a:extLst>
              </p:cNvPr>
              <p:cNvSpPr/>
              <p:nvPr/>
            </p:nvSpPr>
            <p:spPr>
              <a:xfrm>
                <a:off x="1963079" y="1180018"/>
                <a:ext cx="11160" cy="59988"/>
              </a:xfrm>
              <a:custGeom>
                <a:avLst/>
                <a:gdLst>
                  <a:gd name="connsiteX0" fmla="*/ 1395 w 11160"/>
                  <a:gd name="connsiteY0" fmla="*/ 9765 h 59988"/>
                  <a:gd name="connsiteX1" fmla="*/ 0 w 11160"/>
                  <a:gd name="connsiteY1" fmla="*/ 5580 h 59988"/>
                  <a:gd name="connsiteX2" fmla="*/ 1395 w 11160"/>
                  <a:gd name="connsiteY2" fmla="*/ 1395 h 59988"/>
                  <a:gd name="connsiteX3" fmla="*/ 5580 w 11160"/>
                  <a:gd name="connsiteY3" fmla="*/ 0 h 59988"/>
                  <a:gd name="connsiteX4" fmla="*/ 9765 w 11160"/>
                  <a:gd name="connsiteY4" fmla="*/ 1395 h 59988"/>
                  <a:gd name="connsiteX5" fmla="*/ 11160 w 11160"/>
                  <a:gd name="connsiteY5" fmla="*/ 5580 h 59988"/>
                  <a:gd name="connsiteX6" fmla="*/ 9765 w 11160"/>
                  <a:gd name="connsiteY6" fmla="*/ 9765 h 59988"/>
                  <a:gd name="connsiteX7" fmla="*/ 5580 w 11160"/>
                  <a:gd name="connsiteY7" fmla="*/ 11161 h 59988"/>
                  <a:gd name="connsiteX8" fmla="*/ 1395 w 11160"/>
                  <a:gd name="connsiteY8" fmla="*/ 9765 h 59988"/>
                  <a:gd name="connsiteX9" fmla="*/ 9765 w 11160"/>
                  <a:gd name="connsiteY9" fmla="*/ 18136 h 59988"/>
                  <a:gd name="connsiteX10" fmla="*/ 9765 w 11160"/>
                  <a:gd name="connsiteY10" fmla="*/ 59988 h 59988"/>
                  <a:gd name="connsiteX11" fmla="*/ 1395 w 11160"/>
                  <a:gd name="connsiteY11" fmla="*/ 59988 h 59988"/>
                  <a:gd name="connsiteX12" fmla="*/ 1395 w 11160"/>
                  <a:gd name="connsiteY12" fmla="*/ 18136 h 59988"/>
                  <a:gd name="connsiteX13" fmla="*/ 9765 w 11160"/>
                  <a:gd name="connsiteY13" fmla="*/ 18136 h 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9988">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2556"/>
                      <a:pt x="2790" y="11161"/>
                      <a:pt x="1395" y="9765"/>
                    </a:cubicBezTo>
                    <a:close/>
                    <a:moveTo>
                      <a:pt x="9765" y="18136"/>
                    </a:moveTo>
                    <a:lnTo>
                      <a:pt x="9765" y="59988"/>
                    </a:lnTo>
                    <a:lnTo>
                      <a:pt x="1395" y="59988"/>
                    </a:lnTo>
                    <a:lnTo>
                      <a:pt x="1395" y="18136"/>
                    </a:lnTo>
                    <a:lnTo>
                      <a:pt x="9765" y="18136"/>
                    </a:lnTo>
                    <a:close/>
                  </a:path>
                </a:pathLst>
              </a:custGeom>
              <a:solidFill>
                <a:srgbClr val="000000"/>
              </a:solidFill>
              <a:ln w="1394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974FED8-0E4A-FD45-36A6-A8941F93CBE9}"/>
                  </a:ext>
                </a:extLst>
              </p:cNvPr>
              <p:cNvSpPr/>
              <p:nvPr/>
            </p:nvSpPr>
            <p:spPr>
              <a:xfrm>
                <a:off x="1985400" y="119815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7902 w 44642"/>
                  <a:gd name="connsiteY13" fmla="*/ 33482 h 41852"/>
                  <a:gd name="connsiteX14" fmla="*/ 32087 w 44642"/>
                  <a:gd name="connsiteY14" fmla="*/ 29296 h 41852"/>
                  <a:gd name="connsiteX15" fmla="*/ 33482 w 44642"/>
                  <a:gd name="connsiteY15" fmla="*/ 20926 h 41852"/>
                  <a:gd name="connsiteX16" fmla="*/ 32087 w 44642"/>
                  <a:gd name="connsiteY16" fmla="*/ 12556 h 41852"/>
                  <a:gd name="connsiteX17" fmla="*/ 27902 w 44642"/>
                  <a:gd name="connsiteY17" fmla="*/ 8370 h 41852"/>
                  <a:gd name="connsiteX18" fmla="*/ 22321 w 44642"/>
                  <a:gd name="connsiteY18" fmla="*/ 6975 h 41852"/>
                  <a:gd name="connsiteX19" fmla="*/ 16741 w 44642"/>
                  <a:gd name="connsiteY19" fmla="*/ 8370 h 41852"/>
                  <a:gd name="connsiteX20" fmla="*/ 12556 w 44642"/>
                  <a:gd name="connsiteY20" fmla="*/ 12556 h 41852"/>
                  <a:gd name="connsiteX21" fmla="*/ 11161 w 44642"/>
                  <a:gd name="connsiteY21" fmla="*/ 20926 h 41852"/>
                  <a:gd name="connsiteX22" fmla="*/ 13951 w 44642"/>
                  <a:gd name="connsiteY22" fmla="*/ 32087 h 41852"/>
                  <a:gd name="connsiteX23" fmla="*/ 22321 w 44642"/>
                  <a:gd name="connsiteY23" fmla="*/ 36272 h 41852"/>
                  <a:gd name="connsiteX24" fmla="*/ 27902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5346" y="1395"/>
                      <a:pt x="18136" y="0"/>
                      <a:pt x="22321" y="0"/>
                    </a:cubicBezTo>
                    <a:cubicBezTo>
                      <a:pt x="26507"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7" y="41852"/>
                      <a:pt x="22321" y="41852"/>
                    </a:cubicBezTo>
                    <a:cubicBezTo>
                      <a:pt x="16741" y="41852"/>
                      <a:pt x="13951" y="41852"/>
                      <a:pt x="9765" y="39062"/>
                    </a:cubicBezTo>
                    <a:close/>
                    <a:moveTo>
                      <a:pt x="27902" y="33482"/>
                    </a:moveTo>
                    <a:cubicBezTo>
                      <a:pt x="29297" y="32087"/>
                      <a:pt x="32087" y="30692"/>
                      <a:pt x="32087" y="29296"/>
                    </a:cubicBezTo>
                    <a:cubicBezTo>
                      <a:pt x="33482" y="26506"/>
                      <a:pt x="33482" y="25111"/>
                      <a:pt x="33482" y="20926"/>
                    </a:cubicBezTo>
                    <a:cubicBezTo>
                      <a:pt x="33482" y="18136"/>
                      <a:pt x="33482" y="15346"/>
                      <a:pt x="32087" y="12556"/>
                    </a:cubicBezTo>
                    <a:cubicBezTo>
                      <a:pt x="30692" y="9765"/>
                      <a:pt x="29297" y="8370"/>
                      <a:pt x="27902" y="8370"/>
                    </a:cubicBezTo>
                    <a:cubicBezTo>
                      <a:pt x="26507" y="6975"/>
                      <a:pt x="23716" y="6975"/>
                      <a:pt x="22321" y="6975"/>
                    </a:cubicBezTo>
                    <a:cubicBezTo>
                      <a:pt x="20926" y="6975"/>
                      <a:pt x="18136" y="6975"/>
                      <a:pt x="16741" y="8370"/>
                    </a:cubicBezTo>
                    <a:cubicBezTo>
                      <a:pt x="15346" y="9765"/>
                      <a:pt x="13951" y="11160"/>
                      <a:pt x="12556" y="12556"/>
                    </a:cubicBezTo>
                    <a:cubicBezTo>
                      <a:pt x="11161" y="15346"/>
                      <a:pt x="11161" y="16741"/>
                      <a:pt x="11161" y="20926"/>
                    </a:cubicBezTo>
                    <a:cubicBezTo>
                      <a:pt x="11161" y="25111"/>
                      <a:pt x="12556" y="29296"/>
                      <a:pt x="13951" y="32087"/>
                    </a:cubicBezTo>
                    <a:cubicBezTo>
                      <a:pt x="16741" y="34877"/>
                      <a:pt x="19531" y="36272"/>
                      <a:pt x="22321" y="36272"/>
                    </a:cubicBezTo>
                    <a:cubicBezTo>
                      <a:pt x="23716" y="34877"/>
                      <a:pt x="25111" y="33482"/>
                      <a:pt x="27902" y="33482"/>
                    </a:cubicBezTo>
                    <a:close/>
                  </a:path>
                </a:pathLst>
              </a:custGeom>
              <a:solidFill>
                <a:srgbClr val="000000"/>
              </a:solidFill>
              <a:ln w="1394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2131016-50FA-468E-5252-E7AC17975FA1}"/>
                  </a:ext>
                </a:extLst>
              </p:cNvPr>
              <p:cNvSpPr/>
              <p:nvPr/>
            </p:nvSpPr>
            <p:spPr>
              <a:xfrm>
                <a:off x="2039808" y="1196759"/>
                <a:ext cx="39061" cy="43247"/>
              </a:xfrm>
              <a:custGeom>
                <a:avLst/>
                <a:gdLst>
                  <a:gd name="connsiteX0" fmla="*/ 30692 w 39061"/>
                  <a:gd name="connsiteY0" fmla="*/ 2790 h 43247"/>
                  <a:gd name="connsiteX1" fmla="*/ 36272 w 39061"/>
                  <a:gd name="connsiteY1" fmla="*/ 8371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1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5346" y="8371"/>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grpSp>
        <p:grpSp>
          <p:nvGrpSpPr>
            <p:cNvPr id="7" name="Graphic 54">
              <a:extLst>
                <a:ext uri="{FF2B5EF4-FFF2-40B4-BE49-F238E27FC236}">
                  <a16:creationId xmlns:a16="http://schemas.microsoft.com/office/drawing/2014/main" id="{D20044E5-6114-5158-8E36-A0655B47C547}"/>
                </a:ext>
              </a:extLst>
            </p:cNvPr>
            <p:cNvGrpSpPr/>
            <p:nvPr/>
          </p:nvGrpSpPr>
          <p:grpSpPr>
            <a:xfrm>
              <a:off x="2171923" y="287948"/>
              <a:ext cx="318494" cy="1040003"/>
              <a:chOff x="2171923" y="287948"/>
              <a:chExt cx="318494" cy="1040003"/>
            </a:xfrm>
            <a:solidFill>
              <a:srgbClr val="EF8D5B"/>
            </a:solidFill>
          </p:grpSpPr>
          <p:sp>
            <p:nvSpPr>
              <p:cNvPr id="11" name="Freeform 10">
                <a:extLst>
                  <a:ext uri="{FF2B5EF4-FFF2-40B4-BE49-F238E27FC236}">
                    <a16:creationId xmlns:a16="http://schemas.microsoft.com/office/drawing/2014/main" id="{9C455C6C-5488-3E5B-7BF2-F1FB987D75D7}"/>
                  </a:ext>
                </a:extLst>
              </p:cNvPr>
              <p:cNvSpPr/>
              <p:nvPr/>
            </p:nvSpPr>
            <p:spPr>
              <a:xfrm>
                <a:off x="2314512" y="1115844"/>
                <a:ext cx="175905" cy="212107"/>
              </a:xfrm>
              <a:custGeom>
                <a:avLst/>
                <a:gdLst>
                  <a:gd name="connsiteX0" fmla="*/ 11287 w 175905"/>
                  <a:gd name="connsiteY0" fmla="*/ 30692 h 212107"/>
                  <a:gd name="connsiteX1" fmla="*/ 2916 w 175905"/>
                  <a:gd name="connsiteY1" fmla="*/ 73939 h 212107"/>
                  <a:gd name="connsiteX2" fmla="*/ 1521 w 175905"/>
                  <a:gd name="connsiteY2" fmla="*/ 152063 h 212107"/>
                  <a:gd name="connsiteX3" fmla="*/ 15472 w 175905"/>
                  <a:gd name="connsiteY3" fmla="*/ 189730 h 212107"/>
                  <a:gd name="connsiteX4" fmla="*/ 97781 w 175905"/>
                  <a:gd name="connsiteY4" fmla="*/ 209261 h 212107"/>
                  <a:gd name="connsiteX5" fmla="*/ 103361 w 175905"/>
                  <a:gd name="connsiteY5" fmla="*/ 196706 h 212107"/>
                  <a:gd name="connsiteX6" fmla="*/ 101966 w 175905"/>
                  <a:gd name="connsiteY6" fmla="*/ 188335 h 212107"/>
                  <a:gd name="connsiteX7" fmla="*/ 89411 w 175905"/>
                  <a:gd name="connsiteY7" fmla="*/ 182755 h 212107"/>
                  <a:gd name="connsiteX8" fmla="*/ 82435 w 175905"/>
                  <a:gd name="connsiteY8" fmla="*/ 160434 h 212107"/>
                  <a:gd name="connsiteX9" fmla="*/ 74065 w 175905"/>
                  <a:gd name="connsiteY9" fmla="*/ 118581 h 212107"/>
                  <a:gd name="connsiteX10" fmla="*/ 71275 w 175905"/>
                  <a:gd name="connsiteY10" fmla="*/ 39062 h 212107"/>
                  <a:gd name="connsiteX11" fmla="*/ 76855 w 175905"/>
                  <a:gd name="connsiteY11" fmla="*/ 33482 h 212107"/>
                  <a:gd name="connsiteX12" fmla="*/ 88016 w 175905"/>
                  <a:gd name="connsiteY12" fmla="*/ 57198 h 212107"/>
                  <a:gd name="connsiteX13" fmla="*/ 96386 w 175905"/>
                  <a:gd name="connsiteY13" fmla="*/ 104631 h 212107"/>
                  <a:gd name="connsiteX14" fmla="*/ 107547 w 175905"/>
                  <a:gd name="connsiteY14" fmla="*/ 182755 h 212107"/>
                  <a:gd name="connsiteX15" fmla="*/ 124287 w 175905"/>
                  <a:gd name="connsiteY15" fmla="*/ 186940 h 212107"/>
                  <a:gd name="connsiteX16" fmla="*/ 154979 w 175905"/>
                  <a:gd name="connsiteY16" fmla="*/ 191125 h 212107"/>
                  <a:gd name="connsiteX17" fmla="*/ 163350 w 175905"/>
                  <a:gd name="connsiteY17" fmla="*/ 167409 h 212107"/>
                  <a:gd name="connsiteX18" fmla="*/ 175905 w 175905"/>
                  <a:gd name="connsiteY18" fmla="*/ 128347 h 212107"/>
                  <a:gd name="connsiteX19" fmla="*/ 159164 w 175905"/>
                  <a:gd name="connsiteY19" fmla="*/ 71149 h 212107"/>
                  <a:gd name="connsiteX20" fmla="*/ 132658 w 175905"/>
                  <a:gd name="connsiteY20" fmla="*/ 0 h 212107"/>
                  <a:gd name="connsiteX21" fmla="*/ 101966 w 175905"/>
                  <a:gd name="connsiteY21" fmla="*/ 11161 h 212107"/>
                  <a:gd name="connsiteX22" fmla="*/ 12681 w 175905"/>
                  <a:gd name="connsiteY22" fmla="*/ 32087 h 212107"/>
                  <a:gd name="connsiteX23" fmla="*/ 11287 w 175905"/>
                  <a:gd name="connsiteY23" fmla="*/ 30692 h 212107"/>
                  <a:gd name="connsiteX24" fmla="*/ 11287 w 175905"/>
                  <a:gd name="connsiteY24" fmla="*/ 30692 h 21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905" h="212107">
                    <a:moveTo>
                      <a:pt x="11287" y="30692"/>
                    </a:moveTo>
                    <a:cubicBezTo>
                      <a:pt x="8496" y="36272"/>
                      <a:pt x="5706" y="51618"/>
                      <a:pt x="2916" y="73939"/>
                    </a:cubicBezTo>
                    <a:cubicBezTo>
                      <a:pt x="126" y="101841"/>
                      <a:pt x="-1269" y="131137"/>
                      <a:pt x="1521" y="152063"/>
                    </a:cubicBezTo>
                    <a:cubicBezTo>
                      <a:pt x="2916" y="166014"/>
                      <a:pt x="7101" y="184150"/>
                      <a:pt x="15472" y="189730"/>
                    </a:cubicBezTo>
                    <a:cubicBezTo>
                      <a:pt x="40583" y="206471"/>
                      <a:pt x="82435" y="217632"/>
                      <a:pt x="97781" y="209261"/>
                    </a:cubicBezTo>
                    <a:cubicBezTo>
                      <a:pt x="101966" y="206471"/>
                      <a:pt x="103361" y="202286"/>
                      <a:pt x="103361" y="196706"/>
                    </a:cubicBezTo>
                    <a:cubicBezTo>
                      <a:pt x="103361" y="193916"/>
                      <a:pt x="103361" y="192520"/>
                      <a:pt x="101966" y="188335"/>
                    </a:cubicBezTo>
                    <a:cubicBezTo>
                      <a:pt x="94991" y="185545"/>
                      <a:pt x="90806" y="184150"/>
                      <a:pt x="89411" y="182755"/>
                    </a:cubicBezTo>
                    <a:cubicBezTo>
                      <a:pt x="88016" y="181360"/>
                      <a:pt x="86620" y="179965"/>
                      <a:pt x="82435" y="160434"/>
                    </a:cubicBezTo>
                    <a:cubicBezTo>
                      <a:pt x="79645" y="147878"/>
                      <a:pt x="76855" y="133927"/>
                      <a:pt x="74065" y="118581"/>
                    </a:cubicBezTo>
                    <a:cubicBezTo>
                      <a:pt x="69880" y="96260"/>
                      <a:pt x="65694" y="55803"/>
                      <a:pt x="71275" y="39062"/>
                    </a:cubicBezTo>
                    <a:cubicBezTo>
                      <a:pt x="72670" y="33482"/>
                      <a:pt x="75460" y="33482"/>
                      <a:pt x="76855" y="33482"/>
                    </a:cubicBezTo>
                    <a:cubicBezTo>
                      <a:pt x="81040" y="33482"/>
                      <a:pt x="83830" y="37667"/>
                      <a:pt x="88016" y="57198"/>
                    </a:cubicBezTo>
                    <a:cubicBezTo>
                      <a:pt x="90806" y="68359"/>
                      <a:pt x="93596" y="85100"/>
                      <a:pt x="96386" y="104631"/>
                    </a:cubicBezTo>
                    <a:cubicBezTo>
                      <a:pt x="100571" y="132532"/>
                      <a:pt x="104757" y="163224"/>
                      <a:pt x="107547" y="182755"/>
                    </a:cubicBezTo>
                    <a:cubicBezTo>
                      <a:pt x="111732" y="184150"/>
                      <a:pt x="118707" y="185545"/>
                      <a:pt x="124287" y="186940"/>
                    </a:cubicBezTo>
                    <a:cubicBezTo>
                      <a:pt x="135448" y="189730"/>
                      <a:pt x="146609" y="191125"/>
                      <a:pt x="154979" y="191125"/>
                    </a:cubicBezTo>
                    <a:cubicBezTo>
                      <a:pt x="157769" y="184150"/>
                      <a:pt x="160560" y="175780"/>
                      <a:pt x="163350" y="167409"/>
                    </a:cubicBezTo>
                    <a:cubicBezTo>
                      <a:pt x="167535" y="154853"/>
                      <a:pt x="171720" y="140903"/>
                      <a:pt x="175905" y="128347"/>
                    </a:cubicBezTo>
                    <a:cubicBezTo>
                      <a:pt x="171720" y="111606"/>
                      <a:pt x="166140" y="93470"/>
                      <a:pt x="159164" y="71149"/>
                    </a:cubicBezTo>
                    <a:cubicBezTo>
                      <a:pt x="149399" y="40457"/>
                      <a:pt x="139633" y="15346"/>
                      <a:pt x="132658" y="0"/>
                    </a:cubicBezTo>
                    <a:cubicBezTo>
                      <a:pt x="122893" y="4185"/>
                      <a:pt x="113127" y="8371"/>
                      <a:pt x="101966" y="11161"/>
                    </a:cubicBezTo>
                    <a:cubicBezTo>
                      <a:pt x="53139" y="29297"/>
                      <a:pt x="23842" y="36272"/>
                      <a:pt x="12681" y="32087"/>
                    </a:cubicBezTo>
                    <a:cubicBezTo>
                      <a:pt x="14077" y="32087"/>
                      <a:pt x="12681" y="32087"/>
                      <a:pt x="11287" y="30692"/>
                    </a:cubicBezTo>
                    <a:cubicBezTo>
                      <a:pt x="12681" y="30692"/>
                      <a:pt x="12681" y="30692"/>
                      <a:pt x="11287" y="30692"/>
                    </a:cubicBezTo>
                    <a:close/>
                  </a:path>
                </a:pathLst>
              </a:custGeom>
              <a:solidFill>
                <a:srgbClr val="EF8D5B"/>
              </a:solidFill>
              <a:ln w="1394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0461F88-5E8A-A5FA-249E-F33A0B148227}"/>
                  </a:ext>
                </a:extLst>
              </p:cNvPr>
              <p:cNvSpPr/>
              <p:nvPr/>
            </p:nvSpPr>
            <p:spPr>
              <a:xfrm>
                <a:off x="2291697" y="287948"/>
                <a:ext cx="170819" cy="617239"/>
              </a:xfrm>
              <a:custGeom>
                <a:avLst/>
                <a:gdLst>
                  <a:gd name="connsiteX0" fmla="*/ 89905 w 170819"/>
                  <a:gd name="connsiteY0" fmla="*/ 583758 h 617239"/>
                  <a:gd name="connsiteX1" fmla="*/ 102461 w 170819"/>
                  <a:gd name="connsiteY1" fmla="*/ 587943 h 617239"/>
                  <a:gd name="connsiteX2" fmla="*/ 170819 w 170819"/>
                  <a:gd name="connsiteY2" fmla="*/ 617240 h 617239"/>
                  <a:gd name="connsiteX3" fmla="*/ 163844 w 170819"/>
                  <a:gd name="connsiteY3" fmla="*/ 526560 h 617239"/>
                  <a:gd name="connsiteX4" fmla="*/ 159659 w 170819"/>
                  <a:gd name="connsiteY4" fmla="*/ 296373 h 617239"/>
                  <a:gd name="connsiteX5" fmla="*/ 149893 w 170819"/>
                  <a:gd name="connsiteY5" fmla="*/ 29913 h 617239"/>
                  <a:gd name="connsiteX6" fmla="*/ 99670 w 170819"/>
                  <a:gd name="connsiteY6" fmla="*/ 617 h 617239"/>
                  <a:gd name="connsiteX7" fmla="*/ 620 w 170819"/>
                  <a:gd name="connsiteY7" fmla="*/ 24333 h 617239"/>
                  <a:gd name="connsiteX8" fmla="*/ 620 w 170819"/>
                  <a:gd name="connsiteY8" fmla="*/ 66185 h 617239"/>
                  <a:gd name="connsiteX9" fmla="*/ 14571 w 170819"/>
                  <a:gd name="connsiteY9" fmla="*/ 73161 h 617239"/>
                  <a:gd name="connsiteX10" fmla="*/ 36892 w 170819"/>
                  <a:gd name="connsiteY10" fmla="*/ 159655 h 617239"/>
                  <a:gd name="connsiteX11" fmla="*/ 64794 w 170819"/>
                  <a:gd name="connsiteY11" fmla="*/ 334040 h 617239"/>
                  <a:gd name="connsiteX12" fmla="*/ 89905 w 170819"/>
                  <a:gd name="connsiteY12" fmla="*/ 583758 h 61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819" h="617239">
                    <a:moveTo>
                      <a:pt x="89905" y="583758"/>
                    </a:moveTo>
                    <a:cubicBezTo>
                      <a:pt x="94090" y="585153"/>
                      <a:pt x="98275" y="586548"/>
                      <a:pt x="102461" y="587943"/>
                    </a:cubicBezTo>
                    <a:cubicBezTo>
                      <a:pt x="127572" y="596314"/>
                      <a:pt x="154078" y="606079"/>
                      <a:pt x="170819" y="617240"/>
                    </a:cubicBezTo>
                    <a:cubicBezTo>
                      <a:pt x="168029" y="599104"/>
                      <a:pt x="165239" y="571202"/>
                      <a:pt x="163844" y="526560"/>
                    </a:cubicBezTo>
                    <a:cubicBezTo>
                      <a:pt x="161054" y="460991"/>
                      <a:pt x="161054" y="377287"/>
                      <a:pt x="159659" y="296373"/>
                    </a:cubicBezTo>
                    <a:cubicBezTo>
                      <a:pt x="158264" y="170816"/>
                      <a:pt x="158264" y="53629"/>
                      <a:pt x="149893" y="29913"/>
                    </a:cubicBezTo>
                    <a:cubicBezTo>
                      <a:pt x="142918" y="7592"/>
                      <a:pt x="117806" y="2012"/>
                      <a:pt x="99670" y="617"/>
                    </a:cubicBezTo>
                    <a:cubicBezTo>
                      <a:pt x="56423" y="-3569"/>
                      <a:pt x="6200" y="14567"/>
                      <a:pt x="620" y="24333"/>
                    </a:cubicBezTo>
                    <a:cubicBezTo>
                      <a:pt x="620" y="25728"/>
                      <a:pt x="-775" y="31308"/>
                      <a:pt x="620" y="66185"/>
                    </a:cubicBezTo>
                    <a:cubicBezTo>
                      <a:pt x="6200" y="67580"/>
                      <a:pt x="11781" y="70370"/>
                      <a:pt x="14571" y="73161"/>
                    </a:cubicBezTo>
                    <a:cubicBezTo>
                      <a:pt x="15966" y="74556"/>
                      <a:pt x="21546" y="80136"/>
                      <a:pt x="36892" y="159655"/>
                    </a:cubicBezTo>
                    <a:cubicBezTo>
                      <a:pt x="46658" y="208483"/>
                      <a:pt x="56423" y="271261"/>
                      <a:pt x="64794" y="334040"/>
                    </a:cubicBezTo>
                    <a:cubicBezTo>
                      <a:pt x="73164" y="380077"/>
                      <a:pt x="89905" y="511214"/>
                      <a:pt x="89905" y="583758"/>
                    </a:cubicBezTo>
                    <a:close/>
                  </a:path>
                </a:pathLst>
              </a:custGeom>
              <a:solidFill>
                <a:srgbClr val="EF8D5B"/>
              </a:solidFill>
              <a:ln w="1394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5F886DC-402E-7F84-AE4B-31D60E724B46}"/>
                  </a:ext>
                </a:extLst>
              </p:cNvPr>
              <p:cNvSpPr/>
              <p:nvPr/>
            </p:nvSpPr>
            <p:spPr>
              <a:xfrm>
                <a:off x="2171923" y="356923"/>
                <a:ext cx="177591" cy="544079"/>
              </a:xfrm>
              <a:custGeom>
                <a:avLst/>
                <a:gdLst>
                  <a:gd name="connsiteX0" fmla="*/ 95282 w 177591"/>
                  <a:gd name="connsiteY0" fmla="*/ 0 h 544079"/>
                  <a:gd name="connsiteX1" fmla="*/ 70171 w 177591"/>
                  <a:gd name="connsiteY1" fmla="*/ 1395 h 544079"/>
                  <a:gd name="connsiteX2" fmla="*/ 3207 w 177591"/>
                  <a:gd name="connsiteY2" fmla="*/ 26506 h 544079"/>
                  <a:gd name="connsiteX3" fmla="*/ 1812 w 177591"/>
                  <a:gd name="connsiteY3" fmla="*/ 79519 h 544079"/>
                  <a:gd name="connsiteX4" fmla="*/ 18553 w 177591"/>
                  <a:gd name="connsiteY4" fmla="*/ 195311 h 544079"/>
                  <a:gd name="connsiteX5" fmla="*/ 84122 w 177591"/>
                  <a:gd name="connsiteY5" fmla="*/ 468745 h 544079"/>
                  <a:gd name="connsiteX6" fmla="*/ 110628 w 177591"/>
                  <a:gd name="connsiteY6" fmla="*/ 544079 h 544079"/>
                  <a:gd name="connsiteX7" fmla="*/ 139925 w 177591"/>
                  <a:gd name="connsiteY7" fmla="*/ 511993 h 544079"/>
                  <a:gd name="connsiteX8" fmla="*/ 177592 w 177591"/>
                  <a:gd name="connsiteY8" fmla="*/ 509202 h 544079"/>
                  <a:gd name="connsiteX9" fmla="*/ 138530 w 177591"/>
                  <a:gd name="connsiteY9" fmla="*/ 248323 h 544079"/>
                  <a:gd name="connsiteX10" fmla="*/ 117604 w 177591"/>
                  <a:gd name="connsiteY10" fmla="*/ 50223 h 544079"/>
                  <a:gd name="connsiteX11" fmla="*/ 113418 w 177591"/>
                  <a:gd name="connsiteY11" fmla="*/ 2790 h 544079"/>
                  <a:gd name="connsiteX12" fmla="*/ 95282 w 177591"/>
                  <a:gd name="connsiteY12" fmla="*/ 0 h 54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591" h="544079">
                    <a:moveTo>
                      <a:pt x="95282" y="0"/>
                    </a:moveTo>
                    <a:cubicBezTo>
                      <a:pt x="88307" y="0"/>
                      <a:pt x="79937" y="0"/>
                      <a:pt x="70171" y="1395"/>
                    </a:cubicBezTo>
                    <a:cubicBezTo>
                      <a:pt x="40874" y="5580"/>
                      <a:pt x="14368" y="15346"/>
                      <a:pt x="3207" y="26506"/>
                    </a:cubicBezTo>
                    <a:cubicBezTo>
                      <a:pt x="1812" y="27902"/>
                      <a:pt x="-2373" y="34877"/>
                      <a:pt x="1812" y="79519"/>
                    </a:cubicBezTo>
                    <a:cubicBezTo>
                      <a:pt x="4602" y="108816"/>
                      <a:pt x="10183" y="149273"/>
                      <a:pt x="18553" y="195311"/>
                    </a:cubicBezTo>
                    <a:cubicBezTo>
                      <a:pt x="36689" y="290176"/>
                      <a:pt x="61801" y="396201"/>
                      <a:pt x="84122" y="468745"/>
                    </a:cubicBezTo>
                    <a:cubicBezTo>
                      <a:pt x="93887" y="500832"/>
                      <a:pt x="103653" y="525943"/>
                      <a:pt x="110628" y="544079"/>
                    </a:cubicBezTo>
                    <a:cubicBezTo>
                      <a:pt x="116208" y="530129"/>
                      <a:pt x="125974" y="518968"/>
                      <a:pt x="139925" y="511993"/>
                    </a:cubicBezTo>
                    <a:cubicBezTo>
                      <a:pt x="148295" y="507807"/>
                      <a:pt x="162246" y="507807"/>
                      <a:pt x="177592" y="509202"/>
                    </a:cubicBezTo>
                    <a:cubicBezTo>
                      <a:pt x="162246" y="433868"/>
                      <a:pt x="145505" y="298546"/>
                      <a:pt x="138530" y="248323"/>
                    </a:cubicBezTo>
                    <a:cubicBezTo>
                      <a:pt x="130159" y="177175"/>
                      <a:pt x="121789" y="104631"/>
                      <a:pt x="117604" y="50223"/>
                    </a:cubicBezTo>
                    <a:cubicBezTo>
                      <a:pt x="116208" y="30692"/>
                      <a:pt x="114813" y="15346"/>
                      <a:pt x="113418" y="2790"/>
                    </a:cubicBezTo>
                    <a:cubicBezTo>
                      <a:pt x="109233" y="0"/>
                      <a:pt x="102258" y="0"/>
                      <a:pt x="95282" y="0"/>
                    </a:cubicBezTo>
                    <a:close/>
                  </a:path>
                </a:pathLst>
              </a:custGeom>
              <a:solidFill>
                <a:srgbClr val="EF8D5B"/>
              </a:solidFill>
              <a:ln w="13943" cap="flat">
                <a:noFill/>
                <a:prstDash val="solid"/>
                <a:miter/>
              </a:ln>
            </p:spPr>
            <p:txBody>
              <a:bodyPr rtlCol="0" anchor="ctr"/>
              <a:lstStyle/>
              <a:p>
                <a:endParaRPr lang="en-US"/>
              </a:p>
            </p:txBody>
          </p:sp>
        </p:grpSp>
        <p:sp>
          <p:nvSpPr>
            <p:cNvPr id="8" name="Freeform 7">
              <a:extLst>
                <a:ext uri="{FF2B5EF4-FFF2-40B4-BE49-F238E27FC236}">
                  <a16:creationId xmlns:a16="http://schemas.microsoft.com/office/drawing/2014/main" id="{96F7B869-10B6-C8CF-C085-8393412D605B}"/>
                </a:ext>
              </a:extLst>
            </p:cNvPr>
            <p:cNvSpPr/>
            <p:nvPr/>
          </p:nvSpPr>
          <p:spPr>
            <a:xfrm>
              <a:off x="2596443" y="504801"/>
              <a:ext cx="274829" cy="385040"/>
            </a:xfrm>
            <a:custGeom>
              <a:avLst/>
              <a:gdLst>
                <a:gd name="connsiteX0" fmla="*/ 0 w 274829"/>
                <a:gd name="connsiteY0" fmla="*/ 380855 h 385040"/>
                <a:gd name="connsiteX1" fmla="*/ 4185 w 274829"/>
                <a:gd name="connsiteY1" fmla="*/ 385041 h 385040"/>
                <a:gd name="connsiteX2" fmla="*/ 6975 w 274829"/>
                <a:gd name="connsiteY2" fmla="*/ 385041 h 385040"/>
                <a:gd name="connsiteX3" fmla="*/ 19531 w 274829"/>
                <a:gd name="connsiteY3" fmla="*/ 372485 h 385040"/>
                <a:gd name="connsiteX4" fmla="*/ 118581 w 274829"/>
                <a:gd name="connsiteY4" fmla="*/ 226002 h 385040"/>
                <a:gd name="connsiteX5" fmla="*/ 253904 w 274829"/>
                <a:gd name="connsiteY5" fmla="*/ 27902 h 385040"/>
                <a:gd name="connsiteX6" fmla="*/ 274830 w 274829"/>
                <a:gd name="connsiteY6" fmla="*/ 0 h 385040"/>
                <a:gd name="connsiteX7" fmla="*/ 234373 w 274829"/>
                <a:gd name="connsiteY7" fmla="*/ 30692 h 385040"/>
                <a:gd name="connsiteX8" fmla="*/ 167409 w 274829"/>
                <a:gd name="connsiteY8" fmla="*/ 68359 h 385040"/>
                <a:gd name="connsiteX9" fmla="*/ 110211 w 274829"/>
                <a:gd name="connsiteY9" fmla="*/ 79519 h 385040"/>
                <a:gd name="connsiteX10" fmla="*/ 83705 w 274829"/>
                <a:gd name="connsiteY10" fmla="*/ 55803 h 385040"/>
                <a:gd name="connsiteX11" fmla="*/ 80914 w 274829"/>
                <a:gd name="connsiteY11" fmla="*/ 32087 h 385040"/>
                <a:gd name="connsiteX12" fmla="*/ 0 w 274829"/>
                <a:gd name="connsiteY12" fmla="*/ 380855 h 38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29" h="385040">
                  <a:moveTo>
                    <a:pt x="0" y="380855"/>
                  </a:moveTo>
                  <a:cubicBezTo>
                    <a:pt x="1395" y="383646"/>
                    <a:pt x="2790" y="385041"/>
                    <a:pt x="4185" y="385041"/>
                  </a:cubicBezTo>
                  <a:cubicBezTo>
                    <a:pt x="5580" y="385041"/>
                    <a:pt x="5580" y="385041"/>
                    <a:pt x="6975" y="385041"/>
                  </a:cubicBezTo>
                  <a:cubicBezTo>
                    <a:pt x="8371" y="383646"/>
                    <a:pt x="12556" y="380855"/>
                    <a:pt x="19531" y="372485"/>
                  </a:cubicBezTo>
                  <a:cubicBezTo>
                    <a:pt x="40457" y="347374"/>
                    <a:pt x="78124" y="288781"/>
                    <a:pt x="118581" y="226002"/>
                  </a:cubicBezTo>
                  <a:cubicBezTo>
                    <a:pt x="164619" y="154853"/>
                    <a:pt x="217632" y="72544"/>
                    <a:pt x="253904" y="27902"/>
                  </a:cubicBezTo>
                  <a:cubicBezTo>
                    <a:pt x="260879" y="18136"/>
                    <a:pt x="269250" y="8370"/>
                    <a:pt x="274830" y="0"/>
                  </a:cubicBezTo>
                  <a:cubicBezTo>
                    <a:pt x="262274" y="9765"/>
                    <a:pt x="248323" y="20926"/>
                    <a:pt x="234373" y="30692"/>
                  </a:cubicBezTo>
                  <a:cubicBezTo>
                    <a:pt x="210656" y="47433"/>
                    <a:pt x="188335" y="59988"/>
                    <a:pt x="167409" y="68359"/>
                  </a:cubicBezTo>
                  <a:cubicBezTo>
                    <a:pt x="143693" y="78124"/>
                    <a:pt x="124162" y="82309"/>
                    <a:pt x="110211" y="79519"/>
                  </a:cubicBezTo>
                  <a:cubicBezTo>
                    <a:pt x="96260" y="76729"/>
                    <a:pt x="87890" y="69754"/>
                    <a:pt x="83705" y="55803"/>
                  </a:cubicBezTo>
                  <a:cubicBezTo>
                    <a:pt x="80914" y="48828"/>
                    <a:pt x="80914" y="40457"/>
                    <a:pt x="80914" y="32087"/>
                  </a:cubicBezTo>
                  <a:cubicBezTo>
                    <a:pt x="53013" y="132532"/>
                    <a:pt x="15346" y="312497"/>
                    <a:pt x="0" y="380855"/>
                  </a:cubicBezTo>
                  <a:close/>
                </a:path>
              </a:pathLst>
            </a:custGeom>
            <a:solidFill>
              <a:srgbClr val="7CD0E4"/>
            </a:solidFill>
            <a:ln w="13943"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03B76D1-AEF1-A950-2B85-17C7CB4B7C20}"/>
                </a:ext>
              </a:extLst>
            </p:cNvPr>
            <p:cNvSpPr/>
            <p:nvPr/>
          </p:nvSpPr>
          <p:spPr>
            <a:xfrm>
              <a:off x="2627135" y="-59177"/>
              <a:ext cx="364114" cy="226370"/>
            </a:xfrm>
            <a:custGeom>
              <a:avLst/>
              <a:gdLst>
                <a:gd name="connsiteX0" fmla="*/ 145088 w 364114"/>
                <a:gd name="connsiteY0" fmla="*/ 167778 h 226370"/>
                <a:gd name="connsiteX1" fmla="*/ 178570 w 364114"/>
                <a:gd name="connsiteY1" fmla="*/ 170568 h 226370"/>
                <a:gd name="connsiteX2" fmla="*/ 344584 w 364114"/>
                <a:gd name="connsiteY2" fmla="*/ 218000 h 226370"/>
                <a:gd name="connsiteX3" fmla="*/ 364115 w 364114"/>
                <a:gd name="connsiteY3" fmla="*/ 226371 h 226370"/>
                <a:gd name="connsiteX4" fmla="*/ 323657 w 364114"/>
                <a:gd name="connsiteY4" fmla="*/ 82678 h 226370"/>
                <a:gd name="connsiteX5" fmla="*/ 260879 w 364114"/>
                <a:gd name="connsiteY5" fmla="*/ 38036 h 226370"/>
                <a:gd name="connsiteX6" fmla="*/ 228792 w 364114"/>
                <a:gd name="connsiteY6" fmla="*/ 31060 h 226370"/>
                <a:gd name="connsiteX7" fmla="*/ 235768 w 364114"/>
                <a:gd name="connsiteY7" fmla="*/ 88259 h 226370"/>
                <a:gd name="connsiteX8" fmla="*/ 235768 w 364114"/>
                <a:gd name="connsiteY8" fmla="*/ 131506 h 226370"/>
                <a:gd name="connsiteX9" fmla="*/ 230187 w 364114"/>
                <a:gd name="connsiteY9" fmla="*/ 155222 h 226370"/>
                <a:gd name="connsiteX10" fmla="*/ 223212 w 364114"/>
                <a:gd name="connsiteY10" fmla="*/ 155222 h 226370"/>
                <a:gd name="connsiteX11" fmla="*/ 216237 w 364114"/>
                <a:gd name="connsiteY11" fmla="*/ 131506 h 226370"/>
                <a:gd name="connsiteX12" fmla="*/ 212051 w 364114"/>
                <a:gd name="connsiteY12" fmla="*/ 92444 h 226370"/>
                <a:gd name="connsiteX13" fmla="*/ 213447 w 364114"/>
                <a:gd name="connsiteY13" fmla="*/ 26875 h 226370"/>
                <a:gd name="connsiteX14" fmla="*/ 217632 w 364114"/>
                <a:gd name="connsiteY14" fmla="*/ 22690 h 226370"/>
                <a:gd name="connsiteX15" fmla="*/ 217632 w 364114"/>
                <a:gd name="connsiteY15" fmla="*/ 22690 h 226370"/>
                <a:gd name="connsiteX16" fmla="*/ 213447 w 364114"/>
                <a:gd name="connsiteY16" fmla="*/ 14320 h 226370"/>
                <a:gd name="connsiteX17" fmla="*/ 118581 w 364114"/>
                <a:gd name="connsiteY17" fmla="*/ 12924 h 226370"/>
                <a:gd name="connsiteX18" fmla="*/ 104631 w 364114"/>
                <a:gd name="connsiteY18" fmla="*/ 21295 h 226370"/>
                <a:gd name="connsiteX19" fmla="*/ 104631 w 364114"/>
                <a:gd name="connsiteY19" fmla="*/ 21295 h 226370"/>
                <a:gd name="connsiteX20" fmla="*/ 97655 w 364114"/>
                <a:gd name="connsiteY20" fmla="*/ 89654 h 226370"/>
                <a:gd name="connsiteX21" fmla="*/ 90680 w 364114"/>
                <a:gd name="connsiteY21" fmla="*/ 131506 h 226370"/>
                <a:gd name="connsiteX22" fmla="*/ 79519 w 364114"/>
                <a:gd name="connsiteY22" fmla="*/ 153827 h 226370"/>
                <a:gd name="connsiteX23" fmla="*/ 72544 w 364114"/>
                <a:gd name="connsiteY23" fmla="*/ 149642 h 226370"/>
                <a:gd name="connsiteX24" fmla="*/ 66964 w 364114"/>
                <a:gd name="connsiteY24" fmla="*/ 103604 h 226370"/>
                <a:gd name="connsiteX25" fmla="*/ 79519 w 364114"/>
                <a:gd name="connsiteY25" fmla="*/ 43616 h 226370"/>
                <a:gd name="connsiteX26" fmla="*/ 87890 w 364114"/>
                <a:gd name="connsiteY26" fmla="*/ 26875 h 226370"/>
                <a:gd name="connsiteX27" fmla="*/ 80914 w 364114"/>
                <a:gd name="connsiteY27" fmla="*/ 33851 h 226370"/>
                <a:gd name="connsiteX28" fmla="*/ 36272 w 364114"/>
                <a:gd name="connsiteY28" fmla="*/ 78493 h 226370"/>
                <a:gd name="connsiteX29" fmla="*/ 0 w 364114"/>
                <a:gd name="connsiteY29" fmla="*/ 204050 h 226370"/>
                <a:gd name="connsiteX30" fmla="*/ 0 w 364114"/>
                <a:gd name="connsiteY30" fmla="*/ 205445 h 226370"/>
                <a:gd name="connsiteX31" fmla="*/ 20926 w 364114"/>
                <a:gd name="connsiteY31" fmla="*/ 195679 h 226370"/>
                <a:gd name="connsiteX32" fmla="*/ 145088 w 364114"/>
                <a:gd name="connsiteY32" fmla="*/ 167778 h 2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4114" h="226370">
                  <a:moveTo>
                    <a:pt x="145088" y="167778"/>
                  </a:moveTo>
                  <a:cubicBezTo>
                    <a:pt x="156248" y="167778"/>
                    <a:pt x="167409" y="169173"/>
                    <a:pt x="178570" y="170568"/>
                  </a:cubicBezTo>
                  <a:cubicBezTo>
                    <a:pt x="237163" y="180334"/>
                    <a:pt x="297151" y="197074"/>
                    <a:pt x="344584" y="218000"/>
                  </a:cubicBezTo>
                  <a:cubicBezTo>
                    <a:pt x="351559" y="220791"/>
                    <a:pt x="357139" y="223581"/>
                    <a:pt x="364115" y="226371"/>
                  </a:cubicBezTo>
                  <a:cubicBezTo>
                    <a:pt x="361325" y="174753"/>
                    <a:pt x="347374" y="116160"/>
                    <a:pt x="323657" y="82678"/>
                  </a:cubicBezTo>
                  <a:cubicBezTo>
                    <a:pt x="309707" y="61752"/>
                    <a:pt x="288781" y="47801"/>
                    <a:pt x="260879" y="38036"/>
                  </a:cubicBezTo>
                  <a:cubicBezTo>
                    <a:pt x="248323" y="33851"/>
                    <a:pt x="235768" y="31060"/>
                    <a:pt x="228792" y="31060"/>
                  </a:cubicBezTo>
                  <a:cubicBezTo>
                    <a:pt x="232978" y="49196"/>
                    <a:pt x="235768" y="71518"/>
                    <a:pt x="235768" y="88259"/>
                  </a:cubicBezTo>
                  <a:cubicBezTo>
                    <a:pt x="235768" y="103604"/>
                    <a:pt x="235768" y="118950"/>
                    <a:pt x="235768" y="131506"/>
                  </a:cubicBezTo>
                  <a:cubicBezTo>
                    <a:pt x="234373" y="152432"/>
                    <a:pt x="231583" y="153827"/>
                    <a:pt x="230187" y="155222"/>
                  </a:cubicBezTo>
                  <a:cubicBezTo>
                    <a:pt x="228792" y="156617"/>
                    <a:pt x="226002" y="156617"/>
                    <a:pt x="223212" y="155222"/>
                  </a:cubicBezTo>
                  <a:cubicBezTo>
                    <a:pt x="221817" y="153827"/>
                    <a:pt x="219027" y="149642"/>
                    <a:pt x="216237" y="131506"/>
                  </a:cubicBezTo>
                  <a:cubicBezTo>
                    <a:pt x="214842" y="120345"/>
                    <a:pt x="213447" y="106394"/>
                    <a:pt x="212051" y="92444"/>
                  </a:cubicBezTo>
                  <a:cubicBezTo>
                    <a:pt x="210656" y="72913"/>
                    <a:pt x="209261" y="35246"/>
                    <a:pt x="213447" y="26875"/>
                  </a:cubicBezTo>
                  <a:cubicBezTo>
                    <a:pt x="214842" y="24085"/>
                    <a:pt x="216237" y="22690"/>
                    <a:pt x="217632" y="22690"/>
                  </a:cubicBezTo>
                  <a:cubicBezTo>
                    <a:pt x="217632" y="22690"/>
                    <a:pt x="217632" y="22690"/>
                    <a:pt x="217632" y="22690"/>
                  </a:cubicBezTo>
                  <a:cubicBezTo>
                    <a:pt x="216237" y="19900"/>
                    <a:pt x="214842" y="17110"/>
                    <a:pt x="213447" y="14320"/>
                  </a:cubicBezTo>
                  <a:cubicBezTo>
                    <a:pt x="193916" y="-6607"/>
                    <a:pt x="164619" y="-2421"/>
                    <a:pt x="118581" y="12924"/>
                  </a:cubicBezTo>
                  <a:cubicBezTo>
                    <a:pt x="114396" y="14320"/>
                    <a:pt x="108816" y="17110"/>
                    <a:pt x="104631" y="21295"/>
                  </a:cubicBezTo>
                  <a:cubicBezTo>
                    <a:pt x="104631" y="21295"/>
                    <a:pt x="104631" y="21295"/>
                    <a:pt x="104631" y="21295"/>
                  </a:cubicBezTo>
                  <a:cubicBezTo>
                    <a:pt x="104631" y="26875"/>
                    <a:pt x="101841" y="57567"/>
                    <a:pt x="97655" y="89654"/>
                  </a:cubicBezTo>
                  <a:cubicBezTo>
                    <a:pt x="94865" y="107790"/>
                    <a:pt x="93470" y="121740"/>
                    <a:pt x="90680" y="131506"/>
                  </a:cubicBezTo>
                  <a:cubicBezTo>
                    <a:pt x="86495" y="149642"/>
                    <a:pt x="83705" y="153827"/>
                    <a:pt x="79519" y="153827"/>
                  </a:cubicBezTo>
                  <a:cubicBezTo>
                    <a:pt x="78124" y="153827"/>
                    <a:pt x="75334" y="153827"/>
                    <a:pt x="72544" y="149642"/>
                  </a:cubicBezTo>
                  <a:cubicBezTo>
                    <a:pt x="68359" y="141271"/>
                    <a:pt x="65568" y="124531"/>
                    <a:pt x="66964" y="103604"/>
                  </a:cubicBezTo>
                  <a:cubicBezTo>
                    <a:pt x="68359" y="81283"/>
                    <a:pt x="72544" y="60357"/>
                    <a:pt x="79519" y="43616"/>
                  </a:cubicBezTo>
                  <a:cubicBezTo>
                    <a:pt x="82310" y="38036"/>
                    <a:pt x="85100" y="32456"/>
                    <a:pt x="87890" y="26875"/>
                  </a:cubicBezTo>
                  <a:cubicBezTo>
                    <a:pt x="86495" y="28270"/>
                    <a:pt x="83705" y="31060"/>
                    <a:pt x="80914" y="33851"/>
                  </a:cubicBezTo>
                  <a:cubicBezTo>
                    <a:pt x="71149" y="42221"/>
                    <a:pt x="58593" y="56172"/>
                    <a:pt x="36272" y="78493"/>
                  </a:cubicBezTo>
                  <a:cubicBezTo>
                    <a:pt x="0" y="116160"/>
                    <a:pt x="0" y="166383"/>
                    <a:pt x="0" y="204050"/>
                  </a:cubicBezTo>
                  <a:cubicBezTo>
                    <a:pt x="0" y="204050"/>
                    <a:pt x="0" y="204050"/>
                    <a:pt x="0" y="205445"/>
                  </a:cubicBezTo>
                  <a:cubicBezTo>
                    <a:pt x="6975" y="201260"/>
                    <a:pt x="13951" y="198469"/>
                    <a:pt x="20926" y="195679"/>
                  </a:cubicBezTo>
                  <a:cubicBezTo>
                    <a:pt x="53013" y="181729"/>
                    <a:pt x="96260" y="167778"/>
                    <a:pt x="145088" y="167778"/>
                  </a:cubicBezTo>
                  <a:close/>
                </a:path>
              </a:pathLst>
            </a:custGeom>
            <a:solidFill>
              <a:srgbClr val="EF8D5B"/>
            </a:solidFill>
            <a:ln w="13943"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F4529AB-9E78-3C10-DFE0-ADA52E45BB20}"/>
                </a:ext>
              </a:extLst>
            </p:cNvPr>
            <p:cNvSpPr/>
            <p:nvPr/>
          </p:nvSpPr>
          <p:spPr>
            <a:xfrm>
              <a:off x="-176968" y="-75549"/>
              <a:ext cx="8323021" cy="1462038"/>
            </a:xfrm>
            <a:custGeom>
              <a:avLst/>
              <a:gdLst>
                <a:gd name="connsiteX0" fmla="*/ 8323021 w 8323021"/>
                <a:gd name="connsiteY0" fmla="*/ 1459249 h 1462038"/>
                <a:gd name="connsiteX1" fmla="*/ 8304885 w 8323021"/>
                <a:gd name="connsiteY1" fmla="*/ 1459249 h 1462038"/>
                <a:gd name="connsiteX2" fmla="*/ 2829215 w 8323021"/>
                <a:gd name="connsiteY2" fmla="*/ 1452273 h 1462038"/>
                <a:gd name="connsiteX3" fmla="*/ 2791548 w 8323021"/>
                <a:gd name="connsiteY3" fmla="*/ 1452273 h 1462038"/>
                <a:gd name="connsiteX4" fmla="*/ 2772017 w 8323021"/>
                <a:gd name="connsiteY4" fmla="*/ 1450878 h 1462038"/>
                <a:gd name="connsiteX5" fmla="*/ 2760857 w 8323021"/>
                <a:gd name="connsiteY5" fmla="*/ 1448088 h 1462038"/>
                <a:gd name="connsiteX6" fmla="*/ 2760857 w 8323021"/>
                <a:gd name="connsiteY6" fmla="*/ 1443903 h 1462038"/>
                <a:gd name="connsiteX7" fmla="*/ 2772017 w 8323021"/>
                <a:gd name="connsiteY7" fmla="*/ 1442508 h 1462038"/>
                <a:gd name="connsiteX8" fmla="*/ 2798524 w 8323021"/>
                <a:gd name="connsiteY8" fmla="*/ 1443903 h 1462038"/>
                <a:gd name="connsiteX9" fmla="*/ 2830610 w 8323021"/>
                <a:gd name="connsiteY9" fmla="*/ 1445298 h 1462038"/>
                <a:gd name="connsiteX10" fmla="*/ 2841771 w 8323021"/>
                <a:gd name="connsiteY10" fmla="*/ 1443903 h 1462038"/>
                <a:gd name="connsiteX11" fmla="*/ 2857117 w 8323021"/>
                <a:gd name="connsiteY11" fmla="*/ 1420187 h 1462038"/>
                <a:gd name="connsiteX12" fmla="*/ 2847351 w 8323021"/>
                <a:gd name="connsiteY12" fmla="*/ 1388100 h 1462038"/>
                <a:gd name="connsiteX13" fmla="*/ 2847351 w 8323021"/>
                <a:gd name="connsiteY13" fmla="*/ 1386705 h 1462038"/>
                <a:gd name="connsiteX14" fmla="*/ 2830610 w 8323021"/>
                <a:gd name="connsiteY14" fmla="*/ 1375544 h 1462038"/>
                <a:gd name="connsiteX15" fmla="*/ 2830610 w 8323021"/>
                <a:gd name="connsiteY15" fmla="*/ 1368569 h 1462038"/>
                <a:gd name="connsiteX16" fmla="*/ 2838981 w 8323021"/>
                <a:gd name="connsiteY16" fmla="*/ 1365779 h 1462038"/>
                <a:gd name="connsiteX17" fmla="*/ 2852932 w 8323021"/>
                <a:gd name="connsiteY17" fmla="*/ 1381124 h 1462038"/>
                <a:gd name="connsiteX18" fmla="*/ 2857117 w 8323021"/>
                <a:gd name="connsiteY18" fmla="*/ 1382519 h 1462038"/>
                <a:gd name="connsiteX19" fmla="*/ 2903154 w 8323021"/>
                <a:gd name="connsiteY19" fmla="*/ 1396470 h 1462038"/>
                <a:gd name="connsiteX20" fmla="*/ 3002205 w 8323021"/>
                <a:gd name="connsiteY20" fmla="*/ 1413211 h 1462038"/>
                <a:gd name="connsiteX21" fmla="*/ 3021736 w 8323021"/>
                <a:gd name="connsiteY21" fmla="*/ 1407631 h 1462038"/>
                <a:gd name="connsiteX22" fmla="*/ 3017550 w 8323021"/>
                <a:gd name="connsiteY22" fmla="*/ 1376939 h 1462038"/>
                <a:gd name="connsiteX23" fmla="*/ 3010575 w 8323021"/>
                <a:gd name="connsiteY23" fmla="*/ 1340667 h 1462038"/>
                <a:gd name="connsiteX24" fmla="*/ 3016155 w 8323021"/>
                <a:gd name="connsiteY24" fmla="*/ 1326716 h 1462038"/>
                <a:gd name="connsiteX25" fmla="*/ 3070563 w 8323021"/>
                <a:gd name="connsiteY25" fmla="*/ 1353223 h 1462038"/>
                <a:gd name="connsiteX26" fmla="*/ 3102650 w 8323021"/>
                <a:gd name="connsiteY26" fmla="*/ 1374149 h 1462038"/>
                <a:gd name="connsiteX27" fmla="*/ 3106835 w 8323021"/>
                <a:gd name="connsiteY27" fmla="*/ 1375544 h 1462038"/>
                <a:gd name="connsiteX28" fmla="*/ 3099860 w 8323021"/>
                <a:gd name="connsiteY28" fmla="*/ 1354618 h 1462038"/>
                <a:gd name="connsiteX29" fmla="*/ 3076144 w 8323021"/>
                <a:gd name="connsiteY29" fmla="*/ 1277889 h 1462038"/>
                <a:gd name="connsiteX30" fmla="*/ 3080329 w 8323021"/>
                <a:gd name="connsiteY30" fmla="*/ 1259753 h 1462038"/>
                <a:gd name="connsiteX31" fmla="*/ 3172404 w 8323021"/>
                <a:gd name="connsiteY31" fmla="*/ 1335087 h 1462038"/>
                <a:gd name="connsiteX32" fmla="*/ 3242158 w 8323021"/>
                <a:gd name="connsiteY32" fmla="*/ 1400655 h 1462038"/>
                <a:gd name="connsiteX33" fmla="*/ 3244948 w 8323021"/>
                <a:gd name="connsiteY33" fmla="*/ 1402051 h 1462038"/>
                <a:gd name="connsiteX34" fmla="*/ 3242158 w 8323021"/>
                <a:gd name="connsiteY34" fmla="*/ 1388100 h 1462038"/>
                <a:gd name="connsiteX35" fmla="*/ 3229602 w 8323021"/>
                <a:gd name="connsiteY35" fmla="*/ 1357408 h 1462038"/>
                <a:gd name="connsiteX36" fmla="*/ 3190540 w 8323021"/>
                <a:gd name="connsiteY36" fmla="*/ 1276494 h 1462038"/>
                <a:gd name="connsiteX37" fmla="*/ 3152873 w 8323021"/>
                <a:gd name="connsiteY37" fmla="*/ 1195579 h 1462038"/>
                <a:gd name="connsiteX38" fmla="*/ 3154268 w 8323021"/>
                <a:gd name="connsiteY38" fmla="*/ 1178839 h 1462038"/>
                <a:gd name="connsiteX39" fmla="*/ 3164033 w 8323021"/>
                <a:gd name="connsiteY39" fmla="*/ 1173258 h 1462038"/>
                <a:gd name="connsiteX40" fmla="*/ 3173799 w 8323021"/>
                <a:gd name="connsiteY40" fmla="*/ 1166283 h 1462038"/>
                <a:gd name="connsiteX41" fmla="*/ 3171009 w 8323021"/>
                <a:gd name="connsiteY41" fmla="*/ 1153727 h 1462038"/>
                <a:gd name="connsiteX42" fmla="*/ 3172404 w 8323021"/>
                <a:gd name="connsiteY42" fmla="*/ 1123036 h 1462038"/>
                <a:gd name="connsiteX43" fmla="*/ 3236577 w 8323021"/>
                <a:gd name="connsiteY43" fmla="*/ 966787 h 1462038"/>
                <a:gd name="connsiteX44" fmla="*/ 3277035 w 8323021"/>
                <a:gd name="connsiteY44" fmla="*/ 758921 h 1462038"/>
                <a:gd name="connsiteX45" fmla="*/ 3159848 w 8323021"/>
                <a:gd name="connsiteY45" fmla="*/ 616623 h 1462038"/>
                <a:gd name="connsiteX46" fmla="*/ 3158453 w 8323021"/>
                <a:gd name="connsiteY46" fmla="*/ 616623 h 1462038"/>
                <a:gd name="connsiteX47" fmla="*/ 3129156 w 8323021"/>
                <a:gd name="connsiteY47" fmla="*/ 619413 h 1462038"/>
                <a:gd name="connsiteX48" fmla="*/ 3111020 w 8323021"/>
                <a:gd name="connsiteY48" fmla="*/ 666846 h 1462038"/>
                <a:gd name="connsiteX49" fmla="*/ 3071958 w 8323021"/>
                <a:gd name="connsiteY49" fmla="*/ 676612 h 1462038"/>
                <a:gd name="connsiteX50" fmla="*/ 3041267 w 8323021"/>
                <a:gd name="connsiteY50" fmla="*/ 683587 h 1462038"/>
                <a:gd name="connsiteX51" fmla="*/ 3027316 w 8323021"/>
                <a:gd name="connsiteY51" fmla="*/ 689167 h 1462038"/>
                <a:gd name="connsiteX52" fmla="*/ 3039872 w 8323021"/>
                <a:gd name="connsiteY52" fmla="*/ 697538 h 1462038"/>
                <a:gd name="connsiteX53" fmla="*/ 3063588 w 8323021"/>
                <a:gd name="connsiteY53" fmla="*/ 721254 h 1462038"/>
                <a:gd name="connsiteX54" fmla="*/ 3063588 w 8323021"/>
                <a:gd name="connsiteY54" fmla="*/ 722649 h 1462038"/>
                <a:gd name="connsiteX55" fmla="*/ 3122181 w 8323021"/>
                <a:gd name="connsiteY55" fmla="*/ 679402 h 1462038"/>
                <a:gd name="connsiteX56" fmla="*/ 3212861 w 8323021"/>
                <a:gd name="connsiteY56" fmla="*/ 678007 h 1462038"/>
                <a:gd name="connsiteX57" fmla="*/ 3264479 w 8323021"/>
                <a:gd name="connsiteY57" fmla="*/ 781242 h 1462038"/>
                <a:gd name="connsiteX58" fmla="*/ 3247738 w 8323021"/>
                <a:gd name="connsiteY58" fmla="*/ 852391 h 1462038"/>
                <a:gd name="connsiteX59" fmla="*/ 3196120 w 8323021"/>
                <a:gd name="connsiteY59" fmla="*/ 954231 h 1462038"/>
                <a:gd name="connsiteX60" fmla="*/ 3041267 w 8323021"/>
                <a:gd name="connsiteY60" fmla="*/ 1169073 h 1462038"/>
                <a:gd name="connsiteX61" fmla="*/ 2915710 w 8323021"/>
                <a:gd name="connsiteY61" fmla="*/ 1259753 h 1462038"/>
                <a:gd name="connsiteX62" fmla="*/ 2746906 w 8323021"/>
                <a:gd name="connsiteY62" fmla="*/ 1244407 h 1462038"/>
                <a:gd name="connsiteX63" fmla="*/ 2674362 w 8323021"/>
                <a:gd name="connsiteY63" fmla="*/ 1229061 h 1462038"/>
                <a:gd name="connsiteX64" fmla="*/ 2675757 w 8323021"/>
                <a:gd name="connsiteY64" fmla="*/ 1231851 h 1462038"/>
                <a:gd name="connsiteX65" fmla="*/ 2682732 w 8323021"/>
                <a:gd name="connsiteY65" fmla="*/ 1293235 h 1462038"/>
                <a:gd name="connsiteX66" fmla="*/ 2672967 w 8323021"/>
                <a:gd name="connsiteY66" fmla="*/ 1329507 h 1462038"/>
                <a:gd name="connsiteX67" fmla="*/ 2678547 w 8323021"/>
                <a:gd name="connsiteY67" fmla="*/ 1378334 h 1462038"/>
                <a:gd name="connsiteX68" fmla="*/ 2660411 w 8323021"/>
                <a:gd name="connsiteY68" fmla="*/ 1397865 h 1462038"/>
                <a:gd name="connsiteX69" fmla="*/ 2650646 w 8323021"/>
                <a:gd name="connsiteY69" fmla="*/ 1399261 h 1462038"/>
                <a:gd name="connsiteX70" fmla="*/ 2646460 w 8323021"/>
                <a:gd name="connsiteY70" fmla="*/ 1416001 h 1462038"/>
                <a:gd name="connsiteX71" fmla="*/ 2645065 w 8323021"/>
                <a:gd name="connsiteY71" fmla="*/ 1439718 h 1462038"/>
                <a:gd name="connsiteX72" fmla="*/ 2646460 w 8323021"/>
                <a:gd name="connsiteY72" fmla="*/ 1441113 h 1462038"/>
                <a:gd name="connsiteX73" fmla="*/ 2647856 w 8323021"/>
                <a:gd name="connsiteY73" fmla="*/ 1441113 h 1462038"/>
                <a:gd name="connsiteX74" fmla="*/ 2649251 w 8323021"/>
                <a:gd name="connsiteY74" fmla="*/ 1441113 h 1462038"/>
                <a:gd name="connsiteX75" fmla="*/ 2653436 w 8323021"/>
                <a:gd name="connsiteY75" fmla="*/ 1443903 h 1462038"/>
                <a:gd name="connsiteX76" fmla="*/ 2649251 w 8323021"/>
                <a:gd name="connsiteY76" fmla="*/ 1448088 h 1462038"/>
                <a:gd name="connsiteX77" fmla="*/ 2646460 w 8323021"/>
                <a:gd name="connsiteY77" fmla="*/ 1448088 h 1462038"/>
                <a:gd name="connsiteX78" fmla="*/ 2586472 w 8323021"/>
                <a:gd name="connsiteY78" fmla="*/ 1448088 h 1462038"/>
                <a:gd name="connsiteX79" fmla="*/ 44645 w 8323021"/>
                <a:gd name="connsiteY79" fmla="*/ 1452273 h 1462038"/>
                <a:gd name="connsiteX80" fmla="*/ 3 w 8323021"/>
                <a:gd name="connsiteY80" fmla="*/ 1452273 h 1462038"/>
                <a:gd name="connsiteX81" fmla="*/ 509205 w 8323021"/>
                <a:gd name="connsiteY81" fmla="*/ 1449483 h 1462038"/>
                <a:gd name="connsiteX82" fmla="*/ 44645 w 8323021"/>
                <a:gd name="connsiteY82" fmla="*/ 1445298 h 1462038"/>
                <a:gd name="connsiteX83" fmla="*/ 1580623 w 8323021"/>
                <a:gd name="connsiteY83" fmla="*/ 1442508 h 1462038"/>
                <a:gd name="connsiteX84" fmla="*/ 2314433 w 8323021"/>
                <a:gd name="connsiteY84" fmla="*/ 1441113 h 1462038"/>
                <a:gd name="connsiteX85" fmla="*/ 2555781 w 8323021"/>
                <a:gd name="connsiteY85" fmla="*/ 1441113 h 1462038"/>
                <a:gd name="connsiteX86" fmla="*/ 2624139 w 8323021"/>
                <a:gd name="connsiteY86" fmla="*/ 1441113 h 1462038"/>
                <a:gd name="connsiteX87" fmla="*/ 2636695 w 8323021"/>
                <a:gd name="connsiteY87" fmla="*/ 1441113 h 1462038"/>
                <a:gd name="connsiteX88" fmla="*/ 2642275 w 8323021"/>
                <a:gd name="connsiteY88" fmla="*/ 1400655 h 1462038"/>
                <a:gd name="connsiteX89" fmla="*/ 2597633 w 8323021"/>
                <a:gd name="connsiteY89" fmla="*/ 1392285 h 1462038"/>
                <a:gd name="connsiteX90" fmla="*/ 2597633 w 8323021"/>
                <a:gd name="connsiteY90" fmla="*/ 1396470 h 1462038"/>
                <a:gd name="connsiteX91" fmla="*/ 2589262 w 8323021"/>
                <a:gd name="connsiteY91" fmla="*/ 1416001 h 1462038"/>
                <a:gd name="connsiteX92" fmla="*/ 2498583 w 8323021"/>
                <a:gd name="connsiteY92" fmla="*/ 1396470 h 1462038"/>
                <a:gd name="connsiteX93" fmla="*/ 2480447 w 8323021"/>
                <a:gd name="connsiteY93" fmla="*/ 1322531 h 1462038"/>
                <a:gd name="connsiteX94" fmla="*/ 2490212 w 8323021"/>
                <a:gd name="connsiteY94" fmla="*/ 1236037 h 1462038"/>
                <a:gd name="connsiteX95" fmla="*/ 2491607 w 8323021"/>
                <a:gd name="connsiteY95" fmla="*/ 1233246 h 1462038"/>
                <a:gd name="connsiteX96" fmla="*/ 2463706 w 8323021"/>
                <a:gd name="connsiteY96" fmla="*/ 1233246 h 1462038"/>
                <a:gd name="connsiteX97" fmla="*/ 2407903 w 8323021"/>
                <a:gd name="connsiteY97" fmla="*/ 1199765 h 1462038"/>
                <a:gd name="connsiteX98" fmla="*/ 2430224 w 8323021"/>
                <a:gd name="connsiteY98" fmla="*/ 1085368 h 1462038"/>
                <a:gd name="connsiteX99" fmla="*/ 2452545 w 8323021"/>
                <a:gd name="connsiteY99" fmla="*/ 1054677 h 1462038"/>
                <a:gd name="connsiteX100" fmla="*/ 2452545 w 8323021"/>
                <a:gd name="connsiteY100" fmla="*/ 1004454 h 1462038"/>
                <a:gd name="connsiteX101" fmla="*/ 2453940 w 8323021"/>
                <a:gd name="connsiteY101" fmla="*/ 996084 h 1462038"/>
                <a:gd name="connsiteX102" fmla="*/ 2451150 w 8323021"/>
                <a:gd name="connsiteY102" fmla="*/ 991898 h 1462038"/>
                <a:gd name="connsiteX103" fmla="*/ 2423248 w 8323021"/>
                <a:gd name="connsiteY103" fmla="*/ 915169 h 1462038"/>
                <a:gd name="connsiteX104" fmla="*/ 2357680 w 8323021"/>
                <a:gd name="connsiteY104" fmla="*/ 640339 h 1462038"/>
                <a:gd name="connsiteX105" fmla="*/ 2339544 w 8323021"/>
                <a:gd name="connsiteY105" fmla="*/ 524548 h 1462038"/>
                <a:gd name="connsiteX106" fmla="*/ 2342334 w 8323021"/>
                <a:gd name="connsiteY106" fmla="*/ 465955 h 1462038"/>
                <a:gd name="connsiteX107" fmla="*/ 2413483 w 8323021"/>
                <a:gd name="connsiteY107" fmla="*/ 439449 h 1462038"/>
                <a:gd name="connsiteX108" fmla="*/ 2458125 w 8323021"/>
                <a:gd name="connsiteY108" fmla="*/ 439449 h 1462038"/>
                <a:gd name="connsiteX109" fmla="*/ 2458125 w 8323021"/>
                <a:gd name="connsiteY109" fmla="*/ 396201 h 1462038"/>
                <a:gd name="connsiteX110" fmla="*/ 2497187 w 8323021"/>
                <a:gd name="connsiteY110" fmla="*/ 375275 h 1462038"/>
                <a:gd name="connsiteX111" fmla="*/ 2562756 w 8323021"/>
                <a:gd name="connsiteY111" fmla="*/ 368300 h 1462038"/>
                <a:gd name="connsiteX112" fmla="*/ 2619954 w 8323021"/>
                <a:gd name="connsiteY112" fmla="*/ 403177 h 1462038"/>
                <a:gd name="connsiteX113" fmla="*/ 2631115 w 8323021"/>
                <a:gd name="connsiteY113" fmla="*/ 672426 h 1462038"/>
                <a:gd name="connsiteX114" fmla="*/ 2635300 w 8323021"/>
                <a:gd name="connsiteY114" fmla="*/ 904009 h 1462038"/>
                <a:gd name="connsiteX115" fmla="*/ 2640880 w 8323021"/>
                <a:gd name="connsiteY115" fmla="*/ 984923 h 1462038"/>
                <a:gd name="connsiteX116" fmla="*/ 2642275 w 8323021"/>
                <a:gd name="connsiteY116" fmla="*/ 997479 h 1462038"/>
                <a:gd name="connsiteX117" fmla="*/ 2646460 w 8323021"/>
                <a:gd name="connsiteY117" fmla="*/ 1000269 h 1462038"/>
                <a:gd name="connsiteX118" fmla="*/ 2659016 w 8323021"/>
                <a:gd name="connsiteY118" fmla="*/ 1017010 h 1462038"/>
                <a:gd name="connsiteX119" fmla="*/ 2652041 w 8323021"/>
                <a:gd name="connsiteY119" fmla="*/ 1023985 h 1462038"/>
                <a:gd name="connsiteX120" fmla="*/ 2646460 w 8323021"/>
                <a:gd name="connsiteY120" fmla="*/ 1022590 h 1462038"/>
                <a:gd name="connsiteX121" fmla="*/ 2638090 w 8323021"/>
                <a:gd name="connsiteY121" fmla="*/ 1001664 h 1462038"/>
                <a:gd name="connsiteX122" fmla="*/ 2565546 w 8323021"/>
                <a:gd name="connsiteY122" fmla="*/ 970972 h 1462038"/>
                <a:gd name="connsiteX123" fmla="*/ 2555781 w 8323021"/>
                <a:gd name="connsiteY123" fmla="*/ 968182 h 1462038"/>
                <a:gd name="connsiteX124" fmla="*/ 2551595 w 8323021"/>
                <a:gd name="connsiteY124" fmla="*/ 1003059 h 1462038"/>
                <a:gd name="connsiteX125" fmla="*/ 2546015 w 8323021"/>
                <a:gd name="connsiteY125" fmla="*/ 1008639 h 1462038"/>
                <a:gd name="connsiteX126" fmla="*/ 2540435 w 8323021"/>
                <a:gd name="connsiteY126" fmla="*/ 1004454 h 1462038"/>
                <a:gd name="connsiteX127" fmla="*/ 2527879 w 8323021"/>
                <a:gd name="connsiteY127" fmla="*/ 961207 h 1462038"/>
                <a:gd name="connsiteX128" fmla="*/ 2493002 w 8323021"/>
                <a:gd name="connsiteY128" fmla="*/ 962602 h 1462038"/>
                <a:gd name="connsiteX129" fmla="*/ 2465101 w 8323021"/>
                <a:gd name="connsiteY129" fmla="*/ 996084 h 1462038"/>
                <a:gd name="connsiteX130" fmla="*/ 2483237 w 8323021"/>
                <a:gd name="connsiteY130" fmla="*/ 1018405 h 1462038"/>
                <a:gd name="connsiteX131" fmla="*/ 2502768 w 8323021"/>
                <a:gd name="connsiteY131" fmla="*/ 1026775 h 1462038"/>
                <a:gd name="connsiteX132" fmla="*/ 2491607 w 8323021"/>
                <a:gd name="connsiteY132" fmla="*/ 1037936 h 1462038"/>
                <a:gd name="connsiteX133" fmla="*/ 2463706 w 8323021"/>
                <a:gd name="connsiteY133" fmla="*/ 1057467 h 1462038"/>
                <a:gd name="connsiteX134" fmla="*/ 2483237 w 8323021"/>
                <a:gd name="connsiteY134" fmla="*/ 1075603 h 1462038"/>
                <a:gd name="connsiteX135" fmla="*/ 2552990 w 8323021"/>
                <a:gd name="connsiteY135" fmla="*/ 1081183 h 1462038"/>
                <a:gd name="connsiteX136" fmla="*/ 2734350 w 8323021"/>
                <a:gd name="connsiteY136" fmla="*/ 1049097 h 1462038"/>
                <a:gd name="connsiteX137" fmla="*/ 2735745 w 8323021"/>
                <a:gd name="connsiteY137" fmla="*/ 1049097 h 1462038"/>
                <a:gd name="connsiteX138" fmla="*/ 2744116 w 8323021"/>
                <a:gd name="connsiteY138" fmla="*/ 1030961 h 1462038"/>
                <a:gd name="connsiteX139" fmla="*/ 2716214 w 8323021"/>
                <a:gd name="connsiteY139" fmla="*/ 1037936 h 1462038"/>
                <a:gd name="connsiteX140" fmla="*/ 2682732 w 8323021"/>
                <a:gd name="connsiteY140" fmla="*/ 1047701 h 1462038"/>
                <a:gd name="connsiteX141" fmla="*/ 2681337 w 8323021"/>
                <a:gd name="connsiteY141" fmla="*/ 1049097 h 1462038"/>
                <a:gd name="connsiteX142" fmla="*/ 2671572 w 8323021"/>
                <a:gd name="connsiteY142" fmla="*/ 1054677 h 1462038"/>
                <a:gd name="connsiteX143" fmla="*/ 2661806 w 8323021"/>
                <a:gd name="connsiteY143" fmla="*/ 1050492 h 1462038"/>
                <a:gd name="connsiteX144" fmla="*/ 2677152 w 8323021"/>
                <a:gd name="connsiteY144" fmla="*/ 1040726 h 1462038"/>
                <a:gd name="connsiteX145" fmla="*/ 2664596 w 8323021"/>
                <a:gd name="connsiteY145" fmla="*/ 963997 h 1462038"/>
                <a:gd name="connsiteX146" fmla="*/ 2645065 w 8323021"/>
                <a:gd name="connsiteY146" fmla="*/ 827280 h 1462038"/>
                <a:gd name="connsiteX147" fmla="*/ 2731560 w 8323021"/>
                <a:gd name="connsiteY147" fmla="*/ 683587 h 1462038"/>
                <a:gd name="connsiteX148" fmla="*/ 2727375 w 8323021"/>
                <a:gd name="connsiteY148" fmla="*/ 680797 h 1462038"/>
                <a:gd name="connsiteX149" fmla="*/ 2723190 w 8323021"/>
                <a:gd name="connsiteY149" fmla="*/ 675216 h 1462038"/>
                <a:gd name="connsiteX150" fmla="*/ 2802709 w 8323021"/>
                <a:gd name="connsiteY150" fmla="*/ 602672 h 1462038"/>
                <a:gd name="connsiteX151" fmla="*/ 2825030 w 8323021"/>
                <a:gd name="connsiteY151" fmla="*/ 585932 h 1462038"/>
                <a:gd name="connsiteX152" fmla="*/ 2728770 w 8323021"/>
                <a:gd name="connsiteY152" fmla="*/ 524548 h 1462038"/>
                <a:gd name="connsiteX153" fmla="*/ 2727375 w 8323021"/>
                <a:gd name="connsiteY153" fmla="*/ 470140 h 1462038"/>
                <a:gd name="connsiteX154" fmla="*/ 2755276 w 8323021"/>
                <a:gd name="connsiteY154" fmla="*/ 417127 h 1462038"/>
                <a:gd name="connsiteX155" fmla="*/ 2781783 w 8323021"/>
                <a:gd name="connsiteY155" fmla="*/ 371090 h 1462038"/>
                <a:gd name="connsiteX156" fmla="*/ 2791548 w 8323021"/>
                <a:gd name="connsiteY156" fmla="*/ 348769 h 1462038"/>
                <a:gd name="connsiteX157" fmla="*/ 2778993 w 8323021"/>
                <a:gd name="connsiteY157" fmla="*/ 304126 h 1462038"/>
                <a:gd name="connsiteX158" fmla="*/ 2845956 w 8323021"/>
                <a:gd name="connsiteY158" fmla="*/ 221817 h 1462038"/>
                <a:gd name="connsiteX159" fmla="*/ 2970118 w 8323021"/>
                <a:gd name="connsiteY159" fmla="*/ 217632 h 1462038"/>
                <a:gd name="connsiteX160" fmla="*/ 3101255 w 8323021"/>
                <a:gd name="connsiteY160" fmla="*/ 238558 h 1462038"/>
                <a:gd name="connsiteX161" fmla="*/ 3143107 w 8323021"/>
                <a:gd name="connsiteY161" fmla="*/ 265064 h 1462038"/>
                <a:gd name="connsiteX162" fmla="*/ 3154268 w 8323021"/>
                <a:gd name="connsiteY162" fmla="*/ 267854 h 1462038"/>
                <a:gd name="connsiteX163" fmla="*/ 3161243 w 8323021"/>
                <a:gd name="connsiteY163" fmla="*/ 269250 h 1462038"/>
                <a:gd name="connsiteX164" fmla="*/ 3161243 w 8323021"/>
                <a:gd name="connsiteY164" fmla="*/ 239953 h 1462038"/>
                <a:gd name="connsiteX165" fmla="*/ 3138922 w 8323021"/>
                <a:gd name="connsiteY165" fmla="*/ 228792 h 1462038"/>
                <a:gd name="connsiteX166" fmla="*/ 2974303 w 8323021"/>
                <a:gd name="connsiteY166" fmla="*/ 181360 h 1462038"/>
                <a:gd name="connsiteX167" fmla="*/ 2836191 w 8323021"/>
                <a:gd name="connsiteY167" fmla="*/ 200891 h 1462038"/>
                <a:gd name="connsiteX168" fmla="*/ 2797129 w 8323021"/>
                <a:gd name="connsiteY168" fmla="*/ 219027 h 1462038"/>
                <a:gd name="connsiteX169" fmla="*/ 2794338 w 8323021"/>
                <a:gd name="connsiteY169" fmla="*/ 245533 h 1462038"/>
                <a:gd name="connsiteX170" fmla="*/ 2728770 w 8323021"/>
                <a:gd name="connsiteY170" fmla="*/ 280410 h 1462038"/>
                <a:gd name="connsiteX171" fmla="*/ 2721795 w 8323021"/>
                <a:gd name="connsiteY171" fmla="*/ 276225 h 1462038"/>
                <a:gd name="connsiteX172" fmla="*/ 2725980 w 8323021"/>
                <a:gd name="connsiteY172" fmla="*/ 263669 h 1462038"/>
                <a:gd name="connsiteX173" fmla="*/ 2788758 w 8323021"/>
                <a:gd name="connsiteY173" fmla="*/ 214842 h 1462038"/>
                <a:gd name="connsiteX174" fmla="*/ 2788758 w 8323021"/>
                <a:gd name="connsiteY174" fmla="*/ 210656 h 1462038"/>
                <a:gd name="connsiteX175" fmla="*/ 2792943 w 8323021"/>
                <a:gd name="connsiteY175" fmla="*/ 146483 h 1462038"/>
                <a:gd name="connsiteX176" fmla="*/ 2826425 w 8323021"/>
                <a:gd name="connsiteY176" fmla="*/ 80914 h 1462038"/>
                <a:gd name="connsiteX177" fmla="*/ 2894784 w 8323021"/>
                <a:gd name="connsiteY177" fmla="*/ 20926 h 1462038"/>
                <a:gd name="connsiteX178" fmla="*/ 2910130 w 8323021"/>
                <a:gd name="connsiteY178" fmla="*/ 12556 h 1462038"/>
                <a:gd name="connsiteX179" fmla="*/ 2970118 w 8323021"/>
                <a:gd name="connsiteY179" fmla="*/ 0 h 1462038"/>
                <a:gd name="connsiteX180" fmla="*/ 3011970 w 8323021"/>
                <a:gd name="connsiteY180" fmla="*/ 16741 h 1462038"/>
                <a:gd name="connsiteX181" fmla="*/ 3018946 w 8323021"/>
                <a:gd name="connsiteY181" fmla="*/ 29297 h 1462038"/>
                <a:gd name="connsiteX182" fmla="*/ 3122181 w 8323021"/>
                <a:gd name="connsiteY182" fmla="*/ 85100 h 1462038"/>
                <a:gd name="connsiteX183" fmla="*/ 3159848 w 8323021"/>
                <a:gd name="connsiteY183" fmla="*/ 191125 h 1462038"/>
                <a:gd name="connsiteX184" fmla="*/ 3165429 w 8323021"/>
                <a:gd name="connsiteY184" fmla="*/ 237163 h 1462038"/>
                <a:gd name="connsiteX185" fmla="*/ 3210071 w 8323021"/>
                <a:gd name="connsiteY185" fmla="*/ 274830 h 1462038"/>
                <a:gd name="connsiteX186" fmla="*/ 3205886 w 8323021"/>
                <a:gd name="connsiteY186" fmla="*/ 287386 h 1462038"/>
                <a:gd name="connsiteX187" fmla="*/ 3176589 w 8323021"/>
                <a:gd name="connsiteY187" fmla="*/ 291571 h 1462038"/>
                <a:gd name="connsiteX188" fmla="*/ 3180774 w 8323021"/>
                <a:gd name="connsiteY188" fmla="*/ 306917 h 1462038"/>
                <a:gd name="connsiteX189" fmla="*/ 3193330 w 8323021"/>
                <a:gd name="connsiteY189" fmla="*/ 347374 h 1462038"/>
                <a:gd name="connsiteX190" fmla="*/ 3233787 w 8323021"/>
                <a:gd name="connsiteY190" fmla="*/ 566401 h 1462038"/>
                <a:gd name="connsiteX191" fmla="*/ 3207281 w 8323021"/>
                <a:gd name="connsiteY191" fmla="*/ 602672 h 1462038"/>
                <a:gd name="connsiteX192" fmla="*/ 3171009 w 8323021"/>
                <a:gd name="connsiteY192" fmla="*/ 618018 h 1462038"/>
                <a:gd name="connsiteX193" fmla="*/ 3286800 w 8323021"/>
                <a:gd name="connsiteY193" fmla="*/ 761711 h 1462038"/>
                <a:gd name="connsiteX194" fmla="*/ 3246343 w 8323021"/>
                <a:gd name="connsiteY194" fmla="*/ 973762 h 1462038"/>
                <a:gd name="connsiteX195" fmla="*/ 3180774 w 8323021"/>
                <a:gd name="connsiteY195" fmla="*/ 1131406 h 1462038"/>
                <a:gd name="connsiteX196" fmla="*/ 3179379 w 8323021"/>
                <a:gd name="connsiteY196" fmla="*/ 1155122 h 1462038"/>
                <a:gd name="connsiteX197" fmla="*/ 3182169 w 8323021"/>
                <a:gd name="connsiteY197" fmla="*/ 1173258 h 1462038"/>
                <a:gd name="connsiteX198" fmla="*/ 3168219 w 8323021"/>
                <a:gd name="connsiteY198" fmla="*/ 1184419 h 1462038"/>
                <a:gd name="connsiteX199" fmla="*/ 3162638 w 8323021"/>
                <a:gd name="connsiteY199" fmla="*/ 1187209 h 1462038"/>
                <a:gd name="connsiteX200" fmla="*/ 3162638 w 8323021"/>
                <a:gd name="connsiteY200" fmla="*/ 1199765 h 1462038"/>
                <a:gd name="connsiteX201" fmla="*/ 3198910 w 8323021"/>
                <a:gd name="connsiteY201" fmla="*/ 1279284 h 1462038"/>
                <a:gd name="connsiteX202" fmla="*/ 3239367 w 8323021"/>
                <a:gd name="connsiteY202" fmla="*/ 1361593 h 1462038"/>
                <a:gd name="connsiteX203" fmla="*/ 3251923 w 8323021"/>
                <a:gd name="connsiteY203" fmla="*/ 1392285 h 1462038"/>
                <a:gd name="connsiteX204" fmla="*/ 3251923 w 8323021"/>
                <a:gd name="connsiteY204" fmla="*/ 1411816 h 1462038"/>
                <a:gd name="connsiteX205" fmla="*/ 3242158 w 8323021"/>
                <a:gd name="connsiteY205" fmla="*/ 1411816 h 1462038"/>
                <a:gd name="connsiteX206" fmla="*/ 3171009 w 8323021"/>
                <a:gd name="connsiteY206" fmla="*/ 1344852 h 1462038"/>
                <a:gd name="connsiteX207" fmla="*/ 3116601 w 8323021"/>
                <a:gd name="connsiteY207" fmla="*/ 1290445 h 1462038"/>
                <a:gd name="connsiteX208" fmla="*/ 3085909 w 8323021"/>
                <a:gd name="connsiteY208" fmla="*/ 1270914 h 1462038"/>
                <a:gd name="connsiteX209" fmla="*/ 3085909 w 8323021"/>
                <a:gd name="connsiteY209" fmla="*/ 1282074 h 1462038"/>
                <a:gd name="connsiteX210" fmla="*/ 3109626 w 8323021"/>
                <a:gd name="connsiteY210" fmla="*/ 1357408 h 1462038"/>
                <a:gd name="connsiteX211" fmla="*/ 3115206 w 8323021"/>
                <a:gd name="connsiteY211" fmla="*/ 1385310 h 1462038"/>
                <a:gd name="connsiteX212" fmla="*/ 3104045 w 8323021"/>
                <a:gd name="connsiteY212" fmla="*/ 1385310 h 1462038"/>
                <a:gd name="connsiteX213" fmla="*/ 3070563 w 8323021"/>
                <a:gd name="connsiteY213" fmla="*/ 1362988 h 1462038"/>
                <a:gd name="connsiteX214" fmla="*/ 3041267 w 8323021"/>
                <a:gd name="connsiteY214" fmla="*/ 1343458 h 1462038"/>
                <a:gd name="connsiteX215" fmla="*/ 3023131 w 8323021"/>
                <a:gd name="connsiteY215" fmla="*/ 1337877 h 1462038"/>
                <a:gd name="connsiteX216" fmla="*/ 3020341 w 8323021"/>
                <a:gd name="connsiteY216" fmla="*/ 1344852 h 1462038"/>
                <a:gd name="connsiteX217" fmla="*/ 3027316 w 8323021"/>
                <a:gd name="connsiteY217" fmla="*/ 1379729 h 1462038"/>
                <a:gd name="connsiteX218" fmla="*/ 3030106 w 8323021"/>
                <a:gd name="connsiteY218" fmla="*/ 1417396 h 1462038"/>
                <a:gd name="connsiteX219" fmla="*/ 3004995 w 8323021"/>
                <a:gd name="connsiteY219" fmla="*/ 1425767 h 1462038"/>
                <a:gd name="connsiteX220" fmla="*/ 2905944 w 8323021"/>
                <a:gd name="connsiteY220" fmla="*/ 1409026 h 1462038"/>
                <a:gd name="connsiteX221" fmla="*/ 2859907 w 8323021"/>
                <a:gd name="connsiteY221" fmla="*/ 1395075 h 1462038"/>
                <a:gd name="connsiteX222" fmla="*/ 2866882 w 8323021"/>
                <a:gd name="connsiteY222" fmla="*/ 1431347 h 1462038"/>
                <a:gd name="connsiteX223" fmla="*/ 2857117 w 8323021"/>
                <a:gd name="connsiteY223" fmla="*/ 1450878 h 1462038"/>
                <a:gd name="connsiteX224" fmla="*/ 8309070 w 8323021"/>
                <a:gd name="connsiteY224" fmla="*/ 1457854 h 1462038"/>
                <a:gd name="connsiteX225" fmla="*/ 3522568 w 8323021"/>
                <a:gd name="connsiteY225" fmla="*/ 1462039 h 1462038"/>
                <a:gd name="connsiteX226" fmla="*/ 8323021 w 8323021"/>
                <a:gd name="connsiteY226" fmla="*/ 1459249 h 1462038"/>
                <a:gd name="connsiteX227" fmla="*/ 2494397 w 8323021"/>
                <a:gd name="connsiteY227" fmla="*/ 1230456 h 1462038"/>
                <a:gd name="connsiteX228" fmla="*/ 2486027 w 8323021"/>
                <a:gd name="connsiteY228" fmla="*/ 1273704 h 1462038"/>
                <a:gd name="connsiteX229" fmla="*/ 2484632 w 8323021"/>
                <a:gd name="connsiteY229" fmla="*/ 1351828 h 1462038"/>
                <a:gd name="connsiteX230" fmla="*/ 2498583 w 8323021"/>
                <a:gd name="connsiteY230" fmla="*/ 1389495 h 1462038"/>
                <a:gd name="connsiteX231" fmla="*/ 2580892 w 8323021"/>
                <a:gd name="connsiteY231" fmla="*/ 1409026 h 1462038"/>
                <a:gd name="connsiteX232" fmla="*/ 2586472 w 8323021"/>
                <a:gd name="connsiteY232" fmla="*/ 1396470 h 1462038"/>
                <a:gd name="connsiteX233" fmla="*/ 2585077 w 8323021"/>
                <a:gd name="connsiteY233" fmla="*/ 1388100 h 1462038"/>
                <a:gd name="connsiteX234" fmla="*/ 2572522 w 8323021"/>
                <a:gd name="connsiteY234" fmla="*/ 1382519 h 1462038"/>
                <a:gd name="connsiteX235" fmla="*/ 2565546 w 8323021"/>
                <a:gd name="connsiteY235" fmla="*/ 1360198 h 1462038"/>
                <a:gd name="connsiteX236" fmla="*/ 2557176 w 8323021"/>
                <a:gd name="connsiteY236" fmla="*/ 1318346 h 1462038"/>
                <a:gd name="connsiteX237" fmla="*/ 2554386 w 8323021"/>
                <a:gd name="connsiteY237" fmla="*/ 1238827 h 1462038"/>
                <a:gd name="connsiteX238" fmla="*/ 2559966 w 8323021"/>
                <a:gd name="connsiteY238" fmla="*/ 1233246 h 1462038"/>
                <a:gd name="connsiteX239" fmla="*/ 2571126 w 8323021"/>
                <a:gd name="connsiteY239" fmla="*/ 1256963 h 1462038"/>
                <a:gd name="connsiteX240" fmla="*/ 2579497 w 8323021"/>
                <a:gd name="connsiteY240" fmla="*/ 1304395 h 1462038"/>
                <a:gd name="connsiteX241" fmla="*/ 2590657 w 8323021"/>
                <a:gd name="connsiteY241" fmla="*/ 1382519 h 1462038"/>
                <a:gd name="connsiteX242" fmla="*/ 2607398 w 8323021"/>
                <a:gd name="connsiteY242" fmla="*/ 1386705 h 1462038"/>
                <a:gd name="connsiteX243" fmla="*/ 2638090 w 8323021"/>
                <a:gd name="connsiteY243" fmla="*/ 1390890 h 1462038"/>
                <a:gd name="connsiteX244" fmla="*/ 2646460 w 8323021"/>
                <a:gd name="connsiteY244" fmla="*/ 1367174 h 1462038"/>
                <a:gd name="connsiteX245" fmla="*/ 2659016 w 8323021"/>
                <a:gd name="connsiteY245" fmla="*/ 1328112 h 1462038"/>
                <a:gd name="connsiteX246" fmla="*/ 2642275 w 8323021"/>
                <a:gd name="connsiteY246" fmla="*/ 1270914 h 1462038"/>
                <a:gd name="connsiteX247" fmla="*/ 2615769 w 8323021"/>
                <a:gd name="connsiteY247" fmla="*/ 1199765 h 1462038"/>
                <a:gd name="connsiteX248" fmla="*/ 2585077 w 8323021"/>
                <a:gd name="connsiteY248" fmla="*/ 1210925 h 1462038"/>
                <a:gd name="connsiteX249" fmla="*/ 2495792 w 8323021"/>
                <a:gd name="connsiteY249" fmla="*/ 1231851 h 1462038"/>
                <a:gd name="connsiteX250" fmla="*/ 2494397 w 8323021"/>
                <a:gd name="connsiteY250" fmla="*/ 1230456 h 1462038"/>
                <a:gd name="connsiteX251" fmla="*/ 2494397 w 8323021"/>
                <a:gd name="connsiteY251" fmla="*/ 1230456 h 1462038"/>
                <a:gd name="connsiteX252" fmla="*/ 2664596 w 8323021"/>
                <a:gd name="connsiteY252" fmla="*/ 1342062 h 1462038"/>
                <a:gd name="connsiteX253" fmla="*/ 2654831 w 8323021"/>
                <a:gd name="connsiteY253" fmla="*/ 1369964 h 1462038"/>
                <a:gd name="connsiteX254" fmla="*/ 2647856 w 8323021"/>
                <a:gd name="connsiteY254" fmla="*/ 1390890 h 1462038"/>
                <a:gd name="connsiteX255" fmla="*/ 2654831 w 8323021"/>
                <a:gd name="connsiteY255" fmla="*/ 1389495 h 1462038"/>
                <a:gd name="connsiteX256" fmla="*/ 2667387 w 8323021"/>
                <a:gd name="connsiteY256" fmla="*/ 1375544 h 1462038"/>
                <a:gd name="connsiteX257" fmla="*/ 2664596 w 8323021"/>
                <a:gd name="connsiteY257" fmla="*/ 1342062 h 1462038"/>
                <a:gd name="connsiteX258" fmla="*/ 2578102 w 8323021"/>
                <a:gd name="connsiteY258" fmla="*/ 1376939 h 1462038"/>
                <a:gd name="connsiteX259" fmla="*/ 2583682 w 8323021"/>
                <a:gd name="connsiteY259" fmla="*/ 1379729 h 1462038"/>
                <a:gd name="connsiteX260" fmla="*/ 2573917 w 8323021"/>
                <a:gd name="connsiteY260" fmla="*/ 1308581 h 1462038"/>
                <a:gd name="connsiteX261" fmla="*/ 2559966 w 8323021"/>
                <a:gd name="connsiteY261" fmla="*/ 1243012 h 1462038"/>
                <a:gd name="connsiteX262" fmla="*/ 2564151 w 8323021"/>
                <a:gd name="connsiteY262" fmla="*/ 1315556 h 1462038"/>
                <a:gd name="connsiteX263" fmla="*/ 2578102 w 8323021"/>
                <a:gd name="connsiteY263" fmla="*/ 1376939 h 1462038"/>
                <a:gd name="connsiteX264" fmla="*/ 2624139 w 8323021"/>
                <a:gd name="connsiteY264" fmla="*/ 1198370 h 1462038"/>
                <a:gd name="connsiteX265" fmla="*/ 2628325 w 8323021"/>
                <a:gd name="connsiteY265" fmla="*/ 1208135 h 1462038"/>
                <a:gd name="connsiteX266" fmla="*/ 2649251 w 8323021"/>
                <a:gd name="connsiteY266" fmla="*/ 1266728 h 1462038"/>
                <a:gd name="connsiteX267" fmla="*/ 2664596 w 8323021"/>
                <a:gd name="connsiteY267" fmla="*/ 1315556 h 1462038"/>
                <a:gd name="connsiteX268" fmla="*/ 2665992 w 8323021"/>
                <a:gd name="connsiteY268" fmla="*/ 1237432 h 1462038"/>
                <a:gd name="connsiteX269" fmla="*/ 2660411 w 8323021"/>
                <a:gd name="connsiteY269" fmla="*/ 1227666 h 1462038"/>
                <a:gd name="connsiteX270" fmla="*/ 2633905 w 8323021"/>
                <a:gd name="connsiteY270" fmla="*/ 1213715 h 1462038"/>
                <a:gd name="connsiteX271" fmla="*/ 2635300 w 8323021"/>
                <a:gd name="connsiteY271" fmla="*/ 1195579 h 1462038"/>
                <a:gd name="connsiteX272" fmla="*/ 2624139 w 8323021"/>
                <a:gd name="connsiteY272" fmla="*/ 1198370 h 1462038"/>
                <a:gd name="connsiteX273" fmla="*/ 2667387 w 8323021"/>
                <a:gd name="connsiteY273" fmla="*/ 1222086 h 1462038"/>
                <a:gd name="connsiteX274" fmla="*/ 2742721 w 8323021"/>
                <a:gd name="connsiteY274" fmla="*/ 1238827 h 1462038"/>
                <a:gd name="connsiteX275" fmla="*/ 2910130 w 8323021"/>
                <a:gd name="connsiteY275" fmla="*/ 1254173 h 1462038"/>
                <a:gd name="connsiteX276" fmla="*/ 2963143 w 8323021"/>
                <a:gd name="connsiteY276" fmla="*/ 1230456 h 1462038"/>
                <a:gd name="connsiteX277" fmla="*/ 3031501 w 8323021"/>
                <a:gd name="connsiteY277" fmla="*/ 1166283 h 1462038"/>
                <a:gd name="connsiteX278" fmla="*/ 3186355 w 8323021"/>
                <a:gd name="connsiteY278" fmla="*/ 952836 h 1462038"/>
                <a:gd name="connsiteX279" fmla="*/ 3237972 w 8323021"/>
                <a:gd name="connsiteY279" fmla="*/ 850996 h 1462038"/>
                <a:gd name="connsiteX280" fmla="*/ 3254713 w 8323021"/>
                <a:gd name="connsiteY280" fmla="*/ 782637 h 1462038"/>
                <a:gd name="connsiteX281" fmla="*/ 3237972 w 8323021"/>
                <a:gd name="connsiteY281" fmla="*/ 721254 h 1462038"/>
                <a:gd name="connsiteX282" fmla="*/ 3205886 w 8323021"/>
                <a:gd name="connsiteY282" fmla="*/ 684982 h 1462038"/>
                <a:gd name="connsiteX283" fmla="*/ 3168219 w 8323021"/>
                <a:gd name="connsiteY283" fmla="*/ 675216 h 1462038"/>
                <a:gd name="connsiteX284" fmla="*/ 3122181 w 8323021"/>
                <a:gd name="connsiteY284" fmla="*/ 686377 h 1462038"/>
                <a:gd name="connsiteX285" fmla="*/ 2975698 w 8323021"/>
                <a:gd name="connsiteY285" fmla="*/ 870527 h 1462038"/>
                <a:gd name="connsiteX286" fmla="*/ 2939426 w 8323021"/>
                <a:gd name="connsiteY286" fmla="*/ 936095 h 1462038"/>
                <a:gd name="connsiteX287" fmla="*/ 2886413 w 8323021"/>
                <a:gd name="connsiteY287" fmla="*/ 1012825 h 1462038"/>
                <a:gd name="connsiteX288" fmla="*/ 2872463 w 8323021"/>
                <a:gd name="connsiteY288" fmla="*/ 1047701 h 1462038"/>
                <a:gd name="connsiteX289" fmla="*/ 2841771 w 8323021"/>
                <a:gd name="connsiteY289" fmla="*/ 1093739 h 1462038"/>
                <a:gd name="connsiteX290" fmla="*/ 2804104 w 8323021"/>
                <a:gd name="connsiteY290" fmla="*/ 1114665 h 1462038"/>
                <a:gd name="connsiteX291" fmla="*/ 2734350 w 8323021"/>
                <a:gd name="connsiteY291" fmla="*/ 1171863 h 1462038"/>
                <a:gd name="connsiteX292" fmla="*/ 2665992 w 8323021"/>
                <a:gd name="connsiteY292" fmla="*/ 1219296 h 1462038"/>
                <a:gd name="connsiteX293" fmla="*/ 2667387 w 8323021"/>
                <a:gd name="connsiteY293" fmla="*/ 1222086 h 1462038"/>
                <a:gd name="connsiteX294" fmla="*/ 2561361 w 8323021"/>
                <a:gd name="connsiteY294" fmla="*/ 1240222 h 1462038"/>
                <a:gd name="connsiteX295" fmla="*/ 2561361 w 8323021"/>
                <a:gd name="connsiteY295" fmla="*/ 1240222 h 1462038"/>
                <a:gd name="connsiteX296" fmla="*/ 2561361 w 8323021"/>
                <a:gd name="connsiteY296" fmla="*/ 1240222 h 1462038"/>
                <a:gd name="connsiteX297" fmla="*/ 2449755 w 8323021"/>
                <a:gd name="connsiteY297" fmla="*/ 1060257 h 1462038"/>
                <a:gd name="connsiteX298" fmla="*/ 2431619 w 8323021"/>
                <a:gd name="connsiteY298" fmla="*/ 1085368 h 1462038"/>
                <a:gd name="connsiteX299" fmla="*/ 2409298 w 8323021"/>
                <a:gd name="connsiteY299" fmla="*/ 1194184 h 1462038"/>
                <a:gd name="connsiteX300" fmla="*/ 2459520 w 8323021"/>
                <a:gd name="connsiteY300" fmla="*/ 1224876 h 1462038"/>
                <a:gd name="connsiteX301" fmla="*/ 2488817 w 8323021"/>
                <a:gd name="connsiteY301" fmla="*/ 1224876 h 1462038"/>
                <a:gd name="connsiteX302" fmla="*/ 2493002 w 8323021"/>
                <a:gd name="connsiteY302" fmla="*/ 1222086 h 1462038"/>
                <a:gd name="connsiteX303" fmla="*/ 2497187 w 8323021"/>
                <a:gd name="connsiteY303" fmla="*/ 1223481 h 1462038"/>
                <a:gd name="connsiteX304" fmla="*/ 2547410 w 8323021"/>
                <a:gd name="connsiteY304" fmla="*/ 1212320 h 1462038"/>
                <a:gd name="connsiteX305" fmla="*/ 2589262 w 8323021"/>
                <a:gd name="connsiteY305" fmla="*/ 1196975 h 1462038"/>
                <a:gd name="connsiteX306" fmla="*/ 2606003 w 8323021"/>
                <a:gd name="connsiteY306" fmla="*/ 1184419 h 1462038"/>
                <a:gd name="connsiteX307" fmla="*/ 2611584 w 8323021"/>
                <a:gd name="connsiteY307" fmla="*/ 1180234 h 1462038"/>
                <a:gd name="connsiteX308" fmla="*/ 2619954 w 8323021"/>
                <a:gd name="connsiteY308" fmla="*/ 1189999 h 1462038"/>
                <a:gd name="connsiteX309" fmla="*/ 2621349 w 8323021"/>
                <a:gd name="connsiteY309" fmla="*/ 1192789 h 1462038"/>
                <a:gd name="connsiteX310" fmla="*/ 2639485 w 8323021"/>
                <a:gd name="connsiteY310" fmla="*/ 1185814 h 1462038"/>
                <a:gd name="connsiteX311" fmla="*/ 2674362 w 8323021"/>
                <a:gd name="connsiteY311" fmla="*/ 1131406 h 1462038"/>
                <a:gd name="connsiteX312" fmla="*/ 2724585 w 8323021"/>
                <a:gd name="connsiteY312" fmla="*/ 1053282 h 1462038"/>
                <a:gd name="connsiteX313" fmla="*/ 2546015 w 8323021"/>
                <a:gd name="connsiteY313" fmla="*/ 1085368 h 1462038"/>
                <a:gd name="connsiteX314" fmla="*/ 2474866 w 8323021"/>
                <a:gd name="connsiteY314" fmla="*/ 1079788 h 1462038"/>
                <a:gd name="connsiteX315" fmla="*/ 2449755 w 8323021"/>
                <a:gd name="connsiteY315" fmla="*/ 1060257 h 1462038"/>
                <a:gd name="connsiteX316" fmla="*/ 2645065 w 8323021"/>
                <a:gd name="connsiteY316" fmla="*/ 1189999 h 1462038"/>
                <a:gd name="connsiteX317" fmla="*/ 2640880 w 8323021"/>
                <a:gd name="connsiteY317" fmla="*/ 1208135 h 1462038"/>
                <a:gd name="connsiteX318" fmla="*/ 2661806 w 8323021"/>
                <a:gd name="connsiteY318" fmla="*/ 1219296 h 1462038"/>
                <a:gd name="connsiteX319" fmla="*/ 2661806 w 8323021"/>
                <a:gd name="connsiteY319" fmla="*/ 1217901 h 1462038"/>
                <a:gd name="connsiteX320" fmla="*/ 2734350 w 8323021"/>
                <a:gd name="connsiteY320" fmla="*/ 1166283 h 1462038"/>
                <a:gd name="connsiteX321" fmla="*/ 2783178 w 8323021"/>
                <a:gd name="connsiteY321" fmla="*/ 1139776 h 1462038"/>
                <a:gd name="connsiteX322" fmla="*/ 2799919 w 8323021"/>
                <a:gd name="connsiteY322" fmla="*/ 1117455 h 1462038"/>
                <a:gd name="connsiteX323" fmla="*/ 2776202 w 8323021"/>
                <a:gd name="connsiteY323" fmla="*/ 1127221 h 1462038"/>
                <a:gd name="connsiteX324" fmla="*/ 2659016 w 8323021"/>
                <a:gd name="connsiteY324" fmla="*/ 1184419 h 1462038"/>
                <a:gd name="connsiteX325" fmla="*/ 2659016 w 8323021"/>
                <a:gd name="connsiteY325" fmla="*/ 1184419 h 1462038"/>
                <a:gd name="connsiteX326" fmla="*/ 2645065 w 8323021"/>
                <a:gd name="connsiteY326" fmla="*/ 1189999 h 1462038"/>
                <a:gd name="connsiteX327" fmla="*/ 2611584 w 8323021"/>
                <a:gd name="connsiteY327" fmla="*/ 1188604 h 1462038"/>
                <a:gd name="connsiteX328" fmla="*/ 2592053 w 8323021"/>
                <a:gd name="connsiteY328" fmla="*/ 1201160 h 1462038"/>
                <a:gd name="connsiteX329" fmla="*/ 2575312 w 8323021"/>
                <a:gd name="connsiteY329" fmla="*/ 1208135 h 1462038"/>
                <a:gd name="connsiteX330" fmla="*/ 2583682 w 8323021"/>
                <a:gd name="connsiteY330" fmla="*/ 1205345 h 1462038"/>
                <a:gd name="connsiteX331" fmla="*/ 2612979 w 8323021"/>
                <a:gd name="connsiteY331" fmla="*/ 1194184 h 1462038"/>
                <a:gd name="connsiteX332" fmla="*/ 2611584 w 8323021"/>
                <a:gd name="connsiteY332" fmla="*/ 1188604 h 1462038"/>
                <a:gd name="connsiteX333" fmla="*/ 2732955 w 8323021"/>
                <a:gd name="connsiteY333" fmla="*/ 1050492 h 1462038"/>
                <a:gd name="connsiteX334" fmla="*/ 2679942 w 8323021"/>
                <a:gd name="connsiteY334" fmla="*/ 1134196 h 1462038"/>
                <a:gd name="connsiteX335" fmla="*/ 2649251 w 8323021"/>
                <a:gd name="connsiteY335" fmla="*/ 1180234 h 1462038"/>
                <a:gd name="connsiteX336" fmla="*/ 2652041 w 8323021"/>
                <a:gd name="connsiteY336" fmla="*/ 1178839 h 1462038"/>
                <a:gd name="connsiteX337" fmla="*/ 2770622 w 8323021"/>
                <a:gd name="connsiteY337" fmla="*/ 1121640 h 1462038"/>
                <a:gd name="connsiteX338" fmla="*/ 2795734 w 8323021"/>
                <a:gd name="connsiteY338" fmla="*/ 1110480 h 1462038"/>
                <a:gd name="connsiteX339" fmla="*/ 2792943 w 8323021"/>
                <a:gd name="connsiteY339" fmla="*/ 1099319 h 1462038"/>
                <a:gd name="connsiteX340" fmla="*/ 2787363 w 8323021"/>
                <a:gd name="connsiteY340" fmla="*/ 1074208 h 1462038"/>
                <a:gd name="connsiteX341" fmla="*/ 2762252 w 8323021"/>
                <a:gd name="connsiteY341" fmla="*/ 1075603 h 1462038"/>
                <a:gd name="connsiteX342" fmla="*/ 2760857 w 8323021"/>
                <a:gd name="connsiteY342" fmla="*/ 1075603 h 1462038"/>
                <a:gd name="connsiteX343" fmla="*/ 2749696 w 8323021"/>
                <a:gd name="connsiteY343" fmla="*/ 1068628 h 1462038"/>
                <a:gd name="connsiteX344" fmla="*/ 2766437 w 8323021"/>
                <a:gd name="connsiteY344" fmla="*/ 1049097 h 1462038"/>
                <a:gd name="connsiteX345" fmla="*/ 2773412 w 8323021"/>
                <a:gd name="connsiteY345" fmla="*/ 1044911 h 1462038"/>
                <a:gd name="connsiteX346" fmla="*/ 2769227 w 8323021"/>
                <a:gd name="connsiteY346" fmla="*/ 1043516 h 1462038"/>
                <a:gd name="connsiteX347" fmla="*/ 2732955 w 8323021"/>
                <a:gd name="connsiteY347" fmla="*/ 1050492 h 1462038"/>
                <a:gd name="connsiteX348" fmla="*/ 2795734 w 8323021"/>
                <a:gd name="connsiteY348" fmla="*/ 1072813 h 1462038"/>
                <a:gd name="connsiteX349" fmla="*/ 2801314 w 8323021"/>
                <a:gd name="connsiteY349" fmla="*/ 1096529 h 1462038"/>
                <a:gd name="connsiteX350" fmla="*/ 2804104 w 8323021"/>
                <a:gd name="connsiteY350" fmla="*/ 1106295 h 1462038"/>
                <a:gd name="connsiteX351" fmla="*/ 2838981 w 8323021"/>
                <a:gd name="connsiteY351" fmla="*/ 1088159 h 1462038"/>
                <a:gd name="connsiteX352" fmla="*/ 2868277 w 8323021"/>
                <a:gd name="connsiteY352" fmla="*/ 1043516 h 1462038"/>
                <a:gd name="connsiteX353" fmla="*/ 2876648 w 8323021"/>
                <a:gd name="connsiteY353" fmla="*/ 1022590 h 1462038"/>
                <a:gd name="connsiteX354" fmla="*/ 2837586 w 8323021"/>
                <a:gd name="connsiteY354" fmla="*/ 1056072 h 1462038"/>
                <a:gd name="connsiteX355" fmla="*/ 2795734 w 8323021"/>
                <a:gd name="connsiteY355" fmla="*/ 1072813 h 1462038"/>
                <a:gd name="connsiteX356" fmla="*/ 2758066 w 8323021"/>
                <a:gd name="connsiteY356" fmla="*/ 1067233 h 1462038"/>
                <a:gd name="connsiteX357" fmla="*/ 2762252 w 8323021"/>
                <a:gd name="connsiteY357" fmla="*/ 1067233 h 1462038"/>
                <a:gd name="connsiteX358" fmla="*/ 2763647 w 8323021"/>
                <a:gd name="connsiteY358" fmla="*/ 1067233 h 1462038"/>
                <a:gd name="connsiteX359" fmla="*/ 2785968 w 8323021"/>
                <a:gd name="connsiteY359" fmla="*/ 1065837 h 1462038"/>
                <a:gd name="connsiteX360" fmla="*/ 2778993 w 8323021"/>
                <a:gd name="connsiteY360" fmla="*/ 1047701 h 1462038"/>
                <a:gd name="connsiteX361" fmla="*/ 2773412 w 8323021"/>
                <a:gd name="connsiteY361" fmla="*/ 1051887 h 1462038"/>
                <a:gd name="connsiteX362" fmla="*/ 2758066 w 8323021"/>
                <a:gd name="connsiteY362" fmla="*/ 1067233 h 1462038"/>
                <a:gd name="connsiteX363" fmla="*/ 2785968 w 8323021"/>
                <a:gd name="connsiteY363" fmla="*/ 1046306 h 1462038"/>
                <a:gd name="connsiteX364" fmla="*/ 2794338 w 8323021"/>
                <a:gd name="connsiteY364" fmla="*/ 1067233 h 1462038"/>
                <a:gd name="connsiteX365" fmla="*/ 2834796 w 8323021"/>
                <a:gd name="connsiteY365" fmla="*/ 1051887 h 1462038"/>
                <a:gd name="connsiteX366" fmla="*/ 2882228 w 8323021"/>
                <a:gd name="connsiteY366" fmla="*/ 1010034 h 1462038"/>
                <a:gd name="connsiteX367" fmla="*/ 2882228 w 8323021"/>
                <a:gd name="connsiteY367" fmla="*/ 1003059 h 1462038"/>
                <a:gd name="connsiteX368" fmla="*/ 2879438 w 8323021"/>
                <a:gd name="connsiteY368" fmla="*/ 1001664 h 1462038"/>
                <a:gd name="connsiteX369" fmla="*/ 2812474 w 8323021"/>
                <a:gd name="connsiteY369" fmla="*/ 1030961 h 1462038"/>
                <a:gd name="connsiteX370" fmla="*/ 2785968 w 8323021"/>
                <a:gd name="connsiteY370" fmla="*/ 1046306 h 1462038"/>
                <a:gd name="connsiteX371" fmla="*/ 2453940 w 8323021"/>
                <a:gd name="connsiteY371" fmla="*/ 1003059 h 1462038"/>
                <a:gd name="connsiteX372" fmla="*/ 2453940 w 8323021"/>
                <a:gd name="connsiteY372" fmla="*/ 1003059 h 1462038"/>
                <a:gd name="connsiteX373" fmla="*/ 2453940 w 8323021"/>
                <a:gd name="connsiteY373" fmla="*/ 1046306 h 1462038"/>
                <a:gd name="connsiteX374" fmla="*/ 2480447 w 8323021"/>
                <a:gd name="connsiteY374" fmla="*/ 1028170 h 1462038"/>
                <a:gd name="connsiteX375" fmla="*/ 2486027 w 8323021"/>
                <a:gd name="connsiteY375" fmla="*/ 1025380 h 1462038"/>
                <a:gd name="connsiteX376" fmla="*/ 2473471 w 8323021"/>
                <a:gd name="connsiteY376" fmla="*/ 1022590 h 1462038"/>
                <a:gd name="connsiteX377" fmla="*/ 2453940 w 8323021"/>
                <a:gd name="connsiteY377" fmla="*/ 1003059 h 1462038"/>
                <a:gd name="connsiteX378" fmla="*/ 2745511 w 8323021"/>
                <a:gd name="connsiteY378" fmla="*/ 1023985 h 1462038"/>
                <a:gd name="connsiteX379" fmla="*/ 2737140 w 8323021"/>
                <a:gd name="connsiteY379" fmla="*/ 1042121 h 1462038"/>
                <a:gd name="connsiteX380" fmla="*/ 2772017 w 8323021"/>
                <a:gd name="connsiteY380" fmla="*/ 1035146 h 1462038"/>
                <a:gd name="connsiteX381" fmla="*/ 2781783 w 8323021"/>
                <a:gd name="connsiteY381" fmla="*/ 1039331 h 1462038"/>
                <a:gd name="connsiteX382" fmla="*/ 2806894 w 8323021"/>
                <a:gd name="connsiteY382" fmla="*/ 1023985 h 1462038"/>
                <a:gd name="connsiteX383" fmla="*/ 2878043 w 8323021"/>
                <a:gd name="connsiteY383" fmla="*/ 993294 h 1462038"/>
                <a:gd name="connsiteX384" fmla="*/ 2887808 w 8323021"/>
                <a:gd name="connsiteY384" fmla="*/ 998874 h 1462038"/>
                <a:gd name="connsiteX385" fmla="*/ 2887808 w 8323021"/>
                <a:gd name="connsiteY385" fmla="*/ 1000269 h 1462038"/>
                <a:gd name="connsiteX386" fmla="*/ 2933846 w 8323021"/>
                <a:gd name="connsiteY386" fmla="*/ 930515 h 1462038"/>
                <a:gd name="connsiteX387" fmla="*/ 2970118 w 8323021"/>
                <a:gd name="connsiteY387" fmla="*/ 864947 h 1462038"/>
                <a:gd name="connsiteX388" fmla="*/ 3037081 w 8323021"/>
                <a:gd name="connsiteY388" fmla="*/ 751945 h 1462038"/>
                <a:gd name="connsiteX389" fmla="*/ 2999414 w 8323021"/>
                <a:gd name="connsiteY389" fmla="*/ 791008 h 1462038"/>
                <a:gd name="connsiteX390" fmla="*/ 2855722 w 8323021"/>
                <a:gd name="connsiteY390" fmla="*/ 936095 h 1462038"/>
                <a:gd name="connsiteX391" fmla="*/ 2762252 w 8323021"/>
                <a:gd name="connsiteY391" fmla="*/ 1019800 h 1462038"/>
                <a:gd name="connsiteX392" fmla="*/ 2745511 w 8323021"/>
                <a:gd name="connsiteY392" fmla="*/ 1023985 h 1462038"/>
                <a:gd name="connsiteX393" fmla="*/ 2732955 w 8323021"/>
                <a:gd name="connsiteY393" fmla="*/ 683587 h 1462038"/>
                <a:gd name="connsiteX394" fmla="*/ 2675757 w 8323021"/>
                <a:gd name="connsiteY394" fmla="*/ 743575 h 1462038"/>
                <a:gd name="connsiteX395" fmla="*/ 2645065 w 8323021"/>
                <a:gd name="connsiteY395" fmla="*/ 825885 h 1462038"/>
                <a:gd name="connsiteX396" fmla="*/ 2664596 w 8323021"/>
                <a:gd name="connsiteY396" fmla="*/ 959812 h 1462038"/>
                <a:gd name="connsiteX397" fmla="*/ 2677152 w 8323021"/>
                <a:gd name="connsiteY397" fmla="*/ 1035146 h 1462038"/>
                <a:gd name="connsiteX398" fmla="*/ 2703659 w 8323021"/>
                <a:gd name="connsiteY398" fmla="*/ 1026775 h 1462038"/>
                <a:gd name="connsiteX399" fmla="*/ 2739931 w 8323021"/>
                <a:gd name="connsiteY399" fmla="*/ 1017010 h 1462038"/>
                <a:gd name="connsiteX400" fmla="*/ 2744116 w 8323021"/>
                <a:gd name="connsiteY400" fmla="*/ 1001664 h 1462038"/>
                <a:gd name="connsiteX401" fmla="*/ 2744116 w 8323021"/>
                <a:gd name="connsiteY401" fmla="*/ 1000269 h 1462038"/>
                <a:gd name="connsiteX402" fmla="*/ 2725980 w 8323021"/>
                <a:gd name="connsiteY402" fmla="*/ 933305 h 1462038"/>
                <a:gd name="connsiteX403" fmla="*/ 2709239 w 8323021"/>
                <a:gd name="connsiteY403" fmla="*/ 814724 h 1462038"/>
                <a:gd name="connsiteX404" fmla="*/ 2703659 w 8323021"/>
                <a:gd name="connsiteY404" fmla="*/ 771477 h 1462038"/>
                <a:gd name="connsiteX405" fmla="*/ 2717609 w 8323021"/>
                <a:gd name="connsiteY405" fmla="*/ 731019 h 1462038"/>
                <a:gd name="connsiteX406" fmla="*/ 2751091 w 8323021"/>
                <a:gd name="connsiteY406" fmla="*/ 710093 h 1462038"/>
                <a:gd name="connsiteX407" fmla="*/ 2770622 w 8323021"/>
                <a:gd name="connsiteY407" fmla="*/ 698933 h 1462038"/>
                <a:gd name="connsiteX408" fmla="*/ 2772017 w 8323021"/>
                <a:gd name="connsiteY408" fmla="*/ 696142 h 1462038"/>
                <a:gd name="connsiteX409" fmla="*/ 2751091 w 8323021"/>
                <a:gd name="connsiteY409" fmla="*/ 687772 h 1462038"/>
                <a:gd name="connsiteX410" fmla="*/ 2732955 w 8323021"/>
                <a:gd name="connsiteY410" fmla="*/ 683587 h 1462038"/>
                <a:gd name="connsiteX411" fmla="*/ 2749696 w 8323021"/>
                <a:gd name="connsiteY411" fmla="*/ 1010034 h 1462038"/>
                <a:gd name="connsiteX412" fmla="*/ 2748301 w 8323021"/>
                <a:gd name="connsiteY412" fmla="*/ 1017010 h 1462038"/>
                <a:gd name="connsiteX413" fmla="*/ 2760857 w 8323021"/>
                <a:gd name="connsiteY413" fmla="*/ 1014220 h 1462038"/>
                <a:gd name="connsiteX414" fmla="*/ 2790153 w 8323021"/>
                <a:gd name="connsiteY414" fmla="*/ 989108 h 1462038"/>
                <a:gd name="connsiteX415" fmla="*/ 2851537 w 8323021"/>
                <a:gd name="connsiteY415" fmla="*/ 930515 h 1462038"/>
                <a:gd name="connsiteX416" fmla="*/ 2993834 w 8323021"/>
                <a:gd name="connsiteY416" fmla="*/ 788218 h 1462038"/>
                <a:gd name="connsiteX417" fmla="*/ 3049637 w 8323021"/>
                <a:gd name="connsiteY417" fmla="*/ 732415 h 1462038"/>
                <a:gd name="connsiteX418" fmla="*/ 3053823 w 8323021"/>
                <a:gd name="connsiteY418" fmla="*/ 724044 h 1462038"/>
                <a:gd name="connsiteX419" fmla="*/ 3032896 w 8323021"/>
                <a:gd name="connsiteY419" fmla="*/ 705908 h 1462038"/>
                <a:gd name="connsiteX420" fmla="*/ 3017550 w 8323021"/>
                <a:gd name="connsiteY420" fmla="*/ 694747 h 1462038"/>
                <a:gd name="connsiteX421" fmla="*/ 3016155 w 8323021"/>
                <a:gd name="connsiteY421" fmla="*/ 689167 h 1462038"/>
                <a:gd name="connsiteX422" fmla="*/ 3066378 w 8323021"/>
                <a:gd name="connsiteY422" fmla="*/ 672426 h 1462038"/>
                <a:gd name="connsiteX423" fmla="*/ 3104045 w 8323021"/>
                <a:gd name="connsiteY423" fmla="*/ 662661 h 1462038"/>
                <a:gd name="connsiteX424" fmla="*/ 3115206 w 8323021"/>
                <a:gd name="connsiteY424" fmla="*/ 640339 h 1462038"/>
                <a:gd name="connsiteX425" fmla="*/ 3117996 w 8323021"/>
                <a:gd name="connsiteY425" fmla="*/ 622204 h 1462038"/>
                <a:gd name="connsiteX426" fmla="*/ 3056613 w 8323021"/>
                <a:gd name="connsiteY426" fmla="*/ 618018 h 1462038"/>
                <a:gd name="connsiteX427" fmla="*/ 3038477 w 8323021"/>
                <a:gd name="connsiteY427" fmla="*/ 615228 h 1462038"/>
                <a:gd name="connsiteX428" fmla="*/ 3009180 w 8323021"/>
                <a:gd name="connsiteY428" fmla="*/ 655685 h 1462038"/>
                <a:gd name="connsiteX429" fmla="*/ 2875253 w 8323021"/>
                <a:gd name="connsiteY429" fmla="*/ 852391 h 1462038"/>
                <a:gd name="connsiteX430" fmla="*/ 2776202 w 8323021"/>
                <a:gd name="connsiteY430" fmla="*/ 998874 h 1462038"/>
                <a:gd name="connsiteX431" fmla="*/ 2760857 w 8323021"/>
                <a:gd name="connsiteY431" fmla="*/ 1014220 h 1462038"/>
                <a:gd name="connsiteX432" fmla="*/ 2752486 w 8323021"/>
                <a:gd name="connsiteY432" fmla="*/ 1014220 h 1462038"/>
                <a:gd name="connsiteX433" fmla="*/ 2749696 w 8323021"/>
                <a:gd name="connsiteY433" fmla="*/ 1010034 h 1462038"/>
                <a:gd name="connsiteX434" fmla="*/ 2640880 w 8323021"/>
                <a:gd name="connsiteY434" fmla="*/ 1003059 h 1462038"/>
                <a:gd name="connsiteX435" fmla="*/ 2645065 w 8323021"/>
                <a:gd name="connsiteY435" fmla="*/ 1012825 h 1462038"/>
                <a:gd name="connsiteX436" fmla="*/ 2647856 w 8323021"/>
                <a:gd name="connsiteY436" fmla="*/ 1011430 h 1462038"/>
                <a:gd name="connsiteX437" fmla="*/ 2640880 w 8323021"/>
                <a:gd name="connsiteY437" fmla="*/ 1003059 h 1462038"/>
                <a:gd name="connsiteX438" fmla="*/ 2752486 w 8323021"/>
                <a:gd name="connsiteY438" fmla="*/ 1000269 h 1462038"/>
                <a:gd name="connsiteX439" fmla="*/ 2756671 w 8323021"/>
                <a:gd name="connsiteY439" fmla="*/ 1004454 h 1462038"/>
                <a:gd name="connsiteX440" fmla="*/ 2759462 w 8323021"/>
                <a:gd name="connsiteY440" fmla="*/ 1004454 h 1462038"/>
                <a:gd name="connsiteX441" fmla="*/ 2772017 w 8323021"/>
                <a:gd name="connsiteY441" fmla="*/ 991898 h 1462038"/>
                <a:gd name="connsiteX442" fmla="*/ 2871068 w 8323021"/>
                <a:gd name="connsiteY442" fmla="*/ 845416 h 1462038"/>
                <a:gd name="connsiteX443" fmla="*/ 3006390 w 8323021"/>
                <a:gd name="connsiteY443" fmla="*/ 647315 h 1462038"/>
                <a:gd name="connsiteX444" fmla="*/ 3027316 w 8323021"/>
                <a:gd name="connsiteY444" fmla="*/ 619413 h 1462038"/>
                <a:gd name="connsiteX445" fmla="*/ 2986859 w 8323021"/>
                <a:gd name="connsiteY445" fmla="*/ 650105 h 1462038"/>
                <a:gd name="connsiteX446" fmla="*/ 2919895 w 8323021"/>
                <a:gd name="connsiteY446" fmla="*/ 687772 h 1462038"/>
                <a:gd name="connsiteX447" fmla="*/ 2862697 w 8323021"/>
                <a:gd name="connsiteY447" fmla="*/ 698933 h 1462038"/>
                <a:gd name="connsiteX448" fmla="*/ 2836191 w 8323021"/>
                <a:gd name="connsiteY448" fmla="*/ 675216 h 1462038"/>
                <a:gd name="connsiteX449" fmla="*/ 2833401 w 8323021"/>
                <a:gd name="connsiteY449" fmla="*/ 651500 h 1462038"/>
                <a:gd name="connsiteX450" fmla="*/ 2752486 w 8323021"/>
                <a:gd name="connsiteY450" fmla="*/ 1000269 h 1462038"/>
                <a:gd name="connsiteX451" fmla="*/ 2527879 w 8323021"/>
                <a:gd name="connsiteY451" fmla="*/ 958417 h 1462038"/>
                <a:gd name="connsiteX452" fmla="*/ 2530669 w 8323021"/>
                <a:gd name="connsiteY452" fmla="*/ 968182 h 1462038"/>
                <a:gd name="connsiteX453" fmla="*/ 2539040 w 8323021"/>
                <a:gd name="connsiteY453" fmla="*/ 994689 h 1462038"/>
                <a:gd name="connsiteX454" fmla="*/ 2539040 w 8323021"/>
                <a:gd name="connsiteY454" fmla="*/ 994689 h 1462038"/>
                <a:gd name="connsiteX455" fmla="*/ 2543225 w 8323021"/>
                <a:gd name="connsiteY455" fmla="*/ 961207 h 1462038"/>
                <a:gd name="connsiteX456" fmla="*/ 2527879 w 8323021"/>
                <a:gd name="connsiteY456" fmla="*/ 958417 h 1462038"/>
                <a:gd name="connsiteX457" fmla="*/ 2738535 w 8323021"/>
                <a:gd name="connsiteY457" fmla="*/ 678007 h 1462038"/>
                <a:gd name="connsiteX458" fmla="*/ 2752486 w 8323021"/>
                <a:gd name="connsiteY458" fmla="*/ 682192 h 1462038"/>
                <a:gd name="connsiteX459" fmla="*/ 2777598 w 8323021"/>
                <a:gd name="connsiteY459" fmla="*/ 694747 h 1462038"/>
                <a:gd name="connsiteX460" fmla="*/ 2776202 w 8323021"/>
                <a:gd name="connsiteY460" fmla="*/ 704513 h 1462038"/>
                <a:gd name="connsiteX461" fmla="*/ 2753881 w 8323021"/>
                <a:gd name="connsiteY461" fmla="*/ 718464 h 1462038"/>
                <a:gd name="connsiteX462" fmla="*/ 2710634 w 8323021"/>
                <a:gd name="connsiteY462" fmla="*/ 772872 h 1462038"/>
                <a:gd name="connsiteX463" fmla="*/ 2716214 w 8323021"/>
                <a:gd name="connsiteY463" fmla="*/ 816119 h 1462038"/>
                <a:gd name="connsiteX464" fmla="*/ 2732955 w 8323021"/>
                <a:gd name="connsiteY464" fmla="*/ 934700 h 1462038"/>
                <a:gd name="connsiteX465" fmla="*/ 2746906 w 8323021"/>
                <a:gd name="connsiteY465" fmla="*/ 990503 h 1462038"/>
                <a:gd name="connsiteX466" fmla="*/ 2845956 w 8323021"/>
                <a:gd name="connsiteY466" fmla="*/ 592907 h 1462038"/>
                <a:gd name="connsiteX467" fmla="*/ 2843166 w 8323021"/>
                <a:gd name="connsiteY467" fmla="*/ 591512 h 1462038"/>
                <a:gd name="connsiteX468" fmla="*/ 2763647 w 8323021"/>
                <a:gd name="connsiteY468" fmla="*/ 654290 h 1462038"/>
                <a:gd name="connsiteX469" fmla="*/ 2738535 w 8323021"/>
                <a:gd name="connsiteY469" fmla="*/ 678007 h 1462038"/>
                <a:gd name="connsiteX470" fmla="*/ 2550200 w 8323021"/>
                <a:gd name="connsiteY470" fmla="*/ 955627 h 1462038"/>
                <a:gd name="connsiteX471" fmla="*/ 2562756 w 8323021"/>
                <a:gd name="connsiteY471" fmla="*/ 959812 h 1462038"/>
                <a:gd name="connsiteX472" fmla="*/ 2631115 w 8323021"/>
                <a:gd name="connsiteY472" fmla="*/ 989108 h 1462038"/>
                <a:gd name="connsiteX473" fmla="*/ 2624139 w 8323021"/>
                <a:gd name="connsiteY473" fmla="*/ 898428 h 1462038"/>
                <a:gd name="connsiteX474" fmla="*/ 2619954 w 8323021"/>
                <a:gd name="connsiteY474" fmla="*/ 668241 h 1462038"/>
                <a:gd name="connsiteX475" fmla="*/ 2610189 w 8323021"/>
                <a:gd name="connsiteY475" fmla="*/ 401782 h 1462038"/>
                <a:gd name="connsiteX476" fmla="*/ 2559966 w 8323021"/>
                <a:gd name="connsiteY476" fmla="*/ 372485 h 1462038"/>
                <a:gd name="connsiteX477" fmla="*/ 2460916 w 8323021"/>
                <a:gd name="connsiteY477" fmla="*/ 396201 h 1462038"/>
                <a:gd name="connsiteX478" fmla="*/ 2460916 w 8323021"/>
                <a:gd name="connsiteY478" fmla="*/ 438054 h 1462038"/>
                <a:gd name="connsiteX479" fmla="*/ 2474866 w 8323021"/>
                <a:gd name="connsiteY479" fmla="*/ 445029 h 1462038"/>
                <a:gd name="connsiteX480" fmla="*/ 2497187 w 8323021"/>
                <a:gd name="connsiteY480" fmla="*/ 531524 h 1462038"/>
                <a:gd name="connsiteX481" fmla="*/ 2525089 w 8323021"/>
                <a:gd name="connsiteY481" fmla="*/ 705908 h 1462038"/>
                <a:gd name="connsiteX482" fmla="*/ 2550200 w 8323021"/>
                <a:gd name="connsiteY482" fmla="*/ 955627 h 1462038"/>
                <a:gd name="connsiteX483" fmla="*/ 2434409 w 8323021"/>
                <a:gd name="connsiteY483" fmla="*/ 440844 h 1462038"/>
                <a:gd name="connsiteX484" fmla="*/ 2409298 w 8323021"/>
                <a:gd name="connsiteY484" fmla="*/ 442239 h 1462038"/>
                <a:gd name="connsiteX485" fmla="*/ 2342334 w 8323021"/>
                <a:gd name="connsiteY485" fmla="*/ 467350 h 1462038"/>
                <a:gd name="connsiteX486" fmla="*/ 2340939 w 8323021"/>
                <a:gd name="connsiteY486" fmla="*/ 520363 h 1462038"/>
                <a:gd name="connsiteX487" fmla="*/ 2357680 w 8323021"/>
                <a:gd name="connsiteY487" fmla="*/ 636154 h 1462038"/>
                <a:gd name="connsiteX488" fmla="*/ 2423248 w 8323021"/>
                <a:gd name="connsiteY488" fmla="*/ 909589 h 1462038"/>
                <a:gd name="connsiteX489" fmla="*/ 2449755 w 8323021"/>
                <a:gd name="connsiteY489" fmla="*/ 984923 h 1462038"/>
                <a:gd name="connsiteX490" fmla="*/ 2479051 w 8323021"/>
                <a:gd name="connsiteY490" fmla="*/ 952836 h 1462038"/>
                <a:gd name="connsiteX491" fmla="*/ 2516719 w 8323021"/>
                <a:gd name="connsiteY491" fmla="*/ 950046 h 1462038"/>
                <a:gd name="connsiteX492" fmla="*/ 2477656 w 8323021"/>
                <a:gd name="connsiteY492" fmla="*/ 689167 h 1462038"/>
                <a:gd name="connsiteX493" fmla="*/ 2456730 w 8323021"/>
                <a:gd name="connsiteY493" fmla="*/ 491066 h 1462038"/>
                <a:gd name="connsiteX494" fmla="*/ 2452545 w 8323021"/>
                <a:gd name="connsiteY494" fmla="*/ 443634 h 1462038"/>
                <a:gd name="connsiteX495" fmla="*/ 2434409 w 8323021"/>
                <a:gd name="connsiteY495" fmla="*/ 440844 h 1462038"/>
                <a:gd name="connsiteX496" fmla="*/ 2526484 w 8323021"/>
                <a:gd name="connsiteY496" fmla="*/ 950046 h 1462038"/>
                <a:gd name="connsiteX497" fmla="*/ 2543225 w 8323021"/>
                <a:gd name="connsiteY497" fmla="*/ 952836 h 1462038"/>
                <a:gd name="connsiteX498" fmla="*/ 2519509 w 8323021"/>
                <a:gd name="connsiteY498" fmla="*/ 705908 h 1462038"/>
                <a:gd name="connsiteX499" fmla="*/ 2491607 w 8323021"/>
                <a:gd name="connsiteY499" fmla="*/ 531524 h 1462038"/>
                <a:gd name="connsiteX500" fmla="*/ 2470681 w 8323021"/>
                <a:gd name="connsiteY500" fmla="*/ 447819 h 1462038"/>
                <a:gd name="connsiteX501" fmla="*/ 2462311 w 8323021"/>
                <a:gd name="connsiteY501" fmla="*/ 443634 h 1462038"/>
                <a:gd name="connsiteX502" fmla="*/ 2466496 w 8323021"/>
                <a:gd name="connsiteY502" fmla="*/ 495252 h 1462038"/>
                <a:gd name="connsiteX503" fmla="*/ 2488817 w 8323021"/>
                <a:gd name="connsiteY503" fmla="*/ 697538 h 1462038"/>
                <a:gd name="connsiteX504" fmla="*/ 2516719 w 8323021"/>
                <a:gd name="connsiteY504" fmla="*/ 899824 h 1462038"/>
                <a:gd name="connsiteX505" fmla="*/ 2526484 w 8323021"/>
                <a:gd name="connsiteY505" fmla="*/ 950046 h 1462038"/>
                <a:gd name="connsiteX506" fmla="*/ 2855722 w 8323021"/>
                <a:gd name="connsiteY506" fmla="*/ 595697 h 1462038"/>
                <a:gd name="connsiteX507" fmla="*/ 2851537 w 8323021"/>
                <a:gd name="connsiteY507" fmla="*/ 605463 h 1462038"/>
                <a:gd name="connsiteX508" fmla="*/ 2840376 w 8323021"/>
                <a:gd name="connsiteY508" fmla="*/ 666846 h 1462038"/>
                <a:gd name="connsiteX509" fmla="*/ 2862697 w 8323021"/>
                <a:gd name="connsiteY509" fmla="*/ 691957 h 1462038"/>
                <a:gd name="connsiteX510" fmla="*/ 2981278 w 8323021"/>
                <a:gd name="connsiteY510" fmla="*/ 644525 h 1462038"/>
                <a:gd name="connsiteX511" fmla="*/ 3025921 w 8323021"/>
                <a:gd name="connsiteY511" fmla="*/ 609648 h 1462038"/>
                <a:gd name="connsiteX512" fmla="*/ 2999414 w 8323021"/>
                <a:gd name="connsiteY512" fmla="*/ 597092 h 1462038"/>
                <a:gd name="connsiteX513" fmla="*/ 2998020 w 8323021"/>
                <a:gd name="connsiteY513" fmla="*/ 588722 h 1462038"/>
                <a:gd name="connsiteX514" fmla="*/ 3017550 w 8323021"/>
                <a:gd name="connsiteY514" fmla="*/ 581746 h 1462038"/>
                <a:gd name="connsiteX515" fmla="*/ 3052427 w 8323021"/>
                <a:gd name="connsiteY515" fmla="*/ 574771 h 1462038"/>
                <a:gd name="connsiteX516" fmla="*/ 3078934 w 8323021"/>
                <a:gd name="connsiteY516" fmla="*/ 523153 h 1462038"/>
                <a:gd name="connsiteX517" fmla="*/ 3069168 w 8323021"/>
                <a:gd name="connsiteY517" fmla="*/ 500832 h 1462038"/>
                <a:gd name="connsiteX518" fmla="*/ 3062193 w 8323021"/>
                <a:gd name="connsiteY518" fmla="*/ 479906 h 1462038"/>
                <a:gd name="connsiteX519" fmla="*/ 3078934 w 8323021"/>
                <a:gd name="connsiteY519" fmla="*/ 435263 h 1462038"/>
                <a:gd name="connsiteX520" fmla="*/ 3083119 w 8323021"/>
                <a:gd name="connsiteY520" fmla="*/ 425498 h 1462038"/>
                <a:gd name="connsiteX521" fmla="*/ 3044057 w 8323021"/>
                <a:gd name="connsiteY521" fmla="*/ 467350 h 1462038"/>
                <a:gd name="connsiteX522" fmla="*/ 2998020 w 8323021"/>
                <a:gd name="connsiteY522" fmla="*/ 502227 h 1462038"/>
                <a:gd name="connsiteX523" fmla="*/ 2943611 w 8323021"/>
                <a:gd name="connsiteY523" fmla="*/ 520363 h 1462038"/>
                <a:gd name="connsiteX524" fmla="*/ 2897574 w 8323021"/>
                <a:gd name="connsiteY524" fmla="*/ 511993 h 1462038"/>
                <a:gd name="connsiteX525" fmla="*/ 2862697 w 8323021"/>
                <a:gd name="connsiteY525" fmla="*/ 484091 h 1462038"/>
                <a:gd name="connsiteX526" fmla="*/ 2822240 w 8323021"/>
                <a:gd name="connsiteY526" fmla="*/ 387831 h 1462038"/>
                <a:gd name="connsiteX527" fmla="*/ 2812474 w 8323021"/>
                <a:gd name="connsiteY527" fmla="*/ 283200 h 1462038"/>
                <a:gd name="connsiteX528" fmla="*/ 2812474 w 8323021"/>
                <a:gd name="connsiteY528" fmla="*/ 277620 h 1462038"/>
                <a:gd name="connsiteX529" fmla="*/ 2809684 w 8323021"/>
                <a:gd name="connsiteY529" fmla="*/ 288781 h 1462038"/>
                <a:gd name="connsiteX530" fmla="*/ 2791548 w 8323021"/>
                <a:gd name="connsiteY530" fmla="*/ 341793 h 1462038"/>
                <a:gd name="connsiteX531" fmla="*/ 2811079 w 8323021"/>
                <a:gd name="connsiteY531" fmla="*/ 396201 h 1462038"/>
                <a:gd name="connsiteX532" fmla="*/ 2848746 w 8323021"/>
                <a:gd name="connsiteY532" fmla="*/ 517573 h 1462038"/>
                <a:gd name="connsiteX533" fmla="*/ 2851537 w 8323021"/>
                <a:gd name="connsiteY533" fmla="*/ 552450 h 1462038"/>
                <a:gd name="connsiteX534" fmla="*/ 2862697 w 8323021"/>
                <a:gd name="connsiteY534" fmla="*/ 538499 h 1462038"/>
                <a:gd name="connsiteX535" fmla="*/ 2868277 w 8323021"/>
                <a:gd name="connsiteY535" fmla="*/ 527338 h 1462038"/>
                <a:gd name="connsiteX536" fmla="*/ 2872463 w 8323021"/>
                <a:gd name="connsiteY536" fmla="*/ 528733 h 1462038"/>
                <a:gd name="connsiteX537" fmla="*/ 2871068 w 8323021"/>
                <a:gd name="connsiteY537" fmla="*/ 548265 h 1462038"/>
                <a:gd name="connsiteX538" fmla="*/ 2866882 w 8323021"/>
                <a:gd name="connsiteY538" fmla="*/ 560820 h 1462038"/>
                <a:gd name="connsiteX539" fmla="*/ 2872463 w 8323021"/>
                <a:gd name="connsiteY539" fmla="*/ 559425 h 1462038"/>
                <a:gd name="connsiteX540" fmla="*/ 2875253 w 8323021"/>
                <a:gd name="connsiteY540" fmla="*/ 563610 h 1462038"/>
                <a:gd name="connsiteX541" fmla="*/ 2864092 w 8323021"/>
                <a:gd name="connsiteY541" fmla="*/ 574771 h 1462038"/>
                <a:gd name="connsiteX542" fmla="*/ 2859907 w 8323021"/>
                <a:gd name="connsiteY542" fmla="*/ 581746 h 1462038"/>
                <a:gd name="connsiteX543" fmla="*/ 2868277 w 8323021"/>
                <a:gd name="connsiteY543" fmla="*/ 590117 h 1462038"/>
                <a:gd name="connsiteX544" fmla="*/ 2871068 w 8323021"/>
                <a:gd name="connsiteY544" fmla="*/ 591512 h 1462038"/>
                <a:gd name="connsiteX545" fmla="*/ 2875253 w 8323021"/>
                <a:gd name="connsiteY545" fmla="*/ 592907 h 1462038"/>
                <a:gd name="connsiteX546" fmla="*/ 2876648 w 8323021"/>
                <a:gd name="connsiteY546" fmla="*/ 592907 h 1462038"/>
                <a:gd name="connsiteX547" fmla="*/ 2879438 w 8323021"/>
                <a:gd name="connsiteY547" fmla="*/ 597092 h 1462038"/>
                <a:gd name="connsiteX548" fmla="*/ 2875253 w 8323021"/>
                <a:gd name="connsiteY548" fmla="*/ 599882 h 1462038"/>
                <a:gd name="connsiteX549" fmla="*/ 2873858 w 8323021"/>
                <a:gd name="connsiteY549" fmla="*/ 599882 h 1462038"/>
                <a:gd name="connsiteX550" fmla="*/ 2868277 w 8323021"/>
                <a:gd name="connsiteY550" fmla="*/ 598487 h 1462038"/>
                <a:gd name="connsiteX551" fmla="*/ 2855722 w 8323021"/>
                <a:gd name="connsiteY551" fmla="*/ 595697 h 1462038"/>
                <a:gd name="connsiteX552" fmla="*/ 2723190 w 8323021"/>
                <a:gd name="connsiteY552" fmla="*/ 672426 h 1462038"/>
                <a:gd name="connsiteX553" fmla="*/ 2723190 w 8323021"/>
                <a:gd name="connsiteY553" fmla="*/ 672426 h 1462038"/>
                <a:gd name="connsiteX554" fmla="*/ 2730165 w 8323021"/>
                <a:gd name="connsiteY554" fmla="*/ 675216 h 1462038"/>
                <a:gd name="connsiteX555" fmla="*/ 2758066 w 8323021"/>
                <a:gd name="connsiteY555" fmla="*/ 648710 h 1462038"/>
                <a:gd name="connsiteX556" fmla="*/ 2834796 w 8323021"/>
                <a:gd name="connsiteY556" fmla="*/ 588722 h 1462038"/>
                <a:gd name="connsiteX557" fmla="*/ 2826425 w 8323021"/>
                <a:gd name="connsiteY557" fmla="*/ 585932 h 1462038"/>
                <a:gd name="connsiteX558" fmla="*/ 2799919 w 8323021"/>
                <a:gd name="connsiteY558" fmla="*/ 605463 h 1462038"/>
                <a:gd name="connsiteX559" fmla="*/ 2744116 w 8323021"/>
                <a:gd name="connsiteY559" fmla="*/ 648710 h 1462038"/>
                <a:gd name="connsiteX560" fmla="*/ 2723190 w 8323021"/>
                <a:gd name="connsiteY560" fmla="*/ 672426 h 1462038"/>
                <a:gd name="connsiteX561" fmla="*/ 2723190 w 8323021"/>
                <a:gd name="connsiteY561" fmla="*/ 672426 h 1462038"/>
                <a:gd name="connsiteX562" fmla="*/ 3042662 w 8323021"/>
                <a:gd name="connsiteY562" fmla="*/ 606858 h 1462038"/>
                <a:gd name="connsiteX563" fmla="*/ 3058008 w 8323021"/>
                <a:gd name="connsiteY563" fmla="*/ 609648 h 1462038"/>
                <a:gd name="connsiteX564" fmla="*/ 3119391 w 8323021"/>
                <a:gd name="connsiteY564" fmla="*/ 613833 h 1462038"/>
                <a:gd name="connsiteX565" fmla="*/ 3119391 w 8323021"/>
                <a:gd name="connsiteY565" fmla="*/ 591512 h 1462038"/>
                <a:gd name="connsiteX566" fmla="*/ 3105440 w 8323021"/>
                <a:gd name="connsiteY566" fmla="*/ 578956 h 1462038"/>
                <a:gd name="connsiteX567" fmla="*/ 3098465 w 8323021"/>
                <a:gd name="connsiteY567" fmla="*/ 562215 h 1462038"/>
                <a:gd name="connsiteX568" fmla="*/ 3067773 w 8323021"/>
                <a:gd name="connsiteY568" fmla="*/ 578956 h 1462038"/>
                <a:gd name="connsiteX569" fmla="*/ 3045452 w 8323021"/>
                <a:gd name="connsiteY569" fmla="*/ 602672 h 1462038"/>
                <a:gd name="connsiteX570" fmla="*/ 3042662 w 8323021"/>
                <a:gd name="connsiteY570" fmla="*/ 606858 h 1462038"/>
                <a:gd name="connsiteX571" fmla="*/ 3126366 w 8323021"/>
                <a:gd name="connsiteY571" fmla="*/ 595697 h 1462038"/>
                <a:gd name="connsiteX572" fmla="*/ 3126366 w 8323021"/>
                <a:gd name="connsiteY572" fmla="*/ 612438 h 1462038"/>
                <a:gd name="connsiteX573" fmla="*/ 3147293 w 8323021"/>
                <a:gd name="connsiteY573" fmla="*/ 611043 h 1462038"/>
                <a:gd name="connsiteX574" fmla="*/ 3143107 w 8323021"/>
                <a:gd name="connsiteY574" fmla="*/ 608253 h 1462038"/>
                <a:gd name="connsiteX575" fmla="*/ 3126366 w 8323021"/>
                <a:gd name="connsiteY575" fmla="*/ 595697 h 1462038"/>
                <a:gd name="connsiteX576" fmla="*/ 3126366 w 8323021"/>
                <a:gd name="connsiteY576" fmla="*/ 587327 h 1462038"/>
                <a:gd name="connsiteX577" fmla="*/ 3145897 w 8323021"/>
                <a:gd name="connsiteY577" fmla="*/ 601277 h 1462038"/>
                <a:gd name="connsiteX578" fmla="*/ 3157058 w 8323021"/>
                <a:gd name="connsiteY578" fmla="*/ 608253 h 1462038"/>
                <a:gd name="connsiteX579" fmla="*/ 3197515 w 8323021"/>
                <a:gd name="connsiteY579" fmla="*/ 592907 h 1462038"/>
                <a:gd name="connsiteX580" fmla="*/ 3219836 w 8323021"/>
                <a:gd name="connsiteY580" fmla="*/ 562215 h 1462038"/>
                <a:gd name="connsiteX581" fmla="*/ 3179379 w 8323021"/>
                <a:gd name="connsiteY581" fmla="*/ 347374 h 1462038"/>
                <a:gd name="connsiteX582" fmla="*/ 3162638 w 8323021"/>
                <a:gd name="connsiteY582" fmla="*/ 287386 h 1462038"/>
                <a:gd name="connsiteX583" fmla="*/ 3157058 w 8323021"/>
                <a:gd name="connsiteY583" fmla="*/ 285990 h 1462038"/>
                <a:gd name="connsiteX584" fmla="*/ 3154268 w 8323021"/>
                <a:gd name="connsiteY584" fmla="*/ 299941 h 1462038"/>
                <a:gd name="connsiteX585" fmla="*/ 3140317 w 8323021"/>
                <a:gd name="connsiteY585" fmla="*/ 354349 h 1462038"/>
                <a:gd name="connsiteX586" fmla="*/ 3117996 w 8323021"/>
                <a:gd name="connsiteY586" fmla="*/ 442239 h 1462038"/>
                <a:gd name="connsiteX587" fmla="*/ 3126366 w 8323021"/>
                <a:gd name="connsiteY587" fmla="*/ 488276 h 1462038"/>
                <a:gd name="connsiteX588" fmla="*/ 3122181 w 8323021"/>
                <a:gd name="connsiteY588" fmla="*/ 531524 h 1462038"/>
                <a:gd name="connsiteX589" fmla="*/ 3126366 w 8323021"/>
                <a:gd name="connsiteY589" fmla="*/ 587327 h 1462038"/>
                <a:gd name="connsiteX590" fmla="*/ 3004995 w 8323021"/>
                <a:gd name="connsiteY590" fmla="*/ 592907 h 1462038"/>
                <a:gd name="connsiteX591" fmla="*/ 3006390 w 8323021"/>
                <a:gd name="connsiteY591" fmla="*/ 594302 h 1462038"/>
                <a:gd name="connsiteX592" fmla="*/ 3034291 w 8323021"/>
                <a:gd name="connsiteY592" fmla="*/ 604068 h 1462038"/>
                <a:gd name="connsiteX593" fmla="*/ 3041267 w 8323021"/>
                <a:gd name="connsiteY593" fmla="*/ 597092 h 1462038"/>
                <a:gd name="connsiteX594" fmla="*/ 3048242 w 8323021"/>
                <a:gd name="connsiteY594" fmla="*/ 584536 h 1462038"/>
                <a:gd name="connsiteX595" fmla="*/ 3018946 w 8323021"/>
                <a:gd name="connsiteY595" fmla="*/ 588722 h 1462038"/>
                <a:gd name="connsiteX596" fmla="*/ 3004995 w 8323021"/>
                <a:gd name="connsiteY596" fmla="*/ 592907 h 1462038"/>
                <a:gd name="connsiteX597" fmla="*/ 2832005 w 8323021"/>
                <a:gd name="connsiteY597" fmla="*/ 581746 h 1462038"/>
                <a:gd name="connsiteX598" fmla="*/ 2841771 w 8323021"/>
                <a:gd name="connsiteY598" fmla="*/ 584536 h 1462038"/>
                <a:gd name="connsiteX599" fmla="*/ 2848746 w 8323021"/>
                <a:gd name="connsiteY599" fmla="*/ 580351 h 1462038"/>
                <a:gd name="connsiteX600" fmla="*/ 2851537 w 8323021"/>
                <a:gd name="connsiteY600" fmla="*/ 578956 h 1462038"/>
                <a:gd name="connsiteX601" fmla="*/ 2848746 w 8323021"/>
                <a:gd name="connsiteY601" fmla="*/ 569191 h 1462038"/>
                <a:gd name="connsiteX602" fmla="*/ 2832005 w 8323021"/>
                <a:gd name="connsiteY602" fmla="*/ 581746 h 1462038"/>
                <a:gd name="connsiteX603" fmla="*/ 3105440 w 8323021"/>
                <a:gd name="connsiteY603" fmla="*/ 558030 h 1462038"/>
                <a:gd name="connsiteX604" fmla="*/ 3111020 w 8323021"/>
                <a:gd name="connsiteY604" fmla="*/ 573376 h 1462038"/>
                <a:gd name="connsiteX605" fmla="*/ 3119391 w 8323021"/>
                <a:gd name="connsiteY605" fmla="*/ 581746 h 1462038"/>
                <a:gd name="connsiteX606" fmla="*/ 3116601 w 8323021"/>
                <a:gd name="connsiteY606" fmla="*/ 544079 h 1462038"/>
                <a:gd name="connsiteX607" fmla="*/ 3105440 w 8323021"/>
                <a:gd name="connsiteY607" fmla="*/ 558030 h 1462038"/>
                <a:gd name="connsiteX608" fmla="*/ 2787363 w 8323021"/>
                <a:gd name="connsiteY608" fmla="*/ 355744 h 1462038"/>
                <a:gd name="connsiteX609" fmla="*/ 2780388 w 8323021"/>
                <a:gd name="connsiteY609" fmla="*/ 371090 h 1462038"/>
                <a:gd name="connsiteX610" fmla="*/ 2753881 w 8323021"/>
                <a:gd name="connsiteY610" fmla="*/ 417127 h 1462038"/>
                <a:gd name="connsiteX611" fmla="*/ 2727375 w 8323021"/>
                <a:gd name="connsiteY611" fmla="*/ 518968 h 1462038"/>
                <a:gd name="connsiteX612" fmla="*/ 2823635 w 8323021"/>
                <a:gd name="connsiteY612" fmla="*/ 577561 h 1462038"/>
                <a:gd name="connsiteX613" fmla="*/ 2841771 w 8323021"/>
                <a:gd name="connsiteY613" fmla="*/ 563610 h 1462038"/>
                <a:gd name="connsiteX614" fmla="*/ 2844561 w 8323021"/>
                <a:gd name="connsiteY614" fmla="*/ 560820 h 1462038"/>
                <a:gd name="connsiteX615" fmla="*/ 2840376 w 8323021"/>
                <a:gd name="connsiteY615" fmla="*/ 520363 h 1462038"/>
                <a:gd name="connsiteX616" fmla="*/ 2802709 w 8323021"/>
                <a:gd name="connsiteY616" fmla="*/ 401782 h 1462038"/>
                <a:gd name="connsiteX617" fmla="*/ 2787363 w 8323021"/>
                <a:gd name="connsiteY617" fmla="*/ 355744 h 1462038"/>
                <a:gd name="connsiteX618" fmla="*/ 3080329 w 8323021"/>
                <a:gd name="connsiteY618" fmla="*/ 539894 h 1462038"/>
                <a:gd name="connsiteX619" fmla="*/ 3062193 w 8323021"/>
                <a:gd name="connsiteY619" fmla="*/ 573376 h 1462038"/>
                <a:gd name="connsiteX620" fmla="*/ 3063588 w 8323021"/>
                <a:gd name="connsiteY620" fmla="*/ 573376 h 1462038"/>
                <a:gd name="connsiteX621" fmla="*/ 3073353 w 8323021"/>
                <a:gd name="connsiteY621" fmla="*/ 559425 h 1462038"/>
                <a:gd name="connsiteX622" fmla="*/ 3080329 w 8323021"/>
                <a:gd name="connsiteY622" fmla="*/ 539894 h 1462038"/>
                <a:gd name="connsiteX623" fmla="*/ 2854327 w 8323021"/>
                <a:gd name="connsiteY623" fmla="*/ 563610 h 1462038"/>
                <a:gd name="connsiteX624" fmla="*/ 2854327 w 8323021"/>
                <a:gd name="connsiteY624" fmla="*/ 566401 h 1462038"/>
                <a:gd name="connsiteX625" fmla="*/ 2855722 w 8323021"/>
                <a:gd name="connsiteY625" fmla="*/ 571981 h 1462038"/>
                <a:gd name="connsiteX626" fmla="*/ 2862697 w 8323021"/>
                <a:gd name="connsiteY626" fmla="*/ 555240 h 1462038"/>
                <a:gd name="connsiteX627" fmla="*/ 2854327 w 8323021"/>
                <a:gd name="connsiteY627" fmla="*/ 563610 h 1462038"/>
                <a:gd name="connsiteX628" fmla="*/ 3085909 w 8323021"/>
                <a:gd name="connsiteY628" fmla="*/ 527338 h 1462038"/>
                <a:gd name="connsiteX629" fmla="*/ 3078934 w 8323021"/>
                <a:gd name="connsiteY629" fmla="*/ 563610 h 1462038"/>
                <a:gd name="connsiteX630" fmla="*/ 3076144 w 8323021"/>
                <a:gd name="connsiteY630" fmla="*/ 567796 h 1462038"/>
                <a:gd name="connsiteX631" fmla="*/ 3095675 w 8323021"/>
                <a:gd name="connsiteY631" fmla="*/ 555240 h 1462038"/>
                <a:gd name="connsiteX632" fmla="*/ 3097070 w 8323021"/>
                <a:gd name="connsiteY632" fmla="*/ 555240 h 1462038"/>
                <a:gd name="connsiteX633" fmla="*/ 3102650 w 8323021"/>
                <a:gd name="connsiteY633" fmla="*/ 495252 h 1462038"/>
                <a:gd name="connsiteX634" fmla="*/ 3099860 w 8323021"/>
                <a:gd name="connsiteY634" fmla="*/ 499437 h 1462038"/>
                <a:gd name="connsiteX635" fmla="*/ 3085909 w 8323021"/>
                <a:gd name="connsiteY635" fmla="*/ 527338 h 1462038"/>
                <a:gd name="connsiteX636" fmla="*/ 3085909 w 8323021"/>
                <a:gd name="connsiteY636" fmla="*/ 527338 h 1462038"/>
                <a:gd name="connsiteX637" fmla="*/ 3109626 w 8323021"/>
                <a:gd name="connsiteY637" fmla="*/ 496647 h 1462038"/>
                <a:gd name="connsiteX638" fmla="*/ 3104045 w 8323021"/>
                <a:gd name="connsiteY638" fmla="*/ 548265 h 1462038"/>
                <a:gd name="connsiteX639" fmla="*/ 3115206 w 8323021"/>
                <a:gd name="connsiteY639" fmla="*/ 530129 h 1462038"/>
                <a:gd name="connsiteX640" fmla="*/ 3109626 w 8323021"/>
                <a:gd name="connsiteY640" fmla="*/ 496647 h 1462038"/>
                <a:gd name="connsiteX641" fmla="*/ 2815265 w 8323021"/>
                <a:gd name="connsiteY641" fmla="*/ 267854 h 1462038"/>
                <a:gd name="connsiteX642" fmla="*/ 2818055 w 8323021"/>
                <a:gd name="connsiteY642" fmla="*/ 269250 h 1462038"/>
                <a:gd name="connsiteX643" fmla="*/ 2819450 w 8323021"/>
                <a:gd name="connsiteY643" fmla="*/ 287386 h 1462038"/>
                <a:gd name="connsiteX644" fmla="*/ 2829215 w 8323021"/>
                <a:gd name="connsiteY644" fmla="*/ 390621 h 1462038"/>
                <a:gd name="connsiteX645" fmla="*/ 2868277 w 8323021"/>
                <a:gd name="connsiteY645" fmla="*/ 484091 h 1462038"/>
                <a:gd name="connsiteX646" fmla="*/ 2943611 w 8323021"/>
                <a:gd name="connsiteY646" fmla="*/ 517573 h 1462038"/>
                <a:gd name="connsiteX647" fmla="*/ 3039872 w 8323021"/>
                <a:gd name="connsiteY647" fmla="*/ 465955 h 1462038"/>
                <a:gd name="connsiteX648" fmla="*/ 3083119 w 8323021"/>
                <a:gd name="connsiteY648" fmla="*/ 417127 h 1462038"/>
                <a:gd name="connsiteX649" fmla="*/ 3094280 w 8323021"/>
                <a:gd name="connsiteY649" fmla="*/ 410152 h 1462038"/>
                <a:gd name="connsiteX650" fmla="*/ 3092884 w 8323021"/>
                <a:gd name="connsiteY650" fmla="*/ 422708 h 1462038"/>
                <a:gd name="connsiteX651" fmla="*/ 3084514 w 8323021"/>
                <a:gd name="connsiteY651" fmla="*/ 440844 h 1462038"/>
                <a:gd name="connsiteX652" fmla="*/ 3067773 w 8323021"/>
                <a:gd name="connsiteY652" fmla="*/ 482696 h 1462038"/>
                <a:gd name="connsiteX653" fmla="*/ 3074749 w 8323021"/>
                <a:gd name="connsiteY653" fmla="*/ 499437 h 1462038"/>
                <a:gd name="connsiteX654" fmla="*/ 3083119 w 8323021"/>
                <a:gd name="connsiteY654" fmla="*/ 516178 h 1462038"/>
                <a:gd name="connsiteX655" fmla="*/ 3104045 w 8323021"/>
                <a:gd name="connsiteY655" fmla="*/ 484091 h 1462038"/>
                <a:gd name="connsiteX656" fmla="*/ 3112416 w 8323021"/>
                <a:gd name="connsiteY656" fmla="*/ 443634 h 1462038"/>
                <a:gd name="connsiteX657" fmla="*/ 3101255 w 8323021"/>
                <a:gd name="connsiteY657" fmla="*/ 401782 h 1462038"/>
                <a:gd name="connsiteX658" fmla="*/ 3088699 w 8323021"/>
                <a:gd name="connsiteY658" fmla="*/ 355744 h 1462038"/>
                <a:gd name="connsiteX659" fmla="*/ 3080329 w 8323021"/>
                <a:gd name="connsiteY659" fmla="*/ 309707 h 1462038"/>
                <a:gd name="connsiteX660" fmla="*/ 3067773 w 8323021"/>
                <a:gd name="connsiteY660" fmla="*/ 270645 h 1462038"/>
                <a:gd name="connsiteX661" fmla="*/ 3066378 w 8323021"/>
                <a:gd name="connsiteY661" fmla="*/ 260879 h 1462038"/>
                <a:gd name="connsiteX662" fmla="*/ 3085909 w 8323021"/>
                <a:gd name="connsiteY662" fmla="*/ 267854 h 1462038"/>
                <a:gd name="connsiteX663" fmla="*/ 3120786 w 8323021"/>
                <a:gd name="connsiteY663" fmla="*/ 284595 h 1462038"/>
                <a:gd name="connsiteX664" fmla="*/ 3127761 w 8323021"/>
                <a:gd name="connsiteY664" fmla="*/ 279015 h 1462038"/>
                <a:gd name="connsiteX665" fmla="*/ 3117996 w 8323021"/>
                <a:gd name="connsiteY665" fmla="*/ 274830 h 1462038"/>
                <a:gd name="connsiteX666" fmla="*/ 3111020 w 8323021"/>
                <a:gd name="connsiteY666" fmla="*/ 266459 h 1462038"/>
                <a:gd name="connsiteX667" fmla="*/ 3115206 w 8323021"/>
                <a:gd name="connsiteY667" fmla="*/ 262274 h 1462038"/>
                <a:gd name="connsiteX668" fmla="*/ 3122181 w 8323021"/>
                <a:gd name="connsiteY668" fmla="*/ 262274 h 1462038"/>
                <a:gd name="connsiteX669" fmla="*/ 3087304 w 8323021"/>
                <a:gd name="connsiteY669" fmla="*/ 242743 h 1462038"/>
                <a:gd name="connsiteX670" fmla="*/ 2837586 w 8323021"/>
                <a:gd name="connsiteY670" fmla="*/ 226002 h 1462038"/>
                <a:gd name="connsiteX671" fmla="*/ 2790153 w 8323021"/>
                <a:gd name="connsiteY671" fmla="*/ 259484 h 1462038"/>
                <a:gd name="connsiteX672" fmla="*/ 2774807 w 8323021"/>
                <a:gd name="connsiteY672" fmla="*/ 301336 h 1462038"/>
                <a:gd name="connsiteX673" fmla="*/ 2784573 w 8323021"/>
                <a:gd name="connsiteY673" fmla="*/ 336213 h 1462038"/>
                <a:gd name="connsiteX674" fmla="*/ 2798524 w 8323021"/>
                <a:gd name="connsiteY674" fmla="*/ 291571 h 1462038"/>
                <a:gd name="connsiteX675" fmla="*/ 2815265 w 8323021"/>
                <a:gd name="connsiteY675" fmla="*/ 267854 h 1462038"/>
                <a:gd name="connsiteX676" fmla="*/ 3112416 w 8323021"/>
                <a:gd name="connsiteY676" fmla="*/ 485486 h 1462038"/>
                <a:gd name="connsiteX677" fmla="*/ 3116601 w 8323021"/>
                <a:gd name="connsiteY677" fmla="*/ 493857 h 1462038"/>
                <a:gd name="connsiteX678" fmla="*/ 3120786 w 8323021"/>
                <a:gd name="connsiteY678" fmla="*/ 513388 h 1462038"/>
                <a:gd name="connsiteX679" fmla="*/ 3120786 w 8323021"/>
                <a:gd name="connsiteY679" fmla="*/ 489671 h 1462038"/>
                <a:gd name="connsiteX680" fmla="*/ 3116601 w 8323021"/>
                <a:gd name="connsiteY680" fmla="*/ 458980 h 1462038"/>
                <a:gd name="connsiteX681" fmla="*/ 3112416 w 8323021"/>
                <a:gd name="connsiteY681" fmla="*/ 485486 h 1462038"/>
                <a:gd name="connsiteX682" fmla="*/ 3077539 w 8323021"/>
                <a:gd name="connsiteY682" fmla="*/ 269250 h 1462038"/>
                <a:gd name="connsiteX683" fmla="*/ 3088699 w 8323021"/>
                <a:gd name="connsiteY683" fmla="*/ 308312 h 1462038"/>
                <a:gd name="connsiteX684" fmla="*/ 3097070 w 8323021"/>
                <a:gd name="connsiteY684" fmla="*/ 354349 h 1462038"/>
                <a:gd name="connsiteX685" fmla="*/ 3109626 w 8323021"/>
                <a:gd name="connsiteY685" fmla="*/ 400387 h 1462038"/>
                <a:gd name="connsiteX686" fmla="*/ 3117996 w 8323021"/>
                <a:gd name="connsiteY686" fmla="*/ 429683 h 1462038"/>
                <a:gd name="connsiteX687" fmla="*/ 3136132 w 8323021"/>
                <a:gd name="connsiteY687" fmla="*/ 354349 h 1462038"/>
                <a:gd name="connsiteX688" fmla="*/ 3150083 w 8323021"/>
                <a:gd name="connsiteY688" fmla="*/ 299941 h 1462038"/>
                <a:gd name="connsiteX689" fmla="*/ 3152873 w 8323021"/>
                <a:gd name="connsiteY689" fmla="*/ 285990 h 1462038"/>
                <a:gd name="connsiteX690" fmla="*/ 3138922 w 8323021"/>
                <a:gd name="connsiteY690" fmla="*/ 281805 h 1462038"/>
                <a:gd name="connsiteX691" fmla="*/ 3126366 w 8323021"/>
                <a:gd name="connsiteY691" fmla="*/ 291571 h 1462038"/>
                <a:gd name="connsiteX692" fmla="*/ 3085909 w 8323021"/>
                <a:gd name="connsiteY692" fmla="*/ 274830 h 1462038"/>
                <a:gd name="connsiteX693" fmla="*/ 3077539 w 8323021"/>
                <a:gd name="connsiteY693" fmla="*/ 269250 h 1462038"/>
                <a:gd name="connsiteX694" fmla="*/ 2460916 w 8323021"/>
                <a:gd name="connsiteY694" fmla="*/ 396201 h 1462038"/>
                <a:gd name="connsiteX695" fmla="*/ 2460916 w 8323021"/>
                <a:gd name="connsiteY695" fmla="*/ 396201 h 1462038"/>
                <a:gd name="connsiteX696" fmla="*/ 2460916 w 8323021"/>
                <a:gd name="connsiteY696" fmla="*/ 396201 h 1462038"/>
                <a:gd name="connsiteX697" fmla="*/ 3172404 w 8323021"/>
                <a:gd name="connsiteY697" fmla="*/ 281805 h 1462038"/>
                <a:gd name="connsiteX698" fmla="*/ 3196120 w 8323021"/>
                <a:gd name="connsiteY698" fmla="*/ 279015 h 1462038"/>
                <a:gd name="connsiteX699" fmla="*/ 3197515 w 8323021"/>
                <a:gd name="connsiteY699" fmla="*/ 273435 h 1462038"/>
                <a:gd name="connsiteX700" fmla="*/ 3159848 w 8323021"/>
                <a:gd name="connsiteY700" fmla="*/ 242743 h 1462038"/>
                <a:gd name="connsiteX701" fmla="*/ 3159848 w 8323021"/>
                <a:gd name="connsiteY701" fmla="*/ 270645 h 1462038"/>
                <a:gd name="connsiteX702" fmla="*/ 3171009 w 8323021"/>
                <a:gd name="connsiteY702" fmla="*/ 279015 h 1462038"/>
                <a:gd name="connsiteX703" fmla="*/ 3172404 w 8323021"/>
                <a:gd name="connsiteY703" fmla="*/ 281805 h 1462038"/>
                <a:gd name="connsiteX704" fmla="*/ 3159848 w 8323021"/>
                <a:gd name="connsiteY704" fmla="*/ 280410 h 1462038"/>
                <a:gd name="connsiteX705" fmla="*/ 3165429 w 8323021"/>
                <a:gd name="connsiteY705" fmla="*/ 281805 h 1462038"/>
                <a:gd name="connsiteX706" fmla="*/ 3159848 w 8323021"/>
                <a:gd name="connsiteY706" fmla="*/ 279015 h 1462038"/>
                <a:gd name="connsiteX707" fmla="*/ 3159848 w 8323021"/>
                <a:gd name="connsiteY707" fmla="*/ 280410 h 1462038"/>
                <a:gd name="connsiteX708" fmla="*/ 3138922 w 8323021"/>
                <a:gd name="connsiteY708" fmla="*/ 274830 h 1462038"/>
                <a:gd name="connsiteX709" fmla="*/ 3152873 w 8323021"/>
                <a:gd name="connsiteY709" fmla="*/ 279015 h 1462038"/>
                <a:gd name="connsiteX710" fmla="*/ 3152873 w 8323021"/>
                <a:gd name="connsiteY710" fmla="*/ 274830 h 1462038"/>
                <a:gd name="connsiteX711" fmla="*/ 3144502 w 8323021"/>
                <a:gd name="connsiteY711" fmla="*/ 272040 h 1462038"/>
                <a:gd name="connsiteX712" fmla="*/ 3138922 w 8323021"/>
                <a:gd name="connsiteY712" fmla="*/ 270645 h 1462038"/>
                <a:gd name="connsiteX713" fmla="*/ 3138922 w 8323021"/>
                <a:gd name="connsiteY713" fmla="*/ 274830 h 1462038"/>
                <a:gd name="connsiteX714" fmla="*/ 2721795 w 8323021"/>
                <a:gd name="connsiteY714" fmla="*/ 272040 h 1462038"/>
                <a:gd name="connsiteX715" fmla="*/ 2721795 w 8323021"/>
                <a:gd name="connsiteY715" fmla="*/ 272040 h 1462038"/>
                <a:gd name="connsiteX716" fmla="*/ 2780388 w 8323021"/>
                <a:gd name="connsiteY716" fmla="*/ 242743 h 1462038"/>
                <a:gd name="connsiteX717" fmla="*/ 2781783 w 8323021"/>
                <a:gd name="connsiteY717" fmla="*/ 221817 h 1462038"/>
                <a:gd name="connsiteX718" fmla="*/ 2734350 w 8323021"/>
                <a:gd name="connsiteY718" fmla="*/ 255299 h 1462038"/>
                <a:gd name="connsiteX719" fmla="*/ 2721795 w 8323021"/>
                <a:gd name="connsiteY719" fmla="*/ 272040 h 1462038"/>
                <a:gd name="connsiteX720" fmla="*/ 3124971 w 8323021"/>
                <a:gd name="connsiteY720" fmla="*/ 267854 h 1462038"/>
                <a:gd name="connsiteX721" fmla="*/ 3130552 w 8323021"/>
                <a:gd name="connsiteY721" fmla="*/ 270645 h 1462038"/>
                <a:gd name="connsiteX722" fmla="*/ 3130552 w 8323021"/>
                <a:gd name="connsiteY722" fmla="*/ 267854 h 1462038"/>
                <a:gd name="connsiteX723" fmla="*/ 3124971 w 8323021"/>
                <a:gd name="connsiteY723" fmla="*/ 267854 h 1462038"/>
                <a:gd name="connsiteX724" fmla="*/ 2933846 w 8323021"/>
                <a:gd name="connsiteY724" fmla="*/ 171594 h 1462038"/>
                <a:gd name="connsiteX725" fmla="*/ 2967328 w 8323021"/>
                <a:gd name="connsiteY725" fmla="*/ 174384 h 1462038"/>
                <a:gd name="connsiteX726" fmla="*/ 3133342 w 8323021"/>
                <a:gd name="connsiteY726" fmla="*/ 221817 h 1462038"/>
                <a:gd name="connsiteX727" fmla="*/ 3152873 w 8323021"/>
                <a:gd name="connsiteY727" fmla="*/ 230187 h 1462038"/>
                <a:gd name="connsiteX728" fmla="*/ 3112416 w 8323021"/>
                <a:gd name="connsiteY728" fmla="*/ 86495 h 1462038"/>
                <a:gd name="connsiteX729" fmla="*/ 3049637 w 8323021"/>
                <a:gd name="connsiteY729" fmla="*/ 41852 h 1462038"/>
                <a:gd name="connsiteX730" fmla="*/ 3017550 w 8323021"/>
                <a:gd name="connsiteY730" fmla="*/ 34877 h 1462038"/>
                <a:gd name="connsiteX731" fmla="*/ 3024526 w 8323021"/>
                <a:gd name="connsiteY731" fmla="*/ 92075 h 1462038"/>
                <a:gd name="connsiteX732" fmla="*/ 3024526 w 8323021"/>
                <a:gd name="connsiteY732" fmla="*/ 135322 h 1462038"/>
                <a:gd name="connsiteX733" fmla="*/ 3018946 w 8323021"/>
                <a:gd name="connsiteY733" fmla="*/ 159039 h 1462038"/>
                <a:gd name="connsiteX734" fmla="*/ 3011970 w 8323021"/>
                <a:gd name="connsiteY734" fmla="*/ 159039 h 1462038"/>
                <a:gd name="connsiteX735" fmla="*/ 3004995 w 8323021"/>
                <a:gd name="connsiteY735" fmla="*/ 135322 h 1462038"/>
                <a:gd name="connsiteX736" fmla="*/ 3000810 w 8323021"/>
                <a:gd name="connsiteY736" fmla="*/ 96260 h 1462038"/>
                <a:gd name="connsiteX737" fmla="*/ 3002205 w 8323021"/>
                <a:gd name="connsiteY737" fmla="*/ 30692 h 1462038"/>
                <a:gd name="connsiteX738" fmla="*/ 3006390 w 8323021"/>
                <a:gd name="connsiteY738" fmla="*/ 26506 h 1462038"/>
                <a:gd name="connsiteX739" fmla="*/ 3006390 w 8323021"/>
                <a:gd name="connsiteY739" fmla="*/ 26506 h 1462038"/>
                <a:gd name="connsiteX740" fmla="*/ 3002205 w 8323021"/>
                <a:gd name="connsiteY740" fmla="*/ 18136 h 1462038"/>
                <a:gd name="connsiteX741" fmla="*/ 2907340 w 8323021"/>
                <a:gd name="connsiteY741" fmla="*/ 16741 h 1462038"/>
                <a:gd name="connsiteX742" fmla="*/ 2893389 w 8323021"/>
                <a:gd name="connsiteY742" fmla="*/ 25111 h 1462038"/>
                <a:gd name="connsiteX743" fmla="*/ 2893389 w 8323021"/>
                <a:gd name="connsiteY743" fmla="*/ 25111 h 1462038"/>
                <a:gd name="connsiteX744" fmla="*/ 2886413 w 8323021"/>
                <a:gd name="connsiteY744" fmla="*/ 93470 h 1462038"/>
                <a:gd name="connsiteX745" fmla="*/ 2879438 w 8323021"/>
                <a:gd name="connsiteY745" fmla="*/ 135322 h 1462038"/>
                <a:gd name="connsiteX746" fmla="*/ 2868277 w 8323021"/>
                <a:gd name="connsiteY746" fmla="*/ 157643 h 1462038"/>
                <a:gd name="connsiteX747" fmla="*/ 2861302 w 8323021"/>
                <a:gd name="connsiteY747" fmla="*/ 153458 h 1462038"/>
                <a:gd name="connsiteX748" fmla="*/ 2855722 w 8323021"/>
                <a:gd name="connsiteY748" fmla="*/ 107421 h 1462038"/>
                <a:gd name="connsiteX749" fmla="*/ 2868277 w 8323021"/>
                <a:gd name="connsiteY749" fmla="*/ 47433 h 1462038"/>
                <a:gd name="connsiteX750" fmla="*/ 2876648 w 8323021"/>
                <a:gd name="connsiteY750" fmla="*/ 30692 h 1462038"/>
                <a:gd name="connsiteX751" fmla="*/ 2869672 w 8323021"/>
                <a:gd name="connsiteY751" fmla="*/ 37667 h 1462038"/>
                <a:gd name="connsiteX752" fmla="*/ 2825030 w 8323021"/>
                <a:gd name="connsiteY752" fmla="*/ 82309 h 1462038"/>
                <a:gd name="connsiteX753" fmla="*/ 2788758 w 8323021"/>
                <a:gd name="connsiteY753" fmla="*/ 207866 h 1462038"/>
                <a:gd name="connsiteX754" fmla="*/ 2788758 w 8323021"/>
                <a:gd name="connsiteY754" fmla="*/ 209261 h 1462038"/>
                <a:gd name="connsiteX755" fmla="*/ 2809684 w 8323021"/>
                <a:gd name="connsiteY755" fmla="*/ 199496 h 1462038"/>
                <a:gd name="connsiteX756" fmla="*/ 2933846 w 8323021"/>
                <a:gd name="connsiteY756" fmla="*/ 171594 h 1462038"/>
                <a:gd name="connsiteX757" fmla="*/ 2869672 w 8323021"/>
                <a:gd name="connsiteY757" fmla="*/ 152063 h 1462038"/>
                <a:gd name="connsiteX758" fmla="*/ 2869672 w 8323021"/>
                <a:gd name="connsiteY758" fmla="*/ 152063 h 1462038"/>
                <a:gd name="connsiteX759" fmla="*/ 2869672 w 8323021"/>
                <a:gd name="connsiteY759" fmla="*/ 152063 h 1462038"/>
                <a:gd name="connsiteX760" fmla="*/ 2886413 w 8323021"/>
                <a:gd name="connsiteY760" fmla="*/ 33482 h 1462038"/>
                <a:gd name="connsiteX761" fmla="*/ 2876648 w 8323021"/>
                <a:gd name="connsiteY761" fmla="*/ 51618 h 1462038"/>
                <a:gd name="connsiteX762" fmla="*/ 2869672 w 8323021"/>
                <a:gd name="connsiteY762" fmla="*/ 150668 h 1462038"/>
                <a:gd name="connsiteX763" fmla="*/ 2880833 w 8323021"/>
                <a:gd name="connsiteY763" fmla="*/ 90680 h 1462038"/>
                <a:gd name="connsiteX764" fmla="*/ 2886413 w 8323021"/>
                <a:gd name="connsiteY764" fmla="*/ 33482 h 1462038"/>
                <a:gd name="connsiteX765" fmla="*/ 3007785 w 8323021"/>
                <a:gd name="connsiteY765" fmla="*/ 34877 h 1462038"/>
                <a:gd name="connsiteX766" fmla="*/ 3007785 w 8323021"/>
                <a:gd name="connsiteY766" fmla="*/ 94865 h 1462038"/>
                <a:gd name="connsiteX767" fmla="*/ 3011970 w 8323021"/>
                <a:gd name="connsiteY767" fmla="*/ 133927 h 1462038"/>
                <a:gd name="connsiteX768" fmla="*/ 3014760 w 8323021"/>
                <a:gd name="connsiteY768" fmla="*/ 149273 h 1462038"/>
                <a:gd name="connsiteX769" fmla="*/ 3017550 w 8323021"/>
                <a:gd name="connsiteY769" fmla="*/ 90680 h 1462038"/>
                <a:gd name="connsiteX770" fmla="*/ 3010575 w 8323021"/>
                <a:gd name="connsiteY770" fmla="*/ 34877 h 1462038"/>
                <a:gd name="connsiteX771" fmla="*/ 3007785 w 8323021"/>
                <a:gd name="connsiteY771" fmla="*/ 34877 h 14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Lst>
              <a:rect l="l" t="t" r="r" b="b"/>
              <a:pathLst>
                <a:path w="8323021" h="1462038">
                  <a:moveTo>
                    <a:pt x="8323021" y="1459249"/>
                  </a:moveTo>
                  <a:cubicBezTo>
                    <a:pt x="8323021" y="1459249"/>
                    <a:pt x="8304885" y="1459249"/>
                    <a:pt x="8304885" y="1459249"/>
                  </a:cubicBezTo>
                  <a:cubicBezTo>
                    <a:pt x="8299305" y="1459249"/>
                    <a:pt x="2981278" y="1456458"/>
                    <a:pt x="2829215" y="1452273"/>
                  </a:cubicBezTo>
                  <a:cubicBezTo>
                    <a:pt x="2815265" y="1453668"/>
                    <a:pt x="2799919" y="1453668"/>
                    <a:pt x="2791548" y="1452273"/>
                  </a:cubicBezTo>
                  <a:cubicBezTo>
                    <a:pt x="2784573" y="1452273"/>
                    <a:pt x="2777598" y="1450878"/>
                    <a:pt x="2772017" y="1450878"/>
                  </a:cubicBezTo>
                  <a:cubicBezTo>
                    <a:pt x="2762252" y="1449483"/>
                    <a:pt x="2762252" y="1449483"/>
                    <a:pt x="2760857" y="1448088"/>
                  </a:cubicBezTo>
                  <a:cubicBezTo>
                    <a:pt x="2759462" y="1446693"/>
                    <a:pt x="2759462" y="1445298"/>
                    <a:pt x="2760857" y="1443903"/>
                  </a:cubicBezTo>
                  <a:cubicBezTo>
                    <a:pt x="2762252" y="1441113"/>
                    <a:pt x="2763647" y="1441113"/>
                    <a:pt x="2772017" y="1442508"/>
                  </a:cubicBezTo>
                  <a:cubicBezTo>
                    <a:pt x="2777598" y="1442508"/>
                    <a:pt x="2787363" y="1443903"/>
                    <a:pt x="2798524" y="1443903"/>
                  </a:cubicBezTo>
                  <a:cubicBezTo>
                    <a:pt x="2805499" y="1443903"/>
                    <a:pt x="2816660" y="1445298"/>
                    <a:pt x="2830610" y="1445298"/>
                  </a:cubicBezTo>
                  <a:cubicBezTo>
                    <a:pt x="2834796" y="1445298"/>
                    <a:pt x="2837586" y="1443903"/>
                    <a:pt x="2841771" y="1443903"/>
                  </a:cubicBezTo>
                  <a:cubicBezTo>
                    <a:pt x="2852932" y="1442508"/>
                    <a:pt x="2858512" y="1434137"/>
                    <a:pt x="2857117" y="1420187"/>
                  </a:cubicBezTo>
                  <a:cubicBezTo>
                    <a:pt x="2857117" y="1410421"/>
                    <a:pt x="2852932" y="1397865"/>
                    <a:pt x="2847351" y="1388100"/>
                  </a:cubicBezTo>
                  <a:cubicBezTo>
                    <a:pt x="2847351" y="1388100"/>
                    <a:pt x="2847351" y="1386705"/>
                    <a:pt x="2847351" y="1386705"/>
                  </a:cubicBezTo>
                  <a:cubicBezTo>
                    <a:pt x="2834796" y="1381124"/>
                    <a:pt x="2832005" y="1376939"/>
                    <a:pt x="2830610" y="1375544"/>
                  </a:cubicBezTo>
                  <a:cubicBezTo>
                    <a:pt x="2829215" y="1372754"/>
                    <a:pt x="2829215" y="1371359"/>
                    <a:pt x="2830610" y="1368569"/>
                  </a:cubicBezTo>
                  <a:cubicBezTo>
                    <a:pt x="2832005" y="1365779"/>
                    <a:pt x="2834796" y="1364384"/>
                    <a:pt x="2838981" y="1365779"/>
                  </a:cubicBezTo>
                  <a:cubicBezTo>
                    <a:pt x="2843166" y="1367174"/>
                    <a:pt x="2848746" y="1374149"/>
                    <a:pt x="2852932" y="1381124"/>
                  </a:cubicBezTo>
                  <a:cubicBezTo>
                    <a:pt x="2854327" y="1381124"/>
                    <a:pt x="2855722" y="1382519"/>
                    <a:pt x="2857117" y="1382519"/>
                  </a:cubicBezTo>
                  <a:cubicBezTo>
                    <a:pt x="2869672" y="1386705"/>
                    <a:pt x="2885018" y="1392285"/>
                    <a:pt x="2903154" y="1396470"/>
                  </a:cubicBezTo>
                  <a:cubicBezTo>
                    <a:pt x="2942217" y="1406236"/>
                    <a:pt x="2979883" y="1413211"/>
                    <a:pt x="3002205" y="1413211"/>
                  </a:cubicBezTo>
                  <a:cubicBezTo>
                    <a:pt x="3011970" y="1413211"/>
                    <a:pt x="3018946" y="1411816"/>
                    <a:pt x="3021736" y="1407631"/>
                  </a:cubicBezTo>
                  <a:cubicBezTo>
                    <a:pt x="3025921" y="1402051"/>
                    <a:pt x="3021736" y="1389495"/>
                    <a:pt x="3017550" y="1376939"/>
                  </a:cubicBezTo>
                  <a:cubicBezTo>
                    <a:pt x="3013365" y="1365779"/>
                    <a:pt x="3010575" y="1353223"/>
                    <a:pt x="3010575" y="1340667"/>
                  </a:cubicBezTo>
                  <a:cubicBezTo>
                    <a:pt x="3010575" y="1333692"/>
                    <a:pt x="3011970" y="1329507"/>
                    <a:pt x="3016155" y="1326716"/>
                  </a:cubicBezTo>
                  <a:cubicBezTo>
                    <a:pt x="3025921" y="1321136"/>
                    <a:pt x="3044057" y="1333692"/>
                    <a:pt x="3070563" y="1353223"/>
                  </a:cubicBezTo>
                  <a:cubicBezTo>
                    <a:pt x="3083119" y="1362988"/>
                    <a:pt x="3095675" y="1371359"/>
                    <a:pt x="3102650" y="1374149"/>
                  </a:cubicBezTo>
                  <a:cubicBezTo>
                    <a:pt x="3104045" y="1375544"/>
                    <a:pt x="3105440" y="1375544"/>
                    <a:pt x="3106835" y="1375544"/>
                  </a:cubicBezTo>
                  <a:cubicBezTo>
                    <a:pt x="3106835" y="1372754"/>
                    <a:pt x="3102650" y="1362988"/>
                    <a:pt x="3099860" y="1354618"/>
                  </a:cubicBezTo>
                  <a:cubicBezTo>
                    <a:pt x="3092884" y="1336482"/>
                    <a:pt x="3080329" y="1309976"/>
                    <a:pt x="3076144" y="1277889"/>
                  </a:cubicBezTo>
                  <a:cubicBezTo>
                    <a:pt x="3076144" y="1273704"/>
                    <a:pt x="3073353" y="1262543"/>
                    <a:pt x="3080329" y="1259753"/>
                  </a:cubicBezTo>
                  <a:cubicBezTo>
                    <a:pt x="3092884" y="1254173"/>
                    <a:pt x="3119391" y="1279284"/>
                    <a:pt x="3172404" y="1335087"/>
                  </a:cubicBezTo>
                  <a:cubicBezTo>
                    <a:pt x="3200305" y="1364384"/>
                    <a:pt x="3228207" y="1393680"/>
                    <a:pt x="3242158" y="1400655"/>
                  </a:cubicBezTo>
                  <a:cubicBezTo>
                    <a:pt x="3243553" y="1400655"/>
                    <a:pt x="3243553" y="1402051"/>
                    <a:pt x="3244948" y="1402051"/>
                  </a:cubicBezTo>
                  <a:cubicBezTo>
                    <a:pt x="3244948" y="1400655"/>
                    <a:pt x="3244948" y="1397865"/>
                    <a:pt x="3242158" y="1388100"/>
                  </a:cubicBezTo>
                  <a:cubicBezTo>
                    <a:pt x="3239367" y="1381124"/>
                    <a:pt x="3235182" y="1369964"/>
                    <a:pt x="3229602" y="1357408"/>
                  </a:cubicBezTo>
                  <a:cubicBezTo>
                    <a:pt x="3218441" y="1333692"/>
                    <a:pt x="3204490" y="1304395"/>
                    <a:pt x="3190540" y="1276494"/>
                  </a:cubicBezTo>
                  <a:cubicBezTo>
                    <a:pt x="3171009" y="1238827"/>
                    <a:pt x="3154268" y="1205345"/>
                    <a:pt x="3152873" y="1195579"/>
                  </a:cubicBezTo>
                  <a:cubicBezTo>
                    <a:pt x="3151478" y="1187209"/>
                    <a:pt x="3151478" y="1181629"/>
                    <a:pt x="3154268" y="1178839"/>
                  </a:cubicBezTo>
                  <a:cubicBezTo>
                    <a:pt x="3157058" y="1174653"/>
                    <a:pt x="3161243" y="1174653"/>
                    <a:pt x="3164033" y="1173258"/>
                  </a:cubicBezTo>
                  <a:cubicBezTo>
                    <a:pt x="3168219" y="1171863"/>
                    <a:pt x="3172404" y="1170468"/>
                    <a:pt x="3173799" y="1166283"/>
                  </a:cubicBezTo>
                  <a:cubicBezTo>
                    <a:pt x="3175194" y="1160703"/>
                    <a:pt x="3173799" y="1157912"/>
                    <a:pt x="3171009" y="1153727"/>
                  </a:cubicBezTo>
                  <a:cubicBezTo>
                    <a:pt x="3166823" y="1148147"/>
                    <a:pt x="3161243" y="1139776"/>
                    <a:pt x="3172404" y="1123036"/>
                  </a:cubicBezTo>
                  <a:cubicBezTo>
                    <a:pt x="3180774" y="1110480"/>
                    <a:pt x="3210071" y="1044911"/>
                    <a:pt x="3236577" y="966787"/>
                  </a:cubicBezTo>
                  <a:cubicBezTo>
                    <a:pt x="3258899" y="899824"/>
                    <a:pt x="3285405" y="809144"/>
                    <a:pt x="3277035" y="758921"/>
                  </a:cubicBezTo>
                  <a:cubicBezTo>
                    <a:pt x="3265874" y="694747"/>
                    <a:pt x="3205886" y="648710"/>
                    <a:pt x="3159848" y="616623"/>
                  </a:cubicBezTo>
                  <a:cubicBezTo>
                    <a:pt x="3159848" y="616623"/>
                    <a:pt x="3159848" y="616623"/>
                    <a:pt x="3158453" y="616623"/>
                  </a:cubicBezTo>
                  <a:cubicBezTo>
                    <a:pt x="3148687" y="618018"/>
                    <a:pt x="3138922" y="619413"/>
                    <a:pt x="3129156" y="619413"/>
                  </a:cubicBezTo>
                  <a:cubicBezTo>
                    <a:pt x="3127761" y="643130"/>
                    <a:pt x="3122181" y="662661"/>
                    <a:pt x="3111020" y="666846"/>
                  </a:cubicBezTo>
                  <a:cubicBezTo>
                    <a:pt x="3102650" y="669636"/>
                    <a:pt x="3087304" y="673821"/>
                    <a:pt x="3071958" y="676612"/>
                  </a:cubicBezTo>
                  <a:cubicBezTo>
                    <a:pt x="3060798" y="679402"/>
                    <a:pt x="3049637" y="680797"/>
                    <a:pt x="3041267" y="683587"/>
                  </a:cubicBezTo>
                  <a:cubicBezTo>
                    <a:pt x="3031501" y="686377"/>
                    <a:pt x="3027316" y="687772"/>
                    <a:pt x="3027316" y="689167"/>
                  </a:cubicBezTo>
                  <a:cubicBezTo>
                    <a:pt x="3030106" y="691957"/>
                    <a:pt x="3035686" y="694747"/>
                    <a:pt x="3039872" y="697538"/>
                  </a:cubicBezTo>
                  <a:cubicBezTo>
                    <a:pt x="3051032" y="704513"/>
                    <a:pt x="3063588" y="711488"/>
                    <a:pt x="3063588" y="721254"/>
                  </a:cubicBezTo>
                  <a:cubicBezTo>
                    <a:pt x="3063588" y="721254"/>
                    <a:pt x="3063588" y="722649"/>
                    <a:pt x="3063588" y="722649"/>
                  </a:cubicBezTo>
                  <a:cubicBezTo>
                    <a:pt x="3081724" y="703118"/>
                    <a:pt x="3099860" y="687772"/>
                    <a:pt x="3122181" y="679402"/>
                  </a:cubicBezTo>
                  <a:cubicBezTo>
                    <a:pt x="3157058" y="664056"/>
                    <a:pt x="3187750" y="664056"/>
                    <a:pt x="3212861" y="678007"/>
                  </a:cubicBezTo>
                  <a:cubicBezTo>
                    <a:pt x="3240762" y="694747"/>
                    <a:pt x="3258899" y="731019"/>
                    <a:pt x="3264479" y="781242"/>
                  </a:cubicBezTo>
                  <a:cubicBezTo>
                    <a:pt x="3265874" y="796588"/>
                    <a:pt x="3260293" y="821699"/>
                    <a:pt x="3247738" y="852391"/>
                  </a:cubicBezTo>
                  <a:cubicBezTo>
                    <a:pt x="3235182" y="881688"/>
                    <a:pt x="3218441" y="916564"/>
                    <a:pt x="3196120" y="954231"/>
                  </a:cubicBezTo>
                  <a:cubicBezTo>
                    <a:pt x="3151478" y="1030961"/>
                    <a:pt x="3092884" y="1111875"/>
                    <a:pt x="3041267" y="1169073"/>
                  </a:cubicBezTo>
                  <a:cubicBezTo>
                    <a:pt x="3003600" y="1210925"/>
                    <a:pt x="2951982" y="1259753"/>
                    <a:pt x="2915710" y="1259753"/>
                  </a:cubicBezTo>
                  <a:cubicBezTo>
                    <a:pt x="2869672" y="1259753"/>
                    <a:pt x="2804104" y="1254173"/>
                    <a:pt x="2746906" y="1244407"/>
                  </a:cubicBezTo>
                  <a:cubicBezTo>
                    <a:pt x="2725980" y="1241617"/>
                    <a:pt x="2698078" y="1236037"/>
                    <a:pt x="2674362" y="1229061"/>
                  </a:cubicBezTo>
                  <a:cubicBezTo>
                    <a:pt x="2674362" y="1230456"/>
                    <a:pt x="2675757" y="1230456"/>
                    <a:pt x="2675757" y="1231851"/>
                  </a:cubicBezTo>
                  <a:cubicBezTo>
                    <a:pt x="2685523" y="1243012"/>
                    <a:pt x="2688313" y="1263938"/>
                    <a:pt x="2682732" y="1293235"/>
                  </a:cubicBezTo>
                  <a:cubicBezTo>
                    <a:pt x="2679942" y="1304395"/>
                    <a:pt x="2677152" y="1316951"/>
                    <a:pt x="2672967" y="1329507"/>
                  </a:cubicBezTo>
                  <a:cubicBezTo>
                    <a:pt x="2677152" y="1349038"/>
                    <a:pt x="2679942" y="1367174"/>
                    <a:pt x="2678547" y="1378334"/>
                  </a:cubicBezTo>
                  <a:cubicBezTo>
                    <a:pt x="2677152" y="1388100"/>
                    <a:pt x="2670177" y="1395075"/>
                    <a:pt x="2660411" y="1397865"/>
                  </a:cubicBezTo>
                  <a:cubicBezTo>
                    <a:pt x="2657621" y="1399261"/>
                    <a:pt x="2653436" y="1399261"/>
                    <a:pt x="2650646" y="1399261"/>
                  </a:cubicBezTo>
                  <a:cubicBezTo>
                    <a:pt x="2649251" y="1404841"/>
                    <a:pt x="2646460" y="1410421"/>
                    <a:pt x="2646460" y="1416001"/>
                  </a:cubicBezTo>
                  <a:cubicBezTo>
                    <a:pt x="2642275" y="1431347"/>
                    <a:pt x="2643670" y="1436927"/>
                    <a:pt x="2645065" y="1439718"/>
                  </a:cubicBezTo>
                  <a:cubicBezTo>
                    <a:pt x="2645065" y="1439718"/>
                    <a:pt x="2646460" y="1441113"/>
                    <a:pt x="2646460" y="1441113"/>
                  </a:cubicBezTo>
                  <a:cubicBezTo>
                    <a:pt x="2646460" y="1441113"/>
                    <a:pt x="2646460" y="1441113"/>
                    <a:pt x="2647856" y="1441113"/>
                  </a:cubicBezTo>
                  <a:cubicBezTo>
                    <a:pt x="2647856" y="1441113"/>
                    <a:pt x="2649251" y="1441113"/>
                    <a:pt x="2649251" y="1441113"/>
                  </a:cubicBezTo>
                  <a:cubicBezTo>
                    <a:pt x="2653436" y="1441113"/>
                    <a:pt x="2653436" y="1443903"/>
                    <a:pt x="2653436" y="1443903"/>
                  </a:cubicBezTo>
                  <a:cubicBezTo>
                    <a:pt x="2653436" y="1443903"/>
                    <a:pt x="2653436" y="1446693"/>
                    <a:pt x="2649251" y="1448088"/>
                  </a:cubicBezTo>
                  <a:cubicBezTo>
                    <a:pt x="2647856" y="1448088"/>
                    <a:pt x="2647856" y="1448088"/>
                    <a:pt x="2646460" y="1448088"/>
                  </a:cubicBezTo>
                  <a:cubicBezTo>
                    <a:pt x="2639485" y="1448088"/>
                    <a:pt x="2618559" y="1448088"/>
                    <a:pt x="2586472" y="1448088"/>
                  </a:cubicBezTo>
                  <a:cubicBezTo>
                    <a:pt x="2236308" y="1448088"/>
                    <a:pt x="64176" y="1452273"/>
                    <a:pt x="44645" y="1452273"/>
                  </a:cubicBezTo>
                  <a:cubicBezTo>
                    <a:pt x="44645" y="1452273"/>
                    <a:pt x="3" y="1452273"/>
                    <a:pt x="3" y="1452273"/>
                  </a:cubicBezTo>
                  <a:cubicBezTo>
                    <a:pt x="-1392" y="1452273"/>
                    <a:pt x="509205" y="1450878"/>
                    <a:pt x="509205" y="1449483"/>
                  </a:cubicBezTo>
                  <a:cubicBezTo>
                    <a:pt x="509205" y="1448088"/>
                    <a:pt x="43250" y="1445298"/>
                    <a:pt x="44645" y="1445298"/>
                  </a:cubicBezTo>
                  <a:cubicBezTo>
                    <a:pt x="50226" y="1445298"/>
                    <a:pt x="1051890" y="1443903"/>
                    <a:pt x="1580623" y="1442508"/>
                  </a:cubicBezTo>
                  <a:cubicBezTo>
                    <a:pt x="1890330" y="1441113"/>
                    <a:pt x="2137258" y="1441113"/>
                    <a:pt x="2314433" y="1441113"/>
                  </a:cubicBezTo>
                  <a:cubicBezTo>
                    <a:pt x="2419063" y="1441113"/>
                    <a:pt x="2501373" y="1441113"/>
                    <a:pt x="2555781" y="1441113"/>
                  </a:cubicBezTo>
                  <a:cubicBezTo>
                    <a:pt x="2585077" y="1441113"/>
                    <a:pt x="2608793" y="1441113"/>
                    <a:pt x="2624139" y="1441113"/>
                  </a:cubicBezTo>
                  <a:cubicBezTo>
                    <a:pt x="2629720" y="1441113"/>
                    <a:pt x="2633905" y="1441113"/>
                    <a:pt x="2636695" y="1441113"/>
                  </a:cubicBezTo>
                  <a:cubicBezTo>
                    <a:pt x="2633905" y="1432742"/>
                    <a:pt x="2636695" y="1420187"/>
                    <a:pt x="2642275" y="1400655"/>
                  </a:cubicBezTo>
                  <a:cubicBezTo>
                    <a:pt x="2626929" y="1400655"/>
                    <a:pt x="2610189" y="1396470"/>
                    <a:pt x="2597633" y="1392285"/>
                  </a:cubicBezTo>
                  <a:cubicBezTo>
                    <a:pt x="2597633" y="1393680"/>
                    <a:pt x="2597633" y="1395075"/>
                    <a:pt x="2597633" y="1396470"/>
                  </a:cubicBezTo>
                  <a:cubicBezTo>
                    <a:pt x="2599028" y="1407631"/>
                    <a:pt x="2593448" y="1413211"/>
                    <a:pt x="2589262" y="1416001"/>
                  </a:cubicBezTo>
                  <a:cubicBezTo>
                    <a:pt x="2569731" y="1428557"/>
                    <a:pt x="2522299" y="1413211"/>
                    <a:pt x="2498583" y="1396470"/>
                  </a:cubicBezTo>
                  <a:cubicBezTo>
                    <a:pt x="2483237" y="1386705"/>
                    <a:pt x="2480447" y="1350433"/>
                    <a:pt x="2480447" y="1322531"/>
                  </a:cubicBezTo>
                  <a:cubicBezTo>
                    <a:pt x="2480447" y="1289049"/>
                    <a:pt x="2486027" y="1254173"/>
                    <a:pt x="2490212" y="1236037"/>
                  </a:cubicBezTo>
                  <a:cubicBezTo>
                    <a:pt x="2490212" y="1234642"/>
                    <a:pt x="2490212" y="1233246"/>
                    <a:pt x="2491607" y="1233246"/>
                  </a:cubicBezTo>
                  <a:cubicBezTo>
                    <a:pt x="2480447" y="1234642"/>
                    <a:pt x="2470681" y="1234642"/>
                    <a:pt x="2463706" y="1233246"/>
                  </a:cubicBezTo>
                  <a:cubicBezTo>
                    <a:pt x="2435804" y="1227666"/>
                    <a:pt x="2417668" y="1216506"/>
                    <a:pt x="2407903" y="1199765"/>
                  </a:cubicBezTo>
                  <a:cubicBezTo>
                    <a:pt x="2392557" y="1169073"/>
                    <a:pt x="2412088" y="1124431"/>
                    <a:pt x="2430224" y="1085368"/>
                  </a:cubicBezTo>
                  <a:cubicBezTo>
                    <a:pt x="2435804" y="1072813"/>
                    <a:pt x="2444175" y="1063047"/>
                    <a:pt x="2452545" y="1054677"/>
                  </a:cubicBezTo>
                  <a:cubicBezTo>
                    <a:pt x="2451150" y="1043516"/>
                    <a:pt x="2448360" y="1023985"/>
                    <a:pt x="2452545" y="1004454"/>
                  </a:cubicBezTo>
                  <a:cubicBezTo>
                    <a:pt x="2452545" y="1001664"/>
                    <a:pt x="2453940" y="998874"/>
                    <a:pt x="2453940" y="996084"/>
                  </a:cubicBezTo>
                  <a:cubicBezTo>
                    <a:pt x="2452545" y="994689"/>
                    <a:pt x="2452545" y="993294"/>
                    <a:pt x="2451150" y="991898"/>
                  </a:cubicBezTo>
                  <a:cubicBezTo>
                    <a:pt x="2442780" y="973762"/>
                    <a:pt x="2433014" y="947256"/>
                    <a:pt x="2423248" y="915169"/>
                  </a:cubicBezTo>
                  <a:cubicBezTo>
                    <a:pt x="2400927" y="841230"/>
                    <a:pt x="2375816" y="736600"/>
                    <a:pt x="2357680" y="640339"/>
                  </a:cubicBezTo>
                  <a:cubicBezTo>
                    <a:pt x="2349310" y="594302"/>
                    <a:pt x="2343729" y="553845"/>
                    <a:pt x="2339544" y="524548"/>
                  </a:cubicBezTo>
                  <a:cubicBezTo>
                    <a:pt x="2335359" y="479906"/>
                    <a:pt x="2338149" y="470140"/>
                    <a:pt x="2342334" y="465955"/>
                  </a:cubicBezTo>
                  <a:cubicBezTo>
                    <a:pt x="2356285" y="452004"/>
                    <a:pt x="2388372" y="442239"/>
                    <a:pt x="2413483" y="439449"/>
                  </a:cubicBezTo>
                  <a:cubicBezTo>
                    <a:pt x="2428829" y="438054"/>
                    <a:pt x="2445570" y="436659"/>
                    <a:pt x="2458125" y="439449"/>
                  </a:cubicBezTo>
                  <a:cubicBezTo>
                    <a:pt x="2455335" y="400387"/>
                    <a:pt x="2458125" y="397596"/>
                    <a:pt x="2458125" y="396201"/>
                  </a:cubicBezTo>
                  <a:cubicBezTo>
                    <a:pt x="2463706" y="385041"/>
                    <a:pt x="2490212" y="378065"/>
                    <a:pt x="2497187" y="375275"/>
                  </a:cubicBezTo>
                  <a:cubicBezTo>
                    <a:pt x="2519509" y="369695"/>
                    <a:pt x="2543225" y="366905"/>
                    <a:pt x="2562756" y="368300"/>
                  </a:cubicBezTo>
                  <a:cubicBezTo>
                    <a:pt x="2593448" y="371090"/>
                    <a:pt x="2612979" y="382251"/>
                    <a:pt x="2619954" y="403177"/>
                  </a:cubicBezTo>
                  <a:cubicBezTo>
                    <a:pt x="2628325" y="428288"/>
                    <a:pt x="2629720" y="541289"/>
                    <a:pt x="2631115" y="672426"/>
                  </a:cubicBezTo>
                  <a:cubicBezTo>
                    <a:pt x="2631115" y="754736"/>
                    <a:pt x="2632510" y="838440"/>
                    <a:pt x="2635300" y="904009"/>
                  </a:cubicBezTo>
                  <a:cubicBezTo>
                    <a:pt x="2636695" y="938886"/>
                    <a:pt x="2638090" y="965392"/>
                    <a:pt x="2640880" y="984923"/>
                  </a:cubicBezTo>
                  <a:cubicBezTo>
                    <a:pt x="2640880" y="989108"/>
                    <a:pt x="2642275" y="993294"/>
                    <a:pt x="2642275" y="997479"/>
                  </a:cubicBezTo>
                  <a:cubicBezTo>
                    <a:pt x="2643670" y="998874"/>
                    <a:pt x="2645065" y="998874"/>
                    <a:pt x="2646460" y="1000269"/>
                  </a:cubicBezTo>
                  <a:cubicBezTo>
                    <a:pt x="2654831" y="1007244"/>
                    <a:pt x="2659016" y="1011430"/>
                    <a:pt x="2659016" y="1017010"/>
                  </a:cubicBezTo>
                  <a:cubicBezTo>
                    <a:pt x="2659016" y="1019800"/>
                    <a:pt x="2657621" y="1022590"/>
                    <a:pt x="2652041" y="1023985"/>
                  </a:cubicBezTo>
                  <a:cubicBezTo>
                    <a:pt x="2649251" y="1025380"/>
                    <a:pt x="2647856" y="1023985"/>
                    <a:pt x="2646460" y="1022590"/>
                  </a:cubicBezTo>
                  <a:cubicBezTo>
                    <a:pt x="2643670" y="1021195"/>
                    <a:pt x="2640880" y="1015615"/>
                    <a:pt x="2638090" y="1001664"/>
                  </a:cubicBezTo>
                  <a:cubicBezTo>
                    <a:pt x="2621349" y="990503"/>
                    <a:pt x="2593448" y="979343"/>
                    <a:pt x="2565546" y="970972"/>
                  </a:cubicBezTo>
                  <a:cubicBezTo>
                    <a:pt x="2561361" y="969577"/>
                    <a:pt x="2558571" y="969577"/>
                    <a:pt x="2555781" y="968182"/>
                  </a:cubicBezTo>
                  <a:cubicBezTo>
                    <a:pt x="2555781" y="983528"/>
                    <a:pt x="2554386" y="996084"/>
                    <a:pt x="2551595" y="1003059"/>
                  </a:cubicBezTo>
                  <a:cubicBezTo>
                    <a:pt x="2551595" y="1004454"/>
                    <a:pt x="2550200" y="1008639"/>
                    <a:pt x="2546015" y="1008639"/>
                  </a:cubicBezTo>
                  <a:cubicBezTo>
                    <a:pt x="2543225" y="1008639"/>
                    <a:pt x="2541830" y="1007244"/>
                    <a:pt x="2540435" y="1004454"/>
                  </a:cubicBezTo>
                  <a:cubicBezTo>
                    <a:pt x="2536250" y="998874"/>
                    <a:pt x="2532064" y="983528"/>
                    <a:pt x="2527879" y="961207"/>
                  </a:cubicBezTo>
                  <a:cubicBezTo>
                    <a:pt x="2511138" y="958417"/>
                    <a:pt x="2499978" y="959812"/>
                    <a:pt x="2493002" y="962602"/>
                  </a:cubicBezTo>
                  <a:cubicBezTo>
                    <a:pt x="2479051" y="969577"/>
                    <a:pt x="2470681" y="980738"/>
                    <a:pt x="2465101" y="996084"/>
                  </a:cubicBezTo>
                  <a:cubicBezTo>
                    <a:pt x="2474866" y="1015615"/>
                    <a:pt x="2480447" y="1018405"/>
                    <a:pt x="2483237" y="1018405"/>
                  </a:cubicBezTo>
                  <a:cubicBezTo>
                    <a:pt x="2497187" y="1021195"/>
                    <a:pt x="2502768" y="1022590"/>
                    <a:pt x="2502768" y="1026775"/>
                  </a:cubicBezTo>
                  <a:cubicBezTo>
                    <a:pt x="2502768" y="1030961"/>
                    <a:pt x="2498583" y="1033751"/>
                    <a:pt x="2491607" y="1037936"/>
                  </a:cubicBezTo>
                  <a:cubicBezTo>
                    <a:pt x="2484632" y="1042121"/>
                    <a:pt x="2473471" y="1047701"/>
                    <a:pt x="2463706" y="1057467"/>
                  </a:cubicBezTo>
                  <a:cubicBezTo>
                    <a:pt x="2466496" y="1067233"/>
                    <a:pt x="2472076" y="1071418"/>
                    <a:pt x="2483237" y="1075603"/>
                  </a:cubicBezTo>
                  <a:cubicBezTo>
                    <a:pt x="2498583" y="1079788"/>
                    <a:pt x="2522299" y="1081183"/>
                    <a:pt x="2552990" y="1081183"/>
                  </a:cubicBezTo>
                  <a:cubicBezTo>
                    <a:pt x="2599028" y="1081183"/>
                    <a:pt x="2684128" y="1060257"/>
                    <a:pt x="2734350" y="1049097"/>
                  </a:cubicBezTo>
                  <a:cubicBezTo>
                    <a:pt x="2734350" y="1049097"/>
                    <a:pt x="2735745" y="1049097"/>
                    <a:pt x="2735745" y="1049097"/>
                  </a:cubicBezTo>
                  <a:cubicBezTo>
                    <a:pt x="2738535" y="1043516"/>
                    <a:pt x="2741326" y="1036541"/>
                    <a:pt x="2744116" y="1030961"/>
                  </a:cubicBezTo>
                  <a:cubicBezTo>
                    <a:pt x="2735745" y="1033751"/>
                    <a:pt x="2725980" y="1035146"/>
                    <a:pt x="2716214" y="1037936"/>
                  </a:cubicBezTo>
                  <a:cubicBezTo>
                    <a:pt x="2702263" y="1042121"/>
                    <a:pt x="2691103" y="1044911"/>
                    <a:pt x="2682732" y="1047701"/>
                  </a:cubicBezTo>
                  <a:cubicBezTo>
                    <a:pt x="2682732" y="1049097"/>
                    <a:pt x="2681337" y="1049097"/>
                    <a:pt x="2681337" y="1049097"/>
                  </a:cubicBezTo>
                  <a:cubicBezTo>
                    <a:pt x="2678547" y="1051887"/>
                    <a:pt x="2675757" y="1053282"/>
                    <a:pt x="2671572" y="1054677"/>
                  </a:cubicBezTo>
                  <a:cubicBezTo>
                    <a:pt x="2667387" y="1054677"/>
                    <a:pt x="2661806" y="1056072"/>
                    <a:pt x="2661806" y="1050492"/>
                  </a:cubicBezTo>
                  <a:cubicBezTo>
                    <a:pt x="2661806" y="1047701"/>
                    <a:pt x="2664596" y="1044911"/>
                    <a:pt x="2677152" y="1040726"/>
                  </a:cubicBezTo>
                  <a:cubicBezTo>
                    <a:pt x="2679942" y="1028170"/>
                    <a:pt x="2672967" y="997479"/>
                    <a:pt x="2664596" y="963997"/>
                  </a:cubicBezTo>
                  <a:cubicBezTo>
                    <a:pt x="2654831" y="922145"/>
                    <a:pt x="2640880" y="869132"/>
                    <a:pt x="2645065" y="827280"/>
                  </a:cubicBezTo>
                  <a:cubicBezTo>
                    <a:pt x="2650646" y="758921"/>
                    <a:pt x="2689708" y="721254"/>
                    <a:pt x="2731560" y="683587"/>
                  </a:cubicBezTo>
                  <a:cubicBezTo>
                    <a:pt x="2730165" y="683587"/>
                    <a:pt x="2728770" y="682192"/>
                    <a:pt x="2727375" y="680797"/>
                  </a:cubicBezTo>
                  <a:cubicBezTo>
                    <a:pt x="2724585" y="679402"/>
                    <a:pt x="2723190" y="678007"/>
                    <a:pt x="2723190" y="675216"/>
                  </a:cubicBezTo>
                  <a:cubicBezTo>
                    <a:pt x="2721795" y="664056"/>
                    <a:pt x="2748301" y="643130"/>
                    <a:pt x="2802709" y="602672"/>
                  </a:cubicBezTo>
                  <a:cubicBezTo>
                    <a:pt x="2811079" y="597092"/>
                    <a:pt x="2818055" y="591512"/>
                    <a:pt x="2825030" y="585932"/>
                  </a:cubicBezTo>
                  <a:cubicBezTo>
                    <a:pt x="2772017" y="566401"/>
                    <a:pt x="2738535" y="545474"/>
                    <a:pt x="2728770" y="524548"/>
                  </a:cubicBezTo>
                  <a:cubicBezTo>
                    <a:pt x="2720399" y="507807"/>
                    <a:pt x="2720399" y="489671"/>
                    <a:pt x="2727375" y="470140"/>
                  </a:cubicBezTo>
                  <a:cubicBezTo>
                    <a:pt x="2732955" y="452004"/>
                    <a:pt x="2744116" y="435263"/>
                    <a:pt x="2755276" y="417127"/>
                  </a:cubicBezTo>
                  <a:cubicBezTo>
                    <a:pt x="2763647" y="403177"/>
                    <a:pt x="2773412" y="387831"/>
                    <a:pt x="2781783" y="371090"/>
                  </a:cubicBezTo>
                  <a:cubicBezTo>
                    <a:pt x="2785968" y="362720"/>
                    <a:pt x="2788758" y="355744"/>
                    <a:pt x="2791548" y="348769"/>
                  </a:cubicBezTo>
                  <a:cubicBezTo>
                    <a:pt x="2784573" y="327843"/>
                    <a:pt x="2778993" y="312497"/>
                    <a:pt x="2778993" y="304126"/>
                  </a:cubicBezTo>
                  <a:cubicBezTo>
                    <a:pt x="2776202" y="273435"/>
                    <a:pt x="2804104" y="238558"/>
                    <a:pt x="2845956" y="221817"/>
                  </a:cubicBezTo>
                  <a:cubicBezTo>
                    <a:pt x="2871068" y="212051"/>
                    <a:pt x="2933846" y="214842"/>
                    <a:pt x="2970118" y="217632"/>
                  </a:cubicBezTo>
                  <a:cubicBezTo>
                    <a:pt x="3020341" y="221817"/>
                    <a:pt x="3074749" y="230187"/>
                    <a:pt x="3101255" y="238558"/>
                  </a:cubicBezTo>
                  <a:cubicBezTo>
                    <a:pt x="3124971" y="245533"/>
                    <a:pt x="3137527" y="255299"/>
                    <a:pt x="3143107" y="265064"/>
                  </a:cubicBezTo>
                  <a:cubicBezTo>
                    <a:pt x="3147293" y="266459"/>
                    <a:pt x="3151478" y="266459"/>
                    <a:pt x="3154268" y="267854"/>
                  </a:cubicBezTo>
                  <a:cubicBezTo>
                    <a:pt x="3157058" y="267854"/>
                    <a:pt x="3158453" y="269250"/>
                    <a:pt x="3161243" y="269250"/>
                  </a:cubicBezTo>
                  <a:cubicBezTo>
                    <a:pt x="3161243" y="259484"/>
                    <a:pt x="3161243" y="251114"/>
                    <a:pt x="3161243" y="239953"/>
                  </a:cubicBezTo>
                  <a:cubicBezTo>
                    <a:pt x="3154268" y="237163"/>
                    <a:pt x="3147293" y="232978"/>
                    <a:pt x="3138922" y="228792"/>
                  </a:cubicBezTo>
                  <a:cubicBezTo>
                    <a:pt x="3091490" y="207866"/>
                    <a:pt x="3032896" y="191125"/>
                    <a:pt x="2974303" y="181360"/>
                  </a:cubicBezTo>
                  <a:cubicBezTo>
                    <a:pt x="2945007" y="177175"/>
                    <a:pt x="2897574" y="175780"/>
                    <a:pt x="2836191" y="200891"/>
                  </a:cubicBezTo>
                  <a:cubicBezTo>
                    <a:pt x="2822240" y="206471"/>
                    <a:pt x="2809684" y="212051"/>
                    <a:pt x="2797129" y="219027"/>
                  </a:cubicBezTo>
                  <a:cubicBezTo>
                    <a:pt x="2797129" y="228792"/>
                    <a:pt x="2797129" y="238558"/>
                    <a:pt x="2794338" y="245533"/>
                  </a:cubicBezTo>
                  <a:cubicBezTo>
                    <a:pt x="2785968" y="279015"/>
                    <a:pt x="2755276" y="281805"/>
                    <a:pt x="2728770" y="280410"/>
                  </a:cubicBezTo>
                  <a:cubicBezTo>
                    <a:pt x="2724585" y="280410"/>
                    <a:pt x="2723190" y="277620"/>
                    <a:pt x="2721795" y="276225"/>
                  </a:cubicBezTo>
                  <a:cubicBezTo>
                    <a:pt x="2720399" y="273435"/>
                    <a:pt x="2721795" y="269250"/>
                    <a:pt x="2725980" y="263669"/>
                  </a:cubicBezTo>
                  <a:cubicBezTo>
                    <a:pt x="2735745" y="251114"/>
                    <a:pt x="2758066" y="232978"/>
                    <a:pt x="2788758" y="214842"/>
                  </a:cubicBezTo>
                  <a:cubicBezTo>
                    <a:pt x="2788758" y="213446"/>
                    <a:pt x="2788758" y="212051"/>
                    <a:pt x="2788758" y="210656"/>
                  </a:cubicBezTo>
                  <a:cubicBezTo>
                    <a:pt x="2788758" y="192520"/>
                    <a:pt x="2788758" y="168804"/>
                    <a:pt x="2792943" y="146483"/>
                  </a:cubicBezTo>
                  <a:cubicBezTo>
                    <a:pt x="2798524" y="119976"/>
                    <a:pt x="2809684" y="97655"/>
                    <a:pt x="2826425" y="80914"/>
                  </a:cubicBezTo>
                  <a:cubicBezTo>
                    <a:pt x="2879438" y="25111"/>
                    <a:pt x="2889204" y="18136"/>
                    <a:pt x="2894784" y="20926"/>
                  </a:cubicBezTo>
                  <a:cubicBezTo>
                    <a:pt x="2898969" y="16741"/>
                    <a:pt x="2904549" y="13951"/>
                    <a:pt x="2910130" y="12556"/>
                  </a:cubicBezTo>
                  <a:cubicBezTo>
                    <a:pt x="2938031" y="4185"/>
                    <a:pt x="2954772" y="0"/>
                    <a:pt x="2970118" y="0"/>
                  </a:cubicBezTo>
                  <a:cubicBezTo>
                    <a:pt x="2988254" y="0"/>
                    <a:pt x="3000810" y="5580"/>
                    <a:pt x="3011970" y="16741"/>
                  </a:cubicBezTo>
                  <a:cubicBezTo>
                    <a:pt x="3014760" y="19531"/>
                    <a:pt x="3017550" y="23716"/>
                    <a:pt x="3018946" y="29297"/>
                  </a:cubicBezTo>
                  <a:cubicBezTo>
                    <a:pt x="3039872" y="32087"/>
                    <a:pt x="3091490" y="40457"/>
                    <a:pt x="3122181" y="85100"/>
                  </a:cubicBezTo>
                  <a:cubicBezTo>
                    <a:pt x="3138922" y="108816"/>
                    <a:pt x="3151478" y="146483"/>
                    <a:pt x="3159848" y="191125"/>
                  </a:cubicBezTo>
                  <a:cubicBezTo>
                    <a:pt x="3162638" y="206471"/>
                    <a:pt x="3164033" y="221817"/>
                    <a:pt x="3165429" y="237163"/>
                  </a:cubicBezTo>
                  <a:cubicBezTo>
                    <a:pt x="3191935" y="251114"/>
                    <a:pt x="3208676" y="265064"/>
                    <a:pt x="3210071" y="274830"/>
                  </a:cubicBezTo>
                  <a:cubicBezTo>
                    <a:pt x="3211466" y="280410"/>
                    <a:pt x="3210071" y="284595"/>
                    <a:pt x="3205886" y="287386"/>
                  </a:cubicBezTo>
                  <a:cubicBezTo>
                    <a:pt x="3200305" y="291571"/>
                    <a:pt x="3189145" y="292966"/>
                    <a:pt x="3176589" y="291571"/>
                  </a:cubicBezTo>
                  <a:cubicBezTo>
                    <a:pt x="3176589" y="294361"/>
                    <a:pt x="3177984" y="298546"/>
                    <a:pt x="3180774" y="306917"/>
                  </a:cubicBezTo>
                  <a:cubicBezTo>
                    <a:pt x="3183564" y="318077"/>
                    <a:pt x="3187750" y="332028"/>
                    <a:pt x="3193330" y="347374"/>
                  </a:cubicBezTo>
                  <a:cubicBezTo>
                    <a:pt x="3214256" y="412942"/>
                    <a:pt x="3246343" y="511993"/>
                    <a:pt x="3233787" y="566401"/>
                  </a:cubicBezTo>
                  <a:cubicBezTo>
                    <a:pt x="3230997" y="580351"/>
                    <a:pt x="3221232" y="592907"/>
                    <a:pt x="3207281" y="602672"/>
                  </a:cubicBezTo>
                  <a:cubicBezTo>
                    <a:pt x="3197515" y="609648"/>
                    <a:pt x="3184959" y="613833"/>
                    <a:pt x="3171009" y="618018"/>
                  </a:cubicBezTo>
                  <a:cubicBezTo>
                    <a:pt x="3217046" y="650105"/>
                    <a:pt x="3275639" y="696142"/>
                    <a:pt x="3286800" y="761711"/>
                  </a:cubicBezTo>
                  <a:cubicBezTo>
                    <a:pt x="3295170" y="813329"/>
                    <a:pt x="3270059" y="905404"/>
                    <a:pt x="3246343" y="973762"/>
                  </a:cubicBezTo>
                  <a:cubicBezTo>
                    <a:pt x="3219836" y="1051887"/>
                    <a:pt x="3189145" y="1118850"/>
                    <a:pt x="3180774" y="1131406"/>
                  </a:cubicBezTo>
                  <a:cubicBezTo>
                    <a:pt x="3172404" y="1143962"/>
                    <a:pt x="3175194" y="1149542"/>
                    <a:pt x="3179379" y="1155122"/>
                  </a:cubicBezTo>
                  <a:cubicBezTo>
                    <a:pt x="3182169" y="1159308"/>
                    <a:pt x="3186355" y="1164888"/>
                    <a:pt x="3182169" y="1173258"/>
                  </a:cubicBezTo>
                  <a:cubicBezTo>
                    <a:pt x="3179379" y="1181629"/>
                    <a:pt x="3172404" y="1184419"/>
                    <a:pt x="3168219" y="1184419"/>
                  </a:cubicBezTo>
                  <a:cubicBezTo>
                    <a:pt x="3165429" y="1185814"/>
                    <a:pt x="3162638" y="1185814"/>
                    <a:pt x="3162638" y="1187209"/>
                  </a:cubicBezTo>
                  <a:cubicBezTo>
                    <a:pt x="3161243" y="1188604"/>
                    <a:pt x="3161243" y="1192789"/>
                    <a:pt x="3162638" y="1199765"/>
                  </a:cubicBezTo>
                  <a:cubicBezTo>
                    <a:pt x="3164033" y="1209530"/>
                    <a:pt x="3180774" y="1243012"/>
                    <a:pt x="3198910" y="1279284"/>
                  </a:cubicBezTo>
                  <a:cubicBezTo>
                    <a:pt x="3212861" y="1308581"/>
                    <a:pt x="3228207" y="1337877"/>
                    <a:pt x="3239367" y="1361593"/>
                  </a:cubicBezTo>
                  <a:cubicBezTo>
                    <a:pt x="3244948" y="1375544"/>
                    <a:pt x="3249133" y="1385310"/>
                    <a:pt x="3251923" y="1392285"/>
                  </a:cubicBezTo>
                  <a:cubicBezTo>
                    <a:pt x="3254713" y="1402051"/>
                    <a:pt x="3254713" y="1407631"/>
                    <a:pt x="3251923" y="1411816"/>
                  </a:cubicBezTo>
                  <a:cubicBezTo>
                    <a:pt x="3249133" y="1414606"/>
                    <a:pt x="3246343" y="1414606"/>
                    <a:pt x="3242158" y="1411816"/>
                  </a:cubicBezTo>
                  <a:cubicBezTo>
                    <a:pt x="3228207" y="1404841"/>
                    <a:pt x="3200305" y="1375544"/>
                    <a:pt x="3171009" y="1344852"/>
                  </a:cubicBezTo>
                  <a:cubicBezTo>
                    <a:pt x="3152873" y="1325321"/>
                    <a:pt x="3133342" y="1304395"/>
                    <a:pt x="3116601" y="1290445"/>
                  </a:cubicBezTo>
                  <a:cubicBezTo>
                    <a:pt x="3092884" y="1268123"/>
                    <a:pt x="3087304" y="1269518"/>
                    <a:pt x="3085909" y="1270914"/>
                  </a:cubicBezTo>
                  <a:cubicBezTo>
                    <a:pt x="3084514" y="1270914"/>
                    <a:pt x="3084514" y="1273704"/>
                    <a:pt x="3085909" y="1282074"/>
                  </a:cubicBezTo>
                  <a:cubicBezTo>
                    <a:pt x="3091490" y="1312766"/>
                    <a:pt x="3102650" y="1339272"/>
                    <a:pt x="3109626" y="1357408"/>
                  </a:cubicBezTo>
                  <a:cubicBezTo>
                    <a:pt x="3116601" y="1374149"/>
                    <a:pt x="3119391" y="1381124"/>
                    <a:pt x="3115206" y="1385310"/>
                  </a:cubicBezTo>
                  <a:cubicBezTo>
                    <a:pt x="3112416" y="1388100"/>
                    <a:pt x="3106835" y="1386705"/>
                    <a:pt x="3104045" y="1385310"/>
                  </a:cubicBezTo>
                  <a:cubicBezTo>
                    <a:pt x="3095675" y="1381124"/>
                    <a:pt x="3083119" y="1372754"/>
                    <a:pt x="3070563" y="1362988"/>
                  </a:cubicBezTo>
                  <a:cubicBezTo>
                    <a:pt x="3060798" y="1356013"/>
                    <a:pt x="3051032" y="1347643"/>
                    <a:pt x="3041267" y="1343458"/>
                  </a:cubicBezTo>
                  <a:cubicBezTo>
                    <a:pt x="3030106" y="1336482"/>
                    <a:pt x="3025921" y="1336482"/>
                    <a:pt x="3023131" y="1337877"/>
                  </a:cubicBezTo>
                  <a:cubicBezTo>
                    <a:pt x="3021736" y="1339272"/>
                    <a:pt x="3020341" y="1342062"/>
                    <a:pt x="3020341" y="1344852"/>
                  </a:cubicBezTo>
                  <a:cubicBezTo>
                    <a:pt x="3020341" y="1356013"/>
                    <a:pt x="3024526" y="1368569"/>
                    <a:pt x="3027316" y="1379729"/>
                  </a:cubicBezTo>
                  <a:cubicBezTo>
                    <a:pt x="3031501" y="1395075"/>
                    <a:pt x="3035686" y="1409026"/>
                    <a:pt x="3030106" y="1417396"/>
                  </a:cubicBezTo>
                  <a:cubicBezTo>
                    <a:pt x="3025921" y="1422977"/>
                    <a:pt x="3017550" y="1425767"/>
                    <a:pt x="3004995" y="1425767"/>
                  </a:cubicBezTo>
                  <a:cubicBezTo>
                    <a:pt x="2984069" y="1425767"/>
                    <a:pt x="2945007" y="1418791"/>
                    <a:pt x="2905944" y="1409026"/>
                  </a:cubicBezTo>
                  <a:cubicBezTo>
                    <a:pt x="2887808" y="1404841"/>
                    <a:pt x="2872463" y="1399261"/>
                    <a:pt x="2859907" y="1395075"/>
                  </a:cubicBezTo>
                  <a:cubicBezTo>
                    <a:pt x="2865487" y="1407631"/>
                    <a:pt x="2868277" y="1420187"/>
                    <a:pt x="2866882" y="1431347"/>
                  </a:cubicBezTo>
                  <a:cubicBezTo>
                    <a:pt x="2865487" y="1439718"/>
                    <a:pt x="2862697" y="1446693"/>
                    <a:pt x="2857117" y="1450878"/>
                  </a:cubicBezTo>
                  <a:cubicBezTo>
                    <a:pt x="3032896" y="1455064"/>
                    <a:pt x="8303491" y="1457854"/>
                    <a:pt x="8309070" y="1457854"/>
                  </a:cubicBezTo>
                  <a:cubicBezTo>
                    <a:pt x="8310466" y="1457854"/>
                    <a:pt x="3522568" y="1459249"/>
                    <a:pt x="3522568" y="1462039"/>
                  </a:cubicBezTo>
                  <a:cubicBezTo>
                    <a:pt x="3518382" y="1456458"/>
                    <a:pt x="8324417" y="1459249"/>
                    <a:pt x="8323021" y="1459249"/>
                  </a:cubicBezTo>
                  <a:close/>
                  <a:moveTo>
                    <a:pt x="2494397" y="1230456"/>
                  </a:moveTo>
                  <a:cubicBezTo>
                    <a:pt x="2491607" y="1236037"/>
                    <a:pt x="2488817" y="1251382"/>
                    <a:pt x="2486027" y="1273704"/>
                  </a:cubicBezTo>
                  <a:cubicBezTo>
                    <a:pt x="2483237" y="1301605"/>
                    <a:pt x="2481842" y="1330902"/>
                    <a:pt x="2484632" y="1351828"/>
                  </a:cubicBezTo>
                  <a:cubicBezTo>
                    <a:pt x="2486027" y="1365779"/>
                    <a:pt x="2490212" y="1383915"/>
                    <a:pt x="2498583" y="1389495"/>
                  </a:cubicBezTo>
                  <a:cubicBezTo>
                    <a:pt x="2523694" y="1406236"/>
                    <a:pt x="2565546" y="1417396"/>
                    <a:pt x="2580892" y="1409026"/>
                  </a:cubicBezTo>
                  <a:cubicBezTo>
                    <a:pt x="2585077" y="1406236"/>
                    <a:pt x="2586472" y="1402051"/>
                    <a:pt x="2586472" y="1396470"/>
                  </a:cubicBezTo>
                  <a:cubicBezTo>
                    <a:pt x="2586472" y="1393680"/>
                    <a:pt x="2586472" y="1392285"/>
                    <a:pt x="2585077" y="1388100"/>
                  </a:cubicBezTo>
                  <a:cubicBezTo>
                    <a:pt x="2578102" y="1385310"/>
                    <a:pt x="2573917" y="1383915"/>
                    <a:pt x="2572522" y="1382519"/>
                  </a:cubicBezTo>
                  <a:cubicBezTo>
                    <a:pt x="2571126" y="1381124"/>
                    <a:pt x="2569731" y="1379729"/>
                    <a:pt x="2565546" y="1360198"/>
                  </a:cubicBezTo>
                  <a:cubicBezTo>
                    <a:pt x="2562756" y="1347643"/>
                    <a:pt x="2559966" y="1333692"/>
                    <a:pt x="2557176" y="1318346"/>
                  </a:cubicBezTo>
                  <a:cubicBezTo>
                    <a:pt x="2552990" y="1296025"/>
                    <a:pt x="2548805" y="1255568"/>
                    <a:pt x="2554386" y="1238827"/>
                  </a:cubicBezTo>
                  <a:cubicBezTo>
                    <a:pt x="2555781" y="1233246"/>
                    <a:pt x="2558571" y="1233246"/>
                    <a:pt x="2559966" y="1233246"/>
                  </a:cubicBezTo>
                  <a:cubicBezTo>
                    <a:pt x="2564151" y="1233246"/>
                    <a:pt x="2566941" y="1237432"/>
                    <a:pt x="2571126" y="1256963"/>
                  </a:cubicBezTo>
                  <a:cubicBezTo>
                    <a:pt x="2573917" y="1268123"/>
                    <a:pt x="2576707" y="1284864"/>
                    <a:pt x="2579497" y="1304395"/>
                  </a:cubicBezTo>
                  <a:cubicBezTo>
                    <a:pt x="2583682" y="1332297"/>
                    <a:pt x="2587867" y="1362988"/>
                    <a:pt x="2590657" y="1382519"/>
                  </a:cubicBezTo>
                  <a:cubicBezTo>
                    <a:pt x="2594843" y="1383915"/>
                    <a:pt x="2601818" y="1385310"/>
                    <a:pt x="2607398" y="1386705"/>
                  </a:cubicBezTo>
                  <a:cubicBezTo>
                    <a:pt x="2618559" y="1389495"/>
                    <a:pt x="2629720" y="1390890"/>
                    <a:pt x="2638090" y="1390890"/>
                  </a:cubicBezTo>
                  <a:cubicBezTo>
                    <a:pt x="2640880" y="1383915"/>
                    <a:pt x="2643670" y="1375544"/>
                    <a:pt x="2646460" y="1367174"/>
                  </a:cubicBezTo>
                  <a:cubicBezTo>
                    <a:pt x="2650646" y="1354618"/>
                    <a:pt x="2654831" y="1340667"/>
                    <a:pt x="2659016" y="1328112"/>
                  </a:cubicBezTo>
                  <a:cubicBezTo>
                    <a:pt x="2654831" y="1311371"/>
                    <a:pt x="2649251" y="1293235"/>
                    <a:pt x="2642275" y="1270914"/>
                  </a:cubicBezTo>
                  <a:cubicBezTo>
                    <a:pt x="2632510" y="1240222"/>
                    <a:pt x="2622744" y="1215111"/>
                    <a:pt x="2615769" y="1199765"/>
                  </a:cubicBezTo>
                  <a:cubicBezTo>
                    <a:pt x="2606003" y="1203950"/>
                    <a:pt x="2596238" y="1208135"/>
                    <a:pt x="2585077" y="1210925"/>
                  </a:cubicBezTo>
                  <a:cubicBezTo>
                    <a:pt x="2536250" y="1229061"/>
                    <a:pt x="2506953" y="1236037"/>
                    <a:pt x="2495792" y="1231851"/>
                  </a:cubicBezTo>
                  <a:cubicBezTo>
                    <a:pt x="2497187" y="1231851"/>
                    <a:pt x="2495792" y="1231851"/>
                    <a:pt x="2494397" y="1230456"/>
                  </a:cubicBezTo>
                  <a:cubicBezTo>
                    <a:pt x="2494397" y="1230456"/>
                    <a:pt x="2494397" y="1230456"/>
                    <a:pt x="2494397" y="1230456"/>
                  </a:cubicBezTo>
                  <a:close/>
                  <a:moveTo>
                    <a:pt x="2664596" y="1342062"/>
                  </a:moveTo>
                  <a:cubicBezTo>
                    <a:pt x="2661806" y="1351828"/>
                    <a:pt x="2657621" y="1361593"/>
                    <a:pt x="2654831" y="1369964"/>
                  </a:cubicBezTo>
                  <a:cubicBezTo>
                    <a:pt x="2652041" y="1376939"/>
                    <a:pt x="2649251" y="1383915"/>
                    <a:pt x="2647856" y="1390890"/>
                  </a:cubicBezTo>
                  <a:cubicBezTo>
                    <a:pt x="2650646" y="1390890"/>
                    <a:pt x="2653436" y="1389495"/>
                    <a:pt x="2654831" y="1389495"/>
                  </a:cubicBezTo>
                  <a:cubicBezTo>
                    <a:pt x="2661806" y="1386705"/>
                    <a:pt x="2665992" y="1382519"/>
                    <a:pt x="2667387" y="1375544"/>
                  </a:cubicBezTo>
                  <a:cubicBezTo>
                    <a:pt x="2668782" y="1369964"/>
                    <a:pt x="2667387" y="1357408"/>
                    <a:pt x="2664596" y="1342062"/>
                  </a:cubicBezTo>
                  <a:close/>
                  <a:moveTo>
                    <a:pt x="2578102" y="1376939"/>
                  </a:moveTo>
                  <a:cubicBezTo>
                    <a:pt x="2579497" y="1376939"/>
                    <a:pt x="2580892" y="1378334"/>
                    <a:pt x="2583682" y="1379729"/>
                  </a:cubicBezTo>
                  <a:cubicBezTo>
                    <a:pt x="2580892" y="1361593"/>
                    <a:pt x="2578102" y="1333692"/>
                    <a:pt x="2573917" y="1308581"/>
                  </a:cubicBezTo>
                  <a:cubicBezTo>
                    <a:pt x="2566941" y="1263938"/>
                    <a:pt x="2562756" y="1248592"/>
                    <a:pt x="2559966" y="1243012"/>
                  </a:cubicBezTo>
                  <a:cubicBezTo>
                    <a:pt x="2557176" y="1254173"/>
                    <a:pt x="2558571" y="1280679"/>
                    <a:pt x="2564151" y="1315556"/>
                  </a:cubicBezTo>
                  <a:cubicBezTo>
                    <a:pt x="2569731" y="1349038"/>
                    <a:pt x="2575312" y="1374149"/>
                    <a:pt x="2578102" y="1376939"/>
                  </a:cubicBezTo>
                  <a:close/>
                  <a:moveTo>
                    <a:pt x="2624139" y="1198370"/>
                  </a:moveTo>
                  <a:cubicBezTo>
                    <a:pt x="2625534" y="1201160"/>
                    <a:pt x="2626929" y="1203950"/>
                    <a:pt x="2628325" y="1208135"/>
                  </a:cubicBezTo>
                  <a:cubicBezTo>
                    <a:pt x="2635300" y="1223481"/>
                    <a:pt x="2642275" y="1245802"/>
                    <a:pt x="2649251" y="1266728"/>
                  </a:cubicBezTo>
                  <a:cubicBezTo>
                    <a:pt x="2653436" y="1277889"/>
                    <a:pt x="2659016" y="1296025"/>
                    <a:pt x="2664596" y="1315556"/>
                  </a:cubicBezTo>
                  <a:cubicBezTo>
                    <a:pt x="2674362" y="1283469"/>
                    <a:pt x="2678547" y="1252778"/>
                    <a:pt x="2665992" y="1237432"/>
                  </a:cubicBezTo>
                  <a:cubicBezTo>
                    <a:pt x="2663201" y="1234642"/>
                    <a:pt x="2661806" y="1230456"/>
                    <a:pt x="2660411" y="1227666"/>
                  </a:cubicBezTo>
                  <a:cubicBezTo>
                    <a:pt x="2647856" y="1223481"/>
                    <a:pt x="2636695" y="1217901"/>
                    <a:pt x="2633905" y="1213715"/>
                  </a:cubicBezTo>
                  <a:cubicBezTo>
                    <a:pt x="2631115" y="1209530"/>
                    <a:pt x="2631115" y="1203950"/>
                    <a:pt x="2635300" y="1195579"/>
                  </a:cubicBezTo>
                  <a:cubicBezTo>
                    <a:pt x="2631115" y="1195579"/>
                    <a:pt x="2628325" y="1196975"/>
                    <a:pt x="2624139" y="1198370"/>
                  </a:cubicBezTo>
                  <a:close/>
                  <a:moveTo>
                    <a:pt x="2667387" y="1222086"/>
                  </a:moveTo>
                  <a:cubicBezTo>
                    <a:pt x="2684128" y="1227666"/>
                    <a:pt x="2709239" y="1233246"/>
                    <a:pt x="2742721" y="1238827"/>
                  </a:cubicBezTo>
                  <a:cubicBezTo>
                    <a:pt x="2799919" y="1248592"/>
                    <a:pt x="2864092" y="1254173"/>
                    <a:pt x="2910130" y="1254173"/>
                  </a:cubicBezTo>
                  <a:cubicBezTo>
                    <a:pt x="2924080" y="1254173"/>
                    <a:pt x="2942217" y="1245802"/>
                    <a:pt x="2963143" y="1230456"/>
                  </a:cubicBezTo>
                  <a:cubicBezTo>
                    <a:pt x="2982674" y="1215111"/>
                    <a:pt x="3006390" y="1194184"/>
                    <a:pt x="3031501" y="1166283"/>
                  </a:cubicBezTo>
                  <a:cubicBezTo>
                    <a:pt x="3083119" y="1109085"/>
                    <a:pt x="3140317" y="1029565"/>
                    <a:pt x="3186355" y="952836"/>
                  </a:cubicBezTo>
                  <a:cubicBezTo>
                    <a:pt x="3208676" y="915169"/>
                    <a:pt x="3226812" y="880292"/>
                    <a:pt x="3237972" y="850996"/>
                  </a:cubicBezTo>
                  <a:cubicBezTo>
                    <a:pt x="3250528" y="820304"/>
                    <a:pt x="3256108" y="796588"/>
                    <a:pt x="3254713" y="782637"/>
                  </a:cubicBezTo>
                  <a:cubicBezTo>
                    <a:pt x="3251923" y="758921"/>
                    <a:pt x="3246343" y="737995"/>
                    <a:pt x="3237972" y="721254"/>
                  </a:cubicBezTo>
                  <a:cubicBezTo>
                    <a:pt x="3229602" y="704513"/>
                    <a:pt x="3219836" y="691957"/>
                    <a:pt x="3205886" y="684982"/>
                  </a:cubicBezTo>
                  <a:cubicBezTo>
                    <a:pt x="3194725" y="678007"/>
                    <a:pt x="3182169" y="675216"/>
                    <a:pt x="3168219" y="675216"/>
                  </a:cubicBezTo>
                  <a:cubicBezTo>
                    <a:pt x="3154268" y="675216"/>
                    <a:pt x="3137527" y="679402"/>
                    <a:pt x="3122181" y="686377"/>
                  </a:cubicBezTo>
                  <a:cubicBezTo>
                    <a:pt x="3062193" y="712883"/>
                    <a:pt x="3021736" y="785427"/>
                    <a:pt x="2975698" y="870527"/>
                  </a:cubicBezTo>
                  <a:cubicBezTo>
                    <a:pt x="2964538" y="891453"/>
                    <a:pt x="2951982" y="913774"/>
                    <a:pt x="2939426" y="936095"/>
                  </a:cubicBezTo>
                  <a:cubicBezTo>
                    <a:pt x="2921290" y="966787"/>
                    <a:pt x="2904549" y="993294"/>
                    <a:pt x="2886413" y="1012825"/>
                  </a:cubicBezTo>
                  <a:cubicBezTo>
                    <a:pt x="2885018" y="1023985"/>
                    <a:pt x="2878043" y="1039331"/>
                    <a:pt x="2872463" y="1047701"/>
                  </a:cubicBezTo>
                  <a:cubicBezTo>
                    <a:pt x="2862697" y="1067233"/>
                    <a:pt x="2850141" y="1085368"/>
                    <a:pt x="2841771" y="1093739"/>
                  </a:cubicBezTo>
                  <a:cubicBezTo>
                    <a:pt x="2836191" y="1099319"/>
                    <a:pt x="2822240" y="1106295"/>
                    <a:pt x="2804104" y="1114665"/>
                  </a:cubicBezTo>
                  <a:cubicBezTo>
                    <a:pt x="2808289" y="1136986"/>
                    <a:pt x="2772017" y="1153727"/>
                    <a:pt x="2734350" y="1171863"/>
                  </a:cubicBezTo>
                  <a:cubicBezTo>
                    <a:pt x="2703659" y="1187209"/>
                    <a:pt x="2670177" y="1202555"/>
                    <a:pt x="2665992" y="1219296"/>
                  </a:cubicBezTo>
                  <a:cubicBezTo>
                    <a:pt x="2667387" y="1220691"/>
                    <a:pt x="2667387" y="1220691"/>
                    <a:pt x="2667387" y="1222086"/>
                  </a:cubicBezTo>
                  <a:close/>
                  <a:moveTo>
                    <a:pt x="2561361" y="1240222"/>
                  </a:moveTo>
                  <a:cubicBezTo>
                    <a:pt x="2561361" y="1240222"/>
                    <a:pt x="2561361" y="1240222"/>
                    <a:pt x="2561361" y="1240222"/>
                  </a:cubicBezTo>
                  <a:cubicBezTo>
                    <a:pt x="2561361" y="1240222"/>
                    <a:pt x="2561361" y="1240222"/>
                    <a:pt x="2561361" y="1240222"/>
                  </a:cubicBezTo>
                  <a:close/>
                  <a:moveTo>
                    <a:pt x="2449755" y="1060257"/>
                  </a:moveTo>
                  <a:cubicBezTo>
                    <a:pt x="2442780" y="1067233"/>
                    <a:pt x="2437199" y="1075603"/>
                    <a:pt x="2431619" y="1085368"/>
                  </a:cubicBezTo>
                  <a:cubicBezTo>
                    <a:pt x="2413483" y="1123036"/>
                    <a:pt x="2395347" y="1166283"/>
                    <a:pt x="2409298" y="1194184"/>
                  </a:cubicBezTo>
                  <a:cubicBezTo>
                    <a:pt x="2417668" y="1209530"/>
                    <a:pt x="2433014" y="1219296"/>
                    <a:pt x="2459520" y="1224876"/>
                  </a:cubicBezTo>
                  <a:cubicBezTo>
                    <a:pt x="2466496" y="1226271"/>
                    <a:pt x="2476261" y="1226271"/>
                    <a:pt x="2488817" y="1224876"/>
                  </a:cubicBezTo>
                  <a:cubicBezTo>
                    <a:pt x="2490212" y="1223481"/>
                    <a:pt x="2491607" y="1222086"/>
                    <a:pt x="2493002" y="1222086"/>
                  </a:cubicBezTo>
                  <a:cubicBezTo>
                    <a:pt x="2494397" y="1222086"/>
                    <a:pt x="2495792" y="1222086"/>
                    <a:pt x="2497187" y="1223481"/>
                  </a:cubicBezTo>
                  <a:cubicBezTo>
                    <a:pt x="2511138" y="1222086"/>
                    <a:pt x="2527879" y="1217901"/>
                    <a:pt x="2547410" y="1212320"/>
                  </a:cubicBezTo>
                  <a:cubicBezTo>
                    <a:pt x="2562756" y="1208135"/>
                    <a:pt x="2578102" y="1202555"/>
                    <a:pt x="2589262" y="1196975"/>
                  </a:cubicBezTo>
                  <a:cubicBezTo>
                    <a:pt x="2606003" y="1188604"/>
                    <a:pt x="2606003" y="1184419"/>
                    <a:pt x="2606003" y="1184419"/>
                  </a:cubicBezTo>
                  <a:cubicBezTo>
                    <a:pt x="2606003" y="1181629"/>
                    <a:pt x="2608793" y="1180234"/>
                    <a:pt x="2611584" y="1180234"/>
                  </a:cubicBezTo>
                  <a:cubicBezTo>
                    <a:pt x="2612979" y="1180234"/>
                    <a:pt x="2615769" y="1181629"/>
                    <a:pt x="2619954" y="1189999"/>
                  </a:cubicBezTo>
                  <a:cubicBezTo>
                    <a:pt x="2619954" y="1191394"/>
                    <a:pt x="2621349" y="1191394"/>
                    <a:pt x="2621349" y="1192789"/>
                  </a:cubicBezTo>
                  <a:cubicBezTo>
                    <a:pt x="2628325" y="1189999"/>
                    <a:pt x="2633905" y="1187209"/>
                    <a:pt x="2639485" y="1185814"/>
                  </a:cubicBezTo>
                  <a:cubicBezTo>
                    <a:pt x="2646460" y="1171863"/>
                    <a:pt x="2659016" y="1155122"/>
                    <a:pt x="2674362" y="1131406"/>
                  </a:cubicBezTo>
                  <a:cubicBezTo>
                    <a:pt x="2691103" y="1107690"/>
                    <a:pt x="2710634" y="1079788"/>
                    <a:pt x="2724585" y="1053282"/>
                  </a:cubicBezTo>
                  <a:cubicBezTo>
                    <a:pt x="2672967" y="1065837"/>
                    <a:pt x="2592053" y="1085368"/>
                    <a:pt x="2546015" y="1085368"/>
                  </a:cubicBezTo>
                  <a:cubicBezTo>
                    <a:pt x="2513928" y="1085368"/>
                    <a:pt x="2490212" y="1083973"/>
                    <a:pt x="2474866" y="1079788"/>
                  </a:cubicBezTo>
                  <a:cubicBezTo>
                    <a:pt x="2460916" y="1075603"/>
                    <a:pt x="2453940" y="1070023"/>
                    <a:pt x="2449755" y="1060257"/>
                  </a:cubicBezTo>
                  <a:close/>
                  <a:moveTo>
                    <a:pt x="2645065" y="1189999"/>
                  </a:moveTo>
                  <a:cubicBezTo>
                    <a:pt x="2639485" y="1202555"/>
                    <a:pt x="2639485" y="1206740"/>
                    <a:pt x="2640880" y="1208135"/>
                  </a:cubicBezTo>
                  <a:cubicBezTo>
                    <a:pt x="2642275" y="1210925"/>
                    <a:pt x="2649251" y="1215111"/>
                    <a:pt x="2661806" y="1219296"/>
                  </a:cubicBezTo>
                  <a:cubicBezTo>
                    <a:pt x="2661806" y="1219296"/>
                    <a:pt x="2661806" y="1217901"/>
                    <a:pt x="2661806" y="1217901"/>
                  </a:cubicBezTo>
                  <a:cubicBezTo>
                    <a:pt x="2665992" y="1198370"/>
                    <a:pt x="2699473" y="1183024"/>
                    <a:pt x="2734350" y="1166283"/>
                  </a:cubicBezTo>
                  <a:cubicBezTo>
                    <a:pt x="2752486" y="1157912"/>
                    <a:pt x="2770622" y="1148147"/>
                    <a:pt x="2783178" y="1139776"/>
                  </a:cubicBezTo>
                  <a:cubicBezTo>
                    <a:pt x="2794338" y="1131406"/>
                    <a:pt x="2801314" y="1124431"/>
                    <a:pt x="2799919" y="1117455"/>
                  </a:cubicBezTo>
                  <a:cubicBezTo>
                    <a:pt x="2792943" y="1120245"/>
                    <a:pt x="2784573" y="1124431"/>
                    <a:pt x="2776202" y="1127221"/>
                  </a:cubicBezTo>
                  <a:cubicBezTo>
                    <a:pt x="2738535" y="1142567"/>
                    <a:pt x="2691103" y="1163493"/>
                    <a:pt x="2659016" y="1184419"/>
                  </a:cubicBezTo>
                  <a:cubicBezTo>
                    <a:pt x="2659016" y="1184419"/>
                    <a:pt x="2659016" y="1184419"/>
                    <a:pt x="2659016" y="1184419"/>
                  </a:cubicBezTo>
                  <a:cubicBezTo>
                    <a:pt x="2656226" y="1184419"/>
                    <a:pt x="2652041" y="1187209"/>
                    <a:pt x="2645065" y="1189999"/>
                  </a:cubicBezTo>
                  <a:close/>
                  <a:moveTo>
                    <a:pt x="2611584" y="1188604"/>
                  </a:moveTo>
                  <a:cubicBezTo>
                    <a:pt x="2607398" y="1194184"/>
                    <a:pt x="2599028" y="1198370"/>
                    <a:pt x="2592053" y="1201160"/>
                  </a:cubicBezTo>
                  <a:cubicBezTo>
                    <a:pt x="2587867" y="1203950"/>
                    <a:pt x="2582287" y="1205345"/>
                    <a:pt x="2575312" y="1208135"/>
                  </a:cubicBezTo>
                  <a:cubicBezTo>
                    <a:pt x="2578102" y="1206740"/>
                    <a:pt x="2580892" y="1206740"/>
                    <a:pt x="2583682" y="1205345"/>
                  </a:cubicBezTo>
                  <a:cubicBezTo>
                    <a:pt x="2593448" y="1201160"/>
                    <a:pt x="2604608" y="1196975"/>
                    <a:pt x="2612979" y="1194184"/>
                  </a:cubicBezTo>
                  <a:cubicBezTo>
                    <a:pt x="2614374" y="1192789"/>
                    <a:pt x="2612979" y="1189999"/>
                    <a:pt x="2611584" y="1188604"/>
                  </a:cubicBezTo>
                  <a:close/>
                  <a:moveTo>
                    <a:pt x="2732955" y="1050492"/>
                  </a:moveTo>
                  <a:cubicBezTo>
                    <a:pt x="2717609" y="1078393"/>
                    <a:pt x="2698078" y="1109085"/>
                    <a:pt x="2679942" y="1134196"/>
                  </a:cubicBezTo>
                  <a:cubicBezTo>
                    <a:pt x="2668782" y="1150937"/>
                    <a:pt x="2657621" y="1166283"/>
                    <a:pt x="2649251" y="1180234"/>
                  </a:cubicBezTo>
                  <a:cubicBezTo>
                    <a:pt x="2650646" y="1178839"/>
                    <a:pt x="2652041" y="1178839"/>
                    <a:pt x="2652041" y="1178839"/>
                  </a:cubicBezTo>
                  <a:cubicBezTo>
                    <a:pt x="2684128" y="1156517"/>
                    <a:pt x="2732955" y="1136986"/>
                    <a:pt x="2770622" y="1121640"/>
                  </a:cubicBezTo>
                  <a:cubicBezTo>
                    <a:pt x="2778993" y="1117455"/>
                    <a:pt x="2788758" y="1114665"/>
                    <a:pt x="2795734" y="1110480"/>
                  </a:cubicBezTo>
                  <a:cubicBezTo>
                    <a:pt x="2794338" y="1106295"/>
                    <a:pt x="2794338" y="1102109"/>
                    <a:pt x="2792943" y="1099319"/>
                  </a:cubicBezTo>
                  <a:cubicBezTo>
                    <a:pt x="2791548" y="1090949"/>
                    <a:pt x="2788758" y="1082578"/>
                    <a:pt x="2787363" y="1074208"/>
                  </a:cubicBezTo>
                  <a:cubicBezTo>
                    <a:pt x="2778993" y="1075603"/>
                    <a:pt x="2770622" y="1075603"/>
                    <a:pt x="2762252" y="1075603"/>
                  </a:cubicBezTo>
                  <a:lnTo>
                    <a:pt x="2760857" y="1075603"/>
                  </a:lnTo>
                  <a:cubicBezTo>
                    <a:pt x="2751091" y="1075603"/>
                    <a:pt x="2749696" y="1071418"/>
                    <a:pt x="2749696" y="1068628"/>
                  </a:cubicBezTo>
                  <a:cubicBezTo>
                    <a:pt x="2749696" y="1065837"/>
                    <a:pt x="2751091" y="1060257"/>
                    <a:pt x="2766437" y="1049097"/>
                  </a:cubicBezTo>
                  <a:cubicBezTo>
                    <a:pt x="2769227" y="1047701"/>
                    <a:pt x="2770622" y="1046306"/>
                    <a:pt x="2773412" y="1044911"/>
                  </a:cubicBezTo>
                  <a:cubicBezTo>
                    <a:pt x="2772017" y="1043516"/>
                    <a:pt x="2770622" y="1043516"/>
                    <a:pt x="2769227" y="1043516"/>
                  </a:cubicBezTo>
                  <a:cubicBezTo>
                    <a:pt x="2767832" y="1042121"/>
                    <a:pt x="2752486" y="1046306"/>
                    <a:pt x="2732955" y="1050492"/>
                  </a:cubicBezTo>
                  <a:close/>
                  <a:moveTo>
                    <a:pt x="2795734" y="1072813"/>
                  </a:moveTo>
                  <a:cubicBezTo>
                    <a:pt x="2797129" y="1079788"/>
                    <a:pt x="2799919" y="1088159"/>
                    <a:pt x="2801314" y="1096529"/>
                  </a:cubicBezTo>
                  <a:cubicBezTo>
                    <a:pt x="2802709" y="1099319"/>
                    <a:pt x="2802709" y="1103505"/>
                    <a:pt x="2804104" y="1106295"/>
                  </a:cubicBezTo>
                  <a:cubicBezTo>
                    <a:pt x="2820845" y="1099319"/>
                    <a:pt x="2833401" y="1092344"/>
                    <a:pt x="2838981" y="1088159"/>
                  </a:cubicBezTo>
                  <a:cubicBezTo>
                    <a:pt x="2847351" y="1081183"/>
                    <a:pt x="2858512" y="1063047"/>
                    <a:pt x="2868277" y="1043516"/>
                  </a:cubicBezTo>
                  <a:cubicBezTo>
                    <a:pt x="2872463" y="1035146"/>
                    <a:pt x="2875253" y="1028170"/>
                    <a:pt x="2876648" y="1022590"/>
                  </a:cubicBezTo>
                  <a:cubicBezTo>
                    <a:pt x="2862697" y="1036541"/>
                    <a:pt x="2850141" y="1047701"/>
                    <a:pt x="2837586" y="1056072"/>
                  </a:cubicBezTo>
                  <a:cubicBezTo>
                    <a:pt x="2822240" y="1067233"/>
                    <a:pt x="2808289" y="1071418"/>
                    <a:pt x="2795734" y="1072813"/>
                  </a:cubicBezTo>
                  <a:close/>
                  <a:moveTo>
                    <a:pt x="2758066" y="1067233"/>
                  </a:moveTo>
                  <a:cubicBezTo>
                    <a:pt x="2758066" y="1067233"/>
                    <a:pt x="2759462" y="1067233"/>
                    <a:pt x="2762252" y="1067233"/>
                  </a:cubicBezTo>
                  <a:lnTo>
                    <a:pt x="2763647" y="1067233"/>
                  </a:lnTo>
                  <a:cubicBezTo>
                    <a:pt x="2770622" y="1067233"/>
                    <a:pt x="2778993" y="1067233"/>
                    <a:pt x="2785968" y="1065837"/>
                  </a:cubicBezTo>
                  <a:cubicBezTo>
                    <a:pt x="2783178" y="1058862"/>
                    <a:pt x="2781783" y="1051887"/>
                    <a:pt x="2778993" y="1047701"/>
                  </a:cubicBezTo>
                  <a:cubicBezTo>
                    <a:pt x="2776202" y="1049097"/>
                    <a:pt x="2774807" y="1050492"/>
                    <a:pt x="2773412" y="1051887"/>
                  </a:cubicBezTo>
                  <a:cubicBezTo>
                    <a:pt x="2762252" y="1063047"/>
                    <a:pt x="2759462" y="1065837"/>
                    <a:pt x="2758066" y="1067233"/>
                  </a:cubicBezTo>
                  <a:close/>
                  <a:moveTo>
                    <a:pt x="2785968" y="1046306"/>
                  </a:moveTo>
                  <a:cubicBezTo>
                    <a:pt x="2788758" y="1051887"/>
                    <a:pt x="2791548" y="1058862"/>
                    <a:pt x="2794338" y="1067233"/>
                  </a:cubicBezTo>
                  <a:cubicBezTo>
                    <a:pt x="2806894" y="1065837"/>
                    <a:pt x="2819450" y="1061652"/>
                    <a:pt x="2834796" y="1051887"/>
                  </a:cubicBezTo>
                  <a:cubicBezTo>
                    <a:pt x="2850141" y="1042121"/>
                    <a:pt x="2865487" y="1028170"/>
                    <a:pt x="2882228" y="1010034"/>
                  </a:cubicBezTo>
                  <a:cubicBezTo>
                    <a:pt x="2882228" y="1007244"/>
                    <a:pt x="2882228" y="1004454"/>
                    <a:pt x="2882228" y="1003059"/>
                  </a:cubicBezTo>
                  <a:cubicBezTo>
                    <a:pt x="2882228" y="1001664"/>
                    <a:pt x="2880833" y="1001664"/>
                    <a:pt x="2879438" y="1001664"/>
                  </a:cubicBezTo>
                  <a:cubicBezTo>
                    <a:pt x="2871068" y="1001664"/>
                    <a:pt x="2841771" y="1015615"/>
                    <a:pt x="2812474" y="1030961"/>
                  </a:cubicBezTo>
                  <a:cubicBezTo>
                    <a:pt x="2801314" y="1036541"/>
                    <a:pt x="2792943" y="1040726"/>
                    <a:pt x="2785968" y="1046306"/>
                  </a:cubicBezTo>
                  <a:close/>
                  <a:moveTo>
                    <a:pt x="2453940" y="1003059"/>
                  </a:moveTo>
                  <a:cubicBezTo>
                    <a:pt x="2453940" y="1003059"/>
                    <a:pt x="2453940" y="1003059"/>
                    <a:pt x="2453940" y="1003059"/>
                  </a:cubicBezTo>
                  <a:cubicBezTo>
                    <a:pt x="2451150" y="1019800"/>
                    <a:pt x="2452545" y="1036541"/>
                    <a:pt x="2453940" y="1046306"/>
                  </a:cubicBezTo>
                  <a:cubicBezTo>
                    <a:pt x="2463706" y="1037936"/>
                    <a:pt x="2473471" y="1032356"/>
                    <a:pt x="2480447" y="1028170"/>
                  </a:cubicBezTo>
                  <a:cubicBezTo>
                    <a:pt x="2483237" y="1026775"/>
                    <a:pt x="2484632" y="1025380"/>
                    <a:pt x="2486027" y="1025380"/>
                  </a:cubicBezTo>
                  <a:cubicBezTo>
                    <a:pt x="2483237" y="1025380"/>
                    <a:pt x="2480447" y="1023985"/>
                    <a:pt x="2473471" y="1022590"/>
                  </a:cubicBezTo>
                  <a:cubicBezTo>
                    <a:pt x="2467891" y="1021195"/>
                    <a:pt x="2460916" y="1014220"/>
                    <a:pt x="2453940" y="1003059"/>
                  </a:cubicBezTo>
                  <a:close/>
                  <a:moveTo>
                    <a:pt x="2745511" y="1023985"/>
                  </a:moveTo>
                  <a:cubicBezTo>
                    <a:pt x="2742721" y="1029565"/>
                    <a:pt x="2741326" y="1035146"/>
                    <a:pt x="2737140" y="1042121"/>
                  </a:cubicBezTo>
                  <a:cubicBezTo>
                    <a:pt x="2756671" y="1037936"/>
                    <a:pt x="2767832" y="1035146"/>
                    <a:pt x="2772017" y="1035146"/>
                  </a:cubicBezTo>
                  <a:cubicBezTo>
                    <a:pt x="2776202" y="1035146"/>
                    <a:pt x="2778993" y="1036541"/>
                    <a:pt x="2781783" y="1039331"/>
                  </a:cubicBezTo>
                  <a:cubicBezTo>
                    <a:pt x="2788758" y="1035146"/>
                    <a:pt x="2797129" y="1029565"/>
                    <a:pt x="2806894" y="1023985"/>
                  </a:cubicBezTo>
                  <a:cubicBezTo>
                    <a:pt x="2832005" y="1010034"/>
                    <a:pt x="2865487" y="993294"/>
                    <a:pt x="2878043" y="993294"/>
                  </a:cubicBezTo>
                  <a:cubicBezTo>
                    <a:pt x="2882228" y="993294"/>
                    <a:pt x="2886413" y="994689"/>
                    <a:pt x="2887808" y="998874"/>
                  </a:cubicBezTo>
                  <a:cubicBezTo>
                    <a:pt x="2887808" y="998874"/>
                    <a:pt x="2887808" y="1000269"/>
                    <a:pt x="2887808" y="1000269"/>
                  </a:cubicBezTo>
                  <a:cubicBezTo>
                    <a:pt x="2903154" y="980738"/>
                    <a:pt x="2918500" y="958417"/>
                    <a:pt x="2933846" y="930515"/>
                  </a:cubicBezTo>
                  <a:cubicBezTo>
                    <a:pt x="2946402" y="908194"/>
                    <a:pt x="2958957" y="885873"/>
                    <a:pt x="2970118" y="864947"/>
                  </a:cubicBezTo>
                  <a:cubicBezTo>
                    <a:pt x="2992439" y="823094"/>
                    <a:pt x="3013365" y="784032"/>
                    <a:pt x="3037081" y="751945"/>
                  </a:cubicBezTo>
                  <a:cubicBezTo>
                    <a:pt x="3027316" y="761711"/>
                    <a:pt x="3014760" y="775662"/>
                    <a:pt x="2999414" y="791008"/>
                  </a:cubicBezTo>
                  <a:cubicBezTo>
                    <a:pt x="2958957" y="832860"/>
                    <a:pt x="2901759" y="888663"/>
                    <a:pt x="2855722" y="936095"/>
                  </a:cubicBezTo>
                  <a:cubicBezTo>
                    <a:pt x="2770622" y="1019800"/>
                    <a:pt x="2765042" y="1019800"/>
                    <a:pt x="2762252" y="1019800"/>
                  </a:cubicBezTo>
                  <a:cubicBezTo>
                    <a:pt x="2759462" y="1021195"/>
                    <a:pt x="2752486" y="1022590"/>
                    <a:pt x="2745511" y="1023985"/>
                  </a:cubicBezTo>
                  <a:close/>
                  <a:moveTo>
                    <a:pt x="2732955" y="683587"/>
                  </a:moveTo>
                  <a:cubicBezTo>
                    <a:pt x="2712029" y="703118"/>
                    <a:pt x="2691103" y="721254"/>
                    <a:pt x="2675757" y="743575"/>
                  </a:cubicBezTo>
                  <a:cubicBezTo>
                    <a:pt x="2657621" y="768686"/>
                    <a:pt x="2647856" y="795193"/>
                    <a:pt x="2645065" y="825885"/>
                  </a:cubicBezTo>
                  <a:cubicBezTo>
                    <a:pt x="2640880" y="864947"/>
                    <a:pt x="2654831" y="917959"/>
                    <a:pt x="2664596" y="959812"/>
                  </a:cubicBezTo>
                  <a:cubicBezTo>
                    <a:pt x="2672967" y="993294"/>
                    <a:pt x="2678547" y="1019800"/>
                    <a:pt x="2677152" y="1035146"/>
                  </a:cubicBezTo>
                  <a:cubicBezTo>
                    <a:pt x="2684128" y="1032356"/>
                    <a:pt x="2693893" y="1029565"/>
                    <a:pt x="2703659" y="1026775"/>
                  </a:cubicBezTo>
                  <a:cubicBezTo>
                    <a:pt x="2714819" y="1023985"/>
                    <a:pt x="2728770" y="1019800"/>
                    <a:pt x="2739931" y="1017010"/>
                  </a:cubicBezTo>
                  <a:cubicBezTo>
                    <a:pt x="2741326" y="1011430"/>
                    <a:pt x="2742721" y="1007244"/>
                    <a:pt x="2744116" y="1001664"/>
                  </a:cubicBezTo>
                  <a:cubicBezTo>
                    <a:pt x="2744116" y="1001664"/>
                    <a:pt x="2744116" y="1000269"/>
                    <a:pt x="2744116" y="1000269"/>
                  </a:cubicBezTo>
                  <a:cubicBezTo>
                    <a:pt x="2738535" y="990503"/>
                    <a:pt x="2732955" y="972367"/>
                    <a:pt x="2725980" y="933305"/>
                  </a:cubicBezTo>
                  <a:cubicBezTo>
                    <a:pt x="2719004" y="895638"/>
                    <a:pt x="2713424" y="848206"/>
                    <a:pt x="2709239" y="814724"/>
                  </a:cubicBezTo>
                  <a:cubicBezTo>
                    <a:pt x="2706449" y="796588"/>
                    <a:pt x="2705054" y="781242"/>
                    <a:pt x="2703659" y="771477"/>
                  </a:cubicBezTo>
                  <a:cubicBezTo>
                    <a:pt x="2700868" y="754736"/>
                    <a:pt x="2705054" y="742180"/>
                    <a:pt x="2717609" y="731019"/>
                  </a:cubicBezTo>
                  <a:cubicBezTo>
                    <a:pt x="2727375" y="721254"/>
                    <a:pt x="2739931" y="715674"/>
                    <a:pt x="2751091" y="710093"/>
                  </a:cubicBezTo>
                  <a:cubicBezTo>
                    <a:pt x="2759462" y="705908"/>
                    <a:pt x="2767832" y="701723"/>
                    <a:pt x="2770622" y="698933"/>
                  </a:cubicBezTo>
                  <a:cubicBezTo>
                    <a:pt x="2772017" y="697538"/>
                    <a:pt x="2772017" y="696142"/>
                    <a:pt x="2772017" y="696142"/>
                  </a:cubicBezTo>
                  <a:cubicBezTo>
                    <a:pt x="2770622" y="693352"/>
                    <a:pt x="2760857" y="690562"/>
                    <a:pt x="2751091" y="687772"/>
                  </a:cubicBezTo>
                  <a:cubicBezTo>
                    <a:pt x="2744116" y="687772"/>
                    <a:pt x="2738535" y="686377"/>
                    <a:pt x="2732955" y="683587"/>
                  </a:cubicBezTo>
                  <a:close/>
                  <a:moveTo>
                    <a:pt x="2749696" y="1010034"/>
                  </a:moveTo>
                  <a:cubicBezTo>
                    <a:pt x="2749696" y="1012825"/>
                    <a:pt x="2748301" y="1014220"/>
                    <a:pt x="2748301" y="1017010"/>
                  </a:cubicBezTo>
                  <a:cubicBezTo>
                    <a:pt x="2753881" y="1015615"/>
                    <a:pt x="2758066" y="1014220"/>
                    <a:pt x="2760857" y="1014220"/>
                  </a:cubicBezTo>
                  <a:cubicBezTo>
                    <a:pt x="2762252" y="1014220"/>
                    <a:pt x="2767832" y="1010034"/>
                    <a:pt x="2790153" y="989108"/>
                  </a:cubicBezTo>
                  <a:cubicBezTo>
                    <a:pt x="2805499" y="975158"/>
                    <a:pt x="2825030" y="955627"/>
                    <a:pt x="2851537" y="930515"/>
                  </a:cubicBezTo>
                  <a:cubicBezTo>
                    <a:pt x="2898969" y="884478"/>
                    <a:pt x="2953377" y="828675"/>
                    <a:pt x="2993834" y="788218"/>
                  </a:cubicBezTo>
                  <a:cubicBezTo>
                    <a:pt x="3023131" y="758921"/>
                    <a:pt x="3044057" y="736600"/>
                    <a:pt x="3049637" y="732415"/>
                  </a:cubicBezTo>
                  <a:cubicBezTo>
                    <a:pt x="3052427" y="729624"/>
                    <a:pt x="3053823" y="726834"/>
                    <a:pt x="3053823" y="724044"/>
                  </a:cubicBezTo>
                  <a:cubicBezTo>
                    <a:pt x="3052427" y="717069"/>
                    <a:pt x="3041267" y="711488"/>
                    <a:pt x="3032896" y="705908"/>
                  </a:cubicBezTo>
                  <a:cubicBezTo>
                    <a:pt x="3025921" y="701723"/>
                    <a:pt x="3020341" y="698933"/>
                    <a:pt x="3017550" y="694747"/>
                  </a:cubicBezTo>
                  <a:cubicBezTo>
                    <a:pt x="3016155" y="693352"/>
                    <a:pt x="3016155" y="690562"/>
                    <a:pt x="3016155" y="689167"/>
                  </a:cubicBezTo>
                  <a:cubicBezTo>
                    <a:pt x="3018946" y="682192"/>
                    <a:pt x="3032896" y="679402"/>
                    <a:pt x="3066378" y="672426"/>
                  </a:cubicBezTo>
                  <a:cubicBezTo>
                    <a:pt x="3080329" y="669636"/>
                    <a:pt x="3095675" y="666846"/>
                    <a:pt x="3104045" y="662661"/>
                  </a:cubicBezTo>
                  <a:cubicBezTo>
                    <a:pt x="3106835" y="661266"/>
                    <a:pt x="3111020" y="657080"/>
                    <a:pt x="3115206" y="640339"/>
                  </a:cubicBezTo>
                  <a:cubicBezTo>
                    <a:pt x="3116601" y="634759"/>
                    <a:pt x="3116601" y="629179"/>
                    <a:pt x="3117996" y="622204"/>
                  </a:cubicBezTo>
                  <a:cubicBezTo>
                    <a:pt x="3098465" y="622204"/>
                    <a:pt x="3077539" y="622204"/>
                    <a:pt x="3056613" y="618018"/>
                  </a:cubicBezTo>
                  <a:cubicBezTo>
                    <a:pt x="3051032" y="616623"/>
                    <a:pt x="3044057" y="616623"/>
                    <a:pt x="3038477" y="615228"/>
                  </a:cubicBezTo>
                  <a:cubicBezTo>
                    <a:pt x="3030106" y="627784"/>
                    <a:pt x="3020341" y="641735"/>
                    <a:pt x="3009180" y="655685"/>
                  </a:cubicBezTo>
                  <a:cubicBezTo>
                    <a:pt x="2972908" y="700328"/>
                    <a:pt x="2921290" y="781242"/>
                    <a:pt x="2875253" y="852391"/>
                  </a:cubicBezTo>
                  <a:cubicBezTo>
                    <a:pt x="2834796" y="913774"/>
                    <a:pt x="2797129" y="972367"/>
                    <a:pt x="2776202" y="998874"/>
                  </a:cubicBezTo>
                  <a:cubicBezTo>
                    <a:pt x="2769227" y="1007244"/>
                    <a:pt x="2765042" y="1011430"/>
                    <a:pt x="2760857" y="1014220"/>
                  </a:cubicBezTo>
                  <a:cubicBezTo>
                    <a:pt x="2758066" y="1015615"/>
                    <a:pt x="2755276" y="1015615"/>
                    <a:pt x="2752486" y="1014220"/>
                  </a:cubicBezTo>
                  <a:cubicBezTo>
                    <a:pt x="2751091" y="1011430"/>
                    <a:pt x="2751091" y="1010034"/>
                    <a:pt x="2749696" y="1010034"/>
                  </a:cubicBezTo>
                  <a:close/>
                  <a:moveTo>
                    <a:pt x="2640880" y="1003059"/>
                  </a:moveTo>
                  <a:cubicBezTo>
                    <a:pt x="2642275" y="1010034"/>
                    <a:pt x="2645065" y="1012825"/>
                    <a:pt x="2645065" y="1012825"/>
                  </a:cubicBezTo>
                  <a:cubicBezTo>
                    <a:pt x="2646460" y="1012825"/>
                    <a:pt x="2647856" y="1011430"/>
                    <a:pt x="2647856" y="1011430"/>
                  </a:cubicBezTo>
                  <a:cubicBezTo>
                    <a:pt x="2647856" y="1011430"/>
                    <a:pt x="2647856" y="1008639"/>
                    <a:pt x="2640880" y="1003059"/>
                  </a:cubicBezTo>
                  <a:close/>
                  <a:moveTo>
                    <a:pt x="2752486" y="1000269"/>
                  </a:moveTo>
                  <a:cubicBezTo>
                    <a:pt x="2753881" y="1003059"/>
                    <a:pt x="2755276" y="1004454"/>
                    <a:pt x="2756671" y="1004454"/>
                  </a:cubicBezTo>
                  <a:cubicBezTo>
                    <a:pt x="2758066" y="1004454"/>
                    <a:pt x="2758066" y="1004454"/>
                    <a:pt x="2759462" y="1004454"/>
                  </a:cubicBezTo>
                  <a:cubicBezTo>
                    <a:pt x="2760857" y="1003059"/>
                    <a:pt x="2765042" y="1000269"/>
                    <a:pt x="2772017" y="991898"/>
                  </a:cubicBezTo>
                  <a:cubicBezTo>
                    <a:pt x="2792943" y="966787"/>
                    <a:pt x="2830610" y="908194"/>
                    <a:pt x="2871068" y="845416"/>
                  </a:cubicBezTo>
                  <a:cubicBezTo>
                    <a:pt x="2917105" y="774267"/>
                    <a:pt x="2970118" y="691957"/>
                    <a:pt x="3006390" y="647315"/>
                  </a:cubicBezTo>
                  <a:cubicBezTo>
                    <a:pt x="3013365" y="637549"/>
                    <a:pt x="3021736" y="627784"/>
                    <a:pt x="3027316" y="619413"/>
                  </a:cubicBezTo>
                  <a:cubicBezTo>
                    <a:pt x="3014760" y="629179"/>
                    <a:pt x="3000810" y="640339"/>
                    <a:pt x="2986859" y="650105"/>
                  </a:cubicBezTo>
                  <a:cubicBezTo>
                    <a:pt x="2963143" y="666846"/>
                    <a:pt x="2940821" y="679402"/>
                    <a:pt x="2919895" y="687772"/>
                  </a:cubicBezTo>
                  <a:cubicBezTo>
                    <a:pt x="2896179" y="697538"/>
                    <a:pt x="2876648" y="701723"/>
                    <a:pt x="2862697" y="698933"/>
                  </a:cubicBezTo>
                  <a:cubicBezTo>
                    <a:pt x="2848746" y="696142"/>
                    <a:pt x="2840376" y="689167"/>
                    <a:pt x="2836191" y="675216"/>
                  </a:cubicBezTo>
                  <a:cubicBezTo>
                    <a:pt x="2833401" y="668241"/>
                    <a:pt x="2833401" y="659871"/>
                    <a:pt x="2833401" y="651500"/>
                  </a:cubicBezTo>
                  <a:cubicBezTo>
                    <a:pt x="2804104" y="751945"/>
                    <a:pt x="2766437" y="931910"/>
                    <a:pt x="2752486" y="1000269"/>
                  </a:cubicBezTo>
                  <a:close/>
                  <a:moveTo>
                    <a:pt x="2527879" y="958417"/>
                  </a:moveTo>
                  <a:cubicBezTo>
                    <a:pt x="2529274" y="962602"/>
                    <a:pt x="2529274" y="965392"/>
                    <a:pt x="2530669" y="968182"/>
                  </a:cubicBezTo>
                  <a:cubicBezTo>
                    <a:pt x="2534854" y="986318"/>
                    <a:pt x="2537645" y="991898"/>
                    <a:pt x="2539040" y="994689"/>
                  </a:cubicBezTo>
                  <a:cubicBezTo>
                    <a:pt x="2539040" y="994689"/>
                    <a:pt x="2539040" y="994689"/>
                    <a:pt x="2539040" y="994689"/>
                  </a:cubicBezTo>
                  <a:cubicBezTo>
                    <a:pt x="2541830" y="989108"/>
                    <a:pt x="2541830" y="976553"/>
                    <a:pt x="2543225" y="961207"/>
                  </a:cubicBezTo>
                  <a:cubicBezTo>
                    <a:pt x="2537645" y="959812"/>
                    <a:pt x="2532064" y="958417"/>
                    <a:pt x="2527879" y="958417"/>
                  </a:cubicBezTo>
                  <a:close/>
                  <a:moveTo>
                    <a:pt x="2738535" y="678007"/>
                  </a:moveTo>
                  <a:cubicBezTo>
                    <a:pt x="2742721" y="679402"/>
                    <a:pt x="2748301" y="680797"/>
                    <a:pt x="2752486" y="682192"/>
                  </a:cubicBezTo>
                  <a:cubicBezTo>
                    <a:pt x="2765042" y="684982"/>
                    <a:pt x="2774807" y="687772"/>
                    <a:pt x="2777598" y="694747"/>
                  </a:cubicBezTo>
                  <a:cubicBezTo>
                    <a:pt x="2778993" y="697538"/>
                    <a:pt x="2778993" y="700328"/>
                    <a:pt x="2776202" y="704513"/>
                  </a:cubicBezTo>
                  <a:cubicBezTo>
                    <a:pt x="2773412" y="710093"/>
                    <a:pt x="2765042" y="714279"/>
                    <a:pt x="2753881" y="718464"/>
                  </a:cubicBezTo>
                  <a:cubicBezTo>
                    <a:pt x="2732955" y="728229"/>
                    <a:pt x="2706449" y="740785"/>
                    <a:pt x="2710634" y="772872"/>
                  </a:cubicBezTo>
                  <a:cubicBezTo>
                    <a:pt x="2712029" y="782637"/>
                    <a:pt x="2713424" y="797983"/>
                    <a:pt x="2716214" y="816119"/>
                  </a:cubicBezTo>
                  <a:cubicBezTo>
                    <a:pt x="2720399" y="849601"/>
                    <a:pt x="2725980" y="895638"/>
                    <a:pt x="2732955" y="934700"/>
                  </a:cubicBezTo>
                  <a:cubicBezTo>
                    <a:pt x="2738535" y="962602"/>
                    <a:pt x="2742721" y="980738"/>
                    <a:pt x="2746906" y="990503"/>
                  </a:cubicBezTo>
                  <a:cubicBezTo>
                    <a:pt x="2766437" y="895638"/>
                    <a:pt x="2820845" y="645920"/>
                    <a:pt x="2845956" y="592907"/>
                  </a:cubicBezTo>
                  <a:cubicBezTo>
                    <a:pt x="2844561" y="592907"/>
                    <a:pt x="2844561" y="592907"/>
                    <a:pt x="2843166" y="591512"/>
                  </a:cubicBezTo>
                  <a:cubicBezTo>
                    <a:pt x="2820845" y="605463"/>
                    <a:pt x="2790153" y="627784"/>
                    <a:pt x="2763647" y="654290"/>
                  </a:cubicBezTo>
                  <a:cubicBezTo>
                    <a:pt x="2755276" y="662661"/>
                    <a:pt x="2746906" y="671031"/>
                    <a:pt x="2738535" y="678007"/>
                  </a:cubicBezTo>
                  <a:close/>
                  <a:moveTo>
                    <a:pt x="2550200" y="955627"/>
                  </a:moveTo>
                  <a:cubicBezTo>
                    <a:pt x="2554386" y="957022"/>
                    <a:pt x="2558571" y="958417"/>
                    <a:pt x="2562756" y="959812"/>
                  </a:cubicBezTo>
                  <a:cubicBezTo>
                    <a:pt x="2587867" y="968182"/>
                    <a:pt x="2614374" y="977948"/>
                    <a:pt x="2631115" y="989108"/>
                  </a:cubicBezTo>
                  <a:cubicBezTo>
                    <a:pt x="2628325" y="970972"/>
                    <a:pt x="2625534" y="943071"/>
                    <a:pt x="2624139" y="898428"/>
                  </a:cubicBezTo>
                  <a:cubicBezTo>
                    <a:pt x="2621349" y="832860"/>
                    <a:pt x="2621349" y="749155"/>
                    <a:pt x="2619954" y="668241"/>
                  </a:cubicBezTo>
                  <a:cubicBezTo>
                    <a:pt x="2618559" y="542684"/>
                    <a:pt x="2618559" y="425498"/>
                    <a:pt x="2610189" y="401782"/>
                  </a:cubicBezTo>
                  <a:cubicBezTo>
                    <a:pt x="2603213" y="379460"/>
                    <a:pt x="2578102" y="373880"/>
                    <a:pt x="2559966" y="372485"/>
                  </a:cubicBezTo>
                  <a:cubicBezTo>
                    <a:pt x="2516719" y="368300"/>
                    <a:pt x="2466496" y="386436"/>
                    <a:pt x="2460916" y="396201"/>
                  </a:cubicBezTo>
                  <a:cubicBezTo>
                    <a:pt x="2460916" y="397596"/>
                    <a:pt x="2459520" y="403177"/>
                    <a:pt x="2460916" y="438054"/>
                  </a:cubicBezTo>
                  <a:cubicBezTo>
                    <a:pt x="2466496" y="439449"/>
                    <a:pt x="2472076" y="442239"/>
                    <a:pt x="2474866" y="445029"/>
                  </a:cubicBezTo>
                  <a:cubicBezTo>
                    <a:pt x="2476261" y="446424"/>
                    <a:pt x="2481842" y="452004"/>
                    <a:pt x="2497187" y="531524"/>
                  </a:cubicBezTo>
                  <a:cubicBezTo>
                    <a:pt x="2506953" y="580351"/>
                    <a:pt x="2516719" y="643130"/>
                    <a:pt x="2525089" y="705908"/>
                  </a:cubicBezTo>
                  <a:cubicBezTo>
                    <a:pt x="2532064" y="751945"/>
                    <a:pt x="2548805" y="884478"/>
                    <a:pt x="2550200" y="955627"/>
                  </a:cubicBezTo>
                  <a:close/>
                  <a:moveTo>
                    <a:pt x="2434409" y="440844"/>
                  </a:moveTo>
                  <a:cubicBezTo>
                    <a:pt x="2427434" y="440844"/>
                    <a:pt x="2419063" y="440844"/>
                    <a:pt x="2409298" y="442239"/>
                  </a:cubicBezTo>
                  <a:cubicBezTo>
                    <a:pt x="2380001" y="446424"/>
                    <a:pt x="2353495" y="456190"/>
                    <a:pt x="2342334" y="467350"/>
                  </a:cubicBezTo>
                  <a:cubicBezTo>
                    <a:pt x="2340939" y="468745"/>
                    <a:pt x="2336754" y="475721"/>
                    <a:pt x="2340939" y="520363"/>
                  </a:cubicBezTo>
                  <a:cubicBezTo>
                    <a:pt x="2343729" y="549660"/>
                    <a:pt x="2349310" y="590117"/>
                    <a:pt x="2357680" y="636154"/>
                  </a:cubicBezTo>
                  <a:cubicBezTo>
                    <a:pt x="2375816" y="731019"/>
                    <a:pt x="2400927" y="837045"/>
                    <a:pt x="2423248" y="909589"/>
                  </a:cubicBezTo>
                  <a:cubicBezTo>
                    <a:pt x="2433014" y="941676"/>
                    <a:pt x="2442780" y="966787"/>
                    <a:pt x="2449755" y="984923"/>
                  </a:cubicBezTo>
                  <a:cubicBezTo>
                    <a:pt x="2455335" y="970972"/>
                    <a:pt x="2465101" y="959812"/>
                    <a:pt x="2479051" y="952836"/>
                  </a:cubicBezTo>
                  <a:cubicBezTo>
                    <a:pt x="2487422" y="948651"/>
                    <a:pt x="2501373" y="948651"/>
                    <a:pt x="2516719" y="950046"/>
                  </a:cubicBezTo>
                  <a:cubicBezTo>
                    <a:pt x="2501373" y="874712"/>
                    <a:pt x="2484632" y="739390"/>
                    <a:pt x="2477656" y="689167"/>
                  </a:cubicBezTo>
                  <a:cubicBezTo>
                    <a:pt x="2469286" y="618018"/>
                    <a:pt x="2460916" y="545474"/>
                    <a:pt x="2456730" y="491066"/>
                  </a:cubicBezTo>
                  <a:cubicBezTo>
                    <a:pt x="2455335" y="471535"/>
                    <a:pt x="2453940" y="456190"/>
                    <a:pt x="2452545" y="443634"/>
                  </a:cubicBezTo>
                  <a:cubicBezTo>
                    <a:pt x="2449755" y="442239"/>
                    <a:pt x="2442780" y="440844"/>
                    <a:pt x="2434409" y="440844"/>
                  </a:cubicBezTo>
                  <a:close/>
                  <a:moveTo>
                    <a:pt x="2526484" y="950046"/>
                  </a:moveTo>
                  <a:cubicBezTo>
                    <a:pt x="2532064" y="951441"/>
                    <a:pt x="2537645" y="952836"/>
                    <a:pt x="2543225" y="952836"/>
                  </a:cubicBezTo>
                  <a:cubicBezTo>
                    <a:pt x="2543225" y="902614"/>
                    <a:pt x="2534854" y="814724"/>
                    <a:pt x="2519509" y="705908"/>
                  </a:cubicBezTo>
                  <a:cubicBezTo>
                    <a:pt x="2511138" y="643130"/>
                    <a:pt x="2499978" y="580351"/>
                    <a:pt x="2491607" y="531524"/>
                  </a:cubicBezTo>
                  <a:cubicBezTo>
                    <a:pt x="2477656" y="457585"/>
                    <a:pt x="2472076" y="449214"/>
                    <a:pt x="2470681" y="447819"/>
                  </a:cubicBezTo>
                  <a:cubicBezTo>
                    <a:pt x="2469286" y="446424"/>
                    <a:pt x="2466496" y="445029"/>
                    <a:pt x="2462311" y="443634"/>
                  </a:cubicBezTo>
                  <a:cubicBezTo>
                    <a:pt x="2463706" y="456190"/>
                    <a:pt x="2465101" y="472930"/>
                    <a:pt x="2466496" y="495252"/>
                  </a:cubicBezTo>
                  <a:cubicBezTo>
                    <a:pt x="2472076" y="552450"/>
                    <a:pt x="2480447" y="626389"/>
                    <a:pt x="2488817" y="697538"/>
                  </a:cubicBezTo>
                  <a:cubicBezTo>
                    <a:pt x="2495792" y="753341"/>
                    <a:pt x="2505558" y="832860"/>
                    <a:pt x="2516719" y="899824"/>
                  </a:cubicBezTo>
                  <a:cubicBezTo>
                    <a:pt x="2520904" y="919355"/>
                    <a:pt x="2523694" y="936095"/>
                    <a:pt x="2526484" y="950046"/>
                  </a:cubicBezTo>
                  <a:close/>
                  <a:moveTo>
                    <a:pt x="2855722" y="595697"/>
                  </a:moveTo>
                  <a:cubicBezTo>
                    <a:pt x="2854327" y="598487"/>
                    <a:pt x="2852932" y="602672"/>
                    <a:pt x="2851537" y="605463"/>
                  </a:cubicBezTo>
                  <a:cubicBezTo>
                    <a:pt x="2845956" y="619413"/>
                    <a:pt x="2837586" y="645920"/>
                    <a:pt x="2840376" y="666846"/>
                  </a:cubicBezTo>
                  <a:cubicBezTo>
                    <a:pt x="2841771" y="682192"/>
                    <a:pt x="2850141" y="689167"/>
                    <a:pt x="2862697" y="691957"/>
                  </a:cubicBezTo>
                  <a:cubicBezTo>
                    <a:pt x="2887808" y="696142"/>
                    <a:pt x="2931056" y="679402"/>
                    <a:pt x="2981278" y="644525"/>
                  </a:cubicBezTo>
                  <a:cubicBezTo>
                    <a:pt x="2996624" y="633364"/>
                    <a:pt x="3011970" y="622204"/>
                    <a:pt x="3025921" y="609648"/>
                  </a:cubicBezTo>
                  <a:cubicBezTo>
                    <a:pt x="3013365" y="606858"/>
                    <a:pt x="3002205" y="602672"/>
                    <a:pt x="2999414" y="597092"/>
                  </a:cubicBezTo>
                  <a:cubicBezTo>
                    <a:pt x="2998020" y="595697"/>
                    <a:pt x="2996624" y="592907"/>
                    <a:pt x="2998020" y="588722"/>
                  </a:cubicBezTo>
                  <a:cubicBezTo>
                    <a:pt x="3000810" y="584536"/>
                    <a:pt x="3006390" y="583141"/>
                    <a:pt x="3017550" y="581746"/>
                  </a:cubicBezTo>
                  <a:cubicBezTo>
                    <a:pt x="3025921" y="580351"/>
                    <a:pt x="3038477" y="578956"/>
                    <a:pt x="3052427" y="574771"/>
                  </a:cubicBezTo>
                  <a:cubicBezTo>
                    <a:pt x="3063588" y="555240"/>
                    <a:pt x="3071958" y="538499"/>
                    <a:pt x="3078934" y="523153"/>
                  </a:cubicBezTo>
                  <a:cubicBezTo>
                    <a:pt x="3077539" y="514783"/>
                    <a:pt x="3073353" y="507807"/>
                    <a:pt x="3069168" y="500832"/>
                  </a:cubicBezTo>
                  <a:cubicBezTo>
                    <a:pt x="3064983" y="492462"/>
                    <a:pt x="3060798" y="486881"/>
                    <a:pt x="3062193" y="479906"/>
                  </a:cubicBezTo>
                  <a:cubicBezTo>
                    <a:pt x="3063588" y="471535"/>
                    <a:pt x="3071958" y="452004"/>
                    <a:pt x="3078934" y="435263"/>
                  </a:cubicBezTo>
                  <a:cubicBezTo>
                    <a:pt x="3080329" y="432473"/>
                    <a:pt x="3081724" y="429683"/>
                    <a:pt x="3083119" y="425498"/>
                  </a:cubicBezTo>
                  <a:cubicBezTo>
                    <a:pt x="3076144" y="435263"/>
                    <a:pt x="3062193" y="450609"/>
                    <a:pt x="3044057" y="467350"/>
                  </a:cubicBezTo>
                  <a:cubicBezTo>
                    <a:pt x="3028711" y="481301"/>
                    <a:pt x="3013365" y="493857"/>
                    <a:pt x="2998020" y="502227"/>
                  </a:cubicBezTo>
                  <a:cubicBezTo>
                    <a:pt x="2978488" y="513388"/>
                    <a:pt x="2960352" y="520363"/>
                    <a:pt x="2943611" y="520363"/>
                  </a:cubicBezTo>
                  <a:cubicBezTo>
                    <a:pt x="2926871" y="521758"/>
                    <a:pt x="2910130" y="518968"/>
                    <a:pt x="2897574" y="511993"/>
                  </a:cubicBezTo>
                  <a:cubicBezTo>
                    <a:pt x="2885018" y="506412"/>
                    <a:pt x="2873858" y="496647"/>
                    <a:pt x="2862697" y="484091"/>
                  </a:cubicBezTo>
                  <a:cubicBezTo>
                    <a:pt x="2845956" y="463165"/>
                    <a:pt x="2833401" y="431078"/>
                    <a:pt x="2822240" y="387831"/>
                  </a:cubicBezTo>
                  <a:cubicBezTo>
                    <a:pt x="2809684" y="339003"/>
                    <a:pt x="2811079" y="302731"/>
                    <a:pt x="2812474" y="283200"/>
                  </a:cubicBezTo>
                  <a:cubicBezTo>
                    <a:pt x="2812474" y="281805"/>
                    <a:pt x="2812474" y="279015"/>
                    <a:pt x="2812474" y="277620"/>
                  </a:cubicBezTo>
                  <a:cubicBezTo>
                    <a:pt x="2811079" y="280410"/>
                    <a:pt x="2809684" y="284595"/>
                    <a:pt x="2809684" y="288781"/>
                  </a:cubicBezTo>
                  <a:cubicBezTo>
                    <a:pt x="2805499" y="301336"/>
                    <a:pt x="2801314" y="319472"/>
                    <a:pt x="2791548" y="341793"/>
                  </a:cubicBezTo>
                  <a:cubicBezTo>
                    <a:pt x="2797129" y="358534"/>
                    <a:pt x="2804104" y="376670"/>
                    <a:pt x="2811079" y="396201"/>
                  </a:cubicBezTo>
                  <a:cubicBezTo>
                    <a:pt x="2829215" y="447819"/>
                    <a:pt x="2848746" y="502227"/>
                    <a:pt x="2848746" y="517573"/>
                  </a:cubicBezTo>
                  <a:cubicBezTo>
                    <a:pt x="2848746" y="525943"/>
                    <a:pt x="2848746" y="539894"/>
                    <a:pt x="2851537" y="552450"/>
                  </a:cubicBezTo>
                  <a:cubicBezTo>
                    <a:pt x="2861302" y="544079"/>
                    <a:pt x="2862697" y="539894"/>
                    <a:pt x="2862697" y="538499"/>
                  </a:cubicBezTo>
                  <a:cubicBezTo>
                    <a:pt x="2864092" y="528733"/>
                    <a:pt x="2865487" y="527338"/>
                    <a:pt x="2868277" y="527338"/>
                  </a:cubicBezTo>
                  <a:cubicBezTo>
                    <a:pt x="2869672" y="527338"/>
                    <a:pt x="2871068" y="527338"/>
                    <a:pt x="2872463" y="528733"/>
                  </a:cubicBezTo>
                  <a:cubicBezTo>
                    <a:pt x="2873858" y="531524"/>
                    <a:pt x="2873858" y="537104"/>
                    <a:pt x="2871068" y="548265"/>
                  </a:cubicBezTo>
                  <a:cubicBezTo>
                    <a:pt x="2869672" y="551055"/>
                    <a:pt x="2868277" y="555240"/>
                    <a:pt x="2866882" y="560820"/>
                  </a:cubicBezTo>
                  <a:cubicBezTo>
                    <a:pt x="2868277" y="559425"/>
                    <a:pt x="2869672" y="559425"/>
                    <a:pt x="2872463" y="559425"/>
                  </a:cubicBezTo>
                  <a:cubicBezTo>
                    <a:pt x="2873858" y="559425"/>
                    <a:pt x="2875253" y="560820"/>
                    <a:pt x="2875253" y="563610"/>
                  </a:cubicBezTo>
                  <a:cubicBezTo>
                    <a:pt x="2875253" y="566401"/>
                    <a:pt x="2873858" y="569191"/>
                    <a:pt x="2864092" y="574771"/>
                  </a:cubicBezTo>
                  <a:cubicBezTo>
                    <a:pt x="2862697" y="576166"/>
                    <a:pt x="2861302" y="578956"/>
                    <a:pt x="2859907" y="581746"/>
                  </a:cubicBezTo>
                  <a:cubicBezTo>
                    <a:pt x="2862697" y="585932"/>
                    <a:pt x="2865487" y="588722"/>
                    <a:pt x="2868277" y="590117"/>
                  </a:cubicBezTo>
                  <a:cubicBezTo>
                    <a:pt x="2869672" y="590117"/>
                    <a:pt x="2869672" y="590117"/>
                    <a:pt x="2871068" y="591512"/>
                  </a:cubicBezTo>
                  <a:cubicBezTo>
                    <a:pt x="2872463" y="591512"/>
                    <a:pt x="2873858" y="592907"/>
                    <a:pt x="2875253" y="592907"/>
                  </a:cubicBezTo>
                  <a:cubicBezTo>
                    <a:pt x="2875253" y="592907"/>
                    <a:pt x="2876648" y="592907"/>
                    <a:pt x="2876648" y="592907"/>
                  </a:cubicBezTo>
                  <a:cubicBezTo>
                    <a:pt x="2879438" y="594302"/>
                    <a:pt x="2879438" y="595697"/>
                    <a:pt x="2879438" y="597092"/>
                  </a:cubicBezTo>
                  <a:cubicBezTo>
                    <a:pt x="2879438" y="598487"/>
                    <a:pt x="2878043" y="599882"/>
                    <a:pt x="2875253" y="599882"/>
                  </a:cubicBezTo>
                  <a:cubicBezTo>
                    <a:pt x="2875253" y="599882"/>
                    <a:pt x="2873858" y="599882"/>
                    <a:pt x="2873858" y="599882"/>
                  </a:cubicBezTo>
                  <a:cubicBezTo>
                    <a:pt x="2871068" y="599882"/>
                    <a:pt x="2869672" y="598487"/>
                    <a:pt x="2868277" y="598487"/>
                  </a:cubicBezTo>
                  <a:cubicBezTo>
                    <a:pt x="2864092" y="598487"/>
                    <a:pt x="2859907" y="597092"/>
                    <a:pt x="2855722" y="595697"/>
                  </a:cubicBezTo>
                  <a:close/>
                  <a:moveTo>
                    <a:pt x="2723190" y="672426"/>
                  </a:moveTo>
                  <a:cubicBezTo>
                    <a:pt x="2723190" y="672426"/>
                    <a:pt x="2723190" y="672426"/>
                    <a:pt x="2723190" y="672426"/>
                  </a:cubicBezTo>
                  <a:cubicBezTo>
                    <a:pt x="2725980" y="673821"/>
                    <a:pt x="2728770" y="675216"/>
                    <a:pt x="2730165" y="675216"/>
                  </a:cubicBezTo>
                  <a:cubicBezTo>
                    <a:pt x="2739931" y="666846"/>
                    <a:pt x="2748301" y="658476"/>
                    <a:pt x="2758066" y="648710"/>
                  </a:cubicBezTo>
                  <a:cubicBezTo>
                    <a:pt x="2783178" y="623599"/>
                    <a:pt x="2812474" y="602672"/>
                    <a:pt x="2834796" y="588722"/>
                  </a:cubicBezTo>
                  <a:cubicBezTo>
                    <a:pt x="2832005" y="587327"/>
                    <a:pt x="2829215" y="587327"/>
                    <a:pt x="2826425" y="585932"/>
                  </a:cubicBezTo>
                  <a:cubicBezTo>
                    <a:pt x="2818055" y="591512"/>
                    <a:pt x="2809684" y="598487"/>
                    <a:pt x="2799919" y="605463"/>
                  </a:cubicBezTo>
                  <a:cubicBezTo>
                    <a:pt x="2780388" y="620809"/>
                    <a:pt x="2759462" y="636154"/>
                    <a:pt x="2744116" y="648710"/>
                  </a:cubicBezTo>
                  <a:cubicBezTo>
                    <a:pt x="2721795" y="668241"/>
                    <a:pt x="2723190" y="672426"/>
                    <a:pt x="2723190" y="672426"/>
                  </a:cubicBezTo>
                  <a:lnTo>
                    <a:pt x="2723190" y="672426"/>
                  </a:lnTo>
                  <a:close/>
                  <a:moveTo>
                    <a:pt x="3042662" y="606858"/>
                  </a:moveTo>
                  <a:cubicBezTo>
                    <a:pt x="3046847" y="608253"/>
                    <a:pt x="3052427" y="608253"/>
                    <a:pt x="3058008" y="609648"/>
                  </a:cubicBezTo>
                  <a:cubicBezTo>
                    <a:pt x="3078934" y="612438"/>
                    <a:pt x="3099860" y="613833"/>
                    <a:pt x="3119391" y="613833"/>
                  </a:cubicBezTo>
                  <a:cubicBezTo>
                    <a:pt x="3119391" y="606858"/>
                    <a:pt x="3119391" y="599882"/>
                    <a:pt x="3119391" y="591512"/>
                  </a:cubicBezTo>
                  <a:cubicBezTo>
                    <a:pt x="3113811" y="587327"/>
                    <a:pt x="3108230" y="583141"/>
                    <a:pt x="3105440" y="578956"/>
                  </a:cubicBezTo>
                  <a:cubicBezTo>
                    <a:pt x="3102650" y="576166"/>
                    <a:pt x="3099860" y="570586"/>
                    <a:pt x="3098465" y="562215"/>
                  </a:cubicBezTo>
                  <a:cubicBezTo>
                    <a:pt x="3087304" y="569191"/>
                    <a:pt x="3077539" y="574771"/>
                    <a:pt x="3067773" y="578956"/>
                  </a:cubicBezTo>
                  <a:cubicBezTo>
                    <a:pt x="3062193" y="585932"/>
                    <a:pt x="3053823" y="594302"/>
                    <a:pt x="3045452" y="602672"/>
                  </a:cubicBezTo>
                  <a:cubicBezTo>
                    <a:pt x="3044057" y="604068"/>
                    <a:pt x="3044057" y="605463"/>
                    <a:pt x="3042662" y="606858"/>
                  </a:cubicBezTo>
                  <a:close/>
                  <a:moveTo>
                    <a:pt x="3126366" y="595697"/>
                  </a:moveTo>
                  <a:cubicBezTo>
                    <a:pt x="3126366" y="601277"/>
                    <a:pt x="3126366" y="606858"/>
                    <a:pt x="3126366" y="612438"/>
                  </a:cubicBezTo>
                  <a:cubicBezTo>
                    <a:pt x="3133342" y="612438"/>
                    <a:pt x="3141712" y="611043"/>
                    <a:pt x="3147293" y="611043"/>
                  </a:cubicBezTo>
                  <a:cubicBezTo>
                    <a:pt x="3145897" y="609648"/>
                    <a:pt x="3144502" y="608253"/>
                    <a:pt x="3143107" y="608253"/>
                  </a:cubicBezTo>
                  <a:cubicBezTo>
                    <a:pt x="3137527" y="602672"/>
                    <a:pt x="3131947" y="599882"/>
                    <a:pt x="3126366" y="595697"/>
                  </a:cubicBezTo>
                  <a:close/>
                  <a:moveTo>
                    <a:pt x="3126366" y="587327"/>
                  </a:moveTo>
                  <a:cubicBezTo>
                    <a:pt x="3131947" y="591512"/>
                    <a:pt x="3138922" y="595697"/>
                    <a:pt x="3145897" y="601277"/>
                  </a:cubicBezTo>
                  <a:cubicBezTo>
                    <a:pt x="3148687" y="604068"/>
                    <a:pt x="3152873" y="605463"/>
                    <a:pt x="3157058" y="608253"/>
                  </a:cubicBezTo>
                  <a:cubicBezTo>
                    <a:pt x="3173799" y="605463"/>
                    <a:pt x="3187750" y="599882"/>
                    <a:pt x="3197515" y="592907"/>
                  </a:cubicBezTo>
                  <a:cubicBezTo>
                    <a:pt x="3210071" y="584536"/>
                    <a:pt x="3217046" y="574771"/>
                    <a:pt x="3219836" y="562215"/>
                  </a:cubicBezTo>
                  <a:cubicBezTo>
                    <a:pt x="3230997" y="509202"/>
                    <a:pt x="3200305" y="411547"/>
                    <a:pt x="3179379" y="347374"/>
                  </a:cubicBezTo>
                  <a:cubicBezTo>
                    <a:pt x="3168219" y="312497"/>
                    <a:pt x="3162638" y="297151"/>
                    <a:pt x="3162638" y="287386"/>
                  </a:cubicBezTo>
                  <a:cubicBezTo>
                    <a:pt x="3161243" y="287386"/>
                    <a:pt x="3158453" y="287386"/>
                    <a:pt x="3157058" y="285990"/>
                  </a:cubicBezTo>
                  <a:cubicBezTo>
                    <a:pt x="3157058" y="290176"/>
                    <a:pt x="3155663" y="295756"/>
                    <a:pt x="3154268" y="299941"/>
                  </a:cubicBezTo>
                  <a:cubicBezTo>
                    <a:pt x="3151478" y="312497"/>
                    <a:pt x="3145897" y="332028"/>
                    <a:pt x="3140317" y="354349"/>
                  </a:cubicBezTo>
                  <a:cubicBezTo>
                    <a:pt x="3133342" y="380856"/>
                    <a:pt x="3124971" y="411547"/>
                    <a:pt x="3117996" y="442239"/>
                  </a:cubicBezTo>
                  <a:cubicBezTo>
                    <a:pt x="3122181" y="457585"/>
                    <a:pt x="3124971" y="474326"/>
                    <a:pt x="3126366" y="488276"/>
                  </a:cubicBezTo>
                  <a:cubicBezTo>
                    <a:pt x="3127761" y="505017"/>
                    <a:pt x="3126366" y="518968"/>
                    <a:pt x="3122181" y="531524"/>
                  </a:cubicBezTo>
                  <a:cubicBezTo>
                    <a:pt x="3124971" y="549660"/>
                    <a:pt x="3126366" y="569191"/>
                    <a:pt x="3126366" y="587327"/>
                  </a:cubicBezTo>
                  <a:close/>
                  <a:moveTo>
                    <a:pt x="3004995" y="592907"/>
                  </a:moveTo>
                  <a:cubicBezTo>
                    <a:pt x="3004995" y="592907"/>
                    <a:pt x="3004995" y="594302"/>
                    <a:pt x="3006390" y="594302"/>
                  </a:cubicBezTo>
                  <a:cubicBezTo>
                    <a:pt x="3007785" y="597092"/>
                    <a:pt x="3017550" y="601277"/>
                    <a:pt x="3034291" y="604068"/>
                  </a:cubicBezTo>
                  <a:cubicBezTo>
                    <a:pt x="3037081" y="601277"/>
                    <a:pt x="3039872" y="599882"/>
                    <a:pt x="3041267" y="597092"/>
                  </a:cubicBezTo>
                  <a:cubicBezTo>
                    <a:pt x="3044057" y="592907"/>
                    <a:pt x="3046847" y="588722"/>
                    <a:pt x="3048242" y="584536"/>
                  </a:cubicBezTo>
                  <a:cubicBezTo>
                    <a:pt x="3037081" y="587327"/>
                    <a:pt x="3027316" y="588722"/>
                    <a:pt x="3018946" y="588722"/>
                  </a:cubicBezTo>
                  <a:cubicBezTo>
                    <a:pt x="3013365" y="591512"/>
                    <a:pt x="3006390" y="591512"/>
                    <a:pt x="3004995" y="592907"/>
                  </a:cubicBezTo>
                  <a:close/>
                  <a:moveTo>
                    <a:pt x="2832005" y="581746"/>
                  </a:moveTo>
                  <a:cubicBezTo>
                    <a:pt x="2834796" y="583141"/>
                    <a:pt x="2838981" y="584536"/>
                    <a:pt x="2841771" y="584536"/>
                  </a:cubicBezTo>
                  <a:cubicBezTo>
                    <a:pt x="2844561" y="583141"/>
                    <a:pt x="2845956" y="581746"/>
                    <a:pt x="2848746" y="580351"/>
                  </a:cubicBezTo>
                  <a:cubicBezTo>
                    <a:pt x="2850141" y="580351"/>
                    <a:pt x="2850141" y="578956"/>
                    <a:pt x="2851537" y="578956"/>
                  </a:cubicBezTo>
                  <a:cubicBezTo>
                    <a:pt x="2850141" y="576166"/>
                    <a:pt x="2848746" y="573376"/>
                    <a:pt x="2848746" y="569191"/>
                  </a:cubicBezTo>
                  <a:cubicBezTo>
                    <a:pt x="2843166" y="573376"/>
                    <a:pt x="2837586" y="576166"/>
                    <a:pt x="2832005" y="581746"/>
                  </a:cubicBezTo>
                  <a:close/>
                  <a:moveTo>
                    <a:pt x="3105440" y="558030"/>
                  </a:moveTo>
                  <a:cubicBezTo>
                    <a:pt x="3106835" y="566401"/>
                    <a:pt x="3108230" y="571981"/>
                    <a:pt x="3111020" y="573376"/>
                  </a:cubicBezTo>
                  <a:cubicBezTo>
                    <a:pt x="3113811" y="576166"/>
                    <a:pt x="3116601" y="578956"/>
                    <a:pt x="3119391" y="581746"/>
                  </a:cubicBezTo>
                  <a:cubicBezTo>
                    <a:pt x="3119391" y="569191"/>
                    <a:pt x="3117996" y="555240"/>
                    <a:pt x="3116601" y="544079"/>
                  </a:cubicBezTo>
                  <a:cubicBezTo>
                    <a:pt x="3113811" y="549660"/>
                    <a:pt x="3111020" y="553845"/>
                    <a:pt x="3105440" y="558030"/>
                  </a:cubicBezTo>
                  <a:close/>
                  <a:moveTo>
                    <a:pt x="2787363" y="355744"/>
                  </a:moveTo>
                  <a:cubicBezTo>
                    <a:pt x="2784573" y="361324"/>
                    <a:pt x="2783178" y="365510"/>
                    <a:pt x="2780388" y="371090"/>
                  </a:cubicBezTo>
                  <a:cubicBezTo>
                    <a:pt x="2772017" y="387831"/>
                    <a:pt x="2763647" y="403177"/>
                    <a:pt x="2753881" y="417127"/>
                  </a:cubicBezTo>
                  <a:cubicBezTo>
                    <a:pt x="2731560" y="453399"/>
                    <a:pt x="2712029" y="485486"/>
                    <a:pt x="2727375" y="518968"/>
                  </a:cubicBezTo>
                  <a:cubicBezTo>
                    <a:pt x="2737140" y="538499"/>
                    <a:pt x="2770622" y="559425"/>
                    <a:pt x="2823635" y="577561"/>
                  </a:cubicBezTo>
                  <a:cubicBezTo>
                    <a:pt x="2830610" y="571981"/>
                    <a:pt x="2836191" y="567796"/>
                    <a:pt x="2841771" y="563610"/>
                  </a:cubicBezTo>
                  <a:cubicBezTo>
                    <a:pt x="2843166" y="562215"/>
                    <a:pt x="2844561" y="562215"/>
                    <a:pt x="2844561" y="560820"/>
                  </a:cubicBezTo>
                  <a:cubicBezTo>
                    <a:pt x="2841771" y="545474"/>
                    <a:pt x="2840376" y="530129"/>
                    <a:pt x="2840376" y="520363"/>
                  </a:cubicBezTo>
                  <a:cubicBezTo>
                    <a:pt x="2840376" y="506412"/>
                    <a:pt x="2820845" y="450609"/>
                    <a:pt x="2802709" y="401782"/>
                  </a:cubicBezTo>
                  <a:cubicBezTo>
                    <a:pt x="2798524" y="386436"/>
                    <a:pt x="2792943" y="369695"/>
                    <a:pt x="2787363" y="355744"/>
                  </a:cubicBezTo>
                  <a:close/>
                  <a:moveTo>
                    <a:pt x="3080329" y="539894"/>
                  </a:moveTo>
                  <a:cubicBezTo>
                    <a:pt x="3074749" y="549660"/>
                    <a:pt x="3069168" y="562215"/>
                    <a:pt x="3062193" y="573376"/>
                  </a:cubicBezTo>
                  <a:cubicBezTo>
                    <a:pt x="3062193" y="573376"/>
                    <a:pt x="3063588" y="573376"/>
                    <a:pt x="3063588" y="573376"/>
                  </a:cubicBezTo>
                  <a:cubicBezTo>
                    <a:pt x="3067773" y="567796"/>
                    <a:pt x="3070563" y="563610"/>
                    <a:pt x="3073353" y="559425"/>
                  </a:cubicBezTo>
                  <a:cubicBezTo>
                    <a:pt x="3077539" y="552450"/>
                    <a:pt x="3078934" y="545474"/>
                    <a:pt x="3080329" y="539894"/>
                  </a:cubicBezTo>
                  <a:close/>
                  <a:moveTo>
                    <a:pt x="2854327" y="563610"/>
                  </a:moveTo>
                  <a:cubicBezTo>
                    <a:pt x="2854327" y="565006"/>
                    <a:pt x="2854327" y="565006"/>
                    <a:pt x="2854327" y="566401"/>
                  </a:cubicBezTo>
                  <a:cubicBezTo>
                    <a:pt x="2854327" y="567796"/>
                    <a:pt x="2855722" y="570586"/>
                    <a:pt x="2855722" y="571981"/>
                  </a:cubicBezTo>
                  <a:cubicBezTo>
                    <a:pt x="2858512" y="565006"/>
                    <a:pt x="2859907" y="559425"/>
                    <a:pt x="2862697" y="555240"/>
                  </a:cubicBezTo>
                  <a:cubicBezTo>
                    <a:pt x="2859907" y="558030"/>
                    <a:pt x="2857117" y="560820"/>
                    <a:pt x="2854327" y="563610"/>
                  </a:cubicBezTo>
                  <a:close/>
                  <a:moveTo>
                    <a:pt x="3085909" y="527338"/>
                  </a:moveTo>
                  <a:cubicBezTo>
                    <a:pt x="3087304" y="537104"/>
                    <a:pt x="3087304" y="549660"/>
                    <a:pt x="3078934" y="563610"/>
                  </a:cubicBezTo>
                  <a:cubicBezTo>
                    <a:pt x="3077539" y="565006"/>
                    <a:pt x="3077539" y="566401"/>
                    <a:pt x="3076144" y="567796"/>
                  </a:cubicBezTo>
                  <a:cubicBezTo>
                    <a:pt x="3083119" y="565006"/>
                    <a:pt x="3090094" y="560820"/>
                    <a:pt x="3095675" y="555240"/>
                  </a:cubicBezTo>
                  <a:cubicBezTo>
                    <a:pt x="3095675" y="555240"/>
                    <a:pt x="3095675" y="555240"/>
                    <a:pt x="3097070" y="555240"/>
                  </a:cubicBezTo>
                  <a:cubicBezTo>
                    <a:pt x="3095675" y="541289"/>
                    <a:pt x="3097070" y="521758"/>
                    <a:pt x="3102650" y="495252"/>
                  </a:cubicBezTo>
                  <a:cubicBezTo>
                    <a:pt x="3101255" y="496647"/>
                    <a:pt x="3101255" y="498042"/>
                    <a:pt x="3099860" y="499437"/>
                  </a:cubicBezTo>
                  <a:cubicBezTo>
                    <a:pt x="3097070" y="506412"/>
                    <a:pt x="3091490" y="514783"/>
                    <a:pt x="3085909" y="527338"/>
                  </a:cubicBezTo>
                  <a:cubicBezTo>
                    <a:pt x="3087304" y="525943"/>
                    <a:pt x="3087304" y="525943"/>
                    <a:pt x="3085909" y="527338"/>
                  </a:cubicBezTo>
                  <a:close/>
                  <a:moveTo>
                    <a:pt x="3109626" y="496647"/>
                  </a:moveTo>
                  <a:cubicBezTo>
                    <a:pt x="3105440" y="520363"/>
                    <a:pt x="3104045" y="537104"/>
                    <a:pt x="3104045" y="548265"/>
                  </a:cubicBezTo>
                  <a:cubicBezTo>
                    <a:pt x="3109626" y="542684"/>
                    <a:pt x="3112416" y="537104"/>
                    <a:pt x="3115206" y="530129"/>
                  </a:cubicBezTo>
                  <a:cubicBezTo>
                    <a:pt x="3115206" y="517573"/>
                    <a:pt x="3112416" y="505017"/>
                    <a:pt x="3109626" y="496647"/>
                  </a:cubicBezTo>
                  <a:close/>
                  <a:moveTo>
                    <a:pt x="2815265" y="267854"/>
                  </a:moveTo>
                  <a:cubicBezTo>
                    <a:pt x="2816660" y="267854"/>
                    <a:pt x="2818055" y="267854"/>
                    <a:pt x="2818055" y="269250"/>
                  </a:cubicBezTo>
                  <a:cubicBezTo>
                    <a:pt x="2820845" y="272040"/>
                    <a:pt x="2820845" y="276225"/>
                    <a:pt x="2819450" y="287386"/>
                  </a:cubicBezTo>
                  <a:cubicBezTo>
                    <a:pt x="2818055" y="306917"/>
                    <a:pt x="2816660" y="343189"/>
                    <a:pt x="2829215" y="390621"/>
                  </a:cubicBezTo>
                  <a:cubicBezTo>
                    <a:pt x="2838981" y="432473"/>
                    <a:pt x="2852932" y="463165"/>
                    <a:pt x="2868277" y="484091"/>
                  </a:cubicBezTo>
                  <a:cubicBezTo>
                    <a:pt x="2887808" y="509202"/>
                    <a:pt x="2911525" y="520363"/>
                    <a:pt x="2943611" y="517573"/>
                  </a:cubicBezTo>
                  <a:cubicBezTo>
                    <a:pt x="2964538" y="516178"/>
                    <a:pt x="2996624" y="505017"/>
                    <a:pt x="3039872" y="465955"/>
                  </a:cubicBezTo>
                  <a:cubicBezTo>
                    <a:pt x="3066378" y="442239"/>
                    <a:pt x="3083119" y="418523"/>
                    <a:pt x="3083119" y="417127"/>
                  </a:cubicBezTo>
                  <a:cubicBezTo>
                    <a:pt x="3087304" y="411547"/>
                    <a:pt x="3090094" y="407362"/>
                    <a:pt x="3094280" y="410152"/>
                  </a:cubicBezTo>
                  <a:cubicBezTo>
                    <a:pt x="3097070" y="411547"/>
                    <a:pt x="3095675" y="417127"/>
                    <a:pt x="3092884" y="422708"/>
                  </a:cubicBezTo>
                  <a:cubicBezTo>
                    <a:pt x="3091490" y="428288"/>
                    <a:pt x="3088699" y="433868"/>
                    <a:pt x="3084514" y="440844"/>
                  </a:cubicBezTo>
                  <a:cubicBezTo>
                    <a:pt x="3077539" y="456190"/>
                    <a:pt x="3069168" y="477116"/>
                    <a:pt x="3067773" y="482696"/>
                  </a:cubicBezTo>
                  <a:cubicBezTo>
                    <a:pt x="3067773" y="486881"/>
                    <a:pt x="3070563" y="492462"/>
                    <a:pt x="3074749" y="499437"/>
                  </a:cubicBezTo>
                  <a:cubicBezTo>
                    <a:pt x="3077539" y="503622"/>
                    <a:pt x="3080329" y="509202"/>
                    <a:pt x="3083119" y="516178"/>
                  </a:cubicBezTo>
                  <a:cubicBezTo>
                    <a:pt x="3092884" y="496647"/>
                    <a:pt x="3098465" y="485486"/>
                    <a:pt x="3104045" y="484091"/>
                  </a:cubicBezTo>
                  <a:cubicBezTo>
                    <a:pt x="3106835" y="470140"/>
                    <a:pt x="3109626" y="457585"/>
                    <a:pt x="3112416" y="443634"/>
                  </a:cubicBezTo>
                  <a:cubicBezTo>
                    <a:pt x="3109626" y="429683"/>
                    <a:pt x="3105440" y="415732"/>
                    <a:pt x="3101255" y="401782"/>
                  </a:cubicBezTo>
                  <a:cubicBezTo>
                    <a:pt x="3095675" y="385041"/>
                    <a:pt x="3091490" y="369695"/>
                    <a:pt x="3088699" y="355744"/>
                  </a:cubicBezTo>
                  <a:cubicBezTo>
                    <a:pt x="3084514" y="334818"/>
                    <a:pt x="3081724" y="320867"/>
                    <a:pt x="3080329" y="309707"/>
                  </a:cubicBezTo>
                  <a:cubicBezTo>
                    <a:pt x="3077539" y="288781"/>
                    <a:pt x="3076144" y="281805"/>
                    <a:pt x="3067773" y="270645"/>
                  </a:cubicBezTo>
                  <a:cubicBezTo>
                    <a:pt x="3066378" y="267854"/>
                    <a:pt x="3063588" y="263669"/>
                    <a:pt x="3066378" y="260879"/>
                  </a:cubicBezTo>
                  <a:cubicBezTo>
                    <a:pt x="3069168" y="258089"/>
                    <a:pt x="3074749" y="260879"/>
                    <a:pt x="3085909" y="267854"/>
                  </a:cubicBezTo>
                  <a:cubicBezTo>
                    <a:pt x="3095675" y="274830"/>
                    <a:pt x="3113811" y="285990"/>
                    <a:pt x="3120786" y="284595"/>
                  </a:cubicBezTo>
                  <a:cubicBezTo>
                    <a:pt x="3123576" y="284595"/>
                    <a:pt x="3126366" y="281805"/>
                    <a:pt x="3127761" y="279015"/>
                  </a:cubicBezTo>
                  <a:cubicBezTo>
                    <a:pt x="3123576" y="277620"/>
                    <a:pt x="3120786" y="276225"/>
                    <a:pt x="3117996" y="274830"/>
                  </a:cubicBezTo>
                  <a:cubicBezTo>
                    <a:pt x="3113811" y="272040"/>
                    <a:pt x="3111020" y="269250"/>
                    <a:pt x="3111020" y="266459"/>
                  </a:cubicBezTo>
                  <a:cubicBezTo>
                    <a:pt x="3111020" y="265064"/>
                    <a:pt x="3112416" y="263669"/>
                    <a:pt x="3115206" y="262274"/>
                  </a:cubicBezTo>
                  <a:cubicBezTo>
                    <a:pt x="3116601" y="262274"/>
                    <a:pt x="3119391" y="262274"/>
                    <a:pt x="3122181" y="262274"/>
                  </a:cubicBezTo>
                  <a:cubicBezTo>
                    <a:pt x="3116601" y="255299"/>
                    <a:pt x="3105440" y="248323"/>
                    <a:pt x="3087304" y="242743"/>
                  </a:cubicBezTo>
                  <a:cubicBezTo>
                    <a:pt x="3035686" y="227397"/>
                    <a:pt x="2876648" y="209261"/>
                    <a:pt x="2837586" y="226002"/>
                  </a:cubicBezTo>
                  <a:cubicBezTo>
                    <a:pt x="2818055" y="234373"/>
                    <a:pt x="2801314" y="245533"/>
                    <a:pt x="2790153" y="259484"/>
                  </a:cubicBezTo>
                  <a:cubicBezTo>
                    <a:pt x="2778993" y="273435"/>
                    <a:pt x="2773412" y="287386"/>
                    <a:pt x="2774807" y="301336"/>
                  </a:cubicBezTo>
                  <a:cubicBezTo>
                    <a:pt x="2774807" y="306917"/>
                    <a:pt x="2778993" y="319472"/>
                    <a:pt x="2784573" y="336213"/>
                  </a:cubicBezTo>
                  <a:cubicBezTo>
                    <a:pt x="2791548" y="318077"/>
                    <a:pt x="2795734" y="302731"/>
                    <a:pt x="2798524" y="291571"/>
                  </a:cubicBezTo>
                  <a:cubicBezTo>
                    <a:pt x="2808289" y="274830"/>
                    <a:pt x="2809684" y="267854"/>
                    <a:pt x="2815265" y="267854"/>
                  </a:cubicBezTo>
                  <a:close/>
                  <a:moveTo>
                    <a:pt x="3112416" y="485486"/>
                  </a:moveTo>
                  <a:cubicBezTo>
                    <a:pt x="3115206" y="486881"/>
                    <a:pt x="3116601" y="491066"/>
                    <a:pt x="3116601" y="493857"/>
                  </a:cubicBezTo>
                  <a:cubicBezTo>
                    <a:pt x="3117996" y="499437"/>
                    <a:pt x="3119391" y="505017"/>
                    <a:pt x="3120786" y="513388"/>
                  </a:cubicBezTo>
                  <a:cubicBezTo>
                    <a:pt x="3122181" y="506412"/>
                    <a:pt x="3122181" y="498042"/>
                    <a:pt x="3120786" y="489671"/>
                  </a:cubicBezTo>
                  <a:cubicBezTo>
                    <a:pt x="3120786" y="479906"/>
                    <a:pt x="3117996" y="468745"/>
                    <a:pt x="3116601" y="458980"/>
                  </a:cubicBezTo>
                  <a:cubicBezTo>
                    <a:pt x="3115206" y="468745"/>
                    <a:pt x="3113811" y="477116"/>
                    <a:pt x="3112416" y="485486"/>
                  </a:cubicBezTo>
                  <a:close/>
                  <a:moveTo>
                    <a:pt x="3077539" y="269250"/>
                  </a:moveTo>
                  <a:cubicBezTo>
                    <a:pt x="3084514" y="280410"/>
                    <a:pt x="3085909" y="288781"/>
                    <a:pt x="3088699" y="308312"/>
                  </a:cubicBezTo>
                  <a:cubicBezTo>
                    <a:pt x="3090094" y="319472"/>
                    <a:pt x="3092884" y="333423"/>
                    <a:pt x="3097070" y="354349"/>
                  </a:cubicBezTo>
                  <a:cubicBezTo>
                    <a:pt x="3099860" y="368300"/>
                    <a:pt x="3104045" y="383646"/>
                    <a:pt x="3109626" y="400387"/>
                  </a:cubicBezTo>
                  <a:cubicBezTo>
                    <a:pt x="3112416" y="410152"/>
                    <a:pt x="3115206" y="419918"/>
                    <a:pt x="3117996" y="429683"/>
                  </a:cubicBezTo>
                  <a:cubicBezTo>
                    <a:pt x="3123576" y="403177"/>
                    <a:pt x="3130552" y="378065"/>
                    <a:pt x="3136132" y="354349"/>
                  </a:cubicBezTo>
                  <a:cubicBezTo>
                    <a:pt x="3141712" y="332028"/>
                    <a:pt x="3147293" y="312497"/>
                    <a:pt x="3150083" y="299941"/>
                  </a:cubicBezTo>
                  <a:cubicBezTo>
                    <a:pt x="3151478" y="295756"/>
                    <a:pt x="3151478" y="291571"/>
                    <a:pt x="3152873" y="285990"/>
                  </a:cubicBezTo>
                  <a:cubicBezTo>
                    <a:pt x="3147293" y="284595"/>
                    <a:pt x="3143107" y="283200"/>
                    <a:pt x="3138922" y="281805"/>
                  </a:cubicBezTo>
                  <a:cubicBezTo>
                    <a:pt x="3136132" y="287386"/>
                    <a:pt x="3131947" y="290176"/>
                    <a:pt x="3126366" y="291571"/>
                  </a:cubicBezTo>
                  <a:cubicBezTo>
                    <a:pt x="3116601" y="292966"/>
                    <a:pt x="3099860" y="283200"/>
                    <a:pt x="3085909" y="274830"/>
                  </a:cubicBezTo>
                  <a:cubicBezTo>
                    <a:pt x="3083119" y="272040"/>
                    <a:pt x="3080329" y="270645"/>
                    <a:pt x="3077539" y="269250"/>
                  </a:cubicBezTo>
                  <a:close/>
                  <a:moveTo>
                    <a:pt x="2460916" y="396201"/>
                  </a:moveTo>
                  <a:cubicBezTo>
                    <a:pt x="2460916" y="396201"/>
                    <a:pt x="2460916" y="396201"/>
                    <a:pt x="2460916" y="396201"/>
                  </a:cubicBezTo>
                  <a:cubicBezTo>
                    <a:pt x="2460916" y="396201"/>
                    <a:pt x="2460916" y="396201"/>
                    <a:pt x="2460916" y="396201"/>
                  </a:cubicBezTo>
                  <a:close/>
                  <a:moveTo>
                    <a:pt x="3172404" y="281805"/>
                  </a:moveTo>
                  <a:cubicBezTo>
                    <a:pt x="3183564" y="283200"/>
                    <a:pt x="3191935" y="281805"/>
                    <a:pt x="3196120" y="279015"/>
                  </a:cubicBezTo>
                  <a:cubicBezTo>
                    <a:pt x="3197515" y="277620"/>
                    <a:pt x="3198910" y="276225"/>
                    <a:pt x="3197515" y="273435"/>
                  </a:cubicBezTo>
                  <a:cubicBezTo>
                    <a:pt x="3196120" y="267854"/>
                    <a:pt x="3183564" y="256694"/>
                    <a:pt x="3159848" y="242743"/>
                  </a:cubicBezTo>
                  <a:cubicBezTo>
                    <a:pt x="3159848" y="252509"/>
                    <a:pt x="3159848" y="262274"/>
                    <a:pt x="3159848" y="270645"/>
                  </a:cubicBezTo>
                  <a:cubicBezTo>
                    <a:pt x="3165429" y="273435"/>
                    <a:pt x="3169614" y="274830"/>
                    <a:pt x="3171009" y="279015"/>
                  </a:cubicBezTo>
                  <a:cubicBezTo>
                    <a:pt x="3172404" y="279015"/>
                    <a:pt x="3172404" y="280410"/>
                    <a:pt x="3172404" y="281805"/>
                  </a:cubicBezTo>
                  <a:close/>
                  <a:moveTo>
                    <a:pt x="3159848" y="280410"/>
                  </a:moveTo>
                  <a:cubicBezTo>
                    <a:pt x="3161243" y="280410"/>
                    <a:pt x="3164033" y="280410"/>
                    <a:pt x="3165429" y="281805"/>
                  </a:cubicBezTo>
                  <a:cubicBezTo>
                    <a:pt x="3164033" y="280410"/>
                    <a:pt x="3162638" y="280410"/>
                    <a:pt x="3159848" y="279015"/>
                  </a:cubicBezTo>
                  <a:cubicBezTo>
                    <a:pt x="3159848" y="277620"/>
                    <a:pt x="3159848" y="279015"/>
                    <a:pt x="3159848" y="280410"/>
                  </a:cubicBezTo>
                  <a:close/>
                  <a:moveTo>
                    <a:pt x="3138922" y="274830"/>
                  </a:moveTo>
                  <a:cubicBezTo>
                    <a:pt x="3143107" y="276225"/>
                    <a:pt x="3148687" y="277620"/>
                    <a:pt x="3152873" y="279015"/>
                  </a:cubicBezTo>
                  <a:cubicBezTo>
                    <a:pt x="3152873" y="277620"/>
                    <a:pt x="3152873" y="276225"/>
                    <a:pt x="3152873" y="274830"/>
                  </a:cubicBezTo>
                  <a:cubicBezTo>
                    <a:pt x="3150083" y="273435"/>
                    <a:pt x="3147293" y="273435"/>
                    <a:pt x="3144502" y="272040"/>
                  </a:cubicBezTo>
                  <a:cubicBezTo>
                    <a:pt x="3143107" y="272040"/>
                    <a:pt x="3140317" y="270645"/>
                    <a:pt x="3138922" y="270645"/>
                  </a:cubicBezTo>
                  <a:cubicBezTo>
                    <a:pt x="3138922" y="272040"/>
                    <a:pt x="3138922" y="273435"/>
                    <a:pt x="3138922" y="274830"/>
                  </a:cubicBezTo>
                  <a:close/>
                  <a:moveTo>
                    <a:pt x="2721795" y="272040"/>
                  </a:moveTo>
                  <a:cubicBezTo>
                    <a:pt x="2721795" y="272040"/>
                    <a:pt x="2723190" y="272040"/>
                    <a:pt x="2721795" y="272040"/>
                  </a:cubicBezTo>
                  <a:cubicBezTo>
                    <a:pt x="2756671" y="273435"/>
                    <a:pt x="2774807" y="265064"/>
                    <a:pt x="2780388" y="242743"/>
                  </a:cubicBezTo>
                  <a:cubicBezTo>
                    <a:pt x="2781783" y="237163"/>
                    <a:pt x="2781783" y="230187"/>
                    <a:pt x="2781783" y="221817"/>
                  </a:cubicBezTo>
                  <a:cubicBezTo>
                    <a:pt x="2760857" y="234373"/>
                    <a:pt x="2744116" y="245533"/>
                    <a:pt x="2734350" y="255299"/>
                  </a:cubicBezTo>
                  <a:cubicBezTo>
                    <a:pt x="2725980" y="265064"/>
                    <a:pt x="2723190" y="270645"/>
                    <a:pt x="2721795" y="272040"/>
                  </a:cubicBezTo>
                  <a:close/>
                  <a:moveTo>
                    <a:pt x="3124971" y="267854"/>
                  </a:moveTo>
                  <a:cubicBezTo>
                    <a:pt x="3126366" y="269250"/>
                    <a:pt x="3129156" y="269250"/>
                    <a:pt x="3130552" y="270645"/>
                  </a:cubicBezTo>
                  <a:cubicBezTo>
                    <a:pt x="3130552" y="269250"/>
                    <a:pt x="3130552" y="269250"/>
                    <a:pt x="3130552" y="267854"/>
                  </a:cubicBezTo>
                  <a:cubicBezTo>
                    <a:pt x="3129156" y="269250"/>
                    <a:pt x="3126366" y="269250"/>
                    <a:pt x="3124971" y="267854"/>
                  </a:cubicBezTo>
                  <a:close/>
                  <a:moveTo>
                    <a:pt x="2933846" y="171594"/>
                  </a:moveTo>
                  <a:cubicBezTo>
                    <a:pt x="2945007" y="171594"/>
                    <a:pt x="2956167" y="172989"/>
                    <a:pt x="2967328" y="174384"/>
                  </a:cubicBezTo>
                  <a:cubicBezTo>
                    <a:pt x="3025921" y="184150"/>
                    <a:pt x="3085909" y="200891"/>
                    <a:pt x="3133342" y="221817"/>
                  </a:cubicBezTo>
                  <a:cubicBezTo>
                    <a:pt x="3140317" y="224607"/>
                    <a:pt x="3145897" y="227397"/>
                    <a:pt x="3152873" y="230187"/>
                  </a:cubicBezTo>
                  <a:cubicBezTo>
                    <a:pt x="3150083" y="178570"/>
                    <a:pt x="3136132" y="119976"/>
                    <a:pt x="3112416" y="86495"/>
                  </a:cubicBezTo>
                  <a:cubicBezTo>
                    <a:pt x="3098465" y="65569"/>
                    <a:pt x="3077539" y="51618"/>
                    <a:pt x="3049637" y="41852"/>
                  </a:cubicBezTo>
                  <a:cubicBezTo>
                    <a:pt x="3037081" y="37667"/>
                    <a:pt x="3024526" y="34877"/>
                    <a:pt x="3017550" y="34877"/>
                  </a:cubicBezTo>
                  <a:cubicBezTo>
                    <a:pt x="3021736" y="53013"/>
                    <a:pt x="3024526" y="75334"/>
                    <a:pt x="3024526" y="92075"/>
                  </a:cubicBezTo>
                  <a:cubicBezTo>
                    <a:pt x="3024526" y="107421"/>
                    <a:pt x="3024526" y="122767"/>
                    <a:pt x="3024526" y="135322"/>
                  </a:cubicBezTo>
                  <a:cubicBezTo>
                    <a:pt x="3023131" y="156248"/>
                    <a:pt x="3020341" y="157643"/>
                    <a:pt x="3018946" y="159039"/>
                  </a:cubicBezTo>
                  <a:cubicBezTo>
                    <a:pt x="3017550" y="160434"/>
                    <a:pt x="3014760" y="160434"/>
                    <a:pt x="3011970" y="159039"/>
                  </a:cubicBezTo>
                  <a:cubicBezTo>
                    <a:pt x="3010575" y="157643"/>
                    <a:pt x="3007785" y="153458"/>
                    <a:pt x="3004995" y="135322"/>
                  </a:cubicBezTo>
                  <a:cubicBezTo>
                    <a:pt x="3003600" y="124162"/>
                    <a:pt x="3002205" y="110211"/>
                    <a:pt x="3000810" y="96260"/>
                  </a:cubicBezTo>
                  <a:cubicBezTo>
                    <a:pt x="2999414" y="76729"/>
                    <a:pt x="2998020" y="39062"/>
                    <a:pt x="3002205" y="30692"/>
                  </a:cubicBezTo>
                  <a:cubicBezTo>
                    <a:pt x="3003600" y="27902"/>
                    <a:pt x="3004995" y="26506"/>
                    <a:pt x="3006390" y="26506"/>
                  </a:cubicBezTo>
                  <a:cubicBezTo>
                    <a:pt x="3006390" y="26506"/>
                    <a:pt x="3006390" y="26506"/>
                    <a:pt x="3006390" y="26506"/>
                  </a:cubicBezTo>
                  <a:cubicBezTo>
                    <a:pt x="3004995" y="23716"/>
                    <a:pt x="3003600" y="20926"/>
                    <a:pt x="3002205" y="18136"/>
                  </a:cubicBezTo>
                  <a:cubicBezTo>
                    <a:pt x="2982674" y="-2790"/>
                    <a:pt x="2953377" y="1395"/>
                    <a:pt x="2907340" y="16741"/>
                  </a:cubicBezTo>
                  <a:cubicBezTo>
                    <a:pt x="2903154" y="18136"/>
                    <a:pt x="2897574" y="20926"/>
                    <a:pt x="2893389" y="25111"/>
                  </a:cubicBezTo>
                  <a:cubicBezTo>
                    <a:pt x="2893389" y="25111"/>
                    <a:pt x="2893389" y="25111"/>
                    <a:pt x="2893389" y="25111"/>
                  </a:cubicBezTo>
                  <a:cubicBezTo>
                    <a:pt x="2893389" y="30692"/>
                    <a:pt x="2890599" y="61383"/>
                    <a:pt x="2886413" y="93470"/>
                  </a:cubicBezTo>
                  <a:cubicBezTo>
                    <a:pt x="2883623" y="111606"/>
                    <a:pt x="2882228" y="125557"/>
                    <a:pt x="2879438" y="135322"/>
                  </a:cubicBezTo>
                  <a:cubicBezTo>
                    <a:pt x="2875253" y="153458"/>
                    <a:pt x="2872463" y="157643"/>
                    <a:pt x="2868277" y="157643"/>
                  </a:cubicBezTo>
                  <a:cubicBezTo>
                    <a:pt x="2866882" y="157643"/>
                    <a:pt x="2864092" y="157643"/>
                    <a:pt x="2861302" y="153458"/>
                  </a:cubicBezTo>
                  <a:cubicBezTo>
                    <a:pt x="2857117" y="145088"/>
                    <a:pt x="2854327" y="128347"/>
                    <a:pt x="2855722" y="107421"/>
                  </a:cubicBezTo>
                  <a:cubicBezTo>
                    <a:pt x="2857117" y="85100"/>
                    <a:pt x="2861302" y="64173"/>
                    <a:pt x="2868277" y="47433"/>
                  </a:cubicBezTo>
                  <a:cubicBezTo>
                    <a:pt x="2871068" y="41852"/>
                    <a:pt x="2873858" y="36272"/>
                    <a:pt x="2876648" y="30692"/>
                  </a:cubicBezTo>
                  <a:cubicBezTo>
                    <a:pt x="2875253" y="32087"/>
                    <a:pt x="2872463" y="34877"/>
                    <a:pt x="2869672" y="37667"/>
                  </a:cubicBezTo>
                  <a:cubicBezTo>
                    <a:pt x="2859907" y="46037"/>
                    <a:pt x="2847351" y="59988"/>
                    <a:pt x="2825030" y="82309"/>
                  </a:cubicBezTo>
                  <a:cubicBezTo>
                    <a:pt x="2788758" y="119976"/>
                    <a:pt x="2788758" y="170199"/>
                    <a:pt x="2788758" y="207866"/>
                  </a:cubicBezTo>
                  <a:cubicBezTo>
                    <a:pt x="2788758" y="207866"/>
                    <a:pt x="2788758" y="207866"/>
                    <a:pt x="2788758" y="209261"/>
                  </a:cubicBezTo>
                  <a:cubicBezTo>
                    <a:pt x="2795734" y="205076"/>
                    <a:pt x="2802709" y="202286"/>
                    <a:pt x="2809684" y="199496"/>
                  </a:cubicBezTo>
                  <a:cubicBezTo>
                    <a:pt x="2841771" y="186940"/>
                    <a:pt x="2886413" y="171594"/>
                    <a:pt x="2933846" y="171594"/>
                  </a:cubicBezTo>
                  <a:close/>
                  <a:moveTo>
                    <a:pt x="2869672" y="152063"/>
                  </a:moveTo>
                  <a:cubicBezTo>
                    <a:pt x="2869672" y="152063"/>
                    <a:pt x="2869672" y="152063"/>
                    <a:pt x="2869672" y="152063"/>
                  </a:cubicBezTo>
                  <a:cubicBezTo>
                    <a:pt x="2869672" y="152063"/>
                    <a:pt x="2869672" y="152063"/>
                    <a:pt x="2869672" y="152063"/>
                  </a:cubicBezTo>
                  <a:close/>
                  <a:moveTo>
                    <a:pt x="2886413" y="33482"/>
                  </a:moveTo>
                  <a:cubicBezTo>
                    <a:pt x="2882228" y="37667"/>
                    <a:pt x="2879438" y="44642"/>
                    <a:pt x="2876648" y="51618"/>
                  </a:cubicBezTo>
                  <a:cubicBezTo>
                    <a:pt x="2861302" y="86495"/>
                    <a:pt x="2862697" y="135322"/>
                    <a:pt x="2869672" y="150668"/>
                  </a:cubicBezTo>
                  <a:cubicBezTo>
                    <a:pt x="2871068" y="146483"/>
                    <a:pt x="2876648" y="133927"/>
                    <a:pt x="2880833" y="90680"/>
                  </a:cubicBezTo>
                  <a:cubicBezTo>
                    <a:pt x="2883623" y="68359"/>
                    <a:pt x="2885018" y="46037"/>
                    <a:pt x="2886413" y="33482"/>
                  </a:cubicBezTo>
                  <a:close/>
                  <a:moveTo>
                    <a:pt x="3007785" y="34877"/>
                  </a:moveTo>
                  <a:cubicBezTo>
                    <a:pt x="3006390" y="40457"/>
                    <a:pt x="3004995" y="64173"/>
                    <a:pt x="3007785" y="94865"/>
                  </a:cubicBezTo>
                  <a:cubicBezTo>
                    <a:pt x="3009180" y="110211"/>
                    <a:pt x="3010575" y="124162"/>
                    <a:pt x="3011970" y="133927"/>
                  </a:cubicBezTo>
                  <a:cubicBezTo>
                    <a:pt x="3013365" y="142298"/>
                    <a:pt x="3014760" y="146483"/>
                    <a:pt x="3014760" y="149273"/>
                  </a:cubicBezTo>
                  <a:cubicBezTo>
                    <a:pt x="3016155" y="139508"/>
                    <a:pt x="3017550" y="117186"/>
                    <a:pt x="3017550" y="90680"/>
                  </a:cubicBezTo>
                  <a:cubicBezTo>
                    <a:pt x="3016155" y="66964"/>
                    <a:pt x="3013365" y="47433"/>
                    <a:pt x="3010575" y="34877"/>
                  </a:cubicBezTo>
                  <a:cubicBezTo>
                    <a:pt x="3009180" y="34877"/>
                    <a:pt x="3007785" y="34877"/>
                    <a:pt x="3007785" y="34877"/>
                  </a:cubicBezTo>
                  <a:close/>
                </a:path>
              </a:pathLst>
            </a:custGeom>
            <a:solidFill>
              <a:srgbClr val="34302F"/>
            </a:solidFill>
            <a:ln w="13943" cap="flat">
              <a:noFill/>
              <a:prstDash val="solid"/>
              <a:miter/>
            </a:ln>
          </p:spPr>
          <p:txBody>
            <a:bodyPr rtlCol="0" anchor="ctr"/>
            <a:lstStyle/>
            <a:p>
              <a:endParaRPr lang="en-US"/>
            </a:p>
          </p:txBody>
        </p:sp>
      </p:grpSp>
      <p:sp>
        <p:nvSpPr>
          <p:cNvPr id="56" name="Freeform 55">
            <a:extLst>
              <a:ext uri="{FF2B5EF4-FFF2-40B4-BE49-F238E27FC236}">
                <a16:creationId xmlns:a16="http://schemas.microsoft.com/office/drawing/2014/main" id="{3CD9D649-7B28-459F-D386-CFE37F1DA5FA}"/>
              </a:ext>
            </a:extLst>
          </p:cNvPr>
          <p:cNvSpPr/>
          <p:nvPr userDrawn="1"/>
        </p:nvSpPr>
        <p:spPr>
          <a:xfrm rot="16200000">
            <a:off x="3654551" y="3731229"/>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C3DE2872-9A46-1DBB-D981-14C539B22830}"/>
              </a:ext>
            </a:extLst>
          </p:cNvPr>
          <p:cNvSpPr/>
          <p:nvPr userDrawn="1"/>
        </p:nvSpPr>
        <p:spPr>
          <a:xfrm rot="16200000">
            <a:off x="-7150469" y="3564124"/>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62" name="Picture 61">
            <a:extLst>
              <a:ext uri="{FF2B5EF4-FFF2-40B4-BE49-F238E27FC236}">
                <a16:creationId xmlns:a16="http://schemas.microsoft.com/office/drawing/2014/main" id="{1BBFCFA7-4F66-09D9-7299-4F3FF278048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5733905" y="9903437"/>
            <a:ext cx="1193701" cy="2741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27256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sp>
        <p:nvSpPr>
          <p:cNvPr id="55" name="Freeform 54">
            <a:extLst>
              <a:ext uri="{FF2B5EF4-FFF2-40B4-BE49-F238E27FC236}">
                <a16:creationId xmlns:a16="http://schemas.microsoft.com/office/drawing/2014/main" id="{2CF30C3F-3ACE-2394-1E00-E54105EC70FF}"/>
              </a:ext>
            </a:extLst>
          </p:cNvPr>
          <p:cNvSpPr/>
          <p:nvPr userDrawn="1"/>
        </p:nvSpPr>
        <p:spPr>
          <a:xfrm>
            <a:off x="0" y="5464006"/>
            <a:ext cx="7553262" cy="3704517"/>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384" name="Picture Placeholder 383">
            <a:extLst>
              <a:ext uri="{FF2B5EF4-FFF2-40B4-BE49-F238E27FC236}">
                <a16:creationId xmlns:a16="http://schemas.microsoft.com/office/drawing/2014/main" id="{F4815EE5-7DEE-C22F-A394-FDC51CDB9B59}"/>
              </a:ext>
            </a:extLst>
          </p:cNvPr>
          <p:cNvSpPr>
            <a:spLocks noGrp="1"/>
          </p:cNvSpPr>
          <p:nvPr>
            <p:ph type="pic" sz="quarter" idx="43"/>
          </p:nvPr>
        </p:nvSpPr>
        <p:spPr>
          <a:xfrm>
            <a:off x="0" y="2622550"/>
            <a:ext cx="7553325" cy="2992438"/>
          </a:xfrm>
          <a:custGeom>
            <a:avLst/>
            <a:gdLst>
              <a:gd name="connsiteX0" fmla="*/ 0 w 7553325"/>
              <a:gd name="connsiteY0" fmla="*/ 0 h 2992438"/>
              <a:gd name="connsiteX1" fmla="*/ 7553325 w 7553325"/>
              <a:gd name="connsiteY1" fmla="*/ 0 h 2992438"/>
              <a:gd name="connsiteX2" fmla="*/ 7553325 w 7553325"/>
              <a:gd name="connsiteY2" fmla="*/ 1683982 h 2992438"/>
              <a:gd name="connsiteX3" fmla="*/ 2802421 w 7553325"/>
              <a:gd name="connsiteY3" fmla="*/ 1683982 h 2992438"/>
              <a:gd name="connsiteX4" fmla="*/ 2802421 w 7553325"/>
              <a:gd name="connsiteY4" fmla="*/ 2348056 h 2992438"/>
              <a:gd name="connsiteX5" fmla="*/ 2692570 w 7553325"/>
              <a:gd name="connsiteY5" fmla="*/ 2348056 h 2992438"/>
              <a:gd name="connsiteX6" fmla="*/ 2692570 w 7553325"/>
              <a:gd name="connsiteY6" fmla="*/ 2992438 h 2992438"/>
              <a:gd name="connsiteX7" fmla="*/ 0 w 7553325"/>
              <a:gd name="connsiteY7" fmla="*/ 2992438 h 299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3325" h="2992438">
                <a:moveTo>
                  <a:pt x="0" y="0"/>
                </a:moveTo>
                <a:lnTo>
                  <a:pt x="7553325" y="0"/>
                </a:lnTo>
                <a:lnTo>
                  <a:pt x="7553325" y="1683982"/>
                </a:lnTo>
                <a:lnTo>
                  <a:pt x="2802421" y="1683982"/>
                </a:lnTo>
                <a:lnTo>
                  <a:pt x="2802421" y="2348056"/>
                </a:lnTo>
                <a:lnTo>
                  <a:pt x="2692570" y="2348056"/>
                </a:lnTo>
                <a:lnTo>
                  <a:pt x="2692570" y="2992438"/>
                </a:lnTo>
                <a:lnTo>
                  <a:pt x="0" y="2992438"/>
                </a:lnTo>
                <a:close/>
              </a:path>
            </a:pathLst>
          </a:custGeom>
          <a:solidFill>
            <a:schemeClr val="bg1">
              <a:lumMod val="85000"/>
            </a:schemeClr>
          </a:solidFill>
        </p:spPr>
        <p:txBody>
          <a:bodyPr wrap="square">
            <a:noAutofit/>
          </a:bodyPr>
          <a:lstStyle>
            <a:lvl1pPr>
              <a:defRPr sz="8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385" name="Freeform 384">
            <a:extLst>
              <a:ext uri="{FF2B5EF4-FFF2-40B4-BE49-F238E27FC236}">
                <a16:creationId xmlns:a16="http://schemas.microsoft.com/office/drawing/2014/main" id="{18CEEC92-2844-2538-2FCA-F92A6660C374}"/>
              </a:ext>
            </a:extLst>
          </p:cNvPr>
          <p:cNvSpPr/>
          <p:nvPr userDrawn="1"/>
        </p:nvSpPr>
        <p:spPr>
          <a:xfrm>
            <a:off x="2802422" y="4306532"/>
            <a:ext cx="4780521" cy="3136126"/>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a:p>
        </p:txBody>
      </p:sp>
      <p:sp>
        <p:nvSpPr>
          <p:cNvPr id="387" name="Freeform 386">
            <a:extLst>
              <a:ext uri="{FF2B5EF4-FFF2-40B4-BE49-F238E27FC236}">
                <a16:creationId xmlns:a16="http://schemas.microsoft.com/office/drawing/2014/main" id="{7241643A-7E16-B40B-8616-2F826BA6AD80}"/>
              </a:ext>
            </a:extLst>
          </p:cNvPr>
          <p:cNvSpPr/>
          <p:nvPr userDrawn="1"/>
        </p:nvSpPr>
        <p:spPr>
          <a:xfrm rot="16200000">
            <a:off x="2034696" y="5628483"/>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F8D5B"/>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6" name="Graphic 383">
            <a:extLst>
              <a:ext uri="{FF2B5EF4-FFF2-40B4-BE49-F238E27FC236}">
                <a16:creationId xmlns:a16="http://schemas.microsoft.com/office/drawing/2014/main" id="{BEB9771A-8AC6-0C42-E58B-BE69E8E421A2}"/>
              </a:ext>
            </a:extLst>
          </p:cNvPr>
          <p:cNvSpPr/>
          <p:nvPr/>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E2E2E41-18F9-F3BF-9A99-6C70C9BF183F}"/>
              </a:ext>
            </a:extLst>
          </p:cNvPr>
          <p:cNvSpPr/>
          <p:nvPr userDrawn="1"/>
        </p:nvSpPr>
        <p:spPr>
          <a:xfrm>
            <a:off x="3299813" y="4992906"/>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63" name="Rectangle 62">
            <a:extLst>
              <a:ext uri="{FF2B5EF4-FFF2-40B4-BE49-F238E27FC236}">
                <a16:creationId xmlns:a16="http://schemas.microsoft.com/office/drawing/2014/main" id="{DB3C0606-8884-A312-004E-7DA3DE69D72A}"/>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Text Placeholder 32">
            <a:extLst>
              <a:ext uri="{FF2B5EF4-FFF2-40B4-BE49-F238E27FC236}">
                <a16:creationId xmlns:a16="http://schemas.microsoft.com/office/drawing/2014/main" id="{D5C31FE4-80EA-2EC0-AFA5-A1FE75F670E5}"/>
              </a:ext>
            </a:extLst>
          </p:cNvPr>
          <p:cNvSpPr>
            <a:spLocks noGrp="1"/>
          </p:cNvSpPr>
          <p:nvPr>
            <p:ph type="body" sz="quarter" idx="11" hasCustomPrompt="1"/>
          </p:nvPr>
        </p:nvSpPr>
        <p:spPr>
          <a:xfrm>
            <a:off x="3355067" y="5615080"/>
            <a:ext cx="2951698" cy="1038225"/>
          </a:xfrm>
          <a:prstGeom prst="rect">
            <a:avLst/>
          </a:prstGeom>
        </p:spPr>
        <p:txBody>
          <a:bodyPr>
            <a:noAutofit/>
          </a:bodyPr>
          <a:lstStyle>
            <a:lvl1pPr marL="0" indent="0" algn="l">
              <a:lnSpc>
                <a:spcPct val="100000"/>
              </a:lnSpc>
              <a:spcBef>
                <a:spcPts val="0"/>
              </a:spcBef>
              <a:buNone/>
              <a:defRPr sz="2800" b="1"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1088" name="Text Placeholder 32">
            <a:extLst>
              <a:ext uri="{FF2B5EF4-FFF2-40B4-BE49-F238E27FC236}">
                <a16:creationId xmlns:a16="http://schemas.microsoft.com/office/drawing/2014/main" id="{B407BCE4-B051-815D-3833-C6FFB4268A57}"/>
              </a:ext>
            </a:extLst>
          </p:cNvPr>
          <p:cNvSpPr>
            <a:spLocks noGrp="1"/>
          </p:cNvSpPr>
          <p:nvPr>
            <p:ph type="body" sz="quarter" idx="16" hasCustomPrompt="1"/>
          </p:nvPr>
        </p:nvSpPr>
        <p:spPr>
          <a:xfrm>
            <a:off x="3378331" y="5039291"/>
            <a:ext cx="2980605" cy="751695"/>
          </a:xfrm>
          <a:prstGeom prst="rect">
            <a:avLst/>
          </a:prstGeom>
        </p:spPr>
        <p:txBody>
          <a:bodyPr anchor="t">
            <a:noAutofit/>
          </a:bodyPr>
          <a:lstStyle>
            <a:lvl1pPr marL="0" indent="0" algn="l">
              <a:lnSpc>
                <a:spcPct val="100000"/>
              </a:lnSpc>
              <a:spcBef>
                <a:spcPts val="0"/>
              </a:spcBef>
              <a:buNone/>
              <a:defRPr sz="20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grpSp>
        <p:nvGrpSpPr>
          <p:cNvPr id="5" name="Graphic 95">
            <a:extLst>
              <a:ext uri="{FF2B5EF4-FFF2-40B4-BE49-F238E27FC236}">
                <a16:creationId xmlns:a16="http://schemas.microsoft.com/office/drawing/2014/main" id="{178C05E4-211F-0AD4-5EEF-D9DDF1370C5C}"/>
              </a:ext>
            </a:extLst>
          </p:cNvPr>
          <p:cNvGrpSpPr/>
          <p:nvPr userDrawn="1"/>
        </p:nvGrpSpPr>
        <p:grpSpPr>
          <a:xfrm>
            <a:off x="577007" y="9296860"/>
            <a:ext cx="1902809" cy="423922"/>
            <a:chOff x="584588" y="9078286"/>
            <a:chExt cx="1902809" cy="423922"/>
          </a:xfrm>
          <a:solidFill>
            <a:srgbClr val="000000"/>
          </a:solidFill>
        </p:grpSpPr>
        <p:sp>
          <p:nvSpPr>
            <p:cNvPr id="6" name="Freeform 5">
              <a:extLst>
                <a:ext uri="{FF2B5EF4-FFF2-40B4-BE49-F238E27FC236}">
                  <a16:creationId xmlns:a16="http://schemas.microsoft.com/office/drawing/2014/main" id="{1A023AAE-DF24-A7CC-10E3-E21765C30AA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D66D4F9-EDB4-FF0D-7D1E-BD572915D455}"/>
                </a:ext>
              </a:extLst>
            </p:cNvPr>
            <p:cNvSpPr/>
            <p:nvPr/>
          </p:nvSpPr>
          <p:spPr>
            <a:xfrm>
              <a:off x="24628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grpSp>
      <p:sp>
        <p:nvSpPr>
          <p:cNvPr id="1410" name="Text Placeholder 23">
            <a:extLst>
              <a:ext uri="{FF2B5EF4-FFF2-40B4-BE49-F238E27FC236}">
                <a16:creationId xmlns:a16="http://schemas.microsoft.com/office/drawing/2014/main" id="{E192B3B7-2A95-C5B7-0EA4-1D59504968FA}"/>
              </a:ext>
            </a:extLst>
          </p:cNvPr>
          <p:cNvSpPr>
            <a:spLocks noGrp="1"/>
          </p:cNvSpPr>
          <p:nvPr>
            <p:ph type="body" sz="quarter" idx="17" hasCustomPrompt="1"/>
          </p:nvPr>
        </p:nvSpPr>
        <p:spPr>
          <a:xfrm>
            <a:off x="634857" y="9828449"/>
            <a:ext cx="1230818"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1411" name="Text Placeholder 23">
            <a:extLst>
              <a:ext uri="{FF2B5EF4-FFF2-40B4-BE49-F238E27FC236}">
                <a16:creationId xmlns:a16="http://schemas.microsoft.com/office/drawing/2014/main" id="{F0539EA8-4522-3C08-E21C-3574DF8A2533}"/>
              </a:ext>
            </a:extLst>
          </p:cNvPr>
          <p:cNvSpPr>
            <a:spLocks noGrp="1"/>
          </p:cNvSpPr>
          <p:nvPr>
            <p:ph type="body" sz="quarter" idx="18" hasCustomPrompt="1"/>
          </p:nvPr>
        </p:nvSpPr>
        <p:spPr>
          <a:xfrm>
            <a:off x="2467838" y="9821919"/>
            <a:ext cx="1779692"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1412" name="Graphic 6">
            <a:extLst>
              <a:ext uri="{FF2B5EF4-FFF2-40B4-BE49-F238E27FC236}">
                <a16:creationId xmlns:a16="http://schemas.microsoft.com/office/drawing/2014/main" id="{ED4323BC-893C-82D1-662D-505643073E9E}"/>
              </a:ext>
            </a:extLst>
          </p:cNvPr>
          <p:cNvSpPr/>
          <p:nvPr userDrawn="1"/>
        </p:nvSpPr>
        <p:spPr>
          <a:xfrm rot="5400000">
            <a:off x="6063666" y="7874091"/>
            <a:ext cx="476911" cy="25151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F8D5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1413" name="Text Placeholder 32">
            <a:extLst>
              <a:ext uri="{FF2B5EF4-FFF2-40B4-BE49-F238E27FC236}">
                <a16:creationId xmlns:a16="http://schemas.microsoft.com/office/drawing/2014/main" id="{5CAA3855-3548-ACD1-7089-4FD0EEBFAEE9}"/>
              </a:ext>
            </a:extLst>
          </p:cNvPr>
          <p:cNvSpPr>
            <a:spLocks noGrp="1"/>
          </p:cNvSpPr>
          <p:nvPr>
            <p:ph type="body" sz="quarter" idx="42" hasCustomPrompt="1"/>
          </p:nvPr>
        </p:nvSpPr>
        <p:spPr>
          <a:xfrm>
            <a:off x="4277434" y="8920244"/>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grpSp>
        <p:nvGrpSpPr>
          <p:cNvPr id="2" name="Group 1">
            <a:extLst>
              <a:ext uri="{FF2B5EF4-FFF2-40B4-BE49-F238E27FC236}">
                <a16:creationId xmlns:a16="http://schemas.microsoft.com/office/drawing/2014/main" id="{2CF55CD8-622F-8A62-FC23-E0E8F359A017}"/>
              </a:ext>
            </a:extLst>
          </p:cNvPr>
          <p:cNvGrpSpPr/>
          <p:nvPr userDrawn="1"/>
        </p:nvGrpSpPr>
        <p:grpSpPr>
          <a:xfrm>
            <a:off x="-470967" y="450689"/>
            <a:ext cx="10799978" cy="1897145"/>
            <a:chOff x="-176968" y="-75549"/>
            <a:chExt cx="8323021" cy="1462038"/>
          </a:xfrm>
        </p:grpSpPr>
        <p:grpSp>
          <p:nvGrpSpPr>
            <p:cNvPr id="4" name="Graphic 54">
              <a:extLst>
                <a:ext uri="{FF2B5EF4-FFF2-40B4-BE49-F238E27FC236}">
                  <a16:creationId xmlns:a16="http://schemas.microsoft.com/office/drawing/2014/main" id="{97F9E530-4651-8B4C-660C-D5E3D5F40CF1}"/>
                </a:ext>
              </a:extLst>
            </p:cNvPr>
            <p:cNvGrpSpPr/>
            <p:nvPr/>
          </p:nvGrpSpPr>
          <p:grpSpPr>
            <a:xfrm>
              <a:off x="542893" y="563395"/>
              <a:ext cx="951441" cy="665450"/>
              <a:chOff x="542893" y="563395"/>
              <a:chExt cx="951441" cy="665450"/>
            </a:xfrm>
            <a:solidFill>
              <a:srgbClr val="7CD0E4"/>
            </a:solidFill>
          </p:grpSpPr>
          <p:sp>
            <p:nvSpPr>
              <p:cNvPr id="52" name="Freeform 51">
                <a:extLst>
                  <a:ext uri="{FF2B5EF4-FFF2-40B4-BE49-F238E27FC236}">
                    <a16:creationId xmlns:a16="http://schemas.microsoft.com/office/drawing/2014/main" id="{96F394C7-D48C-A287-5EC7-C078648380FE}"/>
                  </a:ext>
                </a:extLst>
              </p:cNvPr>
              <p:cNvSpPr/>
              <p:nvPr/>
            </p:nvSpPr>
            <p:spPr>
              <a:xfrm>
                <a:off x="545683" y="563395"/>
                <a:ext cx="241348" cy="319472"/>
              </a:xfrm>
              <a:custGeom>
                <a:avLst/>
                <a:gdLst>
                  <a:gd name="connsiteX0" fmla="*/ 68359 w 241348"/>
                  <a:gd name="connsiteY0" fmla="*/ 66964 h 319472"/>
                  <a:gd name="connsiteX1" fmla="*/ 68359 w 241348"/>
                  <a:gd name="connsiteY1" fmla="*/ 319472 h 319472"/>
                  <a:gd name="connsiteX2" fmla="*/ 0 w 241348"/>
                  <a:gd name="connsiteY2" fmla="*/ 319472 h 319472"/>
                  <a:gd name="connsiteX3" fmla="*/ 0 w 241348"/>
                  <a:gd name="connsiteY3" fmla="*/ 0 h 319472"/>
                  <a:gd name="connsiteX4" fmla="*/ 241348 w 241348"/>
                  <a:gd name="connsiteY4" fmla="*/ 0 h 319472"/>
                  <a:gd name="connsiteX5" fmla="*/ 177175 w 241348"/>
                  <a:gd name="connsiteY5" fmla="*/ 66964 h 319472"/>
                  <a:gd name="connsiteX6" fmla="*/ 129742 w 241348"/>
                  <a:gd name="connsiteY6" fmla="*/ 66964 h 319472"/>
                  <a:gd name="connsiteX7" fmla="*/ 68359 w 241348"/>
                  <a:gd name="connsiteY7" fmla="*/ 66964 h 319472"/>
                  <a:gd name="connsiteX8" fmla="*/ 179965 w 241348"/>
                  <a:gd name="connsiteY8" fmla="*/ 193915 h 319472"/>
                  <a:gd name="connsiteX9" fmla="*/ 93470 w 241348"/>
                  <a:gd name="connsiteY9" fmla="*/ 193915 h 319472"/>
                  <a:gd name="connsiteX10" fmla="*/ 115791 w 241348"/>
                  <a:gd name="connsiteY10" fmla="*/ 126952 h 319472"/>
                  <a:gd name="connsiteX11" fmla="*/ 179965 w 241348"/>
                  <a:gd name="connsiteY11" fmla="*/ 126952 h 319472"/>
                  <a:gd name="connsiteX12" fmla="*/ 179965 w 241348"/>
                  <a:gd name="connsiteY12"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19472">
                    <a:moveTo>
                      <a:pt x="68359" y="66964"/>
                    </a:moveTo>
                    <a:lnTo>
                      <a:pt x="68359" y="319472"/>
                    </a:lnTo>
                    <a:lnTo>
                      <a:pt x="0" y="319472"/>
                    </a:lnTo>
                    <a:lnTo>
                      <a:pt x="0" y="0"/>
                    </a:lnTo>
                    <a:lnTo>
                      <a:pt x="241348" y="0"/>
                    </a:lnTo>
                    <a:lnTo>
                      <a:pt x="177175" y="66964"/>
                    </a:lnTo>
                    <a:lnTo>
                      <a:pt x="129742" y="66964"/>
                    </a:lnTo>
                    <a:lnTo>
                      <a:pt x="68359" y="66964"/>
                    </a:lnTo>
                    <a:close/>
                    <a:moveTo>
                      <a:pt x="179965" y="193915"/>
                    </a:moveTo>
                    <a:lnTo>
                      <a:pt x="93470" y="193915"/>
                    </a:lnTo>
                    <a:lnTo>
                      <a:pt x="115791" y="126952"/>
                    </a:lnTo>
                    <a:lnTo>
                      <a:pt x="179965" y="126952"/>
                    </a:lnTo>
                    <a:lnTo>
                      <a:pt x="179965" y="193915"/>
                    </a:lnTo>
                    <a:close/>
                  </a:path>
                </a:pathLst>
              </a:custGeom>
              <a:solidFill>
                <a:srgbClr val="7CD0E4"/>
              </a:solidFill>
              <a:ln w="1394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28BB94B-1E8A-AD6F-F3DD-4CA3C3C78990}"/>
                  </a:ext>
                </a:extLst>
              </p:cNvPr>
              <p:cNvSpPr/>
              <p:nvPr/>
            </p:nvSpPr>
            <p:spPr>
              <a:xfrm>
                <a:off x="814932" y="563395"/>
                <a:ext cx="241347" cy="319472"/>
              </a:xfrm>
              <a:custGeom>
                <a:avLst/>
                <a:gdLst>
                  <a:gd name="connsiteX0" fmla="*/ 66964 w 241347"/>
                  <a:gd name="connsiteY0" fmla="*/ 66964 h 319472"/>
                  <a:gd name="connsiteX1" fmla="*/ 66964 w 241347"/>
                  <a:gd name="connsiteY1" fmla="*/ 252509 h 319472"/>
                  <a:gd name="connsiteX2" fmla="*/ 223212 w 241347"/>
                  <a:gd name="connsiteY2" fmla="*/ 252509 h 319472"/>
                  <a:gd name="connsiteX3" fmla="*/ 223212 w 241347"/>
                  <a:gd name="connsiteY3" fmla="*/ 319472 h 319472"/>
                  <a:gd name="connsiteX4" fmla="*/ 0 w 241347"/>
                  <a:gd name="connsiteY4" fmla="*/ 319472 h 319472"/>
                  <a:gd name="connsiteX5" fmla="*/ 0 w 241347"/>
                  <a:gd name="connsiteY5" fmla="*/ 0 h 319472"/>
                  <a:gd name="connsiteX6" fmla="*/ 241348 w 241347"/>
                  <a:gd name="connsiteY6" fmla="*/ 0 h 319472"/>
                  <a:gd name="connsiteX7" fmla="*/ 177175 w 241347"/>
                  <a:gd name="connsiteY7" fmla="*/ 66964 h 319472"/>
                  <a:gd name="connsiteX8" fmla="*/ 129742 w 241347"/>
                  <a:gd name="connsiteY8" fmla="*/ 66964 h 319472"/>
                  <a:gd name="connsiteX9" fmla="*/ 66964 w 241347"/>
                  <a:gd name="connsiteY9" fmla="*/ 66964 h 319472"/>
                  <a:gd name="connsiteX10" fmla="*/ 178570 w 241347"/>
                  <a:gd name="connsiteY10" fmla="*/ 193915 h 319472"/>
                  <a:gd name="connsiteX11" fmla="*/ 92075 w 241347"/>
                  <a:gd name="connsiteY11" fmla="*/ 193915 h 319472"/>
                  <a:gd name="connsiteX12" fmla="*/ 114396 w 241347"/>
                  <a:gd name="connsiteY12" fmla="*/ 126952 h 319472"/>
                  <a:gd name="connsiteX13" fmla="*/ 178570 w 241347"/>
                  <a:gd name="connsiteY13" fmla="*/ 126952 h 319472"/>
                  <a:gd name="connsiteX14" fmla="*/ 178570 w 241347"/>
                  <a:gd name="connsiteY14"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19472">
                    <a:moveTo>
                      <a:pt x="66964" y="66964"/>
                    </a:moveTo>
                    <a:lnTo>
                      <a:pt x="66964" y="252509"/>
                    </a:lnTo>
                    <a:lnTo>
                      <a:pt x="223212" y="252509"/>
                    </a:lnTo>
                    <a:lnTo>
                      <a:pt x="223212" y="319472"/>
                    </a:lnTo>
                    <a:lnTo>
                      <a:pt x="0" y="319472"/>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solidFill>
                <a:srgbClr val="7CD0E4"/>
              </a:solidFill>
              <a:ln w="1394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9067589-863E-978E-B4EB-B6454C707790}"/>
                  </a:ext>
                </a:extLst>
              </p:cNvPr>
              <p:cNvSpPr/>
              <p:nvPr/>
            </p:nvSpPr>
            <p:spPr>
              <a:xfrm>
                <a:off x="1084182" y="56339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3927 h 319472"/>
                  <a:gd name="connsiteX5" fmla="*/ 181360 w 407362"/>
                  <a:gd name="connsiteY5" fmla="*/ 316682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3927"/>
                    </a:lnTo>
                    <a:lnTo>
                      <a:pt x="181360" y="316682"/>
                    </a:lnTo>
                    <a:lnTo>
                      <a:pt x="66964" y="117186"/>
                    </a:lnTo>
                    <a:lnTo>
                      <a:pt x="66964" y="319472"/>
                    </a:lnTo>
                    <a:lnTo>
                      <a:pt x="0" y="319472"/>
                    </a:lnTo>
                    <a:lnTo>
                      <a:pt x="0" y="0"/>
                    </a:lnTo>
                    <a:lnTo>
                      <a:pt x="78124" y="0"/>
                    </a:lnTo>
                    <a:lnTo>
                      <a:pt x="182755" y="182755"/>
                    </a:lnTo>
                    <a:lnTo>
                      <a:pt x="288781" y="0"/>
                    </a:lnTo>
                    <a:lnTo>
                      <a:pt x="407362" y="0"/>
                    </a:lnTo>
                    <a:close/>
                  </a:path>
                </a:pathLst>
              </a:custGeom>
              <a:solidFill>
                <a:srgbClr val="7CD0E4"/>
              </a:solidFill>
              <a:ln w="1394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9C7460E-9DBD-E8AD-0D98-969A348F817C}"/>
                  </a:ext>
                </a:extLst>
              </p:cNvPr>
              <p:cNvSpPr/>
              <p:nvPr/>
            </p:nvSpPr>
            <p:spPr>
              <a:xfrm>
                <a:off x="542893" y="903793"/>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solidFill>
                <a:srgbClr val="7CD0E4"/>
              </a:solidFill>
              <a:ln w="1394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527614A-15DE-A8F3-BFF3-DBDA1901D170}"/>
                  </a:ext>
                </a:extLst>
              </p:cNvPr>
              <p:cNvSpPr/>
              <p:nvPr/>
            </p:nvSpPr>
            <p:spPr>
              <a:xfrm>
                <a:off x="824698" y="906583"/>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6964 h 322262"/>
                  <a:gd name="connsiteX18" fmla="*/ 125557 w 322262"/>
                  <a:gd name="connsiteY18" fmla="*/ 73939 h 322262"/>
                  <a:gd name="connsiteX19" fmla="*/ 96260 w 322262"/>
                  <a:gd name="connsiteY19" fmla="*/ 93470 h 322262"/>
                  <a:gd name="connsiteX20" fmla="*/ 76729 w 322262"/>
                  <a:gd name="connsiteY20" fmla="*/ 122767 h 322262"/>
                  <a:gd name="connsiteX21" fmla="*/ 69754 w 322262"/>
                  <a:gd name="connsiteY21" fmla="*/ 159039 h 322262"/>
                  <a:gd name="connsiteX22" fmla="*/ 76729 w 322262"/>
                  <a:gd name="connsiteY22" fmla="*/ 195311 h 322262"/>
                  <a:gd name="connsiteX23" fmla="*/ 96260 w 322262"/>
                  <a:gd name="connsiteY23" fmla="*/ 224607 h 322262"/>
                  <a:gd name="connsiteX24" fmla="*/ 125557 w 322262"/>
                  <a:gd name="connsiteY24" fmla="*/ 244138 h 322262"/>
                  <a:gd name="connsiteX25" fmla="*/ 161829 w 322262"/>
                  <a:gd name="connsiteY25" fmla="*/ 251114 h 322262"/>
                  <a:gd name="connsiteX26" fmla="*/ 198101 w 322262"/>
                  <a:gd name="connsiteY26" fmla="*/ 244138 h 322262"/>
                  <a:gd name="connsiteX27" fmla="*/ 227397 w 322262"/>
                  <a:gd name="connsiteY27" fmla="*/ 224607 h 322262"/>
                  <a:gd name="connsiteX28" fmla="*/ 246928 w 322262"/>
                  <a:gd name="connsiteY28" fmla="*/ 195311 h 322262"/>
                  <a:gd name="connsiteX29" fmla="*/ 253904 w 322262"/>
                  <a:gd name="connsiteY29" fmla="*/ 159039 h 322262"/>
                  <a:gd name="connsiteX30" fmla="*/ 246928 w 322262"/>
                  <a:gd name="connsiteY30" fmla="*/ 122767 h 322262"/>
                  <a:gd name="connsiteX31" fmla="*/ 227397 w 322262"/>
                  <a:gd name="connsiteY31" fmla="*/ 93470 h 322262"/>
                  <a:gd name="connsiteX32" fmla="*/ 198101 w 322262"/>
                  <a:gd name="connsiteY32" fmla="*/ 73939 h 322262"/>
                  <a:gd name="connsiteX33" fmla="*/ 161829 w 322262"/>
                  <a:gd name="connsiteY33" fmla="*/ 66964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6964"/>
                    </a:moveTo>
                    <a:cubicBezTo>
                      <a:pt x="149273" y="66964"/>
                      <a:pt x="136717" y="69754"/>
                      <a:pt x="125557" y="73939"/>
                    </a:cubicBezTo>
                    <a:cubicBezTo>
                      <a:pt x="114396" y="79519"/>
                      <a:pt x="104631" y="85100"/>
                      <a:pt x="96260" y="93470"/>
                    </a:cubicBezTo>
                    <a:cubicBezTo>
                      <a:pt x="87890" y="101841"/>
                      <a:pt x="80914" y="111606"/>
                      <a:pt x="76729" y="122767"/>
                    </a:cubicBezTo>
                    <a:cubicBezTo>
                      <a:pt x="71149" y="133927"/>
                      <a:pt x="69754" y="146483"/>
                      <a:pt x="69754" y="159039"/>
                    </a:cubicBezTo>
                    <a:cubicBezTo>
                      <a:pt x="69754" y="171594"/>
                      <a:pt x="72544" y="184150"/>
                      <a:pt x="76729" y="195311"/>
                    </a:cubicBezTo>
                    <a:cubicBezTo>
                      <a:pt x="82309" y="206471"/>
                      <a:pt x="87890" y="216237"/>
                      <a:pt x="96260" y="224607"/>
                    </a:cubicBezTo>
                    <a:cubicBezTo>
                      <a:pt x="104631" y="232978"/>
                      <a:pt x="114396" y="239953"/>
                      <a:pt x="125557" y="244138"/>
                    </a:cubicBezTo>
                    <a:cubicBezTo>
                      <a:pt x="136717" y="249718"/>
                      <a:pt x="149273" y="251114"/>
                      <a:pt x="161829" y="251114"/>
                    </a:cubicBezTo>
                    <a:cubicBezTo>
                      <a:pt x="174384" y="251114"/>
                      <a:pt x="186940" y="248323"/>
                      <a:pt x="198101" y="244138"/>
                    </a:cubicBezTo>
                    <a:cubicBezTo>
                      <a:pt x="209261" y="238558"/>
                      <a:pt x="219027" y="232978"/>
                      <a:pt x="227397" y="224607"/>
                    </a:cubicBezTo>
                    <a:cubicBezTo>
                      <a:pt x="235768" y="216237"/>
                      <a:pt x="242743" y="206471"/>
                      <a:pt x="246928" y="195311"/>
                    </a:cubicBezTo>
                    <a:cubicBezTo>
                      <a:pt x="252509" y="184150"/>
                      <a:pt x="253904" y="171594"/>
                      <a:pt x="253904" y="159039"/>
                    </a:cubicBezTo>
                    <a:cubicBezTo>
                      <a:pt x="253904" y="146483"/>
                      <a:pt x="251114" y="133927"/>
                      <a:pt x="246928" y="122767"/>
                    </a:cubicBezTo>
                    <a:cubicBezTo>
                      <a:pt x="241348" y="111606"/>
                      <a:pt x="235768" y="101841"/>
                      <a:pt x="227397" y="93470"/>
                    </a:cubicBezTo>
                    <a:cubicBezTo>
                      <a:pt x="219027" y="85100"/>
                      <a:pt x="209261" y="78124"/>
                      <a:pt x="198101" y="73939"/>
                    </a:cubicBezTo>
                    <a:cubicBezTo>
                      <a:pt x="186940" y="69754"/>
                      <a:pt x="174384" y="66964"/>
                      <a:pt x="161829" y="66964"/>
                    </a:cubicBezTo>
                    <a:close/>
                  </a:path>
                </a:pathLst>
              </a:custGeom>
              <a:solidFill>
                <a:srgbClr val="7CD0E4"/>
              </a:solidFill>
              <a:ln w="1394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D7045FF-37C7-A62F-B015-DF94819A92F6}"/>
                  </a:ext>
                </a:extLst>
              </p:cNvPr>
              <p:cNvSpPr/>
              <p:nvPr/>
            </p:nvSpPr>
            <p:spPr>
              <a:xfrm>
                <a:off x="1173467" y="906583"/>
                <a:ext cx="320867" cy="319472"/>
              </a:xfrm>
              <a:custGeom>
                <a:avLst/>
                <a:gdLst>
                  <a:gd name="connsiteX0" fmla="*/ 269250 w 320867"/>
                  <a:gd name="connsiteY0" fmla="*/ 319472 h 319472"/>
                  <a:gd name="connsiteX1" fmla="*/ 189730 w 320867"/>
                  <a:gd name="connsiteY1" fmla="*/ 319472 h 319472"/>
                  <a:gd name="connsiteX2" fmla="*/ 68359 w 320867"/>
                  <a:gd name="connsiteY2" fmla="*/ 114396 h 319472"/>
                  <a:gd name="connsiteX3" fmla="*/ 68359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4 w 320867"/>
                  <a:gd name="connsiteY10" fmla="*/ 54408 h 319472"/>
                  <a:gd name="connsiteX11" fmla="*/ 267854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9250" y="319472"/>
                    </a:moveTo>
                    <a:lnTo>
                      <a:pt x="189730" y="319472"/>
                    </a:lnTo>
                    <a:lnTo>
                      <a:pt x="68359" y="114396"/>
                    </a:lnTo>
                    <a:lnTo>
                      <a:pt x="68359" y="319472"/>
                    </a:lnTo>
                    <a:lnTo>
                      <a:pt x="0" y="319472"/>
                    </a:lnTo>
                    <a:lnTo>
                      <a:pt x="0" y="0"/>
                    </a:lnTo>
                    <a:lnTo>
                      <a:pt x="79519" y="0"/>
                    </a:lnTo>
                    <a:lnTo>
                      <a:pt x="200891" y="205076"/>
                    </a:lnTo>
                    <a:lnTo>
                      <a:pt x="200891" y="0"/>
                    </a:lnTo>
                    <a:lnTo>
                      <a:pt x="320867" y="0"/>
                    </a:lnTo>
                    <a:lnTo>
                      <a:pt x="267854" y="54408"/>
                    </a:lnTo>
                    <a:lnTo>
                      <a:pt x="267854" y="319472"/>
                    </a:lnTo>
                    <a:close/>
                  </a:path>
                </a:pathLst>
              </a:custGeom>
              <a:solidFill>
                <a:srgbClr val="7CD0E4"/>
              </a:solidFill>
              <a:ln w="13943" cap="flat">
                <a:noFill/>
                <a:prstDash val="solid"/>
                <a:miter/>
              </a:ln>
            </p:spPr>
            <p:txBody>
              <a:bodyPr rtlCol="0" anchor="ctr"/>
              <a:lstStyle/>
              <a:p>
                <a:endParaRPr lang="en-US"/>
              </a:p>
            </p:txBody>
          </p:sp>
        </p:grpSp>
        <p:grpSp>
          <p:nvGrpSpPr>
            <p:cNvPr id="8" name="Graphic 54">
              <a:extLst>
                <a:ext uri="{FF2B5EF4-FFF2-40B4-BE49-F238E27FC236}">
                  <a16:creationId xmlns:a16="http://schemas.microsoft.com/office/drawing/2014/main" id="{6661E6B4-805F-7212-D626-1CAE730DF393}"/>
                </a:ext>
              </a:extLst>
            </p:cNvPr>
            <p:cNvGrpSpPr/>
            <p:nvPr/>
          </p:nvGrpSpPr>
          <p:grpSpPr>
            <a:xfrm>
              <a:off x="521967" y="577345"/>
              <a:ext cx="952836" cy="665450"/>
              <a:chOff x="521967" y="577345"/>
              <a:chExt cx="952836" cy="665450"/>
            </a:xfrm>
            <a:noFill/>
          </p:grpSpPr>
          <p:sp>
            <p:nvSpPr>
              <p:cNvPr id="46" name="Freeform 45">
                <a:extLst>
                  <a:ext uri="{FF2B5EF4-FFF2-40B4-BE49-F238E27FC236}">
                    <a16:creationId xmlns:a16="http://schemas.microsoft.com/office/drawing/2014/main" id="{6BF9D176-852A-AF94-A277-ECA65D1751E1}"/>
                  </a:ext>
                </a:extLst>
              </p:cNvPr>
              <p:cNvSpPr/>
              <p:nvPr/>
            </p:nvSpPr>
            <p:spPr>
              <a:xfrm>
                <a:off x="526152" y="577345"/>
                <a:ext cx="241348" cy="320867"/>
              </a:xfrm>
              <a:custGeom>
                <a:avLst/>
                <a:gdLst>
                  <a:gd name="connsiteX0" fmla="*/ 66964 w 241348"/>
                  <a:gd name="connsiteY0" fmla="*/ 68359 h 320867"/>
                  <a:gd name="connsiteX1" fmla="*/ 66964 w 241348"/>
                  <a:gd name="connsiteY1" fmla="*/ 320867 h 320867"/>
                  <a:gd name="connsiteX2" fmla="*/ 0 w 241348"/>
                  <a:gd name="connsiteY2" fmla="*/ 320867 h 320867"/>
                  <a:gd name="connsiteX3" fmla="*/ 0 w 241348"/>
                  <a:gd name="connsiteY3" fmla="*/ 0 h 320867"/>
                  <a:gd name="connsiteX4" fmla="*/ 241348 w 241348"/>
                  <a:gd name="connsiteY4" fmla="*/ 0 h 320867"/>
                  <a:gd name="connsiteX5" fmla="*/ 177175 w 241348"/>
                  <a:gd name="connsiteY5" fmla="*/ 66964 h 320867"/>
                  <a:gd name="connsiteX6" fmla="*/ 129742 w 241348"/>
                  <a:gd name="connsiteY6" fmla="*/ 66964 h 320867"/>
                  <a:gd name="connsiteX7" fmla="*/ 66964 w 241348"/>
                  <a:gd name="connsiteY7" fmla="*/ 66964 h 320867"/>
                  <a:gd name="connsiteX8" fmla="*/ 178570 w 241348"/>
                  <a:gd name="connsiteY8" fmla="*/ 193915 h 320867"/>
                  <a:gd name="connsiteX9" fmla="*/ 92075 w 241348"/>
                  <a:gd name="connsiteY9" fmla="*/ 193915 h 320867"/>
                  <a:gd name="connsiteX10" fmla="*/ 114396 w 241348"/>
                  <a:gd name="connsiteY10" fmla="*/ 126952 h 320867"/>
                  <a:gd name="connsiteX11" fmla="*/ 178570 w 241348"/>
                  <a:gd name="connsiteY11" fmla="*/ 126952 h 320867"/>
                  <a:gd name="connsiteX12" fmla="*/ 178570 w 241348"/>
                  <a:gd name="connsiteY12"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20867">
                    <a:moveTo>
                      <a:pt x="66964" y="68359"/>
                    </a:moveTo>
                    <a:lnTo>
                      <a:pt x="66964"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67603BC-E8D7-D7F0-50B4-A6EA03681D4A}"/>
                  </a:ext>
                </a:extLst>
              </p:cNvPr>
              <p:cNvSpPr/>
              <p:nvPr/>
            </p:nvSpPr>
            <p:spPr>
              <a:xfrm>
                <a:off x="794006" y="577345"/>
                <a:ext cx="241347" cy="320867"/>
              </a:xfrm>
              <a:custGeom>
                <a:avLst/>
                <a:gdLst>
                  <a:gd name="connsiteX0" fmla="*/ 66964 w 241347"/>
                  <a:gd name="connsiteY0" fmla="*/ 68359 h 320867"/>
                  <a:gd name="connsiteX1" fmla="*/ 66964 w 241347"/>
                  <a:gd name="connsiteY1" fmla="*/ 253904 h 320867"/>
                  <a:gd name="connsiteX2" fmla="*/ 223212 w 241347"/>
                  <a:gd name="connsiteY2" fmla="*/ 253904 h 320867"/>
                  <a:gd name="connsiteX3" fmla="*/ 223212 w 241347"/>
                  <a:gd name="connsiteY3" fmla="*/ 320867 h 320867"/>
                  <a:gd name="connsiteX4" fmla="*/ 0 w 241347"/>
                  <a:gd name="connsiteY4" fmla="*/ 320867 h 320867"/>
                  <a:gd name="connsiteX5" fmla="*/ 0 w 241347"/>
                  <a:gd name="connsiteY5" fmla="*/ 0 h 320867"/>
                  <a:gd name="connsiteX6" fmla="*/ 241348 w 241347"/>
                  <a:gd name="connsiteY6" fmla="*/ 0 h 320867"/>
                  <a:gd name="connsiteX7" fmla="*/ 177175 w 241347"/>
                  <a:gd name="connsiteY7" fmla="*/ 66964 h 320867"/>
                  <a:gd name="connsiteX8" fmla="*/ 129742 w 241347"/>
                  <a:gd name="connsiteY8" fmla="*/ 66964 h 320867"/>
                  <a:gd name="connsiteX9" fmla="*/ 66964 w 241347"/>
                  <a:gd name="connsiteY9" fmla="*/ 66964 h 320867"/>
                  <a:gd name="connsiteX10" fmla="*/ 178570 w 241347"/>
                  <a:gd name="connsiteY10" fmla="*/ 193915 h 320867"/>
                  <a:gd name="connsiteX11" fmla="*/ 92075 w 241347"/>
                  <a:gd name="connsiteY11" fmla="*/ 193915 h 320867"/>
                  <a:gd name="connsiteX12" fmla="*/ 114396 w 241347"/>
                  <a:gd name="connsiteY12" fmla="*/ 126952 h 320867"/>
                  <a:gd name="connsiteX13" fmla="*/ 178570 w 241347"/>
                  <a:gd name="connsiteY13" fmla="*/ 126952 h 320867"/>
                  <a:gd name="connsiteX14" fmla="*/ 178570 w 241347"/>
                  <a:gd name="connsiteY14"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20867">
                    <a:moveTo>
                      <a:pt x="66964" y="68359"/>
                    </a:moveTo>
                    <a:lnTo>
                      <a:pt x="66964" y="253904"/>
                    </a:lnTo>
                    <a:lnTo>
                      <a:pt x="223212" y="253904"/>
                    </a:lnTo>
                    <a:lnTo>
                      <a:pt x="223212"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8B0B861-FB13-40A1-D570-B0891EA18F07}"/>
                  </a:ext>
                </a:extLst>
              </p:cNvPr>
              <p:cNvSpPr/>
              <p:nvPr/>
            </p:nvSpPr>
            <p:spPr>
              <a:xfrm>
                <a:off x="1063256" y="57734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5322 h 319472"/>
                  <a:gd name="connsiteX5" fmla="*/ 181360 w 407362"/>
                  <a:gd name="connsiteY5" fmla="*/ 318077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5322"/>
                    </a:lnTo>
                    <a:lnTo>
                      <a:pt x="181360" y="318077"/>
                    </a:lnTo>
                    <a:lnTo>
                      <a:pt x="66964" y="117186"/>
                    </a:lnTo>
                    <a:lnTo>
                      <a:pt x="66964" y="319472"/>
                    </a:lnTo>
                    <a:lnTo>
                      <a:pt x="0" y="319472"/>
                    </a:lnTo>
                    <a:lnTo>
                      <a:pt x="0" y="0"/>
                    </a:lnTo>
                    <a:lnTo>
                      <a:pt x="78124" y="0"/>
                    </a:lnTo>
                    <a:lnTo>
                      <a:pt x="182755" y="182755"/>
                    </a:lnTo>
                    <a:lnTo>
                      <a:pt x="288781" y="0"/>
                    </a:lnTo>
                    <a:lnTo>
                      <a:pt x="407362" y="0"/>
                    </a:lnTo>
                    <a:close/>
                  </a:path>
                </a:pathLst>
              </a:custGeom>
              <a:noFill/>
              <a:ln w="9882" cap="flat">
                <a:solidFill>
                  <a:srgbClr val="000000"/>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B0B5B96-8970-A233-ADD8-71CC6E49275D}"/>
                  </a:ext>
                </a:extLst>
              </p:cNvPr>
              <p:cNvSpPr/>
              <p:nvPr/>
            </p:nvSpPr>
            <p:spPr>
              <a:xfrm>
                <a:off x="521967" y="917744"/>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noFill/>
              <a:ln w="9882" cap="flat">
                <a:solidFill>
                  <a:srgbClr val="000000"/>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E4455ED-54D7-5743-705B-4845C39C95CF}"/>
                  </a:ext>
                </a:extLst>
              </p:cNvPr>
              <p:cNvSpPr/>
              <p:nvPr/>
            </p:nvSpPr>
            <p:spPr>
              <a:xfrm>
                <a:off x="803772" y="920534"/>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8359 h 322262"/>
                  <a:gd name="connsiteX18" fmla="*/ 125557 w 322262"/>
                  <a:gd name="connsiteY18" fmla="*/ 75334 h 322262"/>
                  <a:gd name="connsiteX19" fmla="*/ 96260 w 322262"/>
                  <a:gd name="connsiteY19" fmla="*/ 94865 h 322262"/>
                  <a:gd name="connsiteX20" fmla="*/ 76729 w 322262"/>
                  <a:gd name="connsiteY20" fmla="*/ 124162 h 322262"/>
                  <a:gd name="connsiteX21" fmla="*/ 69754 w 322262"/>
                  <a:gd name="connsiteY21" fmla="*/ 160434 h 322262"/>
                  <a:gd name="connsiteX22" fmla="*/ 76729 w 322262"/>
                  <a:gd name="connsiteY22" fmla="*/ 196706 h 322262"/>
                  <a:gd name="connsiteX23" fmla="*/ 96260 w 322262"/>
                  <a:gd name="connsiteY23" fmla="*/ 226002 h 322262"/>
                  <a:gd name="connsiteX24" fmla="*/ 125557 w 322262"/>
                  <a:gd name="connsiteY24" fmla="*/ 245533 h 322262"/>
                  <a:gd name="connsiteX25" fmla="*/ 161829 w 322262"/>
                  <a:gd name="connsiteY25" fmla="*/ 252509 h 322262"/>
                  <a:gd name="connsiteX26" fmla="*/ 198101 w 322262"/>
                  <a:gd name="connsiteY26" fmla="*/ 245533 h 322262"/>
                  <a:gd name="connsiteX27" fmla="*/ 227397 w 322262"/>
                  <a:gd name="connsiteY27" fmla="*/ 226002 h 322262"/>
                  <a:gd name="connsiteX28" fmla="*/ 246928 w 322262"/>
                  <a:gd name="connsiteY28" fmla="*/ 196706 h 322262"/>
                  <a:gd name="connsiteX29" fmla="*/ 253904 w 322262"/>
                  <a:gd name="connsiteY29" fmla="*/ 160434 h 322262"/>
                  <a:gd name="connsiteX30" fmla="*/ 246928 w 322262"/>
                  <a:gd name="connsiteY30" fmla="*/ 124162 h 322262"/>
                  <a:gd name="connsiteX31" fmla="*/ 227397 w 322262"/>
                  <a:gd name="connsiteY31" fmla="*/ 94865 h 322262"/>
                  <a:gd name="connsiteX32" fmla="*/ 198101 w 322262"/>
                  <a:gd name="connsiteY32" fmla="*/ 75334 h 322262"/>
                  <a:gd name="connsiteX33" fmla="*/ 161829 w 322262"/>
                  <a:gd name="connsiteY33" fmla="*/ 68359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8359"/>
                    </a:moveTo>
                    <a:cubicBezTo>
                      <a:pt x="149273" y="68359"/>
                      <a:pt x="136717" y="71149"/>
                      <a:pt x="125557" y="75334"/>
                    </a:cubicBezTo>
                    <a:cubicBezTo>
                      <a:pt x="114396" y="80914"/>
                      <a:pt x="104631" y="86495"/>
                      <a:pt x="96260" y="94865"/>
                    </a:cubicBezTo>
                    <a:cubicBezTo>
                      <a:pt x="87890" y="103236"/>
                      <a:pt x="80914" y="113001"/>
                      <a:pt x="76729" y="124162"/>
                    </a:cubicBezTo>
                    <a:cubicBezTo>
                      <a:pt x="71149" y="135322"/>
                      <a:pt x="69754" y="147878"/>
                      <a:pt x="69754" y="160434"/>
                    </a:cubicBezTo>
                    <a:cubicBezTo>
                      <a:pt x="69754" y="172989"/>
                      <a:pt x="72544" y="185545"/>
                      <a:pt x="76729" y="196706"/>
                    </a:cubicBezTo>
                    <a:cubicBezTo>
                      <a:pt x="82309" y="207866"/>
                      <a:pt x="87890" y="217632"/>
                      <a:pt x="96260" y="226002"/>
                    </a:cubicBezTo>
                    <a:cubicBezTo>
                      <a:pt x="104631" y="234373"/>
                      <a:pt x="114396" y="241348"/>
                      <a:pt x="125557" y="245533"/>
                    </a:cubicBezTo>
                    <a:cubicBezTo>
                      <a:pt x="136717" y="251114"/>
                      <a:pt x="149273" y="252509"/>
                      <a:pt x="161829" y="252509"/>
                    </a:cubicBezTo>
                    <a:cubicBezTo>
                      <a:pt x="174384" y="252509"/>
                      <a:pt x="186940" y="249718"/>
                      <a:pt x="198101" y="245533"/>
                    </a:cubicBezTo>
                    <a:cubicBezTo>
                      <a:pt x="209261" y="239953"/>
                      <a:pt x="219027" y="234373"/>
                      <a:pt x="227397" y="226002"/>
                    </a:cubicBezTo>
                    <a:cubicBezTo>
                      <a:pt x="235768" y="217632"/>
                      <a:pt x="242743" y="207866"/>
                      <a:pt x="246928" y="196706"/>
                    </a:cubicBezTo>
                    <a:cubicBezTo>
                      <a:pt x="252509" y="185545"/>
                      <a:pt x="253904" y="172989"/>
                      <a:pt x="253904" y="160434"/>
                    </a:cubicBezTo>
                    <a:cubicBezTo>
                      <a:pt x="253904" y="147878"/>
                      <a:pt x="251114" y="135322"/>
                      <a:pt x="246928" y="124162"/>
                    </a:cubicBezTo>
                    <a:cubicBezTo>
                      <a:pt x="241348" y="113001"/>
                      <a:pt x="235768" y="103236"/>
                      <a:pt x="227397" y="94865"/>
                    </a:cubicBezTo>
                    <a:cubicBezTo>
                      <a:pt x="219027" y="86495"/>
                      <a:pt x="209261" y="79519"/>
                      <a:pt x="198101" y="75334"/>
                    </a:cubicBezTo>
                    <a:cubicBezTo>
                      <a:pt x="186940" y="71149"/>
                      <a:pt x="174384" y="68359"/>
                      <a:pt x="161829" y="68359"/>
                    </a:cubicBezTo>
                    <a:close/>
                  </a:path>
                </a:pathLst>
              </a:custGeom>
              <a:noFill/>
              <a:ln w="9882" cap="flat">
                <a:solidFill>
                  <a:srgbClr val="000000"/>
                </a:solid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3526C2E-AA5E-FF6F-1E0A-44EF5094DCBA}"/>
                  </a:ext>
                </a:extLst>
              </p:cNvPr>
              <p:cNvSpPr/>
              <p:nvPr/>
            </p:nvSpPr>
            <p:spPr>
              <a:xfrm>
                <a:off x="1153936" y="921929"/>
                <a:ext cx="320867" cy="319472"/>
              </a:xfrm>
              <a:custGeom>
                <a:avLst/>
                <a:gdLst>
                  <a:gd name="connsiteX0" fmla="*/ 267855 w 320867"/>
                  <a:gd name="connsiteY0" fmla="*/ 319472 h 319472"/>
                  <a:gd name="connsiteX1" fmla="*/ 188335 w 320867"/>
                  <a:gd name="connsiteY1" fmla="*/ 319472 h 319472"/>
                  <a:gd name="connsiteX2" fmla="*/ 66964 w 320867"/>
                  <a:gd name="connsiteY2" fmla="*/ 114396 h 319472"/>
                  <a:gd name="connsiteX3" fmla="*/ 66964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5 w 320867"/>
                  <a:gd name="connsiteY10" fmla="*/ 54408 h 319472"/>
                  <a:gd name="connsiteX11" fmla="*/ 267855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7855" y="319472"/>
                    </a:moveTo>
                    <a:lnTo>
                      <a:pt x="188335" y="319472"/>
                    </a:lnTo>
                    <a:lnTo>
                      <a:pt x="66964" y="114396"/>
                    </a:lnTo>
                    <a:lnTo>
                      <a:pt x="66964" y="319472"/>
                    </a:lnTo>
                    <a:lnTo>
                      <a:pt x="0" y="319472"/>
                    </a:lnTo>
                    <a:lnTo>
                      <a:pt x="0" y="0"/>
                    </a:lnTo>
                    <a:lnTo>
                      <a:pt x="79519" y="0"/>
                    </a:lnTo>
                    <a:lnTo>
                      <a:pt x="200891" y="205076"/>
                    </a:lnTo>
                    <a:lnTo>
                      <a:pt x="200891" y="0"/>
                    </a:lnTo>
                    <a:lnTo>
                      <a:pt x="320867" y="0"/>
                    </a:lnTo>
                    <a:lnTo>
                      <a:pt x="267855" y="54408"/>
                    </a:lnTo>
                    <a:lnTo>
                      <a:pt x="267855" y="319472"/>
                    </a:lnTo>
                    <a:close/>
                  </a:path>
                </a:pathLst>
              </a:custGeom>
              <a:noFill/>
              <a:ln w="9882" cap="flat">
                <a:solidFill>
                  <a:srgbClr val="000000"/>
                </a:solidFill>
                <a:prstDash val="solid"/>
                <a:miter/>
              </a:ln>
            </p:spPr>
            <p:txBody>
              <a:bodyPr rtlCol="0" anchor="ctr"/>
              <a:lstStyle/>
              <a:p>
                <a:endParaRPr lang="en-US"/>
              </a:p>
            </p:txBody>
          </p:sp>
        </p:grpSp>
        <p:grpSp>
          <p:nvGrpSpPr>
            <p:cNvPr id="9" name="Graphic 54">
              <a:extLst>
                <a:ext uri="{FF2B5EF4-FFF2-40B4-BE49-F238E27FC236}">
                  <a16:creationId xmlns:a16="http://schemas.microsoft.com/office/drawing/2014/main" id="{9BE213B3-3488-63FA-76B0-0852EBF4E88F}"/>
                </a:ext>
              </a:extLst>
            </p:cNvPr>
            <p:cNvGrpSpPr/>
            <p:nvPr/>
          </p:nvGrpSpPr>
          <p:grpSpPr>
            <a:xfrm>
              <a:off x="1547347" y="997263"/>
              <a:ext cx="531523" cy="245533"/>
              <a:chOff x="1547347" y="997263"/>
              <a:chExt cx="531523" cy="245533"/>
            </a:xfrm>
            <a:solidFill>
              <a:srgbClr val="000000"/>
            </a:solidFill>
          </p:grpSpPr>
          <p:sp>
            <p:nvSpPr>
              <p:cNvPr id="17" name="Freeform 16">
                <a:extLst>
                  <a:ext uri="{FF2B5EF4-FFF2-40B4-BE49-F238E27FC236}">
                    <a16:creationId xmlns:a16="http://schemas.microsoft.com/office/drawing/2014/main" id="{3EBE651C-257C-EB90-D847-A7DB0FB891AF}"/>
                  </a:ext>
                </a:extLst>
              </p:cNvPr>
              <p:cNvSpPr/>
              <p:nvPr/>
            </p:nvSpPr>
            <p:spPr>
              <a:xfrm>
                <a:off x="1550137" y="1002843"/>
                <a:ext cx="30691" cy="53012"/>
              </a:xfrm>
              <a:custGeom>
                <a:avLst/>
                <a:gdLst>
                  <a:gd name="connsiteX0" fmla="*/ 9765 w 30691"/>
                  <a:gd name="connsiteY0" fmla="*/ 6975 h 53012"/>
                  <a:gd name="connsiteX1" fmla="*/ 9765 w 30691"/>
                  <a:gd name="connsiteY1" fmla="*/ 22321 h 53012"/>
                  <a:gd name="connsiteX2" fmla="*/ 27902 w 30691"/>
                  <a:gd name="connsiteY2" fmla="*/ 22321 h 53012"/>
                  <a:gd name="connsiteX3" fmla="*/ 27902 w 30691"/>
                  <a:gd name="connsiteY3" fmla="*/ 29297 h 53012"/>
                  <a:gd name="connsiteX4" fmla="*/ 9765 w 30691"/>
                  <a:gd name="connsiteY4" fmla="*/ 29297 h 53012"/>
                  <a:gd name="connsiteX5" fmla="*/ 9765 w 30691"/>
                  <a:gd name="connsiteY5" fmla="*/ 46038 h 53012"/>
                  <a:gd name="connsiteX6" fmla="*/ 30692 w 30691"/>
                  <a:gd name="connsiteY6" fmla="*/ 46038 h 53012"/>
                  <a:gd name="connsiteX7" fmla="*/ 30692 w 30691"/>
                  <a:gd name="connsiteY7" fmla="*/ 53013 h 53012"/>
                  <a:gd name="connsiteX8" fmla="*/ 0 w 30691"/>
                  <a:gd name="connsiteY8" fmla="*/ 53013 h 53012"/>
                  <a:gd name="connsiteX9" fmla="*/ 0 w 30691"/>
                  <a:gd name="connsiteY9" fmla="*/ 0 h 53012"/>
                  <a:gd name="connsiteX10" fmla="*/ 29297 w 30691"/>
                  <a:gd name="connsiteY10" fmla="*/ 0 h 53012"/>
                  <a:gd name="connsiteX11" fmla="*/ 29297 w 30691"/>
                  <a:gd name="connsiteY11" fmla="*/ 6975 h 53012"/>
                  <a:gd name="connsiteX12" fmla="*/ 9765 w 30691"/>
                  <a:gd name="connsiteY12" fmla="*/ 6975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91" h="53012">
                    <a:moveTo>
                      <a:pt x="9765" y="6975"/>
                    </a:moveTo>
                    <a:lnTo>
                      <a:pt x="9765" y="22321"/>
                    </a:lnTo>
                    <a:lnTo>
                      <a:pt x="27902" y="22321"/>
                    </a:lnTo>
                    <a:lnTo>
                      <a:pt x="27902" y="29297"/>
                    </a:lnTo>
                    <a:lnTo>
                      <a:pt x="9765" y="29297"/>
                    </a:lnTo>
                    <a:lnTo>
                      <a:pt x="9765" y="46038"/>
                    </a:lnTo>
                    <a:lnTo>
                      <a:pt x="30692" y="46038"/>
                    </a:lnTo>
                    <a:lnTo>
                      <a:pt x="30692" y="53013"/>
                    </a:lnTo>
                    <a:lnTo>
                      <a:pt x="0" y="53013"/>
                    </a:lnTo>
                    <a:lnTo>
                      <a:pt x="0" y="0"/>
                    </a:lnTo>
                    <a:lnTo>
                      <a:pt x="29297" y="0"/>
                    </a:lnTo>
                    <a:lnTo>
                      <a:pt x="29297" y="6975"/>
                    </a:lnTo>
                    <a:lnTo>
                      <a:pt x="9765" y="6975"/>
                    </a:lnTo>
                    <a:close/>
                  </a:path>
                </a:pathLst>
              </a:custGeom>
              <a:solidFill>
                <a:srgbClr val="000000"/>
              </a:solidFill>
              <a:ln w="1394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DC92E88-3D71-A2B1-B39B-2E586BABF2A1}"/>
                  </a:ext>
                </a:extLst>
              </p:cNvPr>
              <p:cNvSpPr/>
              <p:nvPr/>
            </p:nvSpPr>
            <p:spPr>
              <a:xfrm>
                <a:off x="1593384" y="1012609"/>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0 w 69753"/>
                  <a:gd name="connsiteY16" fmla="*/ 19531 h 43247"/>
                  <a:gd name="connsiteX17" fmla="*/ 8370 w 69753"/>
                  <a:gd name="connsiteY17" fmla="*/ 43247 h 43247"/>
                  <a:gd name="connsiteX18" fmla="*/ 0 w 69753"/>
                  <a:gd name="connsiteY18" fmla="*/ 43247 h 43247"/>
                  <a:gd name="connsiteX19" fmla="*/ 0 w 69753"/>
                  <a:gd name="connsiteY19" fmla="*/ 1395 h 43247"/>
                  <a:gd name="connsiteX20" fmla="*/ 8370 w 69753"/>
                  <a:gd name="connsiteY20" fmla="*/ 1395 h 43247"/>
                  <a:gd name="connsiteX21" fmla="*/ 8370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3"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6037" y="8370"/>
                      <a:pt x="44642"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6" y="9765"/>
                      <a:pt x="23716" y="8370"/>
                      <a:pt x="19531" y="8370"/>
                    </a:cubicBezTo>
                    <a:cubicBezTo>
                      <a:pt x="16741" y="8370"/>
                      <a:pt x="13951" y="9765"/>
                      <a:pt x="11161" y="11161"/>
                    </a:cubicBezTo>
                    <a:cubicBezTo>
                      <a:pt x="9766" y="12556"/>
                      <a:pt x="8370" y="16741"/>
                      <a:pt x="8370" y="19531"/>
                    </a:cubicBezTo>
                    <a:lnTo>
                      <a:pt x="8370" y="43247"/>
                    </a:lnTo>
                    <a:lnTo>
                      <a:pt x="0" y="43247"/>
                    </a:lnTo>
                    <a:lnTo>
                      <a:pt x="0" y="1395"/>
                    </a:lnTo>
                    <a:lnTo>
                      <a:pt x="8370" y="1395"/>
                    </a:lnTo>
                    <a:lnTo>
                      <a:pt x="8370"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7" y="0"/>
                      <a:pt x="48828" y="0"/>
                    </a:cubicBezTo>
                    <a:cubicBezTo>
                      <a:pt x="55803" y="1395"/>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B569DAB-1233-4861-077D-CB997BB9B71E}"/>
                  </a:ext>
                </a:extLst>
              </p:cNvPr>
              <p:cNvSpPr/>
              <p:nvPr/>
            </p:nvSpPr>
            <p:spPr>
              <a:xfrm>
                <a:off x="1678484" y="1014004"/>
                <a:ext cx="41852" cy="64173"/>
              </a:xfrm>
              <a:custGeom>
                <a:avLst/>
                <a:gdLst>
                  <a:gd name="connsiteX0" fmla="*/ 13951 w 41852"/>
                  <a:gd name="connsiteY0" fmla="*/ 1395 h 64173"/>
                  <a:gd name="connsiteX1" fmla="*/ 22321 w 41852"/>
                  <a:gd name="connsiteY1" fmla="*/ 0 h 64173"/>
                  <a:gd name="connsiteX2" fmla="*/ 32087 w 41852"/>
                  <a:gd name="connsiteY2" fmla="*/ 2790 h 64173"/>
                  <a:gd name="connsiteX3" fmla="*/ 39062 w 41852"/>
                  <a:gd name="connsiteY3" fmla="*/ 9765 h 64173"/>
                  <a:gd name="connsiteX4" fmla="*/ 41852 w 41852"/>
                  <a:gd name="connsiteY4" fmla="*/ 20926 h 64173"/>
                  <a:gd name="connsiteX5" fmla="*/ 39062 w 41852"/>
                  <a:gd name="connsiteY5" fmla="*/ 32087 h 64173"/>
                  <a:gd name="connsiteX6" fmla="*/ 32087 w 41852"/>
                  <a:gd name="connsiteY6" fmla="*/ 40457 h 64173"/>
                  <a:gd name="connsiteX7" fmla="*/ 22321 w 41852"/>
                  <a:gd name="connsiteY7" fmla="*/ 43247 h 64173"/>
                  <a:gd name="connsiteX8" fmla="*/ 13951 w 41852"/>
                  <a:gd name="connsiteY8" fmla="*/ 41852 h 64173"/>
                  <a:gd name="connsiteX9" fmla="*/ 8371 w 41852"/>
                  <a:gd name="connsiteY9" fmla="*/ 37667 h 64173"/>
                  <a:gd name="connsiteX10" fmla="*/ 8371 w 41852"/>
                  <a:gd name="connsiteY10" fmla="*/ 64173 h 64173"/>
                  <a:gd name="connsiteX11" fmla="*/ 0 w 41852"/>
                  <a:gd name="connsiteY11" fmla="*/ 64173 h 64173"/>
                  <a:gd name="connsiteX12" fmla="*/ 0 w 41852"/>
                  <a:gd name="connsiteY12" fmla="*/ 2790 h 64173"/>
                  <a:gd name="connsiteX13" fmla="*/ 8371 w 41852"/>
                  <a:gd name="connsiteY13" fmla="*/ 2790 h 64173"/>
                  <a:gd name="connsiteX14" fmla="*/ 8371 w 41852"/>
                  <a:gd name="connsiteY14" fmla="*/ 8370 h 64173"/>
                  <a:gd name="connsiteX15" fmla="*/ 13951 w 41852"/>
                  <a:gd name="connsiteY15" fmla="*/ 1395 h 64173"/>
                  <a:gd name="connsiteX16" fmla="*/ 32087 w 41852"/>
                  <a:gd name="connsiteY16" fmla="*/ 13951 h 64173"/>
                  <a:gd name="connsiteX17" fmla="*/ 27902 w 41852"/>
                  <a:gd name="connsiteY17" fmla="*/ 9765 h 64173"/>
                  <a:gd name="connsiteX18" fmla="*/ 20926 w 41852"/>
                  <a:gd name="connsiteY18" fmla="*/ 8370 h 64173"/>
                  <a:gd name="connsiteX19" fmla="*/ 15346 w 41852"/>
                  <a:gd name="connsiteY19" fmla="*/ 9765 h 64173"/>
                  <a:gd name="connsiteX20" fmla="*/ 11161 w 41852"/>
                  <a:gd name="connsiteY20" fmla="*/ 15346 h 64173"/>
                  <a:gd name="connsiteX21" fmla="*/ 9765 w 41852"/>
                  <a:gd name="connsiteY21" fmla="*/ 22321 h 64173"/>
                  <a:gd name="connsiteX22" fmla="*/ 11161 w 41852"/>
                  <a:gd name="connsiteY22" fmla="*/ 29297 h 64173"/>
                  <a:gd name="connsiteX23" fmla="*/ 15346 w 41852"/>
                  <a:gd name="connsiteY23" fmla="*/ 34877 h 64173"/>
                  <a:gd name="connsiteX24" fmla="*/ 20926 w 41852"/>
                  <a:gd name="connsiteY24" fmla="*/ 36272 h 64173"/>
                  <a:gd name="connsiteX25" fmla="*/ 27902 w 41852"/>
                  <a:gd name="connsiteY25" fmla="*/ 34877 h 64173"/>
                  <a:gd name="connsiteX26" fmla="*/ 32087 w 41852"/>
                  <a:gd name="connsiteY26" fmla="*/ 29297 h 64173"/>
                  <a:gd name="connsiteX27" fmla="*/ 33482 w 41852"/>
                  <a:gd name="connsiteY27" fmla="*/ 22321 h 64173"/>
                  <a:gd name="connsiteX28" fmla="*/ 32087 w 41852"/>
                  <a:gd name="connsiteY28" fmla="*/ 13951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52" h="64173">
                    <a:moveTo>
                      <a:pt x="13951" y="1395"/>
                    </a:moveTo>
                    <a:cubicBezTo>
                      <a:pt x="16741" y="0"/>
                      <a:pt x="19531" y="0"/>
                      <a:pt x="22321" y="0"/>
                    </a:cubicBezTo>
                    <a:cubicBezTo>
                      <a:pt x="26507" y="0"/>
                      <a:pt x="29297" y="1395"/>
                      <a:pt x="32087" y="2790"/>
                    </a:cubicBezTo>
                    <a:cubicBezTo>
                      <a:pt x="34877" y="4185"/>
                      <a:pt x="37667" y="6975"/>
                      <a:pt x="39062" y="9765"/>
                    </a:cubicBezTo>
                    <a:cubicBezTo>
                      <a:pt x="40457" y="12556"/>
                      <a:pt x="41852" y="16741"/>
                      <a:pt x="41852" y="20926"/>
                    </a:cubicBezTo>
                    <a:cubicBezTo>
                      <a:pt x="41852" y="25111"/>
                      <a:pt x="40457" y="29297"/>
                      <a:pt x="39062" y="32087"/>
                    </a:cubicBezTo>
                    <a:cubicBezTo>
                      <a:pt x="37667" y="34877"/>
                      <a:pt x="34877" y="37667"/>
                      <a:pt x="32087" y="40457"/>
                    </a:cubicBezTo>
                    <a:cubicBezTo>
                      <a:pt x="29297" y="41852"/>
                      <a:pt x="25111" y="43247"/>
                      <a:pt x="22321" y="43247"/>
                    </a:cubicBezTo>
                    <a:cubicBezTo>
                      <a:pt x="19531" y="43247"/>
                      <a:pt x="16741" y="43247"/>
                      <a:pt x="13951" y="41852"/>
                    </a:cubicBezTo>
                    <a:cubicBezTo>
                      <a:pt x="11161" y="40457"/>
                      <a:pt x="9765" y="39062"/>
                      <a:pt x="8371" y="37667"/>
                    </a:cubicBezTo>
                    <a:lnTo>
                      <a:pt x="8371" y="64173"/>
                    </a:lnTo>
                    <a:lnTo>
                      <a:pt x="0" y="64173"/>
                    </a:lnTo>
                    <a:lnTo>
                      <a:pt x="0" y="2790"/>
                    </a:lnTo>
                    <a:lnTo>
                      <a:pt x="8371" y="2790"/>
                    </a:lnTo>
                    <a:lnTo>
                      <a:pt x="8371" y="8370"/>
                    </a:lnTo>
                    <a:cubicBezTo>
                      <a:pt x="9765" y="4185"/>
                      <a:pt x="11161" y="2790"/>
                      <a:pt x="13951" y="1395"/>
                    </a:cubicBezTo>
                    <a:close/>
                    <a:moveTo>
                      <a:pt x="32087" y="13951"/>
                    </a:moveTo>
                    <a:cubicBezTo>
                      <a:pt x="30692" y="11161"/>
                      <a:pt x="29297" y="9765"/>
                      <a:pt x="27902" y="9765"/>
                    </a:cubicBezTo>
                    <a:cubicBezTo>
                      <a:pt x="26507" y="8370"/>
                      <a:pt x="23716" y="8370"/>
                      <a:pt x="20926" y="8370"/>
                    </a:cubicBezTo>
                    <a:cubicBezTo>
                      <a:pt x="18136" y="8370"/>
                      <a:pt x="16741" y="8370"/>
                      <a:pt x="15346" y="9765"/>
                    </a:cubicBezTo>
                    <a:cubicBezTo>
                      <a:pt x="13951" y="11161"/>
                      <a:pt x="11161" y="12556"/>
                      <a:pt x="11161" y="15346"/>
                    </a:cubicBezTo>
                    <a:cubicBezTo>
                      <a:pt x="9765" y="18136"/>
                      <a:pt x="9765" y="19531"/>
                      <a:pt x="9765" y="22321"/>
                    </a:cubicBezTo>
                    <a:cubicBezTo>
                      <a:pt x="9765" y="25111"/>
                      <a:pt x="9765" y="27902"/>
                      <a:pt x="11161" y="29297"/>
                    </a:cubicBezTo>
                    <a:cubicBezTo>
                      <a:pt x="12556" y="32087"/>
                      <a:pt x="13951" y="33482"/>
                      <a:pt x="15346" y="34877"/>
                    </a:cubicBezTo>
                    <a:cubicBezTo>
                      <a:pt x="16741" y="36272"/>
                      <a:pt x="19531" y="36272"/>
                      <a:pt x="20926" y="36272"/>
                    </a:cubicBezTo>
                    <a:cubicBezTo>
                      <a:pt x="23716" y="36272"/>
                      <a:pt x="25111" y="36272"/>
                      <a:pt x="27902" y="34877"/>
                    </a:cubicBezTo>
                    <a:cubicBezTo>
                      <a:pt x="29297" y="33482"/>
                      <a:pt x="32087" y="32087"/>
                      <a:pt x="32087" y="29297"/>
                    </a:cubicBezTo>
                    <a:cubicBezTo>
                      <a:pt x="33482" y="26506"/>
                      <a:pt x="33482" y="25111"/>
                      <a:pt x="33482" y="22321"/>
                    </a:cubicBezTo>
                    <a:cubicBezTo>
                      <a:pt x="33482" y="18136"/>
                      <a:pt x="32087" y="15346"/>
                      <a:pt x="32087" y="13951"/>
                    </a:cubicBezTo>
                    <a:close/>
                  </a:path>
                </a:pathLst>
              </a:custGeom>
              <a:solidFill>
                <a:srgbClr val="000000"/>
              </a:solidFill>
              <a:ln w="1394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CB23118-C59D-FFC7-CB67-B7CA7C7CA753}"/>
                  </a:ext>
                </a:extLst>
              </p:cNvPr>
              <p:cNvSpPr/>
              <p:nvPr/>
            </p:nvSpPr>
            <p:spPr>
              <a:xfrm>
                <a:off x="1730102" y="1015399"/>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3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7902 w 44642"/>
                  <a:gd name="connsiteY13" fmla="*/ 32087 h 41852"/>
                  <a:gd name="connsiteX14" fmla="*/ 32087 w 44642"/>
                  <a:gd name="connsiteY14" fmla="*/ 27902 h 41852"/>
                  <a:gd name="connsiteX15" fmla="*/ 33482 w 44642"/>
                  <a:gd name="connsiteY15" fmla="*/ 19531 h 41852"/>
                  <a:gd name="connsiteX16" fmla="*/ 32087 w 44642"/>
                  <a:gd name="connsiteY16" fmla="*/ 11161 h 41852"/>
                  <a:gd name="connsiteX17" fmla="*/ 27902 w 44642"/>
                  <a:gd name="connsiteY17" fmla="*/ 6975 h 41852"/>
                  <a:gd name="connsiteX18" fmla="*/ 22321 w 44642"/>
                  <a:gd name="connsiteY18" fmla="*/ 5580 h 41852"/>
                  <a:gd name="connsiteX19" fmla="*/ 16741 w 44642"/>
                  <a:gd name="connsiteY19" fmla="*/ 6975 h 41852"/>
                  <a:gd name="connsiteX20" fmla="*/ 12556 w 44642"/>
                  <a:gd name="connsiteY20" fmla="*/ 11161 h 41852"/>
                  <a:gd name="connsiteX21" fmla="*/ 11161 w 44642"/>
                  <a:gd name="connsiteY21" fmla="*/ 19531 h 41852"/>
                  <a:gd name="connsiteX22" fmla="*/ 13951 w 44642"/>
                  <a:gd name="connsiteY22" fmla="*/ 30692 h 41852"/>
                  <a:gd name="connsiteX23" fmla="*/ 22321 w 44642"/>
                  <a:gd name="connsiteY23" fmla="*/ 34877 h 41852"/>
                  <a:gd name="connsiteX24" fmla="*/ 27902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7"/>
                      <a:pt x="0" y="25111"/>
                      <a:pt x="0" y="20926"/>
                    </a:cubicBezTo>
                    <a:cubicBezTo>
                      <a:pt x="0" y="16741"/>
                      <a:pt x="1395" y="12556"/>
                      <a:pt x="2790" y="9765"/>
                    </a:cubicBezTo>
                    <a:cubicBezTo>
                      <a:pt x="4185" y="6975"/>
                      <a:pt x="6975" y="4185"/>
                      <a:pt x="11161" y="2790"/>
                    </a:cubicBezTo>
                    <a:cubicBezTo>
                      <a:pt x="13951" y="1395"/>
                      <a:pt x="18136" y="0"/>
                      <a:pt x="22321" y="0"/>
                    </a:cubicBezTo>
                    <a:cubicBezTo>
                      <a:pt x="26507" y="0"/>
                      <a:pt x="29297" y="1395"/>
                      <a:pt x="33482" y="2790"/>
                    </a:cubicBezTo>
                    <a:cubicBezTo>
                      <a:pt x="36272" y="4185"/>
                      <a:pt x="39062" y="6975"/>
                      <a:pt x="41852" y="9765"/>
                    </a:cubicBezTo>
                    <a:cubicBezTo>
                      <a:pt x="43247" y="12556"/>
                      <a:pt x="44643" y="16741"/>
                      <a:pt x="44643" y="20926"/>
                    </a:cubicBezTo>
                    <a:cubicBezTo>
                      <a:pt x="44643" y="25111"/>
                      <a:pt x="43247" y="29297"/>
                      <a:pt x="41852" y="32087"/>
                    </a:cubicBezTo>
                    <a:cubicBezTo>
                      <a:pt x="40457" y="34877"/>
                      <a:pt x="37667" y="37667"/>
                      <a:pt x="33482" y="39062"/>
                    </a:cubicBezTo>
                    <a:cubicBezTo>
                      <a:pt x="30692" y="40457"/>
                      <a:pt x="26507" y="41852"/>
                      <a:pt x="22321" y="41852"/>
                    </a:cubicBezTo>
                    <a:cubicBezTo>
                      <a:pt x="16741" y="41852"/>
                      <a:pt x="13951" y="40457"/>
                      <a:pt x="9766" y="39062"/>
                    </a:cubicBezTo>
                    <a:close/>
                    <a:moveTo>
                      <a:pt x="27902" y="32087"/>
                    </a:moveTo>
                    <a:cubicBezTo>
                      <a:pt x="29297" y="30692"/>
                      <a:pt x="32087" y="29297"/>
                      <a:pt x="32087" y="27902"/>
                    </a:cubicBezTo>
                    <a:cubicBezTo>
                      <a:pt x="33482" y="25111"/>
                      <a:pt x="33482" y="23716"/>
                      <a:pt x="33482" y="19531"/>
                    </a:cubicBezTo>
                    <a:cubicBezTo>
                      <a:pt x="33482" y="16741"/>
                      <a:pt x="33482" y="13951"/>
                      <a:pt x="32087" y="11161"/>
                    </a:cubicBezTo>
                    <a:cubicBezTo>
                      <a:pt x="30692" y="8370"/>
                      <a:pt x="29297" y="6975"/>
                      <a:pt x="27902" y="6975"/>
                    </a:cubicBezTo>
                    <a:cubicBezTo>
                      <a:pt x="26507" y="5580"/>
                      <a:pt x="23716" y="5580"/>
                      <a:pt x="22321" y="5580"/>
                    </a:cubicBezTo>
                    <a:cubicBezTo>
                      <a:pt x="19531" y="5580"/>
                      <a:pt x="18136" y="5580"/>
                      <a:pt x="16741" y="6975"/>
                    </a:cubicBezTo>
                    <a:cubicBezTo>
                      <a:pt x="15346" y="8370"/>
                      <a:pt x="13951" y="9765"/>
                      <a:pt x="12556" y="11161"/>
                    </a:cubicBezTo>
                    <a:cubicBezTo>
                      <a:pt x="11161" y="13951"/>
                      <a:pt x="11161" y="15346"/>
                      <a:pt x="11161" y="19531"/>
                    </a:cubicBezTo>
                    <a:cubicBezTo>
                      <a:pt x="11161" y="23716"/>
                      <a:pt x="12556" y="27902"/>
                      <a:pt x="13951" y="30692"/>
                    </a:cubicBezTo>
                    <a:cubicBezTo>
                      <a:pt x="15346" y="33482"/>
                      <a:pt x="19531" y="34877"/>
                      <a:pt x="22321" y="34877"/>
                    </a:cubicBezTo>
                    <a:cubicBezTo>
                      <a:pt x="23716" y="33482"/>
                      <a:pt x="25111" y="33482"/>
                      <a:pt x="27902" y="32087"/>
                    </a:cubicBezTo>
                    <a:close/>
                  </a:path>
                </a:pathLst>
              </a:custGeom>
              <a:solidFill>
                <a:srgbClr val="000000"/>
              </a:solidFill>
              <a:ln w="1394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ACDB71-6657-F195-6DE2-669044B3D672}"/>
                  </a:ext>
                </a:extLst>
              </p:cNvPr>
              <p:cNvSpPr/>
              <p:nvPr/>
            </p:nvSpPr>
            <p:spPr>
              <a:xfrm>
                <a:off x="1780324" y="1014004"/>
                <a:ext cx="61383" cy="41852"/>
              </a:xfrm>
              <a:custGeom>
                <a:avLst/>
                <a:gdLst>
                  <a:gd name="connsiteX0" fmla="*/ 61383 w 61383"/>
                  <a:gd name="connsiteY0" fmla="*/ 0 h 41852"/>
                  <a:gd name="connsiteX1" fmla="*/ 48828 w 61383"/>
                  <a:gd name="connsiteY1" fmla="*/ 41852 h 41852"/>
                  <a:gd name="connsiteX2" fmla="*/ 39062 w 61383"/>
                  <a:gd name="connsiteY2" fmla="*/ 41852 h 41852"/>
                  <a:gd name="connsiteX3" fmla="*/ 30692 w 61383"/>
                  <a:gd name="connsiteY3" fmla="*/ 11161 h 41852"/>
                  <a:gd name="connsiteX4" fmla="*/ 22321 w 61383"/>
                  <a:gd name="connsiteY4" fmla="*/ 41852 h 41852"/>
                  <a:gd name="connsiteX5" fmla="*/ 12556 w 61383"/>
                  <a:gd name="connsiteY5" fmla="*/ 41852 h 41852"/>
                  <a:gd name="connsiteX6" fmla="*/ 0 w 61383"/>
                  <a:gd name="connsiteY6" fmla="*/ 0 h 41852"/>
                  <a:gd name="connsiteX7" fmla="*/ 8371 w 61383"/>
                  <a:gd name="connsiteY7" fmla="*/ 0 h 41852"/>
                  <a:gd name="connsiteX8" fmla="*/ 16741 w 61383"/>
                  <a:gd name="connsiteY8" fmla="*/ 33482 h 41852"/>
                  <a:gd name="connsiteX9" fmla="*/ 25111 w 61383"/>
                  <a:gd name="connsiteY9" fmla="*/ 0 h 41852"/>
                  <a:gd name="connsiteX10" fmla="*/ 34877 w 61383"/>
                  <a:gd name="connsiteY10" fmla="*/ 0 h 41852"/>
                  <a:gd name="connsiteX11" fmla="*/ 43247 w 61383"/>
                  <a:gd name="connsiteY11" fmla="*/ 33482 h 41852"/>
                  <a:gd name="connsiteX12" fmla="*/ 51618 w 61383"/>
                  <a:gd name="connsiteY12" fmla="*/ 0 h 41852"/>
                  <a:gd name="connsiteX13" fmla="*/ 61383 w 61383"/>
                  <a:gd name="connsiteY13"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83" h="41852">
                    <a:moveTo>
                      <a:pt x="61383" y="0"/>
                    </a:moveTo>
                    <a:lnTo>
                      <a:pt x="48828" y="41852"/>
                    </a:lnTo>
                    <a:lnTo>
                      <a:pt x="39062" y="41852"/>
                    </a:lnTo>
                    <a:lnTo>
                      <a:pt x="30692" y="11161"/>
                    </a:lnTo>
                    <a:lnTo>
                      <a:pt x="22321" y="41852"/>
                    </a:lnTo>
                    <a:lnTo>
                      <a:pt x="12556" y="41852"/>
                    </a:lnTo>
                    <a:lnTo>
                      <a:pt x="0" y="0"/>
                    </a:lnTo>
                    <a:lnTo>
                      <a:pt x="8371" y="0"/>
                    </a:lnTo>
                    <a:lnTo>
                      <a:pt x="16741" y="33482"/>
                    </a:lnTo>
                    <a:lnTo>
                      <a:pt x="25111" y="0"/>
                    </a:lnTo>
                    <a:lnTo>
                      <a:pt x="34877" y="0"/>
                    </a:lnTo>
                    <a:lnTo>
                      <a:pt x="43247" y="33482"/>
                    </a:lnTo>
                    <a:lnTo>
                      <a:pt x="51618" y="0"/>
                    </a:lnTo>
                    <a:lnTo>
                      <a:pt x="61383" y="0"/>
                    </a:lnTo>
                    <a:close/>
                  </a:path>
                </a:pathLst>
              </a:custGeom>
              <a:solidFill>
                <a:srgbClr val="000000"/>
              </a:solidFill>
              <a:ln w="1394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43B33AD-EE5C-F278-370E-B68922A08351}"/>
                  </a:ext>
                </a:extLst>
              </p:cNvPr>
              <p:cNvSpPr/>
              <p:nvPr/>
            </p:nvSpPr>
            <p:spPr>
              <a:xfrm>
                <a:off x="1850078" y="1016794"/>
                <a:ext cx="41852" cy="41852"/>
              </a:xfrm>
              <a:custGeom>
                <a:avLst/>
                <a:gdLst>
                  <a:gd name="connsiteX0" fmla="*/ 40457 w 41852"/>
                  <a:gd name="connsiteY0" fmla="*/ 22321 h 41852"/>
                  <a:gd name="connsiteX1" fmla="*/ 8371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7 w 41852"/>
                  <a:gd name="connsiteY19" fmla="*/ 6975 h 41852"/>
                  <a:gd name="connsiteX20" fmla="*/ 20926 w 41852"/>
                  <a:gd name="connsiteY20" fmla="*/ 4185 h 41852"/>
                  <a:gd name="connsiteX21" fmla="*/ 12556 w 41852"/>
                  <a:gd name="connsiteY21" fmla="*/ 6975 h 41852"/>
                  <a:gd name="connsiteX22" fmla="*/ 8371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1" y="22321"/>
                    </a:lnTo>
                    <a:cubicBezTo>
                      <a:pt x="8371" y="25111"/>
                      <a:pt x="9765" y="27902"/>
                      <a:pt x="12556" y="30692"/>
                    </a:cubicBezTo>
                    <a:cubicBezTo>
                      <a:pt x="15346" y="32087"/>
                      <a:pt x="18136" y="33482"/>
                      <a:pt x="20926" y="33482"/>
                    </a:cubicBezTo>
                    <a:cubicBezTo>
                      <a:pt x="25111" y="33482"/>
                      <a:pt x="29297"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0457" y="19531"/>
                      <a:pt x="40457" y="20926"/>
                      <a:pt x="40457" y="22321"/>
                    </a:cubicBezTo>
                    <a:close/>
                    <a:moveTo>
                      <a:pt x="32087" y="15346"/>
                    </a:moveTo>
                    <a:cubicBezTo>
                      <a:pt x="32087" y="12556"/>
                      <a:pt x="30692" y="9766"/>
                      <a:pt x="29297" y="6975"/>
                    </a:cubicBezTo>
                    <a:cubicBezTo>
                      <a:pt x="26506" y="5580"/>
                      <a:pt x="23716" y="4185"/>
                      <a:pt x="20926" y="4185"/>
                    </a:cubicBezTo>
                    <a:cubicBezTo>
                      <a:pt x="18136" y="4185"/>
                      <a:pt x="15346" y="5580"/>
                      <a:pt x="12556" y="6975"/>
                    </a:cubicBezTo>
                    <a:cubicBezTo>
                      <a:pt x="9765" y="8370"/>
                      <a:pt x="9765" y="11161"/>
                      <a:pt x="8371"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F9107A4-EFAB-7A0E-1E87-8AC3969ED377}"/>
                  </a:ext>
                </a:extLst>
              </p:cNvPr>
              <p:cNvSpPr/>
              <p:nvPr/>
            </p:nvSpPr>
            <p:spPr>
              <a:xfrm>
                <a:off x="1901696" y="1014004"/>
                <a:ext cx="22321" cy="41852"/>
              </a:xfrm>
              <a:custGeom>
                <a:avLst/>
                <a:gdLst>
                  <a:gd name="connsiteX0" fmla="*/ 15346 w 22321"/>
                  <a:gd name="connsiteY0" fmla="*/ 1395 h 41852"/>
                  <a:gd name="connsiteX1" fmla="*/ 22321 w 22321"/>
                  <a:gd name="connsiteY1" fmla="*/ 0 h 41852"/>
                  <a:gd name="connsiteX2" fmla="*/ 22321 w 22321"/>
                  <a:gd name="connsiteY2" fmla="*/ 8370 h 41852"/>
                  <a:gd name="connsiteX3" fmla="*/ 19531 w 22321"/>
                  <a:gd name="connsiteY3" fmla="*/ 8370 h 41852"/>
                  <a:gd name="connsiteX4" fmla="*/ 11161 w 22321"/>
                  <a:gd name="connsiteY4" fmla="*/ 11161 h 41852"/>
                  <a:gd name="connsiteX5" fmla="*/ 8371 w 22321"/>
                  <a:gd name="connsiteY5" fmla="*/ 19531 h 41852"/>
                  <a:gd name="connsiteX6" fmla="*/ 8371 w 22321"/>
                  <a:gd name="connsiteY6" fmla="*/ 41852 h 41852"/>
                  <a:gd name="connsiteX7" fmla="*/ 0 w 22321"/>
                  <a:gd name="connsiteY7" fmla="*/ 41852 h 41852"/>
                  <a:gd name="connsiteX8" fmla="*/ 0 w 22321"/>
                  <a:gd name="connsiteY8" fmla="*/ 0 h 41852"/>
                  <a:gd name="connsiteX9" fmla="*/ 8371 w 22321"/>
                  <a:gd name="connsiteY9" fmla="*/ 0 h 41852"/>
                  <a:gd name="connsiteX10" fmla="*/ 8371 w 22321"/>
                  <a:gd name="connsiteY10" fmla="*/ 5580 h 41852"/>
                  <a:gd name="connsiteX11" fmla="*/ 15346 w 22321"/>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1" h="41852">
                    <a:moveTo>
                      <a:pt x="15346" y="1395"/>
                    </a:moveTo>
                    <a:cubicBezTo>
                      <a:pt x="18136" y="0"/>
                      <a:pt x="19531" y="0"/>
                      <a:pt x="22321" y="0"/>
                    </a:cubicBezTo>
                    <a:lnTo>
                      <a:pt x="22321" y="8370"/>
                    </a:lnTo>
                    <a:lnTo>
                      <a:pt x="19531" y="8370"/>
                    </a:lnTo>
                    <a:cubicBezTo>
                      <a:pt x="16741" y="8370"/>
                      <a:pt x="13951" y="9765"/>
                      <a:pt x="11161" y="11161"/>
                    </a:cubicBezTo>
                    <a:cubicBezTo>
                      <a:pt x="9765" y="12556"/>
                      <a:pt x="8371" y="15346"/>
                      <a:pt x="8371" y="19531"/>
                    </a:cubicBezTo>
                    <a:lnTo>
                      <a:pt x="8371" y="41852"/>
                    </a:lnTo>
                    <a:lnTo>
                      <a:pt x="0" y="41852"/>
                    </a:lnTo>
                    <a:lnTo>
                      <a:pt x="0" y="0"/>
                    </a:lnTo>
                    <a:lnTo>
                      <a:pt x="8371" y="0"/>
                    </a:lnTo>
                    <a:lnTo>
                      <a:pt x="8371" y="5580"/>
                    </a:lnTo>
                    <a:cubicBezTo>
                      <a:pt x="11161" y="4185"/>
                      <a:pt x="12556" y="2790"/>
                      <a:pt x="15346" y="1395"/>
                    </a:cubicBezTo>
                    <a:close/>
                  </a:path>
                </a:pathLst>
              </a:custGeom>
              <a:solidFill>
                <a:srgbClr val="000000"/>
              </a:solidFill>
              <a:ln w="1394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92A0903-4B02-4416-9AF8-D8207FB55FB7}"/>
                  </a:ext>
                </a:extLst>
              </p:cNvPr>
              <p:cNvSpPr/>
              <p:nvPr/>
            </p:nvSpPr>
            <p:spPr>
              <a:xfrm>
                <a:off x="1935178" y="997263"/>
                <a:ext cx="11160" cy="58593"/>
              </a:xfrm>
              <a:custGeom>
                <a:avLst/>
                <a:gdLst>
                  <a:gd name="connsiteX0" fmla="*/ 1395 w 11160"/>
                  <a:gd name="connsiteY0" fmla="*/ 9766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6 h 58593"/>
                  <a:gd name="connsiteX7" fmla="*/ 5580 w 11160"/>
                  <a:gd name="connsiteY7" fmla="*/ 11161 h 58593"/>
                  <a:gd name="connsiteX8" fmla="*/ 1395 w 11160"/>
                  <a:gd name="connsiteY8" fmla="*/ 9766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6"/>
                    </a:moveTo>
                    <a:cubicBezTo>
                      <a:pt x="0" y="8371"/>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1"/>
                      <a:pt x="9765" y="9766"/>
                    </a:cubicBezTo>
                    <a:cubicBezTo>
                      <a:pt x="8370" y="11161"/>
                      <a:pt x="6975" y="11161"/>
                      <a:pt x="5580" y="11161"/>
                    </a:cubicBezTo>
                    <a:cubicBezTo>
                      <a:pt x="4185" y="11161"/>
                      <a:pt x="2790" y="11161"/>
                      <a:pt x="1395" y="9766"/>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0BC0A94-C65E-3877-C0B1-0F6D2509C0E1}"/>
                  </a:ext>
                </a:extLst>
              </p:cNvPr>
              <p:cNvSpPr/>
              <p:nvPr/>
            </p:nvSpPr>
            <p:spPr>
              <a:xfrm>
                <a:off x="1960289" y="1012609"/>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1 w 39062"/>
                  <a:gd name="connsiteY9" fmla="*/ 19531 h 43247"/>
                  <a:gd name="connsiteX10" fmla="*/ 8371 w 39062"/>
                  <a:gd name="connsiteY10" fmla="*/ 43247 h 43247"/>
                  <a:gd name="connsiteX11" fmla="*/ 0 w 39062"/>
                  <a:gd name="connsiteY11" fmla="*/ 43247 h 43247"/>
                  <a:gd name="connsiteX12" fmla="*/ 0 w 39062"/>
                  <a:gd name="connsiteY12" fmla="*/ 1395 h 43247"/>
                  <a:gd name="connsiteX13" fmla="*/ 8371 w 39062"/>
                  <a:gd name="connsiteY13" fmla="*/ 1395 h 43247"/>
                  <a:gd name="connsiteX14" fmla="*/ 8371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7" y="12556"/>
                      <a:pt x="27902" y="11161"/>
                    </a:cubicBezTo>
                    <a:cubicBezTo>
                      <a:pt x="26507" y="9765"/>
                      <a:pt x="23716" y="8370"/>
                      <a:pt x="19531" y="8370"/>
                    </a:cubicBezTo>
                    <a:cubicBezTo>
                      <a:pt x="16741"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5111" y="1395"/>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562E9F-5245-C9D0-FAD1-0B4233A1505A}"/>
                  </a:ext>
                </a:extLst>
              </p:cNvPr>
              <p:cNvSpPr/>
              <p:nvPr/>
            </p:nvSpPr>
            <p:spPr>
              <a:xfrm>
                <a:off x="2010512" y="1012609"/>
                <a:ext cx="43247" cy="64173"/>
              </a:xfrm>
              <a:custGeom>
                <a:avLst/>
                <a:gdLst>
                  <a:gd name="connsiteX0" fmla="*/ 29297 w 43247"/>
                  <a:gd name="connsiteY0" fmla="*/ 2790 h 64173"/>
                  <a:gd name="connsiteX1" fmla="*/ 34877 w 43247"/>
                  <a:gd name="connsiteY1" fmla="*/ 6975 h 64173"/>
                  <a:gd name="connsiteX2" fmla="*/ 34877 w 43247"/>
                  <a:gd name="connsiteY2" fmla="*/ 1395 h 64173"/>
                  <a:gd name="connsiteX3" fmla="*/ 43247 w 43247"/>
                  <a:gd name="connsiteY3" fmla="*/ 1395 h 64173"/>
                  <a:gd name="connsiteX4" fmla="*/ 43247 w 43247"/>
                  <a:gd name="connsiteY4" fmla="*/ 44642 h 64173"/>
                  <a:gd name="connsiteX5" fmla="*/ 40457 w 43247"/>
                  <a:gd name="connsiteY5" fmla="*/ 54408 h 64173"/>
                  <a:gd name="connsiteX6" fmla="*/ 33482 w 43247"/>
                  <a:gd name="connsiteY6" fmla="*/ 61383 h 64173"/>
                  <a:gd name="connsiteX7" fmla="*/ 22321 w 43247"/>
                  <a:gd name="connsiteY7" fmla="*/ 64173 h 64173"/>
                  <a:gd name="connsiteX8" fmla="*/ 8371 w 43247"/>
                  <a:gd name="connsiteY8" fmla="*/ 59988 h 64173"/>
                  <a:gd name="connsiteX9" fmla="*/ 1395 w 43247"/>
                  <a:gd name="connsiteY9" fmla="*/ 48828 h 64173"/>
                  <a:gd name="connsiteX10" fmla="*/ 9765 w 43247"/>
                  <a:gd name="connsiteY10" fmla="*/ 48828 h 64173"/>
                  <a:gd name="connsiteX11" fmla="*/ 13951 w 43247"/>
                  <a:gd name="connsiteY11" fmla="*/ 54408 h 64173"/>
                  <a:gd name="connsiteX12" fmla="*/ 22321 w 43247"/>
                  <a:gd name="connsiteY12" fmla="*/ 55803 h 64173"/>
                  <a:gd name="connsiteX13" fmla="*/ 30692 w 43247"/>
                  <a:gd name="connsiteY13" fmla="*/ 53013 h 64173"/>
                  <a:gd name="connsiteX14" fmla="*/ 33482 w 43247"/>
                  <a:gd name="connsiteY14" fmla="*/ 43247 h 64173"/>
                  <a:gd name="connsiteX15" fmla="*/ 33482 w 43247"/>
                  <a:gd name="connsiteY15" fmla="*/ 36272 h 64173"/>
                  <a:gd name="connsiteX16" fmla="*/ 27902 w 43247"/>
                  <a:gd name="connsiteY16" fmla="*/ 41852 h 64173"/>
                  <a:gd name="connsiteX17" fmla="*/ 19531 w 43247"/>
                  <a:gd name="connsiteY17" fmla="*/ 43247 h 64173"/>
                  <a:gd name="connsiteX18" fmla="*/ 9765 w 43247"/>
                  <a:gd name="connsiteY18" fmla="*/ 40457 h 64173"/>
                  <a:gd name="connsiteX19" fmla="*/ 2790 w 43247"/>
                  <a:gd name="connsiteY19" fmla="*/ 32087 h 64173"/>
                  <a:gd name="connsiteX20" fmla="*/ 0 w 43247"/>
                  <a:gd name="connsiteY20" fmla="*/ 20926 h 64173"/>
                  <a:gd name="connsiteX21" fmla="*/ 2790 w 43247"/>
                  <a:gd name="connsiteY21" fmla="*/ 9765 h 64173"/>
                  <a:gd name="connsiteX22" fmla="*/ 9765 w 43247"/>
                  <a:gd name="connsiteY22" fmla="*/ 2790 h 64173"/>
                  <a:gd name="connsiteX23" fmla="*/ 19531 w 43247"/>
                  <a:gd name="connsiteY23" fmla="*/ 0 h 64173"/>
                  <a:gd name="connsiteX24" fmla="*/ 29297 w 43247"/>
                  <a:gd name="connsiteY24" fmla="*/ 2790 h 64173"/>
                  <a:gd name="connsiteX25" fmla="*/ 33482 w 43247"/>
                  <a:gd name="connsiteY25" fmla="*/ 15346 h 64173"/>
                  <a:gd name="connsiteX26" fmla="*/ 29297 w 43247"/>
                  <a:gd name="connsiteY26" fmla="*/ 9765 h 64173"/>
                  <a:gd name="connsiteX27" fmla="*/ 23716 w 43247"/>
                  <a:gd name="connsiteY27" fmla="*/ 8370 h 64173"/>
                  <a:gd name="connsiteX28" fmla="*/ 18136 w 43247"/>
                  <a:gd name="connsiteY28" fmla="*/ 9765 h 64173"/>
                  <a:gd name="connsiteX29" fmla="*/ 13951 w 43247"/>
                  <a:gd name="connsiteY29" fmla="*/ 13951 h 64173"/>
                  <a:gd name="connsiteX30" fmla="*/ 12556 w 43247"/>
                  <a:gd name="connsiteY30" fmla="*/ 20926 h 64173"/>
                  <a:gd name="connsiteX31" fmla="*/ 13951 w 43247"/>
                  <a:gd name="connsiteY31" fmla="*/ 27902 h 64173"/>
                  <a:gd name="connsiteX32" fmla="*/ 18136 w 43247"/>
                  <a:gd name="connsiteY32" fmla="*/ 33482 h 64173"/>
                  <a:gd name="connsiteX33" fmla="*/ 23716 w 43247"/>
                  <a:gd name="connsiteY33" fmla="*/ 34877 h 64173"/>
                  <a:gd name="connsiteX34" fmla="*/ 29297 w 43247"/>
                  <a:gd name="connsiteY34" fmla="*/ 33482 h 64173"/>
                  <a:gd name="connsiteX35" fmla="*/ 33482 w 43247"/>
                  <a:gd name="connsiteY35" fmla="*/ 27902 h 64173"/>
                  <a:gd name="connsiteX36" fmla="*/ 34877 w 43247"/>
                  <a:gd name="connsiteY36" fmla="*/ 20926 h 64173"/>
                  <a:gd name="connsiteX37" fmla="*/ 33482 w 43247"/>
                  <a:gd name="connsiteY37" fmla="*/ 15346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47" h="64173">
                    <a:moveTo>
                      <a:pt x="29297" y="2790"/>
                    </a:moveTo>
                    <a:cubicBezTo>
                      <a:pt x="32087" y="4185"/>
                      <a:pt x="33482" y="5580"/>
                      <a:pt x="34877" y="6975"/>
                    </a:cubicBezTo>
                    <a:lnTo>
                      <a:pt x="34877" y="1395"/>
                    </a:lnTo>
                    <a:lnTo>
                      <a:pt x="43247" y="1395"/>
                    </a:lnTo>
                    <a:lnTo>
                      <a:pt x="43247" y="44642"/>
                    </a:lnTo>
                    <a:cubicBezTo>
                      <a:pt x="43247" y="48828"/>
                      <a:pt x="41852" y="51618"/>
                      <a:pt x="40457" y="54408"/>
                    </a:cubicBezTo>
                    <a:cubicBezTo>
                      <a:pt x="39062" y="57198"/>
                      <a:pt x="36272" y="59988"/>
                      <a:pt x="33482" y="61383"/>
                    </a:cubicBezTo>
                    <a:cubicBezTo>
                      <a:pt x="30692" y="62778"/>
                      <a:pt x="26506" y="64173"/>
                      <a:pt x="22321" y="64173"/>
                    </a:cubicBezTo>
                    <a:cubicBezTo>
                      <a:pt x="16741" y="64173"/>
                      <a:pt x="12556" y="62778"/>
                      <a:pt x="8371" y="59988"/>
                    </a:cubicBezTo>
                    <a:cubicBezTo>
                      <a:pt x="4185" y="57198"/>
                      <a:pt x="2790" y="53013"/>
                      <a:pt x="1395" y="48828"/>
                    </a:cubicBezTo>
                    <a:lnTo>
                      <a:pt x="9765" y="48828"/>
                    </a:lnTo>
                    <a:cubicBezTo>
                      <a:pt x="9765" y="51618"/>
                      <a:pt x="11161" y="53013"/>
                      <a:pt x="13951" y="54408"/>
                    </a:cubicBezTo>
                    <a:cubicBezTo>
                      <a:pt x="16741" y="55803"/>
                      <a:pt x="18136" y="55803"/>
                      <a:pt x="22321" y="55803"/>
                    </a:cubicBezTo>
                    <a:cubicBezTo>
                      <a:pt x="26506" y="55803"/>
                      <a:pt x="29297" y="54408"/>
                      <a:pt x="30692" y="53013"/>
                    </a:cubicBezTo>
                    <a:cubicBezTo>
                      <a:pt x="33482" y="50223"/>
                      <a:pt x="33482" y="47432"/>
                      <a:pt x="33482" y="43247"/>
                    </a:cubicBezTo>
                    <a:lnTo>
                      <a:pt x="33482" y="36272"/>
                    </a:lnTo>
                    <a:cubicBezTo>
                      <a:pt x="32087" y="37667"/>
                      <a:pt x="30692" y="40457"/>
                      <a:pt x="27902" y="41852"/>
                    </a:cubicBezTo>
                    <a:cubicBezTo>
                      <a:pt x="25111" y="43247"/>
                      <a:pt x="22321" y="43247"/>
                      <a:pt x="19531" y="43247"/>
                    </a:cubicBezTo>
                    <a:cubicBezTo>
                      <a:pt x="15346" y="43247"/>
                      <a:pt x="12556" y="41852"/>
                      <a:pt x="9765" y="40457"/>
                    </a:cubicBezTo>
                    <a:cubicBezTo>
                      <a:pt x="6975" y="39062"/>
                      <a:pt x="4185" y="36272"/>
                      <a:pt x="2790" y="32087"/>
                    </a:cubicBezTo>
                    <a:cubicBezTo>
                      <a:pt x="1395" y="29297"/>
                      <a:pt x="0" y="25111"/>
                      <a:pt x="0" y="20926"/>
                    </a:cubicBezTo>
                    <a:cubicBezTo>
                      <a:pt x="0" y="16741"/>
                      <a:pt x="1395" y="12556"/>
                      <a:pt x="2790" y="9765"/>
                    </a:cubicBezTo>
                    <a:cubicBezTo>
                      <a:pt x="4185" y="6975"/>
                      <a:pt x="6975" y="4185"/>
                      <a:pt x="9765" y="2790"/>
                    </a:cubicBezTo>
                    <a:cubicBezTo>
                      <a:pt x="12556" y="1395"/>
                      <a:pt x="16741" y="0"/>
                      <a:pt x="19531" y="0"/>
                    </a:cubicBezTo>
                    <a:cubicBezTo>
                      <a:pt x="23716" y="1395"/>
                      <a:pt x="26506" y="1395"/>
                      <a:pt x="29297" y="2790"/>
                    </a:cubicBezTo>
                    <a:close/>
                    <a:moveTo>
                      <a:pt x="33482" y="15346"/>
                    </a:moveTo>
                    <a:cubicBezTo>
                      <a:pt x="32087" y="12556"/>
                      <a:pt x="30692" y="11161"/>
                      <a:pt x="29297" y="9765"/>
                    </a:cubicBezTo>
                    <a:cubicBezTo>
                      <a:pt x="27902" y="8370"/>
                      <a:pt x="25111" y="8370"/>
                      <a:pt x="23716" y="8370"/>
                    </a:cubicBezTo>
                    <a:cubicBezTo>
                      <a:pt x="22321" y="8370"/>
                      <a:pt x="19531" y="8370"/>
                      <a:pt x="18136" y="9765"/>
                    </a:cubicBezTo>
                    <a:cubicBezTo>
                      <a:pt x="16741" y="11161"/>
                      <a:pt x="13951" y="12556"/>
                      <a:pt x="13951" y="13951"/>
                    </a:cubicBezTo>
                    <a:cubicBezTo>
                      <a:pt x="12556" y="16741"/>
                      <a:pt x="12556" y="18136"/>
                      <a:pt x="12556" y="20926"/>
                    </a:cubicBezTo>
                    <a:cubicBezTo>
                      <a:pt x="12556" y="23716"/>
                      <a:pt x="12556" y="26506"/>
                      <a:pt x="13951" y="27902"/>
                    </a:cubicBezTo>
                    <a:cubicBezTo>
                      <a:pt x="15346" y="30692"/>
                      <a:pt x="16741" y="32087"/>
                      <a:pt x="18136" y="33482"/>
                    </a:cubicBezTo>
                    <a:cubicBezTo>
                      <a:pt x="19531" y="34877"/>
                      <a:pt x="22321" y="34877"/>
                      <a:pt x="23716" y="34877"/>
                    </a:cubicBezTo>
                    <a:cubicBezTo>
                      <a:pt x="26506" y="34877"/>
                      <a:pt x="27902" y="34877"/>
                      <a:pt x="29297" y="33482"/>
                    </a:cubicBezTo>
                    <a:cubicBezTo>
                      <a:pt x="30692" y="32087"/>
                      <a:pt x="33482" y="30692"/>
                      <a:pt x="33482" y="27902"/>
                    </a:cubicBezTo>
                    <a:cubicBezTo>
                      <a:pt x="34877" y="25111"/>
                      <a:pt x="34877" y="23716"/>
                      <a:pt x="34877" y="20926"/>
                    </a:cubicBezTo>
                    <a:cubicBezTo>
                      <a:pt x="34877" y="19531"/>
                      <a:pt x="33482" y="16741"/>
                      <a:pt x="33482" y="15346"/>
                    </a:cubicBezTo>
                    <a:close/>
                  </a:path>
                </a:pathLst>
              </a:custGeom>
              <a:solidFill>
                <a:srgbClr val="000000"/>
              </a:solidFill>
              <a:ln w="1394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587C6BE-E9D7-0406-DBDD-7314D046C07E}"/>
                  </a:ext>
                </a:extLst>
              </p:cNvPr>
              <p:cNvSpPr/>
              <p:nvPr/>
            </p:nvSpPr>
            <p:spPr>
              <a:xfrm>
                <a:off x="1547347" y="1094918"/>
                <a:ext cx="72543" cy="53012"/>
              </a:xfrm>
              <a:custGeom>
                <a:avLst/>
                <a:gdLst>
                  <a:gd name="connsiteX0" fmla="*/ 72544 w 72543"/>
                  <a:gd name="connsiteY0" fmla="*/ 0 h 53012"/>
                  <a:gd name="connsiteX1" fmla="*/ 57198 w 72543"/>
                  <a:gd name="connsiteY1" fmla="*/ 53013 h 53012"/>
                  <a:gd name="connsiteX2" fmla="*/ 47432 w 72543"/>
                  <a:gd name="connsiteY2" fmla="*/ 53013 h 53012"/>
                  <a:gd name="connsiteX3" fmla="*/ 36272 w 72543"/>
                  <a:gd name="connsiteY3" fmla="*/ 12556 h 53012"/>
                  <a:gd name="connsiteX4" fmla="*/ 25111 w 72543"/>
                  <a:gd name="connsiteY4" fmla="*/ 53013 h 53012"/>
                  <a:gd name="connsiteX5" fmla="*/ 15346 w 72543"/>
                  <a:gd name="connsiteY5" fmla="*/ 53013 h 53012"/>
                  <a:gd name="connsiteX6" fmla="*/ 0 w 72543"/>
                  <a:gd name="connsiteY6" fmla="*/ 0 h 53012"/>
                  <a:gd name="connsiteX7" fmla="*/ 9765 w 72543"/>
                  <a:gd name="connsiteY7" fmla="*/ 0 h 53012"/>
                  <a:gd name="connsiteX8" fmla="*/ 20926 w 72543"/>
                  <a:gd name="connsiteY8" fmla="*/ 43247 h 53012"/>
                  <a:gd name="connsiteX9" fmla="*/ 33482 w 72543"/>
                  <a:gd name="connsiteY9" fmla="*/ 0 h 53012"/>
                  <a:gd name="connsiteX10" fmla="*/ 43247 w 72543"/>
                  <a:gd name="connsiteY10" fmla="*/ 0 h 53012"/>
                  <a:gd name="connsiteX11" fmla="*/ 54408 w 72543"/>
                  <a:gd name="connsiteY11" fmla="*/ 43247 h 53012"/>
                  <a:gd name="connsiteX12" fmla="*/ 65568 w 72543"/>
                  <a:gd name="connsiteY12" fmla="*/ 0 h 53012"/>
                  <a:gd name="connsiteX13" fmla="*/ 72544 w 72543"/>
                  <a:gd name="connsiteY13" fmla="*/ 0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43" h="53012">
                    <a:moveTo>
                      <a:pt x="72544" y="0"/>
                    </a:moveTo>
                    <a:lnTo>
                      <a:pt x="57198" y="53013"/>
                    </a:lnTo>
                    <a:lnTo>
                      <a:pt x="47432" y="53013"/>
                    </a:lnTo>
                    <a:lnTo>
                      <a:pt x="36272" y="12556"/>
                    </a:lnTo>
                    <a:lnTo>
                      <a:pt x="25111" y="53013"/>
                    </a:lnTo>
                    <a:lnTo>
                      <a:pt x="15346" y="53013"/>
                    </a:lnTo>
                    <a:lnTo>
                      <a:pt x="0" y="0"/>
                    </a:lnTo>
                    <a:lnTo>
                      <a:pt x="9765" y="0"/>
                    </a:lnTo>
                    <a:lnTo>
                      <a:pt x="20926" y="43247"/>
                    </a:lnTo>
                    <a:lnTo>
                      <a:pt x="33482" y="0"/>
                    </a:lnTo>
                    <a:lnTo>
                      <a:pt x="43247" y="0"/>
                    </a:lnTo>
                    <a:lnTo>
                      <a:pt x="54408" y="43247"/>
                    </a:lnTo>
                    <a:lnTo>
                      <a:pt x="65568" y="0"/>
                    </a:lnTo>
                    <a:lnTo>
                      <a:pt x="72544" y="0"/>
                    </a:lnTo>
                    <a:close/>
                  </a:path>
                </a:pathLst>
              </a:custGeom>
              <a:solidFill>
                <a:srgbClr val="000000"/>
              </a:solidFill>
              <a:ln w="1394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17E077D-6F9F-D751-9646-08FC4B51068F}"/>
                  </a:ext>
                </a:extLst>
              </p:cNvPr>
              <p:cNvSpPr/>
              <p:nvPr/>
            </p:nvSpPr>
            <p:spPr>
              <a:xfrm>
                <a:off x="1628261" y="110747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6 h 41852"/>
                  <a:gd name="connsiteX4" fmla="*/ 11160 w 44642"/>
                  <a:gd name="connsiteY4" fmla="*/ 2790 h 41852"/>
                  <a:gd name="connsiteX5" fmla="*/ 22321 w 44642"/>
                  <a:gd name="connsiteY5" fmla="*/ 0 h 41852"/>
                  <a:gd name="connsiteX6" fmla="*/ 33482 w 44642"/>
                  <a:gd name="connsiteY6" fmla="*/ 2790 h 41852"/>
                  <a:gd name="connsiteX7" fmla="*/ 41852 w 44642"/>
                  <a:gd name="connsiteY7" fmla="*/ 9766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6506 w 44642"/>
                  <a:gd name="connsiteY13" fmla="*/ 32087 h 41852"/>
                  <a:gd name="connsiteX14" fmla="*/ 30692 w 44642"/>
                  <a:gd name="connsiteY14" fmla="*/ 27902 h 41852"/>
                  <a:gd name="connsiteX15" fmla="*/ 32087 w 44642"/>
                  <a:gd name="connsiteY15" fmla="*/ 19531 h 41852"/>
                  <a:gd name="connsiteX16" fmla="*/ 30692 w 44642"/>
                  <a:gd name="connsiteY16" fmla="*/ 11161 h 41852"/>
                  <a:gd name="connsiteX17" fmla="*/ 26506 w 44642"/>
                  <a:gd name="connsiteY17" fmla="*/ 6975 h 41852"/>
                  <a:gd name="connsiteX18" fmla="*/ 20926 w 44642"/>
                  <a:gd name="connsiteY18" fmla="*/ 5580 h 41852"/>
                  <a:gd name="connsiteX19" fmla="*/ 15346 w 44642"/>
                  <a:gd name="connsiteY19" fmla="*/ 6975 h 41852"/>
                  <a:gd name="connsiteX20" fmla="*/ 11160 w 44642"/>
                  <a:gd name="connsiteY20" fmla="*/ 11161 h 41852"/>
                  <a:gd name="connsiteX21" fmla="*/ 9765 w 44642"/>
                  <a:gd name="connsiteY21" fmla="*/ 19531 h 41852"/>
                  <a:gd name="connsiteX22" fmla="*/ 12556 w 44642"/>
                  <a:gd name="connsiteY22" fmla="*/ 30692 h 41852"/>
                  <a:gd name="connsiteX23" fmla="*/ 20926 w 44642"/>
                  <a:gd name="connsiteY23" fmla="*/ 34877 h 41852"/>
                  <a:gd name="connsiteX24" fmla="*/ 26506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7"/>
                      <a:pt x="0" y="25111"/>
                      <a:pt x="0" y="20926"/>
                    </a:cubicBezTo>
                    <a:cubicBezTo>
                      <a:pt x="0" y="16741"/>
                      <a:pt x="1395" y="12556"/>
                      <a:pt x="2790" y="9766"/>
                    </a:cubicBezTo>
                    <a:cubicBezTo>
                      <a:pt x="4185" y="6975"/>
                      <a:pt x="6975" y="4185"/>
                      <a:pt x="11160" y="2790"/>
                    </a:cubicBezTo>
                    <a:cubicBezTo>
                      <a:pt x="13951" y="1395"/>
                      <a:pt x="18136" y="0"/>
                      <a:pt x="22321" y="0"/>
                    </a:cubicBezTo>
                    <a:cubicBezTo>
                      <a:pt x="26506" y="0"/>
                      <a:pt x="29296" y="1395"/>
                      <a:pt x="33482" y="2790"/>
                    </a:cubicBezTo>
                    <a:cubicBezTo>
                      <a:pt x="37667" y="4185"/>
                      <a:pt x="39062" y="6975"/>
                      <a:pt x="41852" y="9766"/>
                    </a:cubicBezTo>
                    <a:cubicBezTo>
                      <a:pt x="43247" y="12556"/>
                      <a:pt x="44642" y="16741"/>
                      <a:pt x="44642" y="20926"/>
                    </a:cubicBezTo>
                    <a:cubicBezTo>
                      <a:pt x="44642" y="25111"/>
                      <a:pt x="43247" y="29297"/>
                      <a:pt x="41852" y="32087"/>
                    </a:cubicBezTo>
                    <a:cubicBezTo>
                      <a:pt x="40457" y="34877"/>
                      <a:pt x="37667" y="37667"/>
                      <a:pt x="33482" y="39062"/>
                    </a:cubicBezTo>
                    <a:cubicBezTo>
                      <a:pt x="30692" y="40457"/>
                      <a:pt x="26506" y="41852"/>
                      <a:pt x="22321" y="41852"/>
                    </a:cubicBezTo>
                    <a:cubicBezTo>
                      <a:pt x="16741" y="41852"/>
                      <a:pt x="12556" y="40457"/>
                      <a:pt x="9765" y="39062"/>
                    </a:cubicBezTo>
                    <a:close/>
                    <a:moveTo>
                      <a:pt x="26506" y="32087"/>
                    </a:moveTo>
                    <a:cubicBezTo>
                      <a:pt x="27902" y="30692"/>
                      <a:pt x="30692" y="29297"/>
                      <a:pt x="30692" y="27902"/>
                    </a:cubicBezTo>
                    <a:cubicBezTo>
                      <a:pt x="32087" y="25111"/>
                      <a:pt x="32087" y="23716"/>
                      <a:pt x="32087" y="19531"/>
                    </a:cubicBezTo>
                    <a:cubicBezTo>
                      <a:pt x="32087" y="16741"/>
                      <a:pt x="32087" y="13951"/>
                      <a:pt x="30692" y="11161"/>
                    </a:cubicBezTo>
                    <a:cubicBezTo>
                      <a:pt x="29296" y="8370"/>
                      <a:pt x="27902" y="6975"/>
                      <a:pt x="26506" y="6975"/>
                    </a:cubicBezTo>
                    <a:cubicBezTo>
                      <a:pt x="25111" y="5580"/>
                      <a:pt x="22321" y="5580"/>
                      <a:pt x="20926" y="5580"/>
                    </a:cubicBezTo>
                    <a:cubicBezTo>
                      <a:pt x="19531" y="5580"/>
                      <a:pt x="16741" y="5580"/>
                      <a:pt x="15346" y="6975"/>
                    </a:cubicBezTo>
                    <a:cubicBezTo>
                      <a:pt x="13951" y="8370"/>
                      <a:pt x="12556" y="9766"/>
                      <a:pt x="11160" y="11161"/>
                    </a:cubicBezTo>
                    <a:cubicBezTo>
                      <a:pt x="9765" y="13951"/>
                      <a:pt x="9765" y="15346"/>
                      <a:pt x="9765" y="19531"/>
                    </a:cubicBezTo>
                    <a:cubicBezTo>
                      <a:pt x="9765" y="23716"/>
                      <a:pt x="11160" y="27902"/>
                      <a:pt x="12556" y="30692"/>
                    </a:cubicBezTo>
                    <a:cubicBezTo>
                      <a:pt x="15346" y="33482"/>
                      <a:pt x="18136" y="34877"/>
                      <a:pt x="20926" y="34877"/>
                    </a:cubicBezTo>
                    <a:cubicBezTo>
                      <a:pt x="22321" y="33482"/>
                      <a:pt x="25111" y="33482"/>
                      <a:pt x="26506" y="32087"/>
                    </a:cubicBezTo>
                    <a:close/>
                  </a:path>
                </a:pathLst>
              </a:custGeom>
              <a:solidFill>
                <a:srgbClr val="000000"/>
              </a:solidFill>
              <a:ln w="1394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CB0BD3A-DE08-6769-E548-98A13C48C976}"/>
                  </a:ext>
                </a:extLst>
              </p:cNvPr>
              <p:cNvSpPr/>
              <p:nvPr/>
            </p:nvSpPr>
            <p:spPr>
              <a:xfrm>
                <a:off x="1681274" y="1104684"/>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1 w 69753"/>
                  <a:gd name="connsiteY16" fmla="*/ 19531 h 43247"/>
                  <a:gd name="connsiteX17" fmla="*/ 8371 w 69753"/>
                  <a:gd name="connsiteY17" fmla="*/ 43247 h 43247"/>
                  <a:gd name="connsiteX18" fmla="*/ 0 w 69753"/>
                  <a:gd name="connsiteY18" fmla="*/ 43247 h 43247"/>
                  <a:gd name="connsiteX19" fmla="*/ 0 w 69753"/>
                  <a:gd name="connsiteY19" fmla="*/ 1395 h 43247"/>
                  <a:gd name="connsiteX20" fmla="*/ 8371 w 69753"/>
                  <a:gd name="connsiteY20" fmla="*/ 1395 h 43247"/>
                  <a:gd name="connsiteX21" fmla="*/ 8371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4"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7433" y="8370"/>
                      <a:pt x="44643"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7" y="9765"/>
                      <a:pt x="23716" y="8370"/>
                      <a:pt x="19531" y="8370"/>
                    </a:cubicBezTo>
                    <a:cubicBezTo>
                      <a:pt x="15346"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8" y="0"/>
                      <a:pt x="48828" y="0"/>
                    </a:cubicBezTo>
                    <a:cubicBezTo>
                      <a:pt x="55803" y="0"/>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398DA0C-D91C-1A5E-F4A8-0EF928DC497D}"/>
                  </a:ext>
                </a:extLst>
              </p:cNvPr>
              <p:cNvSpPr/>
              <p:nvPr/>
            </p:nvSpPr>
            <p:spPr>
              <a:xfrm>
                <a:off x="1763583" y="1107474"/>
                <a:ext cx="41852" cy="41852"/>
              </a:xfrm>
              <a:custGeom>
                <a:avLst/>
                <a:gdLst>
                  <a:gd name="connsiteX0" fmla="*/ 40457 w 41852"/>
                  <a:gd name="connsiteY0" fmla="*/ 22321 h 41852"/>
                  <a:gd name="connsiteX1" fmla="*/ 8370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6 w 41852"/>
                  <a:gd name="connsiteY19" fmla="*/ 6975 h 41852"/>
                  <a:gd name="connsiteX20" fmla="*/ 20926 w 41852"/>
                  <a:gd name="connsiteY20" fmla="*/ 4185 h 41852"/>
                  <a:gd name="connsiteX21" fmla="*/ 12556 w 41852"/>
                  <a:gd name="connsiteY21" fmla="*/ 6975 h 41852"/>
                  <a:gd name="connsiteX22" fmla="*/ 8370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0" y="22321"/>
                    </a:lnTo>
                    <a:cubicBezTo>
                      <a:pt x="8370" y="25111"/>
                      <a:pt x="9765" y="27902"/>
                      <a:pt x="12556" y="30692"/>
                    </a:cubicBezTo>
                    <a:cubicBezTo>
                      <a:pt x="15346" y="32087"/>
                      <a:pt x="18136" y="33482"/>
                      <a:pt x="20926" y="33482"/>
                    </a:cubicBezTo>
                    <a:cubicBezTo>
                      <a:pt x="25111" y="33482"/>
                      <a:pt x="29296"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1852" y="19531"/>
                      <a:pt x="40457" y="20926"/>
                      <a:pt x="40457" y="22321"/>
                    </a:cubicBezTo>
                    <a:close/>
                    <a:moveTo>
                      <a:pt x="32087" y="15346"/>
                    </a:moveTo>
                    <a:cubicBezTo>
                      <a:pt x="32087" y="12556"/>
                      <a:pt x="30692" y="9766"/>
                      <a:pt x="29296" y="6975"/>
                    </a:cubicBezTo>
                    <a:cubicBezTo>
                      <a:pt x="26506" y="5580"/>
                      <a:pt x="23716" y="4185"/>
                      <a:pt x="20926" y="4185"/>
                    </a:cubicBezTo>
                    <a:cubicBezTo>
                      <a:pt x="18136" y="4185"/>
                      <a:pt x="15346" y="5580"/>
                      <a:pt x="12556" y="6975"/>
                    </a:cubicBezTo>
                    <a:cubicBezTo>
                      <a:pt x="9765" y="8370"/>
                      <a:pt x="9765" y="11161"/>
                      <a:pt x="8370"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FE286AE-F857-345D-3FD4-62A540C22E7C}"/>
                  </a:ext>
                </a:extLst>
              </p:cNvPr>
              <p:cNvSpPr/>
              <p:nvPr/>
            </p:nvSpPr>
            <p:spPr>
              <a:xfrm>
                <a:off x="1816596" y="1104684"/>
                <a:ext cx="39061" cy="43247"/>
              </a:xfrm>
              <a:custGeom>
                <a:avLst/>
                <a:gdLst>
                  <a:gd name="connsiteX0" fmla="*/ 30692 w 39061"/>
                  <a:gd name="connsiteY0" fmla="*/ 2790 h 43247"/>
                  <a:gd name="connsiteX1" fmla="*/ 36272 w 39061"/>
                  <a:gd name="connsiteY1" fmla="*/ 8370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0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39FB8A9-F99D-E1C5-DE97-7A55C3F5B183}"/>
                  </a:ext>
                </a:extLst>
              </p:cNvPr>
              <p:cNvSpPr/>
              <p:nvPr/>
            </p:nvSpPr>
            <p:spPr>
              <a:xfrm>
                <a:off x="1893325" y="1089338"/>
                <a:ext cx="11160" cy="58593"/>
              </a:xfrm>
              <a:custGeom>
                <a:avLst/>
                <a:gdLst>
                  <a:gd name="connsiteX0" fmla="*/ 1395 w 11160"/>
                  <a:gd name="connsiteY0" fmla="*/ 9765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5 h 58593"/>
                  <a:gd name="connsiteX7" fmla="*/ 5580 w 11160"/>
                  <a:gd name="connsiteY7" fmla="*/ 11161 h 58593"/>
                  <a:gd name="connsiteX8" fmla="*/ 1395 w 11160"/>
                  <a:gd name="connsiteY8" fmla="*/ 9765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1161"/>
                      <a:pt x="2790" y="9765"/>
                      <a:pt x="1395" y="9765"/>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F11F3E1-AFD1-AB4E-300A-7996C9C38FFF}"/>
                  </a:ext>
                </a:extLst>
              </p:cNvPr>
              <p:cNvSpPr/>
              <p:nvPr/>
            </p:nvSpPr>
            <p:spPr>
              <a:xfrm>
                <a:off x="1917042" y="1104684"/>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C170919-667D-BFA9-6644-000B3392DBA7}"/>
                  </a:ext>
                </a:extLst>
              </p:cNvPr>
              <p:cNvSpPr/>
              <p:nvPr/>
            </p:nvSpPr>
            <p:spPr>
              <a:xfrm>
                <a:off x="1547347" y="1186993"/>
                <a:ext cx="53012" cy="55803"/>
              </a:xfrm>
              <a:custGeom>
                <a:avLst/>
                <a:gdLst>
                  <a:gd name="connsiteX0" fmla="*/ 4185 w 53012"/>
                  <a:gd name="connsiteY0" fmla="*/ 12556 h 55803"/>
                  <a:gd name="connsiteX1" fmla="*/ 13951 w 53012"/>
                  <a:gd name="connsiteY1" fmla="*/ 2790 h 55803"/>
                  <a:gd name="connsiteX2" fmla="*/ 27902 w 53012"/>
                  <a:gd name="connsiteY2" fmla="*/ 0 h 55803"/>
                  <a:gd name="connsiteX3" fmla="*/ 43247 w 53012"/>
                  <a:gd name="connsiteY3" fmla="*/ 4185 h 55803"/>
                  <a:gd name="connsiteX4" fmla="*/ 53013 w 53012"/>
                  <a:gd name="connsiteY4" fmla="*/ 15346 h 55803"/>
                  <a:gd name="connsiteX5" fmla="*/ 43247 w 53012"/>
                  <a:gd name="connsiteY5" fmla="*/ 15346 h 55803"/>
                  <a:gd name="connsiteX6" fmla="*/ 37667 w 53012"/>
                  <a:gd name="connsiteY6" fmla="*/ 9765 h 55803"/>
                  <a:gd name="connsiteX7" fmla="*/ 29297 w 53012"/>
                  <a:gd name="connsiteY7" fmla="*/ 8370 h 55803"/>
                  <a:gd name="connsiteX8" fmla="*/ 19531 w 53012"/>
                  <a:gd name="connsiteY8" fmla="*/ 11161 h 55803"/>
                  <a:gd name="connsiteX9" fmla="*/ 12556 w 53012"/>
                  <a:gd name="connsiteY9" fmla="*/ 18136 h 55803"/>
                  <a:gd name="connsiteX10" fmla="*/ 9765 w 53012"/>
                  <a:gd name="connsiteY10" fmla="*/ 27902 h 55803"/>
                  <a:gd name="connsiteX11" fmla="*/ 12556 w 53012"/>
                  <a:gd name="connsiteY11" fmla="*/ 37667 h 55803"/>
                  <a:gd name="connsiteX12" fmla="*/ 19531 w 53012"/>
                  <a:gd name="connsiteY12" fmla="*/ 44642 h 55803"/>
                  <a:gd name="connsiteX13" fmla="*/ 29297 w 53012"/>
                  <a:gd name="connsiteY13" fmla="*/ 47432 h 55803"/>
                  <a:gd name="connsiteX14" fmla="*/ 37667 w 53012"/>
                  <a:gd name="connsiteY14" fmla="*/ 46038 h 55803"/>
                  <a:gd name="connsiteX15" fmla="*/ 43247 w 53012"/>
                  <a:gd name="connsiteY15" fmla="*/ 40457 h 55803"/>
                  <a:gd name="connsiteX16" fmla="*/ 53013 w 53012"/>
                  <a:gd name="connsiteY16" fmla="*/ 40457 h 55803"/>
                  <a:gd name="connsiteX17" fmla="*/ 43247 w 53012"/>
                  <a:gd name="connsiteY17" fmla="*/ 51618 h 55803"/>
                  <a:gd name="connsiteX18" fmla="*/ 27902 w 53012"/>
                  <a:gd name="connsiteY18" fmla="*/ 55803 h 55803"/>
                  <a:gd name="connsiteX19" fmla="*/ 13951 w 53012"/>
                  <a:gd name="connsiteY19" fmla="*/ 53013 h 55803"/>
                  <a:gd name="connsiteX20" fmla="*/ 4185 w 53012"/>
                  <a:gd name="connsiteY20" fmla="*/ 43247 h 55803"/>
                  <a:gd name="connsiteX21" fmla="*/ 0 w 53012"/>
                  <a:gd name="connsiteY21" fmla="*/ 29296 h 55803"/>
                  <a:gd name="connsiteX22" fmla="*/ 4185 w 53012"/>
                  <a:gd name="connsiteY22" fmla="*/ 12556 h 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2" h="55803">
                    <a:moveTo>
                      <a:pt x="4185" y="12556"/>
                    </a:moveTo>
                    <a:cubicBezTo>
                      <a:pt x="6975" y="8370"/>
                      <a:pt x="9765" y="5580"/>
                      <a:pt x="13951" y="2790"/>
                    </a:cubicBezTo>
                    <a:cubicBezTo>
                      <a:pt x="18136" y="0"/>
                      <a:pt x="22321" y="0"/>
                      <a:pt x="27902" y="0"/>
                    </a:cubicBezTo>
                    <a:cubicBezTo>
                      <a:pt x="33482" y="0"/>
                      <a:pt x="39062" y="1395"/>
                      <a:pt x="43247" y="4185"/>
                    </a:cubicBezTo>
                    <a:cubicBezTo>
                      <a:pt x="47432" y="6975"/>
                      <a:pt x="50223" y="11161"/>
                      <a:pt x="53013" y="15346"/>
                    </a:cubicBezTo>
                    <a:lnTo>
                      <a:pt x="43247" y="15346"/>
                    </a:lnTo>
                    <a:cubicBezTo>
                      <a:pt x="41852" y="12556"/>
                      <a:pt x="40457" y="9765"/>
                      <a:pt x="37667" y="9765"/>
                    </a:cubicBezTo>
                    <a:cubicBezTo>
                      <a:pt x="34877" y="8370"/>
                      <a:pt x="32087" y="8370"/>
                      <a:pt x="29297" y="8370"/>
                    </a:cubicBezTo>
                    <a:cubicBezTo>
                      <a:pt x="25111" y="8370"/>
                      <a:pt x="22321" y="9765"/>
                      <a:pt x="19531" y="11161"/>
                    </a:cubicBezTo>
                    <a:cubicBezTo>
                      <a:pt x="16741" y="12556"/>
                      <a:pt x="13951" y="15346"/>
                      <a:pt x="12556" y="18136"/>
                    </a:cubicBezTo>
                    <a:cubicBezTo>
                      <a:pt x="11161" y="20926"/>
                      <a:pt x="9765" y="25111"/>
                      <a:pt x="9765" y="27902"/>
                    </a:cubicBezTo>
                    <a:cubicBezTo>
                      <a:pt x="9765" y="32087"/>
                      <a:pt x="11161" y="34877"/>
                      <a:pt x="12556" y="37667"/>
                    </a:cubicBezTo>
                    <a:cubicBezTo>
                      <a:pt x="13951" y="40457"/>
                      <a:pt x="16741" y="43247"/>
                      <a:pt x="19531" y="44642"/>
                    </a:cubicBezTo>
                    <a:cubicBezTo>
                      <a:pt x="22321" y="46038"/>
                      <a:pt x="25111" y="47432"/>
                      <a:pt x="29297" y="47432"/>
                    </a:cubicBezTo>
                    <a:cubicBezTo>
                      <a:pt x="32087" y="47432"/>
                      <a:pt x="34877" y="47432"/>
                      <a:pt x="37667" y="46038"/>
                    </a:cubicBezTo>
                    <a:cubicBezTo>
                      <a:pt x="40457" y="44642"/>
                      <a:pt x="41852" y="43247"/>
                      <a:pt x="43247" y="40457"/>
                    </a:cubicBezTo>
                    <a:lnTo>
                      <a:pt x="53013" y="40457"/>
                    </a:lnTo>
                    <a:cubicBezTo>
                      <a:pt x="51618" y="46038"/>
                      <a:pt x="47432" y="48828"/>
                      <a:pt x="43247" y="51618"/>
                    </a:cubicBezTo>
                    <a:cubicBezTo>
                      <a:pt x="39062" y="54408"/>
                      <a:pt x="33482" y="55803"/>
                      <a:pt x="27902" y="55803"/>
                    </a:cubicBezTo>
                    <a:cubicBezTo>
                      <a:pt x="22321" y="55803"/>
                      <a:pt x="18136" y="54408"/>
                      <a:pt x="13951" y="53013"/>
                    </a:cubicBezTo>
                    <a:cubicBezTo>
                      <a:pt x="9765" y="50223"/>
                      <a:pt x="6975" y="47432"/>
                      <a:pt x="4185" y="43247"/>
                    </a:cubicBezTo>
                    <a:cubicBezTo>
                      <a:pt x="1395" y="39062"/>
                      <a:pt x="0" y="34877"/>
                      <a:pt x="0" y="29296"/>
                    </a:cubicBezTo>
                    <a:cubicBezTo>
                      <a:pt x="0" y="20926"/>
                      <a:pt x="1395" y="16741"/>
                      <a:pt x="4185" y="12556"/>
                    </a:cubicBezTo>
                    <a:close/>
                  </a:path>
                </a:pathLst>
              </a:custGeom>
              <a:solidFill>
                <a:srgbClr val="000000"/>
              </a:solidFill>
              <a:ln w="1394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458AA75-419C-F795-0710-7549ED5445AD}"/>
                  </a:ext>
                </a:extLst>
              </p:cNvPr>
              <p:cNvSpPr/>
              <p:nvPr/>
            </p:nvSpPr>
            <p:spPr>
              <a:xfrm>
                <a:off x="1611520" y="1198154"/>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6506 w 44642"/>
                  <a:gd name="connsiteY13" fmla="*/ 33482 h 41852"/>
                  <a:gd name="connsiteX14" fmla="*/ 30692 w 44642"/>
                  <a:gd name="connsiteY14" fmla="*/ 29296 h 41852"/>
                  <a:gd name="connsiteX15" fmla="*/ 32087 w 44642"/>
                  <a:gd name="connsiteY15" fmla="*/ 20926 h 41852"/>
                  <a:gd name="connsiteX16" fmla="*/ 30692 w 44642"/>
                  <a:gd name="connsiteY16" fmla="*/ 12556 h 41852"/>
                  <a:gd name="connsiteX17" fmla="*/ 26506 w 44642"/>
                  <a:gd name="connsiteY17" fmla="*/ 8370 h 41852"/>
                  <a:gd name="connsiteX18" fmla="*/ 20926 w 44642"/>
                  <a:gd name="connsiteY18" fmla="*/ 6975 h 41852"/>
                  <a:gd name="connsiteX19" fmla="*/ 15346 w 44642"/>
                  <a:gd name="connsiteY19" fmla="*/ 8370 h 41852"/>
                  <a:gd name="connsiteX20" fmla="*/ 11161 w 44642"/>
                  <a:gd name="connsiteY20" fmla="*/ 12556 h 41852"/>
                  <a:gd name="connsiteX21" fmla="*/ 9766 w 44642"/>
                  <a:gd name="connsiteY21" fmla="*/ 20926 h 41852"/>
                  <a:gd name="connsiteX22" fmla="*/ 12556 w 44642"/>
                  <a:gd name="connsiteY22" fmla="*/ 32087 h 41852"/>
                  <a:gd name="connsiteX23" fmla="*/ 20926 w 44642"/>
                  <a:gd name="connsiteY23" fmla="*/ 36272 h 41852"/>
                  <a:gd name="connsiteX24" fmla="*/ 26506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3951" y="1395"/>
                      <a:pt x="18136" y="0"/>
                      <a:pt x="22321" y="0"/>
                    </a:cubicBezTo>
                    <a:cubicBezTo>
                      <a:pt x="26506"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6" y="41852"/>
                      <a:pt x="22321" y="41852"/>
                    </a:cubicBezTo>
                    <a:cubicBezTo>
                      <a:pt x="16741" y="41852"/>
                      <a:pt x="12556" y="41852"/>
                      <a:pt x="9766" y="39062"/>
                    </a:cubicBezTo>
                    <a:close/>
                    <a:moveTo>
                      <a:pt x="26506" y="33482"/>
                    </a:moveTo>
                    <a:cubicBezTo>
                      <a:pt x="27901" y="32087"/>
                      <a:pt x="30692" y="30692"/>
                      <a:pt x="30692" y="29296"/>
                    </a:cubicBezTo>
                    <a:cubicBezTo>
                      <a:pt x="32087" y="26506"/>
                      <a:pt x="32087" y="25111"/>
                      <a:pt x="32087" y="20926"/>
                    </a:cubicBezTo>
                    <a:cubicBezTo>
                      <a:pt x="32087" y="18136"/>
                      <a:pt x="32087" y="15346"/>
                      <a:pt x="30692" y="12556"/>
                    </a:cubicBezTo>
                    <a:cubicBezTo>
                      <a:pt x="29297" y="9765"/>
                      <a:pt x="27901" y="8370"/>
                      <a:pt x="26506" y="8370"/>
                    </a:cubicBezTo>
                    <a:cubicBezTo>
                      <a:pt x="25111" y="6975"/>
                      <a:pt x="22321" y="6975"/>
                      <a:pt x="20926" y="6975"/>
                    </a:cubicBezTo>
                    <a:cubicBezTo>
                      <a:pt x="19531" y="6975"/>
                      <a:pt x="16741" y="6975"/>
                      <a:pt x="15346" y="8370"/>
                    </a:cubicBezTo>
                    <a:cubicBezTo>
                      <a:pt x="13951" y="9765"/>
                      <a:pt x="12556" y="11160"/>
                      <a:pt x="11161" y="12556"/>
                    </a:cubicBezTo>
                    <a:cubicBezTo>
                      <a:pt x="9766" y="15346"/>
                      <a:pt x="9766" y="16741"/>
                      <a:pt x="9766" y="20926"/>
                    </a:cubicBezTo>
                    <a:cubicBezTo>
                      <a:pt x="9766" y="25111"/>
                      <a:pt x="11161" y="29296"/>
                      <a:pt x="12556" y="32087"/>
                    </a:cubicBezTo>
                    <a:cubicBezTo>
                      <a:pt x="13951" y="34877"/>
                      <a:pt x="18136" y="36272"/>
                      <a:pt x="20926" y="36272"/>
                    </a:cubicBezTo>
                    <a:cubicBezTo>
                      <a:pt x="22321" y="34877"/>
                      <a:pt x="23716" y="33482"/>
                      <a:pt x="26506" y="33482"/>
                    </a:cubicBezTo>
                    <a:close/>
                  </a:path>
                </a:pathLst>
              </a:custGeom>
              <a:solidFill>
                <a:srgbClr val="000000"/>
              </a:solidFill>
              <a:ln w="1394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52C30C5-8575-1BF2-A5BF-DFAB800BFF8E}"/>
                  </a:ext>
                </a:extLst>
              </p:cNvPr>
              <p:cNvSpPr/>
              <p:nvPr/>
            </p:nvSpPr>
            <p:spPr>
              <a:xfrm>
                <a:off x="1665928" y="1196759"/>
                <a:ext cx="39062" cy="43247"/>
              </a:xfrm>
              <a:custGeom>
                <a:avLst/>
                <a:gdLst>
                  <a:gd name="connsiteX0" fmla="*/ 30692 w 39062"/>
                  <a:gd name="connsiteY0" fmla="*/ 2790 h 43247"/>
                  <a:gd name="connsiteX1" fmla="*/ 36272 w 39062"/>
                  <a:gd name="connsiteY1" fmla="*/ 8371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1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6741" y="8371"/>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E6D8C5C-7256-427B-30AA-9B18D6961808}"/>
                  </a:ext>
                </a:extLst>
              </p:cNvPr>
              <p:cNvSpPr/>
              <p:nvPr/>
            </p:nvSpPr>
            <p:spPr>
              <a:xfrm>
                <a:off x="1714756" y="1193969"/>
                <a:ext cx="32086" cy="45688"/>
              </a:xfrm>
              <a:custGeom>
                <a:avLst/>
                <a:gdLst>
                  <a:gd name="connsiteX0" fmla="*/ 11161 w 32086"/>
                  <a:gd name="connsiteY0" fmla="*/ 44642 h 45688"/>
                  <a:gd name="connsiteX1" fmla="*/ 5580 w 32086"/>
                  <a:gd name="connsiteY1" fmla="*/ 39062 h 45688"/>
                  <a:gd name="connsiteX2" fmla="*/ 2790 w 32086"/>
                  <a:gd name="connsiteY2" fmla="*/ 32087 h 45688"/>
                  <a:gd name="connsiteX3" fmla="*/ 11161 w 32086"/>
                  <a:gd name="connsiteY3" fmla="*/ 32087 h 45688"/>
                  <a:gd name="connsiteX4" fmla="*/ 13951 w 32086"/>
                  <a:gd name="connsiteY4" fmla="*/ 36272 h 45688"/>
                  <a:gd name="connsiteX5" fmla="*/ 19531 w 32086"/>
                  <a:gd name="connsiteY5" fmla="*/ 37667 h 45688"/>
                  <a:gd name="connsiteX6" fmla="*/ 25111 w 32086"/>
                  <a:gd name="connsiteY6" fmla="*/ 36272 h 45688"/>
                  <a:gd name="connsiteX7" fmla="*/ 26506 w 32086"/>
                  <a:gd name="connsiteY7" fmla="*/ 32087 h 45688"/>
                  <a:gd name="connsiteX8" fmla="*/ 23716 w 32086"/>
                  <a:gd name="connsiteY8" fmla="*/ 27902 h 45688"/>
                  <a:gd name="connsiteX9" fmla="*/ 16741 w 32086"/>
                  <a:gd name="connsiteY9" fmla="*/ 25111 h 45688"/>
                  <a:gd name="connsiteX10" fmla="*/ 8370 w 32086"/>
                  <a:gd name="connsiteY10" fmla="*/ 22321 h 45688"/>
                  <a:gd name="connsiteX11" fmla="*/ 2790 w 32086"/>
                  <a:gd name="connsiteY11" fmla="*/ 18136 h 45688"/>
                  <a:gd name="connsiteX12" fmla="*/ 0 w 32086"/>
                  <a:gd name="connsiteY12" fmla="*/ 11161 h 45688"/>
                  <a:gd name="connsiteX13" fmla="*/ 1395 w 32086"/>
                  <a:gd name="connsiteY13" fmla="*/ 5580 h 45688"/>
                  <a:gd name="connsiteX14" fmla="*/ 6975 w 32086"/>
                  <a:gd name="connsiteY14" fmla="*/ 1395 h 45688"/>
                  <a:gd name="connsiteX15" fmla="*/ 15346 w 32086"/>
                  <a:gd name="connsiteY15" fmla="*/ 0 h 45688"/>
                  <a:gd name="connsiteX16" fmla="*/ 26506 w 32086"/>
                  <a:gd name="connsiteY16" fmla="*/ 4185 h 45688"/>
                  <a:gd name="connsiteX17" fmla="*/ 30692 w 32086"/>
                  <a:gd name="connsiteY17" fmla="*/ 13951 h 45688"/>
                  <a:gd name="connsiteX18" fmla="*/ 22321 w 32086"/>
                  <a:gd name="connsiteY18" fmla="*/ 13951 h 45688"/>
                  <a:gd name="connsiteX19" fmla="*/ 19531 w 32086"/>
                  <a:gd name="connsiteY19" fmla="*/ 9765 h 45688"/>
                  <a:gd name="connsiteX20" fmla="*/ 13951 w 32086"/>
                  <a:gd name="connsiteY20" fmla="*/ 8370 h 45688"/>
                  <a:gd name="connsiteX21" fmla="*/ 8370 w 32086"/>
                  <a:gd name="connsiteY21" fmla="*/ 9765 h 45688"/>
                  <a:gd name="connsiteX22" fmla="*/ 6975 w 32086"/>
                  <a:gd name="connsiteY22" fmla="*/ 12556 h 45688"/>
                  <a:gd name="connsiteX23" fmla="*/ 8370 w 32086"/>
                  <a:gd name="connsiteY23" fmla="*/ 15346 h 45688"/>
                  <a:gd name="connsiteX24" fmla="*/ 11161 w 32086"/>
                  <a:gd name="connsiteY24" fmla="*/ 16741 h 45688"/>
                  <a:gd name="connsiteX25" fmla="*/ 16741 w 32086"/>
                  <a:gd name="connsiteY25" fmla="*/ 18136 h 45688"/>
                  <a:gd name="connsiteX26" fmla="*/ 23716 w 32086"/>
                  <a:gd name="connsiteY26" fmla="*/ 20926 h 45688"/>
                  <a:gd name="connsiteX27" fmla="*/ 29296 w 32086"/>
                  <a:gd name="connsiteY27" fmla="*/ 25111 h 45688"/>
                  <a:gd name="connsiteX28" fmla="*/ 32087 w 32086"/>
                  <a:gd name="connsiteY28" fmla="*/ 32087 h 45688"/>
                  <a:gd name="connsiteX29" fmla="*/ 30692 w 32086"/>
                  <a:gd name="connsiteY29" fmla="*/ 39062 h 45688"/>
                  <a:gd name="connsiteX30" fmla="*/ 25111 w 32086"/>
                  <a:gd name="connsiteY30" fmla="*/ 43247 h 45688"/>
                  <a:gd name="connsiteX31" fmla="*/ 16741 w 32086"/>
                  <a:gd name="connsiteY31" fmla="*/ 44642 h 45688"/>
                  <a:gd name="connsiteX32" fmla="*/ 11161 w 32086"/>
                  <a:gd name="connsiteY32" fmla="*/ 44642 h 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86" h="45688">
                    <a:moveTo>
                      <a:pt x="11161" y="44642"/>
                    </a:moveTo>
                    <a:cubicBezTo>
                      <a:pt x="8370" y="43247"/>
                      <a:pt x="6975" y="41852"/>
                      <a:pt x="5580" y="39062"/>
                    </a:cubicBezTo>
                    <a:cubicBezTo>
                      <a:pt x="4185" y="37667"/>
                      <a:pt x="2790" y="34877"/>
                      <a:pt x="2790" y="32087"/>
                    </a:cubicBezTo>
                    <a:lnTo>
                      <a:pt x="11161" y="32087"/>
                    </a:lnTo>
                    <a:cubicBezTo>
                      <a:pt x="11161" y="33482"/>
                      <a:pt x="12556" y="34877"/>
                      <a:pt x="13951" y="36272"/>
                    </a:cubicBezTo>
                    <a:cubicBezTo>
                      <a:pt x="15346" y="37667"/>
                      <a:pt x="18136" y="37667"/>
                      <a:pt x="19531" y="37667"/>
                    </a:cubicBezTo>
                    <a:cubicBezTo>
                      <a:pt x="22321" y="37667"/>
                      <a:pt x="23716" y="37667"/>
                      <a:pt x="25111" y="36272"/>
                    </a:cubicBezTo>
                    <a:cubicBezTo>
                      <a:pt x="26506" y="34877"/>
                      <a:pt x="26506" y="33482"/>
                      <a:pt x="26506" y="32087"/>
                    </a:cubicBezTo>
                    <a:cubicBezTo>
                      <a:pt x="26506" y="30692"/>
                      <a:pt x="25111" y="29296"/>
                      <a:pt x="23716" y="27902"/>
                    </a:cubicBezTo>
                    <a:cubicBezTo>
                      <a:pt x="22321" y="26506"/>
                      <a:pt x="19531" y="26506"/>
                      <a:pt x="16741" y="25111"/>
                    </a:cubicBezTo>
                    <a:cubicBezTo>
                      <a:pt x="13951" y="23716"/>
                      <a:pt x="11161" y="23716"/>
                      <a:pt x="8370" y="22321"/>
                    </a:cubicBezTo>
                    <a:cubicBezTo>
                      <a:pt x="6975" y="20926"/>
                      <a:pt x="4185" y="20926"/>
                      <a:pt x="2790" y="18136"/>
                    </a:cubicBezTo>
                    <a:cubicBezTo>
                      <a:pt x="1395" y="16741"/>
                      <a:pt x="0" y="13951"/>
                      <a:pt x="0" y="11161"/>
                    </a:cubicBezTo>
                    <a:cubicBezTo>
                      <a:pt x="0" y="8370"/>
                      <a:pt x="0" y="6975"/>
                      <a:pt x="1395" y="5580"/>
                    </a:cubicBezTo>
                    <a:cubicBezTo>
                      <a:pt x="2790" y="4185"/>
                      <a:pt x="4185" y="2790"/>
                      <a:pt x="6975" y="1395"/>
                    </a:cubicBezTo>
                    <a:cubicBezTo>
                      <a:pt x="9765" y="0"/>
                      <a:pt x="12556" y="0"/>
                      <a:pt x="15346" y="0"/>
                    </a:cubicBezTo>
                    <a:cubicBezTo>
                      <a:pt x="19531" y="0"/>
                      <a:pt x="23716" y="1395"/>
                      <a:pt x="26506" y="4185"/>
                    </a:cubicBezTo>
                    <a:cubicBezTo>
                      <a:pt x="29296" y="6975"/>
                      <a:pt x="30692" y="9765"/>
                      <a:pt x="30692" y="13951"/>
                    </a:cubicBezTo>
                    <a:lnTo>
                      <a:pt x="22321" y="13951"/>
                    </a:lnTo>
                    <a:cubicBezTo>
                      <a:pt x="22321" y="12556"/>
                      <a:pt x="20926" y="11161"/>
                      <a:pt x="19531" y="9765"/>
                    </a:cubicBezTo>
                    <a:cubicBezTo>
                      <a:pt x="18136" y="8370"/>
                      <a:pt x="16741" y="8370"/>
                      <a:pt x="13951" y="8370"/>
                    </a:cubicBezTo>
                    <a:cubicBezTo>
                      <a:pt x="11161" y="8370"/>
                      <a:pt x="9765" y="8370"/>
                      <a:pt x="8370" y="9765"/>
                    </a:cubicBezTo>
                    <a:cubicBezTo>
                      <a:pt x="6975" y="11161"/>
                      <a:pt x="6975" y="11161"/>
                      <a:pt x="6975" y="12556"/>
                    </a:cubicBezTo>
                    <a:cubicBezTo>
                      <a:pt x="6975" y="13951"/>
                      <a:pt x="6975" y="13951"/>
                      <a:pt x="8370" y="15346"/>
                    </a:cubicBezTo>
                    <a:cubicBezTo>
                      <a:pt x="9765" y="16741"/>
                      <a:pt x="9765" y="16741"/>
                      <a:pt x="11161" y="16741"/>
                    </a:cubicBezTo>
                    <a:cubicBezTo>
                      <a:pt x="12556" y="16741"/>
                      <a:pt x="13951" y="18136"/>
                      <a:pt x="16741" y="18136"/>
                    </a:cubicBezTo>
                    <a:cubicBezTo>
                      <a:pt x="19531" y="19531"/>
                      <a:pt x="22321" y="19531"/>
                      <a:pt x="23716" y="20926"/>
                    </a:cubicBezTo>
                    <a:cubicBezTo>
                      <a:pt x="25111" y="22321"/>
                      <a:pt x="27902" y="22321"/>
                      <a:pt x="29296" y="25111"/>
                    </a:cubicBezTo>
                    <a:cubicBezTo>
                      <a:pt x="30692" y="26506"/>
                      <a:pt x="32087" y="29296"/>
                      <a:pt x="32087" y="32087"/>
                    </a:cubicBezTo>
                    <a:cubicBezTo>
                      <a:pt x="32087" y="34877"/>
                      <a:pt x="32087" y="36272"/>
                      <a:pt x="30692" y="39062"/>
                    </a:cubicBezTo>
                    <a:cubicBezTo>
                      <a:pt x="29296" y="40457"/>
                      <a:pt x="27902" y="41852"/>
                      <a:pt x="25111" y="43247"/>
                    </a:cubicBezTo>
                    <a:cubicBezTo>
                      <a:pt x="22321" y="44642"/>
                      <a:pt x="19531" y="44642"/>
                      <a:pt x="16741" y="44642"/>
                    </a:cubicBezTo>
                    <a:cubicBezTo>
                      <a:pt x="16741" y="46038"/>
                      <a:pt x="13951" y="46038"/>
                      <a:pt x="11161" y="44642"/>
                    </a:cubicBezTo>
                    <a:close/>
                  </a:path>
                </a:pathLst>
              </a:custGeom>
              <a:solidFill>
                <a:srgbClr val="000000"/>
              </a:solidFill>
              <a:ln w="1394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9C22B12-CF6E-D6F0-9A71-FD13AA692900}"/>
                  </a:ext>
                </a:extLst>
              </p:cNvPr>
              <p:cNvSpPr/>
              <p:nvPr/>
            </p:nvSpPr>
            <p:spPr>
              <a:xfrm>
                <a:off x="1760793"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0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0"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A28FCCA-E2C2-8EE3-169F-8267A4FDCB81}"/>
                  </a:ext>
                </a:extLst>
              </p:cNvPr>
              <p:cNvSpPr/>
              <p:nvPr/>
            </p:nvSpPr>
            <p:spPr>
              <a:xfrm>
                <a:off x="1795670" y="1196759"/>
                <a:ext cx="20926" cy="41852"/>
              </a:xfrm>
              <a:custGeom>
                <a:avLst/>
                <a:gdLst>
                  <a:gd name="connsiteX0" fmla="*/ 13951 w 20926"/>
                  <a:gd name="connsiteY0" fmla="*/ 1395 h 41852"/>
                  <a:gd name="connsiteX1" fmla="*/ 20926 w 20926"/>
                  <a:gd name="connsiteY1" fmla="*/ 0 h 41852"/>
                  <a:gd name="connsiteX2" fmla="*/ 20926 w 20926"/>
                  <a:gd name="connsiteY2" fmla="*/ 8371 h 41852"/>
                  <a:gd name="connsiteX3" fmla="*/ 19531 w 20926"/>
                  <a:gd name="connsiteY3" fmla="*/ 8371 h 41852"/>
                  <a:gd name="connsiteX4" fmla="*/ 11160 w 20926"/>
                  <a:gd name="connsiteY4" fmla="*/ 11161 h 41852"/>
                  <a:gd name="connsiteX5" fmla="*/ 8370 w 20926"/>
                  <a:gd name="connsiteY5" fmla="*/ 19531 h 41852"/>
                  <a:gd name="connsiteX6" fmla="*/ 8370 w 20926"/>
                  <a:gd name="connsiteY6" fmla="*/ 41852 h 41852"/>
                  <a:gd name="connsiteX7" fmla="*/ 0 w 20926"/>
                  <a:gd name="connsiteY7" fmla="*/ 41852 h 41852"/>
                  <a:gd name="connsiteX8" fmla="*/ 0 w 20926"/>
                  <a:gd name="connsiteY8" fmla="*/ 0 h 41852"/>
                  <a:gd name="connsiteX9" fmla="*/ 8370 w 20926"/>
                  <a:gd name="connsiteY9" fmla="*/ 0 h 41852"/>
                  <a:gd name="connsiteX10" fmla="*/ 8370 w 20926"/>
                  <a:gd name="connsiteY10" fmla="*/ 5580 h 41852"/>
                  <a:gd name="connsiteX11" fmla="*/ 13951 w 20926"/>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6" h="41852">
                    <a:moveTo>
                      <a:pt x="13951" y="1395"/>
                    </a:moveTo>
                    <a:cubicBezTo>
                      <a:pt x="16741" y="0"/>
                      <a:pt x="18136" y="0"/>
                      <a:pt x="20926" y="0"/>
                    </a:cubicBezTo>
                    <a:lnTo>
                      <a:pt x="20926" y="8371"/>
                    </a:lnTo>
                    <a:lnTo>
                      <a:pt x="19531" y="8371"/>
                    </a:lnTo>
                    <a:cubicBezTo>
                      <a:pt x="16741" y="8371"/>
                      <a:pt x="13951" y="9765"/>
                      <a:pt x="11160" y="11161"/>
                    </a:cubicBezTo>
                    <a:cubicBezTo>
                      <a:pt x="9765" y="12556"/>
                      <a:pt x="8370" y="15346"/>
                      <a:pt x="8370" y="19531"/>
                    </a:cubicBezTo>
                    <a:lnTo>
                      <a:pt x="8370" y="41852"/>
                    </a:lnTo>
                    <a:lnTo>
                      <a:pt x="0" y="41852"/>
                    </a:lnTo>
                    <a:lnTo>
                      <a:pt x="0" y="0"/>
                    </a:lnTo>
                    <a:lnTo>
                      <a:pt x="8370" y="0"/>
                    </a:lnTo>
                    <a:lnTo>
                      <a:pt x="8370" y="5580"/>
                    </a:lnTo>
                    <a:cubicBezTo>
                      <a:pt x="9765" y="4185"/>
                      <a:pt x="12556" y="2790"/>
                      <a:pt x="13951" y="1395"/>
                    </a:cubicBezTo>
                    <a:close/>
                  </a:path>
                </a:pathLst>
              </a:custGeom>
              <a:solidFill>
                <a:srgbClr val="000000"/>
              </a:solidFill>
              <a:ln w="1394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0B81BDC-40A6-EC13-CE3F-D65E5982FD0B}"/>
                  </a:ext>
                </a:extLst>
              </p:cNvPr>
              <p:cNvSpPr/>
              <p:nvPr/>
            </p:nvSpPr>
            <p:spPr>
              <a:xfrm>
                <a:off x="1829152" y="1198154"/>
                <a:ext cx="37666" cy="41852"/>
              </a:xfrm>
              <a:custGeom>
                <a:avLst/>
                <a:gdLst>
                  <a:gd name="connsiteX0" fmla="*/ 37667 w 37666"/>
                  <a:gd name="connsiteY0" fmla="*/ 0 h 41852"/>
                  <a:gd name="connsiteX1" fmla="*/ 37667 w 37666"/>
                  <a:gd name="connsiteY1" fmla="*/ 41852 h 41852"/>
                  <a:gd name="connsiteX2" fmla="*/ 29297 w 37666"/>
                  <a:gd name="connsiteY2" fmla="*/ 41852 h 41852"/>
                  <a:gd name="connsiteX3" fmla="*/ 29297 w 37666"/>
                  <a:gd name="connsiteY3" fmla="*/ 36272 h 41852"/>
                  <a:gd name="connsiteX4" fmla="*/ 23716 w 37666"/>
                  <a:gd name="connsiteY4" fmla="*/ 40457 h 41852"/>
                  <a:gd name="connsiteX5" fmla="*/ 16741 w 37666"/>
                  <a:gd name="connsiteY5" fmla="*/ 41852 h 41852"/>
                  <a:gd name="connsiteX6" fmla="*/ 8371 w 37666"/>
                  <a:gd name="connsiteY6" fmla="*/ 40457 h 41852"/>
                  <a:gd name="connsiteX7" fmla="*/ 2790 w 37666"/>
                  <a:gd name="connsiteY7" fmla="*/ 34877 h 41852"/>
                  <a:gd name="connsiteX8" fmla="*/ 0 w 37666"/>
                  <a:gd name="connsiteY8" fmla="*/ 25111 h 41852"/>
                  <a:gd name="connsiteX9" fmla="*/ 0 w 37666"/>
                  <a:gd name="connsiteY9" fmla="*/ 0 h 41852"/>
                  <a:gd name="connsiteX10" fmla="*/ 8371 w 37666"/>
                  <a:gd name="connsiteY10" fmla="*/ 0 h 41852"/>
                  <a:gd name="connsiteX11" fmla="*/ 8371 w 37666"/>
                  <a:gd name="connsiteY11" fmla="*/ 23716 h 41852"/>
                  <a:gd name="connsiteX12" fmla="*/ 11161 w 37666"/>
                  <a:gd name="connsiteY12" fmla="*/ 32087 h 41852"/>
                  <a:gd name="connsiteX13" fmla="*/ 19531 w 37666"/>
                  <a:gd name="connsiteY13" fmla="*/ 34877 h 41852"/>
                  <a:gd name="connsiteX14" fmla="*/ 27902 w 37666"/>
                  <a:gd name="connsiteY14" fmla="*/ 32087 h 41852"/>
                  <a:gd name="connsiteX15" fmla="*/ 30692 w 37666"/>
                  <a:gd name="connsiteY15" fmla="*/ 23716 h 41852"/>
                  <a:gd name="connsiteX16" fmla="*/ 30692 w 37666"/>
                  <a:gd name="connsiteY16" fmla="*/ 0 h 41852"/>
                  <a:gd name="connsiteX17" fmla="*/ 37667 w 37666"/>
                  <a:gd name="connsiteY17"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66" h="41852">
                    <a:moveTo>
                      <a:pt x="37667" y="0"/>
                    </a:moveTo>
                    <a:lnTo>
                      <a:pt x="37667" y="41852"/>
                    </a:lnTo>
                    <a:lnTo>
                      <a:pt x="29297" y="41852"/>
                    </a:lnTo>
                    <a:lnTo>
                      <a:pt x="29297" y="36272"/>
                    </a:lnTo>
                    <a:cubicBezTo>
                      <a:pt x="27902" y="37667"/>
                      <a:pt x="26506" y="39062"/>
                      <a:pt x="23716" y="40457"/>
                    </a:cubicBezTo>
                    <a:cubicBezTo>
                      <a:pt x="20926" y="41852"/>
                      <a:pt x="19531" y="41852"/>
                      <a:pt x="16741" y="41852"/>
                    </a:cubicBezTo>
                    <a:cubicBezTo>
                      <a:pt x="13951" y="41852"/>
                      <a:pt x="11161" y="41852"/>
                      <a:pt x="8371" y="40457"/>
                    </a:cubicBezTo>
                    <a:cubicBezTo>
                      <a:pt x="5580" y="39062"/>
                      <a:pt x="4185" y="37667"/>
                      <a:pt x="2790" y="34877"/>
                    </a:cubicBezTo>
                    <a:cubicBezTo>
                      <a:pt x="1395" y="32087"/>
                      <a:pt x="0" y="29296"/>
                      <a:pt x="0" y="25111"/>
                    </a:cubicBezTo>
                    <a:lnTo>
                      <a:pt x="0" y="0"/>
                    </a:lnTo>
                    <a:lnTo>
                      <a:pt x="8371" y="0"/>
                    </a:lnTo>
                    <a:lnTo>
                      <a:pt x="8371" y="23716"/>
                    </a:lnTo>
                    <a:cubicBezTo>
                      <a:pt x="8371" y="27902"/>
                      <a:pt x="9765" y="30692"/>
                      <a:pt x="11161" y="32087"/>
                    </a:cubicBezTo>
                    <a:cubicBezTo>
                      <a:pt x="12556" y="33482"/>
                      <a:pt x="15346" y="34877"/>
                      <a:pt x="19531" y="34877"/>
                    </a:cubicBezTo>
                    <a:cubicBezTo>
                      <a:pt x="22321" y="34877"/>
                      <a:pt x="25111" y="33482"/>
                      <a:pt x="27902" y="32087"/>
                    </a:cubicBezTo>
                    <a:cubicBezTo>
                      <a:pt x="29297" y="30692"/>
                      <a:pt x="30692" y="26506"/>
                      <a:pt x="30692" y="23716"/>
                    </a:cubicBezTo>
                    <a:lnTo>
                      <a:pt x="30692" y="0"/>
                    </a:lnTo>
                    <a:lnTo>
                      <a:pt x="37667" y="0"/>
                    </a:lnTo>
                    <a:close/>
                  </a:path>
                </a:pathLst>
              </a:custGeom>
              <a:solidFill>
                <a:srgbClr val="000000"/>
              </a:solidFill>
              <a:ln w="1394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E48302-0C52-D761-AF20-B7B06807BC9A}"/>
                  </a:ext>
                </a:extLst>
              </p:cNvPr>
              <p:cNvSpPr/>
              <p:nvPr/>
            </p:nvSpPr>
            <p:spPr>
              <a:xfrm>
                <a:off x="1877980" y="1196759"/>
                <a:ext cx="41852" cy="44642"/>
              </a:xfrm>
              <a:custGeom>
                <a:avLst/>
                <a:gdLst>
                  <a:gd name="connsiteX0" fmla="*/ 4185 w 41852"/>
                  <a:gd name="connsiteY0" fmla="*/ 9765 h 44642"/>
                  <a:gd name="connsiteX1" fmla="*/ 11161 w 41852"/>
                  <a:gd name="connsiteY1" fmla="*/ 2790 h 44642"/>
                  <a:gd name="connsiteX2" fmla="*/ 22321 w 41852"/>
                  <a:gd name="connsiteY2" fmla="*/ 0 h 44642"/>
                  <a:gd name="connsiteX3" fmla="*/ 34877 w 41852"/>
                  <a:gd name="connsiteY3" fmla="*/ 4185 h 44642"/>
                  <a:gd name="connsiteX4" fmla="*/ 41852 w 41852"/>
                  <a:gd name="connsiteY4" fmla="*/ 13951 h 44642"/>
                  <a:gd name="connsiteX5" fmla="*/ 32087 w 41852"/>
                  <a:gd name="connsiteY5" fmla="*/ 13951 h 44642"/>
                  <a:gd name="connsiteX6" fmla="*/ 27902 w 41852"/>
                  <a:gd name="connsiteY6" fmla="*/ 8371 h 44642"/>
                  <a:gd name="connsiteX7" fmla="*/ 20926 w 41852"/>
                  <a:gd name="connsiteY7" fmla="*/ 6975 h 44642"/>
                  <a:gd name="connsiteX8" fmla="*/ 12556 w 41852"/>
                  <a:gd name="connsiteY8" fmla="*/ 11161 h 44642"/>
                  <a:gd name="connsiteX9" fmla="*/ 9765 w 41852"/>
                  <a:gd name="connsiteY9" fmla="*/ 22321 h 44642"/>
                  <a:gd name="connsiteX10" fmla="*/ 12556 w 41852"/>
                  <a:gd name="connsiteY10" fmla="*/ 33482 h 44642"/>
                  <a:gd name="connsiteX11" fmla="*/ 20926 w 41852"/>
                  <a:gd name="connsiteY11" fmla="*/ 37667 h 44642"/>
                  <a:gd name="connsiteX12" fmla="*/ 30692 w 41852"/>
                  <a:gd name="connsiteY12" fmla="*/ 30692 h 44642"/>
                  <a:gd name="connsiteX13" fmla="*/ 40457 w 41852"/>
                  <a:gd name="connsiteY13" fmla="*/ 30692 h 44642"/>
                  <a:gd name="connsiteX14" fmla="*/ 33482 w 41852"/>
                  <a:gd name="connsiteY14" fmla="*/ 40457 h 44642"/>
                  <a:gd name="connsiteX15" fmla="*/ 20926 w 41852"/>
                  <a:gd name="connsiteY15" fmla="*/ 44642 h 44642"/>
                  <a:gd name="connsiteX16" fmla="*/ 9765 w 41852"/>
                  <a:gd name="connsiteY16" fmla="*/ 41852 h 44642"/>
                  <a:gd name="connsiteX17" fmla="*/ 2790 w 41852"/>
                  <a:gd name="connsiteY17" fmla="*/ 34877 h 44642"/>
                  <a:gd name="connsiteX18" fmla="*/ 0 w 41852"/>
                  <a:gd name="connsiteY18" fmla="*/ 23716 h 44642"/>
                  <a:gd name="connsiteX19" fmla="*/ 4185 w 41852"/>
                  <a:gd name="connsiteY19" fmla="*/ 9765 h 4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2" h="44642">
                    <a:moveTo>
                      <a:pt x="4185" y="9765"/>
                    </a:moveTo>
                    <a:cubicBezTo>
                      <a:pt x="5580" y="6975"/>
                      <a:pt x="8371" y="4185"/>
                      <a:pt x="11161" y="2790"/>
                    </a:cubicBezTo>
                    <a:cubicBezTo>
                      <a:pt x="13951" y="1395"/>
                      <a:pt x="18136" y="0"/>
                      <a:pt x="22321" y="0"/>
                    </a:cubicBezTo>
                    <a:cubicBezTo>
                      <a:pt x="27902" y="0"/>
                      <a:pt x="32087" y="1395"/>
                      <a:pt x="34877" y="4185"/>
                    </a:cubicBezTo>
                    <a:cubicBezTo>
                      <a:pt x="37667" y="6975"/>
                      <a:pt x="40457" y="9765"/>
                      <a:pt x="41852" y="13951"/>
                    </a:cubicBezTo>
                    <a:lnTo>
                      <a:pt x="32087" y="13951"/>
                    </a:lnTo>
                    <a:cubicBezTo>
                      <a:pt x="30692" y="12556"/>
                      <a:pt x="30692" y="9765"/>
                      <a:pt x="27902" y="8371"/>
                    </a:cubicBezTo>
                    <a:cubicBezTo>
                      <a:pt x="26506" y="6975"/>
                      <a:pt x="23716" y="6975"/>
                      <a:pt x="20926" y="6975"/>
                    </a:cubicBezTo>
                    <a:cubicBezTo>
                      <a:pt x="16741" y="6975"/>
                      <a:pt x="13951" y="8371"/>
                      <a:pt x="12556" y="11161"/>
                    </a:cubicBezTo>
                    <a:cubicBezTo>
                      <a:pt x="9765" y="13951"/>
                      <a:pt x="9765" y="16741"/>
                      <a:pt x="9765" y="22321"/>
                    </a:cubicBezTo>
                    <a:cubicBezTo>
                      <a:pt x="9765" y="26506"/>
                      <a:pt x="11161" y="30692"/>
                      <a:pt x="12556" y="33482"/>
                    </a:cubicBezTo>
                    <a:cubicBezTo>
                      <a:pt x="15346" y="36272"/>
                      <a:pt x="18136" y="37667"/>
                      <a:pt x="20926" y="37667"/>
                    </a:cubicBezTo>
                    <a:cubicBezTo>
                      <a:pt x="26506" y="37667"/>
                      <a:pt x="29297" y="34877"/>
                      <a:pt x="30692" y="30692"/>
                    </a:cubicBezTo>
                    <a:lnTo>
                      <a:pt x="40457" y="30692"/>
                    </a:lnTo>
                    <a:cubicBezTo>
                      <a:pt x="39062" y="34877"/>
                      <a:pt x="36272" y="37667"/>
                      <a:pt x="33482" y="40457"/>
                    </a:cubicBezTo>
                    <a:cubicBezTo>
                      <a:pt x="30692" y="43247"/>
                      <a:pt x="26506" y="44642"/>
                      <a:pt x="20926" y="44642"/>
                    </a:cubicBezTo>
                    <a:cubicBezTo>
                      <a:pt x="16741" y="44642"/>
                      <a:pt x="13951" y="43247"/>
                      <a:pt x="9765" y="41852"/>
                    </a:cubicBezTo>
                    <a:cubicBezTo>
                      <a:pt x="6975" y="40457"/>
                      <a:pt x="4185" y="37667"/>
                      <a:pt x="2790" y="34877"/>
                    </a:cubicBezTo>
                    <a:cubicBezTo>
                      <a:pt x="1395" y="32087"/>
                      <a:pt x="0" y="27902"/>
                      <a:pt x="0" y="23716"/>
                    </a:cubicBezTo>
                    <a:cubicBezTo>
                      <a:pt x="1395" y="16741"/>
                      <a:pt x="2790" y="13951"/>
                      <a:pt x="4185" y="9765"/>
                    </a:cubicBezTo>
                    <a:close/>
                  </a:path>
                </a:pathLst>
              </a:custGeom>
              <a:solidFill>
                <a:srgbClr val="000000"/>
              </a:solidFill>
              <a:ln w="1394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8BB20A3-03D6-B8D6-20D9-C5492C25A07F}"/>
                  </a:ext>
                </a:extLst>
              </p:cNvPr>
              <p:cNvSpPr/>
              <p:nvPr/>
            </p:nvSpPr>
            <p:spPr>
              <a:xfrm>
                <a:off x="1929597"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1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1"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5BB836C-EF43-C4EE-E990-CA1D00B128EC}"/>
                  </a:ext>
                </a:extLst>
              </p:cNvPr>
              <p:cNvSpPr/>
              <p:nvPr/>
            </p:nvSpPr>
            <p:spPr>
              <a:xfrm>
                <a:off x="1963079" y="1180018"/>
                <a:ext cx="11160" cy="59988"/>
              </a:xfrm>
              <a:custGeom>
                <a:avLst/>
                <a:gdLst>
                  <a:gd name="connsiteX0" fmla="*/ 1395 w 11160"/>
                  <a:gd name="connsiteY0" fmla="*/ 9765 h 59988"/>
                  <a:gd name="connsiteX1" fmla="*/ 0 w 11160"/>
                  <a:gd name="connsiteY1" fmla="*/ 5580 h 59988"/>
                  <a:gd name="connsiteX2" fmla="*/ 1395 w 11160"/>
                  <a:gd name="connsiteY2" fmla="*/ 1395 h 59988"/>
                  <a:gd name="connsiteX3" fmla="*/ 5580 w 11160"/>
                  <a:gd name="connsiteY3" fmla="*/ 0 h 59988"/>
                  <a:gd name="connsiteX4" fmla="*/ 9765 w 11160"/>
                  <a:gd name="connsiteY4" fmla="*/ 1395 h 59988"/>
                  <a:gd name="connsiteX5" fmla="*/ 11160 w 11160"/>
                  <a:gd name="connsiteY5" fmla="*/ 5580 h 59988"/>
                  <a:gd name="connsiteX6" fmla="*/ 9765 w 11160"/>
                  <a:gd name="connsiteY6" fmla="*/ 9765 h 59988"/>
                  <a:gd name="connsiteX7" fmla="*/ 5580 w 11160"/>
                  <a:gd name="connsiteY7" fmla="*/ 11161 h 59988"/>
                  <a:gd name="connsiteX8" fmla="*/ 1395 w 11160"/>
                  <a:gd name="connsiteY8" fmla="*/ 9765 h 59988"/>
                  <a:gd name="connsiteX9" fmla="*/ 9765 w 11160"/>
                  <a:gd name="connsiteY9" fmla="*/ 18136 h 59988"/>
                  <a:gd name="connsiteX10" fmla="*/ 9765 w 11160"/>
                  <a:gd name="connsiteY10" fmla="*/ 59988 h 59988"/>
                  <a:gd name="connsiteX11" fmla="*/ 1395 w 11160"/>
                  <a:gd name="connsiteY11" fmla="*/ 59988 h 59988"/>
                  <a:gd name="connsiteX12" fmla="*/ 1395 w 11160"/>
                  <a:gd name="connsiteY12" fmla="*/ 18136 h 59988"/>
                  <a:gd name="connsiteX13" fmla="*/ 9765 w 11160"/>
                  <a:gd name="connsiteY13" fmla="*/ 18136 h 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9988">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2556"/>
                      <a:pt x="2790" y="11161"/>
                      <a:pt x="1395" y="9765"/>
                    </a:cubicBezTo>
                    <a:close/>
                    <a:moveTo>
                      <a:pt x="9765" y="18136"/>
                    </a:moveTo>
                    <a:lnTo>
                      <a:pt x="9765" y="59988"/>
                    </a:lnTo>
                    <a:lnTo>
                      <a:pt x="1395" y="59988"/>
                    </a:lnTo>
                    <a:lnTo>
                      <a:pt x="1395" y="18136"/>
                    </a:lnTo>
                    <a:lnTo>
                      <a:pt x="9765" y="18136"/>
                    </a:lnTo>
                    <a:close/>
                  </a:path>
                </a:pathLst>
              </a:custGeom>
              <a:solidFill>
                <a:srgbClr val="000000"/>
              </a:solidFill>
              <a:ln w="1394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ADFCA48-D741-9138-19F8-330D2A890D86}"/>
                  </a:ext>
                </a:extLst>
              </p:cNvPr>
              <p:cNvSpPr/>
              <p:nvPr/>
            </p:nvSpPr>
            <p:spPr>
              <a:xfrm>
                <a:off x="1985400" y="119815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7902 w 44642"/>
                  <a:gd name="connsiteY13" fmla="*/ 33482 h 41852"/>
                  <a:gd name="connsiteX14" fmla="*/ 32087 w 44642"/>
                  <a:gd name="connsiteY14" fmla="*/ 29296 h 41852"/>
                  <a:gd name="connsiteX15" fmla="*/ 33482 w 44642"/>
                  <a:gd name="connsiteY15" fmla="*/ 20926 h 41852"/>
                  <a:gd name="connsiteX16" fmla="*/ 32087 w 44642"/>
                  <a:gd name="connsiteY16" fmla="*/ 12556 h 41852"/>
                  <a:gd name="connsiteX17" fmla="*/ 27902 w 44642"/>
                  <a:gd name="connsiteY17" fmla="*/ 8370 h 41852"/>
                  <a:gd name="connsiteX18" fmla="*/ 22321 w 44642"/>
                  <a:gd name="connsiteY18" fmla="*/ 6975 h 41852"/>
                  <a:gd name="connsiteX19" fmla="*/ 16741 w 44642"/>
                  <a:gd name="connsiteY19" fmla="*/ 8370 h 41852"/>
                  <a:gd name="connsiteX20" fmla="*/ 12556 w 44642"/>
                  <a:gd name="connsiteY20" fmla="*/ 12556 h 41852"/>
                  <a:gd name="connsiteX21" fmla="*/ 11161 w 44642"/>
                  <a:gd name="connsiteY21" fmla="*/ 20926 h 41852"/>
                  <a:gd name="connsiteX22" fmla="*/ 13951 w 44642"/>
                  <a:gd name="connsiteY22" fmla="*/ 32087 h 41852"/>
                  <a:gd name="connsiteX23" fmla="*/ 22321 w 44642"/>
                  <a:gd name="connsiteY23" fmla="*/ 36272 h 41852"/>
                  <a:gd name="connsiteX24" fmla="*/ 27902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5346" y="1395"/>
                      <a:pt x="18136" y="0"/>
                      <a:pt x="22321" y="0"/>
                    </a:cubicBezTo>
                    <a:cubicBezTo>
                      <a:pt x="26507"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7" y="41852"/>
                      <a:pt x="22321" y="41852"/>
                    </a:cubicBezTo>
                    <a:cubicBezTo>
                      <a:pt x="16741" y="41852"/>
                      <a:pt x="13951" y="41852"/>
                      <a:pt x="9765" y="39062"/>
                    </a:cubicBezTo>
                    <a:close/>
                    <a:moveTo>
                      <a:pt x="27902" y="33482"/>
                    </a:moveTo>
                    <a:cubicBezTo>
                      <a:pt x="29297" y="32087"/>
                      <a:pt x="32087" y="30692"/>
                      <a:pt x="32087" y="29296"/>
                    </a:cubicBezTo>
                    <a:cubicBezTo>
                      <a:pt x="33482" y="26506"/>
                      <a:pt x="33482" y="25111"/>
                      <a:pt x="33482" y="20926"/>
                    </a:cubicBezTo>
                    <a:cubicBezTo>
                      <a:pt x="33482" y="18136"/>
                      <a:pt x="33482" y="15346"/>
                      <a:pt x="32087" y="12556"/>
                    </a:cubicBezTo>
                    <a:cubicBezTo>
                      <a:pt x="30692" y="9765"/>
                      <a:pt x="29297" y="8370"/>
                      <a:pt x="27902" y="8370"/>
                    </a:cubicBezTo>
                    <a:cubicBezTo>
                      <a:pt x="26507" y="6975"/>
                      <a:pt x="23716" y="6975"/>
                      <a:pt x="22321" y="6975"/>
                    </a:cubicBezTo>
                    <a:cubicBezTo>
                      <a:pt x="20926" y="6975"/>
                      <a:pt x="18136" y="6975"/>
                      <a:pt x="16741" y="8370"/>
                    </a:cubicBezTo>
                    <a:cubicBezTo>
                      <a:pt x="15346" y="9765"/>
                      <a:pt x="13951" y="11160"/>
                      <a:pt x="12556" y="12556"/>
                    </a:cubicBezTo>
                    <a:cubicBezTo>
                      <a:pt x="11161" y="15346"/>
                      <a:pt x="11161" y="16741"/>
                      <a:pt x="11161" y="20926"/>
                    </a:cubicBezTo>
                    <a:cubicBezTo>
                      <a:pt x="11161" y="25111"/>
                      <a:pt x="12556" y="29296"/>
                      <a:pt x="13951" y="32087"/>
                    </a:cubicBezTo>
                    <a:cubicBezTo>
                      <a:pt x="16741" y="34877"/>
                      <a:pt x="19531" y="36272"/>
                      <a:pt x="22321" y="36272"/>
                    </a:cubicBezTo>
                    <a:cubicBezTo>
                      <a:pt x="23716" y="34877"/>
                      <a:pt x="25111" y="33482"/>
                      <a:pt x="27902" y="33482"/>
                    </a:cubicBezTo>
                    <a:close/>
                  </a:path>
                </a:pathLst>
              </a:custGeom>
              <a:solidFill>
                <a:srgbClr val="000000"/>
              </a:solidFill>
              <a:ln w="1394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C2FAACF-46D7-9253-655F-0F93D0E2DFF0}"/>
                  </a:ext>
                </a:extLst>
              </p:cNvPr>
              <p:cNvSpPr/>
              <p:nvPr/>
            </p:nvSpPr>
            <p:spPr>
              <a:xfrm>
                <a:off x="2039808" y="1196759"/>
                <a:ext cx="39061" cy="43247"/>
              </a:xfrm>
              <a:custGeom>
                <a:avLst/>
                <a:gdLst>
                  <a:gd name="connsiteX0" fmla="*/ 30692 w 39061"/>
                  <a:gd name="connsiteY0" fmla="*/ 2790 h 43247"/>
                  <a:gd name="connsiteX1" fmla="*/ 36272 w 39061"/>
                  <a:gd name="connsiteY1" fmla="*/ 8371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1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5346" y="8371"/>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grpSp>
        <p:grpSp>
          <p:nvGrpSpPr>
            <p:cNvPr id="10" name="Graphic 54">
              <a:extLst>
                <a:ext uri="{FF2B5EF4-FFF2-40B4-BE49-F238E27FC236}">
                  <a16:creationId xmlns:a16="http://schemas.microsoft.com/office/drawing/2014/main" id="{524120D0-7445-816B-E3B9-E41AC885EA2B}"/>
                </a:ext>
              </a:extLst>
            </p:cNvPr>
            <p:cNvGrpSpPr/>
            <p:nvPr/>
          </p:nvGrpSpPr>
          <p:grpSpPr>
            <a:xfrm>
              <a:off x="2171923" y="287948"/>
              <a:ext cx="318494" cy="1040003"/>
              <a:chOff x="2171923" y="287948"/>
              <a:chExt cx="318494" cy="1040003"/>
            </a:xfrm>
            <a:solidFill>
              <a:srgbClr val="EF8D5B"/>
            </a:solidFill>
          </p:grpSpPr>
          <p:sp>
            <p:nvSpPr>
              <p:cNvPr id="14" name="Freeform 13">
                <a:extLst>
                  <a:ext uri="{FF2B5EF4-FFF2-40B4-BE49-F238E27FC236}">
                    <a16:creationId xmlns:a16="http://schemas.microsoft.com/office/drawing/2014/main" id="{CEF4875C-780E-577B-9D48-948ECDBCAA4C}"/>
                  </a:ext>
                </a:extLst>
              </p:cNvPr>
              <p:cNvSpPr/>
              <p:nvPr/>
            </p:nvSpPr>
            <p:spPr>
              <a:xfrm>
                <a:off x="2314512" y="1115844"/>
                <a:ext cx="175905" cy="212107"/>
              </a:xfrm>
              <a:custGeom>
                <a:avLst/>
                <a:gdLst>
                  <a:gd name="connsiteX0" fmla="*/ 11287 w 175905"/>
                  <a:gd name="connsiteY0" fmla="*/ 30692 h 212107"/>
                  <a:gd name="connsiteX1" fmla="*/ 2916 w 175905"/>
                  <a:gd name="connsiteY1" fmla="*/ 73939 h 212107"/>
                  <a:gd name="connsiteX2" fmla="*/ 1521 w 175905"/>
                  <a:gd name="connsiteY2" fmla="*/ 152063 h 212107"/>
                  <a:gd name="connsiteX3" fmla="*/ 15472 w 175905"/>
                  <a:gd name="connsiteY3" fmla="*/ 189730 h 212107"/>
                  <a:gd name="connsiteX4" fmla="*/ 97781 w 175905"/>
                  <a:gd name="connsiteY4" fmla="*/ 209261 h 212107"/>
                  <a:gd name="connsiteX5" fmla="*/ 103361 w 175905"/>
                  <a:gd name="connsiteY5" fmla="*/ 196706 h 212107"/>
                  <a:gd name="connsiteX6" fmla="*/ 101966 w 175905"/>
                  <a:gd name="connsiteY6" fmla="*/ 188335 h 212107"/>
                  <a:gd name="connsiteX7" fmla="*/ 89411 w 175905"/>
                  <a:gd name="connsiteY7" fmla="*/ 182755 h 212107"/>
                  <a:gd name="connsiteX8" fmla="*/ 82435 w 175905"/>
                  <a:gd name="connsiteY8" fmla="*/ 160434 h 212107"/>
                  <a:gd name="connsiteX9" fmla="*/ 74065 w 175905"/>
                  <a:gd name="connsiteY9" fmla="*/ 118581 h 212107"/>
                  <a:gd name="connsiteX10" fmla="*/ 71275 w 175905"/>
                  <a:gd name="connsiteY10" fmla="*/ 39062 h 212107"/>
                  <a:gd name="connsiteX11" fmla="*/ 76855 w 175905"/>
                  <a:gd name="connsiteY11" fmla="*/ 33482 h 212107"/>
                  <a:gd name="connsiteX12" fmla="*/ 88016 w 175905"/>
                  <a:gd name="connsiteY12" fmla="*/ 57198 h 212107"/>
                  <a:gd name="connsiteX13" fmla="*/ 96386 w 175905"/>
                  <a:gd name="connsiteY13" fmla="*/ 104631 h 212107"/>
                  <a:gd name="connsiteX14" fmla="*/ 107547 w 175905"/>
                  <a:gd name="connsiteY14" fmla="*/ 182755 h 212107"/>
                  <a:gd name="connsiteX15" fmla="*/ 124287 w 175905"/>
                  <a:gd name="connsiteY15" fmla="*/ 186940 h 212107"/>
                  <a:gd name="connsiteX16" fmla="*/ 154979 w 175905"/>
                  <a:gd name="connsiteY16" fmla="*/ 191125 h 212107"/>
                  <a:gd name="connsiteX17" fmla="*/ 163350 w 175905"/>
                  <a:gd name="connsiteY17" fmla="*/ 167409 h 212107"/>
                  <a:gd name="connsiteX18" fmla="*/ 175905 w 175905"/>
                  <a:gd name="connsiteY18" fmla="*/ 128347 h 212107"/>
                  <a:gd name="connsiteX19" fmla="*/ 159164 w 175905"/>
                  <a:gd name="connsiteY19" fmla="*/ 71149 h 212107"/>
                  <a:gd name="connsiteX20" fmla="*/ 132658 w 175905"/>
                  <a:gd name="connsiteY20" fmla="*/ 0 h 212107"/>
                  <a:gd name="connsiteX21" fmla="*/ 101966 w 175905"/>
                  <a:gd name="connsiteY21" fmla="*/ 11161 h 212107"/>
                  <a:gd name="connsiteX22" fmla="*/ 12681 w 175905"/>
                  <a:gd name="connsiteY22" fmla="*/ 32087 h 212107"/>
                  <a:gd name="connsiteX23" fmla="*/ 11287 w 175905"/>
                  <a:gd name="connsiteY23" fmla="*/ 30692 h 212107"/>
                  <a:gd name="connsiteX24" fmla="*/ 11287 w 175905"/>
                  <a:gd name="connsiteY24" fmla="*/ 30692 h 21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905" h="212107">
                    <a:moveTo>
                      <a:pt x="11287" y="30692"/>
                    </a:moveTo>
                    <a:cubicBezTo>
                      <a:pt x="8496" y="36272"/>
                      <a:pt x="5706" y="51618"/>
                      <a:pt x="2916" y="73939"/>
                    </a:cubicBezTo>
                    <a:cubicBezTo>
                      <a:pt x="126" y="101841"/>
                      <a:pt x="-1269" y="131137"/>
                      <a:pt x="1521" y="152063"/>
                    </a:cubicBezTo>
                    <a:cubicBezTo>
                      <a:pt x="2916" y="166014"/>
                      <a:pt x="7101" y="184150"/>
                      <a:pt x="15472" y="189730"/>
                    </a:cubicBezTo>
                    <a:cubicBezTo>
                      <a:pt x="40583" y="206471"/>
                      <a:pt x="82435" y="217632"/>
                      <a:pt x="97781" y="209261"/>
                    </a:cubicBezTo>
                    <a:cubicBezTo>
                      <a:pt x="101966" y="206471"/>
                      <a:pt x="103361" y="202286"/>
                      <a:pt x="103361" y="196706"/>
                    </a:cubicBezTo>
                    <a:cubicBezTo>
                      <a:pt x="103361" y="193916"/>
                      <a:pt x="103361" y="192520"/>
                      <a:pt x="101966" y="188335"/>
                    </a:cubicBezTo>
                    <a:cubicBezTo>
                      <a:pt x="94991" y="185545"/>
                      <a:pt x="90806" y="184150"/>
                      <a:pt x="89411" y="182755"/>
                    </a:cubicBezTo>
                    <a:cubicBezTo>
                      <a:pt x="88016" y="181360"/>
                      <a:pt x="86620" y="179965"/>
                      <a:pt x="82435" y="160434"/>
                    </a:cubicBezTo>
                    <a:cubicBezTo>
                      <a:pt x="79645" y="147878"/>
                      <a:pt x="76855" y="133927"/>
                      <a:pt x="74065" y="118581"/>
                    </a:cubicBezTo>
                    <a:cubicBezTo>
                      <a:pt x="69880" y="96260"/>
                      <a:pt x="65694" y="55803"/>
                      <a:pt x="71275" y="39062"/>
                    </a:cubicBezTo>
                    <a:cubicBezTo>
                      <a:pt x="72670" y="33482"/>
                      <a:pt x="75460" y="33482"/>
                      <a:pt x="76855" y="33482"/>
                    </a:cubicBezTo>
                    <a:cubicBezTo>
                      <a:pt x="81040" y="33482"/>
                      <a:pt x="83830" y="37667"/>
                      <a:pt x="88016" y="57198"/>
                    </a:cubicBezTo>
                    <a:cubicBezTo>
                      <a:pt x="90806" y="68359"/>
                      <a:pt x="93596" y="85100"/>
                      <a:pt x="96386" y="104631"/>
                    </a:cubicBezTo>
                    <a:cubicBezTo>
                      <a:pt x="100571" y="132532"/>
                      <a:pt x="104757" y="163224"/>
                      <a:pt x="107547" y="182755"/>
                    </a:cubicBezTo>
                    <a:cubicBezTo>
                      <a:pt x="111732" y="184150"/>
                      <a:pt x="118707" y="185545"/>
                      <a:pt x="124287" y="186940"/>
                    </a:cubicBezTo>
                    <a:cubicBezTo>
                      <a:pt x="135448" y="189730"/>
                      <a:pt x="146609" y="191125"/>
                      <a:pt x="154979" y="191125"/>
                    </a:cubicBezTo>
                    <a:cubicBezTo>
                      <a:pt x="157769" y="184150"/>
                      <a:pt x="160560" y="175780"/>
                      <a:pt x="163350" y="167409"/>
                    </a:cubicBezTo>
                    <a:cubicBezTo>
                      <a:pt x="167535" y="154853"/>
                      <a:pt x="171720" y="140903"/>
                      <a:pt x="175905" y="128347"/>
                    </a:cubicBezTo>
                    <a:cubicBezTo>
                      <a:pt x="171720" y="111606"/>
                      <a:pt x="166140" y="93470"/>
                      <a:pt x="159164" y="71149"/>
                    </a:cubicBezTo>
                    <a:cubicBezTo>
                      <a:pt x="149399" y="40457"/>
                      <a:pt x="139633" y="15346"/>
                      <a:pt x="132658" y="0"/>
                    </a:cubicBezTo>
                    <a:cubicBezTo>
                      <a:pt x="122893" y="4185"/>
                      <a:pt x="113127" y="8371"/>
                      <a:pt x="101966" y="11161"/>
                    </a:cubicBezTo>
                    <a:cubicBezTo>
                      <a:pt x="53139" y="29297"/>
                      <a:pt x="23842" y="36272"/>
                      <a:pt x="12681" y="32087"/>
                    </a:cubicBezTo>
                    <a:cubicBezTo>
                      <a:pt x="14077" y="32087"/>
                      <a:pt x="12681" y="32087"/>
                      <a:pt x="11287" y="30692"/>
                    </a:cubicBezTo>
                    <a:cubicBezTo>
                      <a:pt x="12681" y="30692"/>
                      <a:pt x="12681" y="30692"/>
                      <a:pt x="11287" y="30692"/>
                    </a:cubicBezTo>
                    <a:close/>
                  </a:path>
                </a:pathLst>
              </a:custGeom>
              <a:solidFill>
                <a:srgbClr val="EF8D5B"/>
              </a:solidFill>
              <a:ln w="1394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CE60D0B-94C0-3237-2B21-6D44962CBC93}"/>
                  </a:ext>
                </a:extLst>
              </p:cNvPr>
              <p:cNvSpPr/>
              <p:nvPr/>
            </p:nvSpPr>
            <p:spPr>
              <a:xfrm>
                <a:off x="2291697" y="287948"/>
                <a:ext cx="170819" cy="617239"/>
              </a:xfrm>
              <a:custGeom>
                <a:avLst/>
                <a:gdLst>
                  <a:gd name="connsiteX0" fmla="*/ 89905 w 170819"/>
                  <a:gd name="connsiteY0" fmla="*/ 583758 h 617239"/>
                  <a:gd name="connsiteX1" fmla="*/ 102461 w 170819"/>
                  <a:gd name="connsiteY1" fmla="*/ 587943 h 617239"/>
                  <a:gd name="connsiteX2" fmla="*/ 170819 w 170819"/>
                  <a:gd name="connsiteY2" fmla="*/ 617240 h 617239"/>
                  <a:gd name="connsiteX3" fmla="*/ 163844 w 170819"/>
                  <a:gd name="connsiteY3" fmla="*/ 526560 h 617239"/>
                  <a:gd name="connsiteX4" fmla="*/ 159659 w 170819"/>
                  <a:gd name="connsiteY4" fmla="*/ 296373 h 617239"/>
                  <a:gd name="connsiteX5" fmla="*/ 149893 w 170819"/>
                  <a:gd name="connsiteY5" fmla="*/ 29913 h 617239"/>
                  <a:gd name="connsiteX6" fmla="*/ 99670 w 170819"/>
                  <a:gd name="connsiteY6" fmla="*/ 617 h 617239"/>
                  <a:gd name="connsiteX7" fmla="*/ 620 w 170819"/>
                  <a:gd name="connsiteY7" fmla="*/ 24333 h 617239"/>
                  <a:gd name="connsiteX8" fmla="*/ 620 w 170819"/>
                  <a:gd name="connsiteY8" fmla="*/ 66185 h 617239"/>
                  <a:gd name="connsiteX9" fmla="*/ 14571 w 170819"/>
                  <a:gd name="connsiteY9" fmla="*/ 73161 h 617239"/>
                  <a:gd name="connsiteX10" fmla="*/ 36892 w 170819"/>
                  <a:gd name="connsiteY10" fmla="*/ 159655 h 617239"/>
                  <a:gd name="connsiteX11" fmla="*/ 64794 w 170819"/>
                  <a:gd name="connsiteY11" fmla="*/ 334040 h 617239"/>
                  <a:gd name="connsiteX12" fmla="*/ 89905 w 170819"/>
                  <a:gd name="connsiteY12" fmla="*/ 583758 h 61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819" h="617239">
                    <a:moveTo>
                      <a:pt x="89905" y="583758"/>
                    </a:moveTo>
                    <a:cubicBezTo>
                      <a:pt x="94090" y="585153"/>
                      <a:pt x="98275" y="586548"/>
                      <a:pt x="102461" y="587943"/>
                    </a:cubicBezTo>
                    <a:cubicBezTo>
                      <a:pt x="127572" y="596314"/>
                      <a:pt x="154078" y="606079"/>
                      <a:pt x="170819" y="617240"/>
                    </a:cubicBezTo>
                    <a:cubicBezTo>
                      <a:pt x="168029" y="599104"/>
                      <a:pt x="165239" y="571202"/>
                      <a:pt x="163844" y="526560"/>
                    </a:cubicBezTo>
                    <a:cubicBezTo>
                      <a:pt x="161054" y="460991"/>
                      <a:pt x="161054" y="377287"/>
                      <a:pt x="159659" y="296373"/>
                    </a:cubicBezTo>
                    <a:cubicBezTo>
                      <a:pt x="158264" y="170816"/>
                      <a:pt x="158264" y="53629"/>
                      <a:pt x="149893" y="29913"/>
                    </a:cubicBezTo>
                    <a:cubicBezTo>
                      <a:pt x="142918" y="7592"/>
                      <a:pt x="117806" y="2012"/>
                      <a:pt x="99670" y="617"/>
                    </a:cubicBezTo>
                    <a:cubicBezTo>
                      <a:pt x="56423" y="-3569"/>
                      <a:pt x="6200" y="14567"/>
                      <a:pt x="620" y="24333"/>
                    </a:cubicBezTo>
                    <a:cubicBezTo>
                      <a:pt x="620" y="25728"/>
                      <a:pt x="-775" y="31308"/>
                      <a:pt x="620" y="66185"/>
                    </a:cubicBezTo>
                    <a:cubicBezTo>
                      <a:pt x="6200" y="67580"/>
                      <a:pt x="11781" y="70370"/>
                      <a:pt x="14571" y="73161"/>
                    </a:cubicBezTo>
                    <a:cubicBezTo>
                      <a:pt x="15966" y="74556"/>
                      <a:pt x="21546" y="80136"/>
                      <a:pt x="36892" y="159655"/>
                    </a:cubicBezTo>
                    <a:cubicBezTo>
                      <a:pt x="46658" y="208483"/>
                      <a:pt x="56423" y="271261"/>
                      <a:pt x="64794" y="334040"/>
                    </a:cubicBezTo>
                    <a:cubicBezTo>
                      <a:pt x="73164" y="380077"/>
                      <a:pt x="89905" y="511214"/>
                      <a:pt x="89905" y="583758"/>
                    </a:cubicBezTo>
                    <a:close/>
                  </a:path>
                </a:pathLst>
              </a:custGeom>
              <a:solidFill>
                <a:srgbClr val="EF8D5B"/>
              </a:solidFill>
              <a:ln w="1394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FE5C7DE-046C-2F9D-6AD4-357AC6FC4871}"/>
                  </a:ext>
                </a:extLst>
              </p:cNvPr>
              <p:cNvSpPr/>
              <p:nvPr/>
            </p:nvSpPr>
            <p:spPr>
              <a:xfrm>
                <a:off x="2171923" y="356923"/>
                <a:ext cx="177591" cy="544079"/>
              </a:xfrm>
              <a:custGeom>
                <a:avLst/>
                <a:gdLst>
                  <a:gd name="connsiteX0" fmla="*/ 95282 w 177591"/>
                  <a:gd name="connsiteY0" fmla="*/ 0 h 544079"/>
                  <a:gd name="connsiteX1" fmla="*/ 70171 w 177591"/>
                  <a:gd name="connsiteY1" fmla="*/ 1395 h 544079"/>
                  <a:gd name="connsiteX2" fmla="*/ 3207 w 177591"/>
                  <a:gd name="connsiteY2" fmla="*/ 26506 h 544079"/>
                  <a:gd name="connsiteX3" fmla="*/ 1812 w 177591"/>
                  <a:gd name="connsiteY3" fmla="*/ 79519 h 544079"/>
                  <a:gd name="connsiteX4" fmla="*/ 18553 w 177591"/>
                  <a:gd name="connsiteY4" fmla="*/ 195311 h 544079"/>
                  <a:gd name="connsiteX5" fmla="*/ 84122 w 177591"/>
                  <a:gd name="connsiteY5" fmla="*/ 468745 h 544079"/>
                  <a:gd name="connsiteX6" fmla="*/ 110628 w 177591"/>
                  <a:gd name="connsiteY6" fmla="*/ 544079 h 544079"/>
                  <a:gd name="connsiteX7" fmla="*/ 139925 w 177591"/>
                  <a:gd name="connsiteY7" fmla="*/ 511993 h 544079"/>
                  <a:gd name="connsiteX8" fmla="*/ 177592 w 177591"/>
                  <a:gd name="connsiteY8" fmla="*/ 509202 h 544079"/>
                  <a:gd name="connsiteX9" fmla="*/ 138530 w 177591"/>
                  <a:gd name="connsiteY9" fmla="*/ 248323 h 544079"/>
                  <a:gd name="connsiteX10" fmla="*/ 117604 w 177591"/>
                  <a:gd name="connsiteY10" fmla="*/ 50223 h 544079"/>
                  <a:gd name="connsiteX11" fmla="*/ 113418 w 177591"/>
                  <a:gd name="connsiteY11" fmla="*/ 2790 h 544079"/>
                  <a:gd name="connsiteX12" fmla="*/ 95282 w 177591"/>
                  <a:gd name="connsiteY12" fmla="*/ 0 h 54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591" h="544079">
                    <a:moveTo>
                      <a:pt x="95282" y="0"/>
                    </a:moveTo>
                    <a:cubicBezTo>
                      <a:pt x="88307" y="0"/>
                      <a:pt x="79937" y="0"/>
                      <a:pt x="70171" y="1395"/>
                    </a:cubicBezTo>
                    <a:cubicBezTo>
                      <a:pt x="40874" y="5580"/>
                      <a:pt x="14368" y="15346"/>
                      <a:pt x="3207" y="26506"/>
                    </a:cubicBezTo>
                    <a:cubicBezTo>
                      <a:pt x="1812" y="27902"/>
                      <a:pt x="-2373" y="34877"/>
                      <a:pt x="1812" y="79519"/>
                    </a:cubicBezTo>
                    <a:cubicBezTo>
                      <a:pt x="4602" y="108816"/>
                      <a:pt x="10183" y="149273"/>
                      <a:pt x="18553" y="195311"/>
                    </a:cubicBezTo>
                    <a:cubicBezTo>
                      <a:pt x="36689" y="290176"/>
                      <a:pt x="61801" y="396201"/>
                      <a:pt x="84122" y="468745"/>
                    </a:cubicBezTo>
                    <a:cubicBezTo>
                      <a:pt x="93887" y="500832"/>
                      <a:pt x="103653" y="525943"/>
                      <a:pt x="110628" y="544079"/>
                    </a:cubicBezTo>
                    <a:cubicBezTo>
                      <a:pt x="116208" y="530129"/>
                      <a:pt x="125974" y="518968"/>
                      <a:pt x="139925" y="511993"/>
                    </a:cubicBezTo>
                    <a:cubicBezTo>
                      <a:pt x="148295" y="507807"/>
                      <a:pt x="162246" y="507807"/>
                      <a:pt x="177592" y="509202"/>
                    </a:cubicBezTo>
                    <a:cubicBezTo>
                      <a:pt x="162246" y="433868"/>
                      <a:pt x="145505" y="298546"/>
                      <a:pt x="138530" y="248323"/>
                    </a:cubicBezTo>
                    <a:cubicBezTo>
                      <a:pt x="130159" y="177175"/>
                      <a:pt x="121789" y="104631"/>
                      <a:pt x="117604" y="50223"/>
                    </a:cubicBezTo>
                    <a:cubicBezTo>
                      <a:pt x="116208" y="30692"/>
                      <a:pt x="114813" y="15346"/>
                      <a:pt x="113418" y="2790"/>
                    </a:cubicBezTo>
                    <a:cubicBezTo>
                      <a:pt x="109233" y="0"/>
                      <a:pt x="102258" y="0"/>
                      <a:pt x="95282" y="0"/>
                    </a:cubicBezTo>
                    <a:close/>
                  </a:path>
                </a:pathLst>
              </a:custGeom>
              <a:solidFill>
                <a:srgbClr val="EF8D5B"/>
              </a:solidFill>
              <a:ln w="13943"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0D6EC80A-5651-2FE3-6A28-9512B6D257E2}"/>
                </a:ext>
              </a:extLst>
            </p:cNvPr>
            <p:cNvSpPr/>
            <p:nvPr/>
          </p:nvSpPr>
          <p:spPr>
            <a:xfrm>
              <a:off x="2596443" y="504801"/>
              <a:ext cx="274829" cy="385040"/>
            </a:xfrm>
            <a:custGeom>
              <a:avLst/>
              <a:gdLst>
                <a:gd name="connsiteX0" fmla="*/ 0 w 274829"/>
                <a:gd name="connsiteY0" fmla="*/ 380855 h 385040"/>
                <a:gd name="connsiteX1" fmla="*/ 4185 w 274829"/>
                <a:gd name="connsiteY1" fmla="*/ 385041 h 385040"/>
                <a:gd name="connsiteX2" fmla="*/ 6975 w 274829"/>
                <a:gd name="connsiteY2" fmla="*/ 385041 h 385040"/>
                <a:gd name="connsiteX3" fmla="*/ 19531 w 274829"/>
                <a:gd name="connsiteY3" fmla="*/ 372485 h 385040"/>
                <a:gd name="connsiteX4" fmla="*/ 118581 w 274829"/>
                <a:gd name="connsiteY4" fmla="*/ 226002 h 385040"/>
                <a:gd name="connsiteX5" fmla="*/ 253904 w 274829"/>
                <a:gd name="connsiteY5" fmla="*/ 27902 h 385040"/>
                <a:gd name="connsiteX6" fmla="*/ 274830 w 274829"/>
                <a:gd name="connsiteY6" fmla="*/ 0 h 385040"/>
                <a:gd name="connsiteX7" fmla="*/ 234373 w 274829"/>
                <a:gd name="connsiteY7" fmla="*/ 30692 h 385040"/>
                <a:gd name="connsiteX8" fmla="*/ 167409 w 274829"/>
                <a:gd name="connsiteY8" fmla="*/ 68359 h 385040"/>
                <a:gd name="connsiteX9" fmla="*/ 110211 w 274829"/>
                <a:gd name="connsiteY9" fmla="*/ 79519 h 385040"/>
                <a:gd name="connsiteX10" fmla="*/ 83705 w 274829"/>
                <a:gd name="connsiteY10" fmla="*/ 55803 h 385040"/>
                <a:gd name="connsiteX11" fmla="*/ 80914 w 274829"/>
                <a:gd name="connsiteY11" fmla="*/ 32087 h 385040"/>
                <a:gd name="connsiteX12" fmla="*/ 0 w 274829"/>
                <a:gd name="connsiteY12" fmla="*/ 380855 h 38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29" h="385040">
                  <a:moveTo>
                    <a:pt x="0" y="380855"/>
                  </a:moveTo>
                  <a:cubicBezTo>
                    <a:pt x="1395" y="383646"/>
                    <a:pt x="2790" y="385041"/>
                    <a:pt x="4185" y="385041"/>
                  </a:cubicBezTo>
                  <a:cubicBezTo>
                    <a:pt x="5580" y="385041"/>
                    <a:pt x="5580" y="385041"/>
                    <a:pt x="6975" y="385041"/>
                  </a:cubicBezTo>
                  <a:cubicBezTo>
                    <a:pt x="8371" y="383646"/>
                    <a:pt x="12556" y="380855"/>
                    <a:pt x="19531" y="372485"/>
                  </a:cubicBezTo>
                  <a:cubicBezTo>
                    <a:pt x="40457" y="347374"/>
                    <a:pt x="78124" y="288781"/>
                    <a:pt x="118581" y="226002"/>
                  </a:cubicBezTo>
                  <a:cubicBezTo>
                    <a:pt x="164619" y="154853"/>
                    <a:pt x="217632" y="72544"/>
                    <a:pt x="253904" y="27902"/>
                  </a:cubicBezTo>
                  <a:cubicBezTo>
                    <a:pt x="260879" y="18136"/>
                    <a:pt x="269250" y="8370"/>
                    <a:pt x="274830" y="0"/>
                  </a:cubicBezTo>
                  <a:cubicBezTo>
                    <a:pt x="262274" y="9765"/>
                    <a:pt x="248323" y="20926"/>
                    <a:pt x="234373" y="30692"/>
                  </a:cubicBezTo>
                  <a:cubicBezTo>
                    <a:pt x="210656" y="47433"/>
                    <a:pt x="188335" y="59988"/>
                    <a:pt x="167409" y="68359"/>
                  </a:cubicBezTo>
                  <a:cubicBezTo>
                    <a:pt x="143693" y="78124"/>
                    <a:pt x="124162" y="82309"/>
                    <a:pt x="110211" y="79519"/>
                  </a:cubicBezTo>
                  <a:cubicBezTo>
                    <a:pt x="96260" y="76729"/>
                    <a:pt x="87890" y="69754"/>
                    <a:pt x="83705" y="55803"/>
                  </a:cubicBezTo>
                  <a:cubicBezTo>
                    <a:pt x="80914" y="48828"/>
                    <a:pt x="80914" y="40457"/>
                    <a:pt x="80914" y="32087"/>
                  </a:cubicBezTo>
                  <a:cubicBezTo>
                    <a:pt x="53013" y="132532"/>
                    <a:pt x="15346" y="312497"/>
                    <a:pt x="0" y="380855"/>
                  </a:cubicBezTo>
                  <a:close/>
                </a:path>
              </a:pathLst>
            </a:custGeom>
            <a:solidFill>
              <a:srgbClr val="7CD0E4"/>
            </a:solidFill>
            <a:ln w="1394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180A09A-B6A6-4EE0-9C67-6AE69420B958}"/>
                </a:ext>
              </a:extLst>
            </p:cNvPr>
            <p:cNvSpPr/>
            <p:nvPr/>
          </p:nvSpPr>
          <p:spPr>
            <a:xfrm>
              <a:off x="2627135" y="-59177"/>
              <a:ext cx="364114" cy="226370"/>
            </a:xfrm>
            <a:custGeom>
              <a:avLst/>
              <a:gdLst>
                <a:gd name="connsiteX0" fmla="*/ 145088 w 364114"/>
                <a:gd name="connsiteY0" fmla="*/ 167778 h 226370"/>
                <a:gd name="connsiteX1" fmla="*/ 178570 w 364114"/>
                <a:gd name="connsiteY1" fmla="*/ 170568 h 226370"/>
                <a:gd name="connsiteX2" fmla="*/ 344584 w 364114"/>
                <a:gd name="connsiteY2" fmla="*/ 218000 h 226370"/>
                <a:gd name="connsiteX3" fmla="*/ 364115 w 364114"/>
                <a:gd name="connsiteY3" fmla="*/ 226371 h 226370"/>
                <a:gd name="connsiteX4" fmla="*/ 323657 w 364114"/>
                <a:gd name="connsiteY4" fmla="*/ 82678 h 226370"/>
                <a:gd name="connsiteX5" fmla="*/ 260879 w 364114"/>
                <a:gd name="connsiteY5" fmla="*/ 38036 h 226370"/>
                <a:gd name="connsiteX6" fmla="*/ 228792 w 364114"/>
                <a:gd name="connsiteY6" fmla="*/ 31060 h 226370"/>
                <a:gd name="connsiteX7" fmla="*/ 235768 w 364114"/>
                <a:gd name="connsiteY7" fmla="*/ 88259 h 226370"/>
                <a:gd name="connsiteX8" fmla="*/ 235768 w 364114"/>
                <a:gd name="connsiteY8" fmla="*/ 131506 h 226370"/>
                <a:gd name="connsiteX9" fmla="*/ 230187 w 364114"/>
                <a:gd name="connsiteY9" fmla="*/ 155222 h 226370"/>
                <a:gd name="connsiteX10" fmla="*/ 223212 w 364114"/>
                <a:gd name="connsiteY10" fmla="*/ 155222 h 226370"/>
                <a:gd name="connsiteX11" fmla="*/ 216237 w 364114"/>
                <a:gd name="connsiteY11" fmla="*/ 131506 h 226370"/>
                <a:gd name="connsiteX12" fmla="*/ 212051 w 364114"/>
                <a:gd name="connsiteY12" fmla="*/ 92444 h 226370"/>
                <a:gd name="connsiteX13" fmla="*/ 213447 w 364114"/>
                <a:gd name="connsiteY13" fmla="*/ 26875 h 226370"/>
                <a:gd name="connsiteX14" fmla="*/ 217632 w 364114"/>
                <a:gd name="connsiteY14" fmla="*/ 22690 h 226370"/>
                <a:gd name="connsiteX15" fmla="*/ 217632 w 364114"/>
                <a:gd name="connsiteY15" fmla="*/ 22690 h 226370"/>
                <a:gd name="connsiteX16" fmla="*/ 213447 w 364114"/>
                <a:gd name="connsiteY16" fmla="*/ 14320 h 226370"/>
                <a:gd name="connsiteX17" fmla="*/ 118581 w 364114"/>
                <a:gd name="connsiteY17" fmla="*/ 12924 h 226370"/>
                <a:gd name="connsiteX18" fmla="*/ 104631 w 364114"/>
                <a:gd name="connsiteY18" fmla="*/ 21295 h 226370"/>
                <a:gd name="connsiteX19" fmla="*/ 104631 w 364114"/>
                <a:gd name="connsiteY19" fmla="*/ 21295 h 226370"/>
                <a:gd name="connsiteX20" fmla="*/ 97655 w 364114"/>
                <a:gd name="connsiteY20" fmla="*/ 89654 h 226370"/>
                <a:gd name="connsiteX21" fmla="*/ 90680 w 364114"/>
                <a:gd name="connsiteY21" fmla="*/ 131506 h 226370"/>
                <a:gd name="connsiteX22" fmla="*/ 79519 w 364114"/>
                <a:gd name="connsiteY22" fmla="*/ 153827 h 226370"/>
                <a:gd name="connsiteX23" fmla="*/ 72544 w 364114"/>
                <a:gd name="connsiteY23" fmla="*/ 149642 h 226370"/>
                <a:gd name="connsiteX24" fmla="*/ 66964 w 364114"/>
                <a:gd name="connsiteY24" fmla="*/ 103604 h 226370"/>
                <a:gd name="connsiteX25" fmla="*/ 79519 w 364114"/>
                <a:gd name="connsiteY25" fmla="*/ 43616 h 226370"/>
                <a:gd name="connsiteX26" fmla="*/ 87890 w 364114"/>
                <a:gd name="connsiteY26" fmla="*/ 26875 h 226370"/>
                <a:gd name="connsiteX27" fmla="*/ 80914 w 364114"/>
                <a:gd name="connsiteY27" fmla="*/ 33851 h 226370"/>
                <a:gd name="connsiteX28" fmla="*/ 36272 w 364114"/>
                <a:gd name="connsiteY28" fmla="*/ 78493 h 226370"/>
                <a:gd name="connsiteX29" fmla="*/ 0 w 364114"/>
                <a:gd name="connsiteY29" fmla="*/ 204050 h 226370"/>
                <a:gd name="connsiteX30" fmla="*/ 0 w 364114"/>
                <a:gd name="connsiteY30" fmla="*/ 205445 h 226370"/>
                <a:gd name="connsiteX31" fmla="*/ 20926 w 364114"/>
                <a:gd name="connsiteY31" fmla="*/ 195679 h 226370"/>
                <a:gd name="connsiteX32" fmla="*/ 145088 w 364114"/>
                <a:gd name="connsiteY32" fmla="*/ 167778 h 2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4114" h="226370">
                  <a:moveTo>
                    <a:pt x="145088" y="167778"/>
                  </a:moveTo>
                  <a:cubicBezTo>
                    <a:pt x="156248" y="167778"/>
                    <a:pt x="167409" y="169173"/>
                    <a:pt x="178570" y="170568"/>
                  </a:cubicBezTo>
                  <a:cubicBezTo>
                    <a:pt x="237163" y="180334"/>
                    <a:pt x="297151" y="197074"/>
                    <a:pt x="344584" y="218000"/>
                  </a:cubicBezTo>
                  <a:cubicBezTo>
                    <a:pt x="351559" y="220791"/>
                    <a:pt x="357139" y="223581"/>
                    <a:pt x="364115" y="226371"/>
                  </a:cubicBezTo>
                  <a:cubicBezTo>
                    <a:pt x="361325" y="174753"/>
                    <a:pt x="347374" y="116160"/>
                    <a:pt x="323657" y="82678"/>
                  </a:cubicBezTo>
                  <a:cubicBezTo>
                    <a:pt x="309707" y="61752"/>
                    <a:pt x="288781" y="47801"/>
                    <a:pt x="260879" y="38036"/>
                  </a:cubicBezTo>
                  <a:cubicBezTo>
                    <a:pt x="248323" y="33851"/>
                    <a:pt x="235768" y="31060"/>
                    <a:pt x="228792" y="31060"/>
                  </a:cubicBezTo>
                  <a:cubicBezTo>
                    <a:pt x="232978" y="49196"/>
                    <a:pt x="235768" y="71518"/>
                    <a:pt x="235768" y="88259"/>
                  </a:cubicBezTo>
                  <a:cubicBezTo>
                    <a:pt x="235768" y="103604"/>
                    <a:pt x="235768" y="118950"/>
                    <a:pt x="235768" y="131506"/>
                  </a:cubicBezTo>
                  <a:cubicBezTo>
                    <a:pt x="234373" y="152432"/>
                    <a:pt x="231583" y="153827"/>
                    <a:pt x="230187" y="155222"/>
                  </a:cubicBezTo>
                  <a:cubicBezTo>
                    <a:pt x="228792" y="156617"/>
                    <a:pt x="226002" y="156617"/>
                    <a:pt x="223212" y="155222"/>
                  </a:cubicBezTo>
                  <a:cubicBezTo>
                    <a:pt x="221817" y="153827"/>
                    <a:pt x="219027" y="149642"/>
                    <a:pt x="216237" y="131506"/>
                  </a:cubicBezTo>
                  <a:cubicBezTo>
                    <a:pt x="214842" y="120345"/>
                    <a:pt x="213447" y="106394"/>
                    <a:pt x="212051" y="92444"/>
                  </a:cubicBezTo>
                  <a:cubicBezTo>
                    <a:pt x="210656" y="72913"/>
                    <a:pt x="209261" y="35246"/>
                    <a:pt x="213447" y="26875"/>
                  </a:cubicBezTo>
                  <a:cubicBezTo>
                    <a:pt x="214842" y="24085"/>
                    <a:pt x="216237" y="22690"/>
                    <a:pt x="217632" y="22690"/>
                  </a:cubicBezTo>
                  <a:cubicBezTo>
                    <a:pt x="217632" y="22690"/>
                    <a:pt x="217632" y="22690"/>
                    <a:pt x="217632" y="22690"/>
                  </a:cubicBezTo>
                  <a:cubicBezTo>
                    <a:pt x="216237" y="19900"/>
                    <a:pt x="214842" y="17110"/>
                    <a:pt x="213447" y="14320"/>
                  </a:cubicBezTo>
                  <a:cubicBezTo>
                    <a:pt x="193916" y="-6607"/>
                    <a:pt x="164619" y="-2421"/>
                    <a:pt x="118581" y="12924"/>
                  </a:cubicBezTo>
                  <a:cubicBezTo>
                    <a:pt x="114396" y="14320"/>
                    <a:pt x="108816" y="17110"/>
                    <a:pt x="104631" y="21295"/>
                  </a:cubicBezTo>
                  <a:cubicBezTo>
                    <a:pt x="104631" y="21295"/>
                    <a:pt x="104631" y="21295"/>
                    <a:pt x="104631" y="21295"/>
                  </a:cubicBezTo>
                  <a:cubicBezTo>
                    <a:pt x="104631" y="26875"/>
                    <a:pt x="101841" y="57567"/>
                    <a:pt x="97655" y="89654"/>
                  </a:cubicBezTo>
                  <a:cubicBezTo>
                    <a:pt x="94865" y="107790"/>
                    <a:pt x="93470" y="121740"/>
                    <a:pt x="90680" y="131506"/>
                  </a:cubicBezTo>
                  <a:cubicBezTo>
                    <a:pt x="86495" y="149642"/>
                    <a:pt x="83705" y="153827"/>
                    <a:pt x="79519" y="153827"/>
                  </a:cubicBezTo>
                  <a:cubicBezTo>
                    <a:pt x="78124" y="153827"/>
                    <a:pt x="75334" y="153827"/>
                    <a:pt x="72544" y="149642"/>
                  </a:cubicBezTo>
                  <a:cubicBezTo>
                    <a:pt x="68359" y="141271"/>
                    <a:pt x="65568" y="124531"/>
                    <a:pt x="66964" y="103604"/>
                  </a:cubicBezTo>
                  <a:cubicBezTo>
                    <a:pt x="68359" y="81283"/>
                    <a:pt x="72544" y="60357"/>
                    <a:pt x="79519" y="43616"/>
                  </a:cubicBezTo>
                  <a:cubicBezTo>
                    <a:pt x="82310" y="38036"/>
                    <a:pt x="85100" y="32456"/>
                    <a:pt x="87890" y="26875"/>
                  </a:cubicBezTo>
                  <a:cubicBezTo>
                    <a:pt x="86495" y="28270"/>
                    <a:pt x="83705" y="31060"/>
                    <a:pt x="80914" y="33851"/>
                  </a:cubicBezTo>
                  <a:cubicBezTo>
                    <a:pt x="71149" y="42221"/>
                    <a:pt x="58593" y="56172"/>
                    <a:pt x="36272" y="78493"/>
                  </a:cubicBezTo>
                  <a:cubicBezTo>
                    <a:pt x="0" y="116160"/>
                    <a:pt x="0" y="166383"/>
                    <a:pt x="0" y="204050"/>
                  </a:cubicBezTo>
                  <a:cubicBezTo>
                    <a:pt x="0" y="204050"/>
                    <a:pt x="0" y="204050"/>
                    <a:pt x="0" y="205445"/>
                  </a:cubicBezTo>
                  <a:cubicBezTo>
                    <a:pt x="6975" y="201260"/>
                    <a:pt x="13951" y="198469"/>
                    <a:pt x="20926" y="195679"/>
                  </a:cubicBezTo>
                  <a:cubicBezTo>
                    <a:pt x="53013" y="181729"/>
                    <a:pt x="96260" y="167778"/>
                    <a:pt x="145088" y="167778"/>
                  </a:cubicBezTo>
                  <a:close/>
                </a:path>
              </a:pathLst>
            </a:custGeom>
            <a:solidFill>
              <a:srgbClr val="EF8D5B"/>
            </a:solidFill>
            <a:ln w="1394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18C688E-1F0B-0F91-C097-F1FC12AAF7B5}"/>
                </a:ext>
              </a:extLst>
            </p:cNvPr>
            <p:cNvSpPr/>
            <p:nvPr/>
          </p:nvSpPr>
          <p:spPr>
            <a:xfrm>
              <a:off x="-176968" y="-75549"/>
              <a:ext cx="8323021" cy="1462038"/>
            </a:xfrm>
            <a:custGeom>
              <a:avLst/>
              <a:gdLst>
                <a:gd name="connsiteX0" fmla="*/ 8323021 w 8323021"/>
                <a:gd name="connsiteY0" fmla="*/ 1459249 h 1462038"/>
                <a:gd name="connsiteX1" fmla="*/ 8304885 w 8323021"/>
                <a:gd name="connsiteY1" fmla="*/ 1459249 h 1462038"/>
                <a:gd name="connsiteX2" fmla="*/ 2829215 w 8323021"/>
                <a:gd name="connsiteY2" fmla="*/ 1452273 h 1462038"/>
                <a:gd name="connsiteX3" fmla="*/ 2791548 w 8323021"/>
                <a:gd name="connsiteY3" fmla="*/ 1452273 h 1462038"/>
                <a:gd name="connsiteX4" fmla="*/ 2772017 w 8323021"/>
                <a:gd name="connsiteY4" fmla="*/ 1450878 h 1462038"/>
                <a:gd name="connsiteX5" fmla="*/ 2760857 w 8323021"/>
                <a:gd name="connsiteY5" fmla="*/ 1448088 h 1462038"/>
                <a:gd name="connsiteX6" fmla="*/ 2760857 w 8323021"/>
                <a:gd name="connsiteY6" fmla="*/ 1443903 h 1462038"/>
                <a:gd name="connsiteX7" fmla="*/ 2772017 w 8323021"/>
                <a:gd name="connsiteY7" fmla="*/ 1442508 h 1462038"/>
                <a:gd name="connsiteX8" fmla="*/ 2798524 w 8323021"/>
                <a:gd name="connsiteY8" fmla="*/ 1443903 h 1462038"/>
                <a:gd name="connsiteX9" fmla="*/ 2830610 w 8323021"/>
                <a:gd name="connsiteY9" fmla="*/ 1445298 h 1462038"/>
                <a:gd name="connsiteX10" fmla="*/ 2841771 w 8323021"/>
                <a:gd name="connsiteY10" fmla="*/ 1443903 h 1462038"/>
                <a:gd name="connsiteX11" fmla="*/ 2857117 w 8323021"/>
                <a:gd name="connsiteY11" fmla="*/ 1420187 h 1462038"/>
                <a:gd name="connsiteX12" fmla="*/ 2847351 w 8323021"/>
                <a:gd name="connsiteY12" fmla="*/ 1388100 h 1462038"/>
                <a:gd name="connsiteX13" fmla="*/ 2847351 w 8323021"/>
                <a:gd name="connsiteY13" fmla="*/ 1386705 h 1462038"/>
                <a:gd name="connsiteX14" fmla="*/ 2830610 w 8323021"/>
                <a:gd name="connsiteY14" fmla="*/ 1375544 h 1462038"/>
                <a:gd name="connsiteX15" fmla="*/ 2830610 w 8323021"/>
                <a:gd name="connsiteY15" fmla="*/ 1368569 h 1462038"/>
                <a:gd name="connsiteX16" fmla="*/ 2838981 w 8323021"/>
                <a:gd name="connsiteY16" fmla="*/ 1365779 h 1462038"/>
                <a:gd name="connsiteX17" fmla="*/ 2852932 w 8323021"/>
                <a:gd name="connsiteY17" fmla="*/ 1381124 h 1462038"/>
                <a:gd name="connsiteX18" fmla="*/ 2857117 w 8323021"/>
                <a:gd name="connsiteY18" fmla="*/ 1382519 h 1462038"/>
                <a:gd name="connsiteX19" fmla="*/ 2903154 w 8323021"/>
                <a:gd name="connsiteY19" fmla="*/ 1396470 h 1462038"/>
                <a:gd name="connsiteX20" fmla="*/ 3002205 w 8323021"/>
                <a:gd name="connsiteY20" fmla="*/ 1413211 h 1462038"/>
                <a:gd name="connsiteX21" fmla="*/ 3021736 w 8323021"/>
                <a:gd name="connsiteY21" fmla="*/ 1407631 h 1462038"/>
                <a:gd name="connsiteX22" fmla="*/ 3017550 w 8323021"/>
                <a:gd name="connsiteY22" fmla="*/ 1376939 h 1462038"/>
                <a:gd name="connsiteX23" fmla="*/ 3010575 w 8323021"/>
                <a:gd name="connsiteY23" fmla="*/ 1340667 h 1462038"/>
                <a:gd name="connsiteX24" fmla="*/ 3016155 w 8323021"/>
                <a:gd name="connsiteY24" fmla="*/ 1326716 h 1462038"/>
                <a:gd name="connsiteX25" fmla="*/ 3070563 w 8323021"/>
                <a:gd name="connsiteY25" fmla="*/ 1353223 h 1462038"/>
                <a:gd name="connsiteX26" fmla="*/ 3102650 w 8323021"/>
                <a:gd name="connsiteY26" fmla="*/ 1374149 h 1462038"/>
                <a:gd name="connsiteX27" fmla="*/ 3106835 w 8323021"/>
                <a:gd name="connsiteY27" fmla="*/ 1375544 h 1462038"/>
                <a:gd name="connsiteX28" fmla="*/ 3099860 w 8323021"/>
                <a:gd name="connsiteY28" fmla="*/ 1354618 h 1462038"/>
                <a:gd name="connsiteX29" fmla="*/ 3076144 w 8323021"/>
                <a:gd name="connsiteY29" fmla="*/ 1277889 h 1462038"/>
                <a:gd name="connsiteX30" fmla="*/ 3080329 w 8323021"/>
                <a:gd name="connsiteY30" fmla="*/ 1259753 h 1462038"/>
                <a:gd name="connsiteX31" fmla="*/ 3172404 w 8323021"/>
                <a:gd name="connsiteY31" fmla="*/ 1335087 h 1462038"/>
                <a:gd name="connsiteX32" fmla="*/ 3242158 w 8323021"/>
                <a:gd name="connsiteY32" fmla="*/ 1400655 h 1462038"/>
                <a:gd name="connsiteX33" fmla="*/ 3244948 w 8323021"/>
                <a:gd name="connsiteY33" fmla="*/ 1402051 h 1462038"/>
                <a:gd name="connsiteX34" fmla="*/ 3242158 w 8323021"/>
                <a:gd name="connsiteY34" fmla="*/ 1388100 h 1462038"/>
                <a:gd name="connsiteX35" fmla="*/ 3229602 w 8323021"/>
                <a:gd name="connsiteY35" fmla="*/ 1357408 h 1462038"/>
                <a:gd name="connsiteX36" fmla="*/ 3190540 w 8323021"/>
                <a:gd name="connsiteY36" fmla="*/ 1276494 h 1462038"/>
                <a:gd name="connsiteX37" fmla="*/ 3152873 w 8323021"/>
                <a:gd name="connsiteY37" fmla="*/ 1195579 h 1462038"/>
                <a:gd name="connsiteX38" fmla="*/ 3154268 w 8323021"/>
                <a:gd name="connsiteY38" fmla="*/ 1178839 h 1462038"/>
                <a:gd name="connsiteX39" fmla="*/ 3164033 w 8323021"/>
                <a:gd name="connsiteY39" fmla="*/ 1173258 h 1462038"/>
                <a:gd name="connsiteX40" fmla="*/ 3173799 w 8323021"/>
                <a:gd name="connsiteY40" fmla="*/ 1166283 h 1462038"/>
                <a:gd name="connsiteX41" fmla="*/ 3171009 w 8323021"/>
                <a:gd name="connsiteY41" fmla="*/ 1153727 h 1462038"/>
                <a:gd name="connsiteX42" fmla="*/ 3172404 w 8323021"/>
                <a:gd name="connsiteY42" fmla="*/ 1123036 h 1462038"/>
                <a:gd name="connsiteX43" fmla="*/ 3236577 w 8323021"/>
                <a:gd name="connsiteY43" fmla="*/ 966787 h 1462038"/>
                <a:gd name="connsiteX44" fmla="*/ 3277035 w 8323021"/>
                <a:gd name="connsiteY44" fmla="*/ 758921 h 1462038"/>
                <a:gd name="connsiteX45" fmla="*/ 3159848 w 8323021"/>
                <a:gd name="connsiteY45" fmla="*/ 616623 h 1462038"/>
                <a:gd name="connsiteX46" fmla="*/ 3158453 w 8323021"/>
                <a:gd name="connsiteY46" fmla="*/ 616623 h 1462038"/>
                <a:gd name="connsiteX47" fmla="*/ 3129156 w 8323021"/>
                <a:gd name="connsiteY47" fmla="*/ 619413 h 1462038"/>
                <a:gd name="connsiteX48" fmla="*/ 3111020 w 8323021"/>
                <a:gd name="connsiteY48" fmla="*/ 666846 h 1462038"/>
                <a:gd name="connsiteX49" fmla="*/ 3071958 w 8323021"/>
                <a:gd name="connsiteY49" fmla="*/ 676612 h 1462038"/>
                <a:gd name="connsiteX50" fmla="*/ 3041267 w 8323021"/>
                <a:gd name="connsiteY50" fmla="*/ 683587 h 1462038"/>
                <a:gd name="connsiteX51" fmla="*/ 3027316 w 8323021"/>
                <a:gd name="connsiteY51" fmla="*/ 689167 h 1462038"/>
                <a:gd name="connsiteX52" fmla="*/ 3039872 w 8323021"/>
                <a:gd name="connsiteY52" fmla="*/ 697538 h 1462038"/>
                <a:gd name="connsiteX53" fmla="*/ 3063588 w 8323021"/>
                <a:gd name="connsiteY53" fmla="*/ 721254 h 1462038"/>
                <a:gd name="connsiteX54" fmla="*/ 3063588 w 8323021"/>
                <a:gd name="connsiteY54" fmla="*/ 722649 h 1462038"/>
                <a:gd name="connsiteX55" fmla="*/ 3122181 w 8323021"/>
                <a:gd name="connsiteY55" fmla="*/ 679402 h 1462038"/>
                <a:gd name="connsiteX56" fmla="*/ 3212861 w 8323021"/>
                <a:gd name="connsiteY56" fmla="*/ 678007 h 1462038"/>
                <a:gd name="connsiteX57" fmla="*/ 3264479 w 8323021"/>
                <a:gd name="connsiteY57" fmla="*/ 781242 h 1462038"/>
                <a:gd name="connsiteX58" fmla="*/ 3247738 w 8323021"/>
                <a:gd name="connsiteY58" fmla="*/ 852391 h 1462038"/>
                <a:gd name="connsiteX59" fmla="*/ 3196120 w 8323021"/>
                <a:gd name="connsiteY59" fmla="*/ 954231 h 1462038"/>
                <a:gd name="connsiteX60" fmla="*/ 3041267 w 8323021"/>
                <a:gd name="connsiteY60" fmla="*/ 1169073 h 1462038"/>
                <a:gd name="connsiteX61" fmla="*/ 2915710 w 8323021"/>
                <a:gd name="connsiteY61" fmla="*/ 1259753 h 1462038"/>
                <a:gd name="connsiteX62" fmla="*/ 2746906 w 8323021"/>
                <a:gd name="connsiteY62" fmla="*/ 1244407 h 1462038"/>
                <a:gd name="connsiteX63" fmla="*/ 2674362 w 8323021"/>
                <a:gd name="connsiteY63" fmla="*/ 1229061 h 1462038"/>
                <a:gd name="connsiteX64" fmla="*/ 2675757 w 8323021"/>
                <a:gd name="connsiteY64" fmla="*/ 1231851 h 1462038"/>
                <a:gd name="connsiteX65" fmla="*/ 2682732 w 8323021"/>
                <a:gd name="connsiteY65" fmla="*/ 1293235 h 1462038"/>
                <a:gd name="connsiteX66" fmla="*/ 2672967 w 8323021"/>
                <a:gd name="connsiteY66" fmla="*/ 1329507 h 1462038"/>
                <a:gd name="connsiteX67" fmla="*/ 2678547 w 8323021"/>
                <a:gd name="connsiteY67" fmla="*/ 1378334 h 1462038"/>
                <a:gd name="connsiteX68" fmla="*/ 2660411 w 8323021"/>
                <a:gd name="connsiteY68" fmla="*/ 1397865 h 1462038"/>
                <a:gd name="connsiteX69" fmla="*/ 2650646 w 8323021"/>
                <a:gd name="connsiteY69" fmla="*/ 1399261 h 1462038"/>
                <a:gd name="connsiteX70" fmla="*/ 2646460 w 8323021"/>
                <a:gd name="connsiteY70" fmla="*/ 1416001 h 1462038"/>
                <a:gd name="connsiteX71" fmla="*/ 2645065 w 8323021"/>
                <a:gd name="connsiteY71" fmla="*/ 1439718 h 1462038"/>
                <a:gd name="connsiteX72" fmla="*/ 2646460 w 8323021"/>
                <a:gd name="connsiteY72" fmla="*/ 1441113 h 1462038"/>
                <a:gd name="connsiteX73" fmla="*/ 2647856 w 8323021"/>
                <a:gd name="connsiteY73" fmla="*/ 1441113 h 1462038"/>
                <a:gd name="connsiteX74" fmla="*/ 2649251 w 8323021"/>
                <a:gd name="connsiteY74" fmla="*/ 1441113 h 1462038"/>
                <a:gd name="connsiteX75" fmla="*/ 2653436 w 8323021"/>
                <a:gd name="connsiteY75" fmla="*/ 1443903 h 1462038"/>
                <a:gd name="connsiteX76" fmla="*/ 2649251 w 8323021"/>
                <a:gd name="connsiteY76" fmla="*/ 1448088 h 1462038"/>
                <a:gd name="connsiteX77" fmla="*/ 2646460 w 8323021"/>
                <a:gd name="connsiteY77" fmla="*/ 1448088 h 1462038"/>
                <a:gd name="connsiteX78" fmla="*/ 2586472 w 8323021"/>
                <a:gd name="connsiteY78" fmla="*/ 1448088 h 1462038"/>
                <a:gd name="connsiteX79" fmla="*/ 44645 w 8323021"/>
                <a:gd name="connsiteY79" fmla="*/ 1452273 h 1462038"/>
                <a:gd name="connsiteX80" fmla="*/ 3 w 8323021"/>
                <a:gd name="connsiteY80" fmla="*/ 1452273 h 1462038"/>
                <a:gd name="connsiteX81" fmla="*/ 509205 w 8323021"/>
                <a:gd name="connsiteY81" fmla="*/ 1449483 h 1462038"/>
                <a:gd name="connsiteX82" fmla="*/ 44645 w 8323021"/>
                <a:gd name="connsiteY82" fmla="*/ 1445298 h 1462038"/>
                <a:gd name="connsiteX83" fmla="*/ 1580623 w 8323021"/>
                <a:gd name="connsiteY83" fmla="*/ 1442508 h 1462038"/>
                <a:gd name="connsiteX84" fmla="*/ 2314433 w 8323021"/>
                <a:gd name="connsiteY84" fmla="*/ 1441113 h 1462038"/>
                <a:gd name="connsiteX85" fmla="*/ 2555781 w 8323021"/>
                <a:gd name="connsiteY85" fmla="*/ 1441113 h 1462038"/>
                <a:gd name="connsiteX86" fmla="*/ 2624139 w 8323021"/>
                <a:gd name="connsiteY86" fmla="*/ 1441113 h 1462038"/>
                <a:gd name="connsiteX87" fmla="*/ 2636695 w 8323021"/>
                <a:gd name="connsiteY87" fmla="*/ 1441113 h 1462038"/>
                <a:gd name="connsiteX88" fmla="*/ 2642275 w 8323021"/>
                <a:gd name="connsiteY88" fmla="*/ 1400655 h 1462038"/>
                <a:gd name="connsiteX89" fmla="*/ 2597633 w 8323021"/>
                <a:gd name="connsiteY89" fmla="*/ 1392285 h 1462038"/>
                <a:gd name="connsiteX90" fmla="*/ 2597633 w 8323021"/>
                <a:gd name="connsiteY90" fmla="*/ 1396470 h 1462038"/>
                <a:gd name="connsiteX91" fmla="*/ 2589262 w 8323021"/>
                <a:gd name="connsiteY91" fmla="*/ 1416001 h 1462038"/>
                <a:gd name="connsiteX92" fmla="*/ 2498583 w 8323021"/>
                <a:gd name="connsiteY92" fmla="*/ 1396470 h 1462038"/>
                <a:gd name="connsiteX93" fmla="*/ 2480447 w 8323021"/>
                <a:gd name="connsiteY93" fmla="*/ 1322531 h 1462038"/>
                <a:gd name="connsiteX94" fmla="*/ 2490212 w 8323021"/>
                <a:gd name="connsiteY94" fmla="*/ 1236037 h 1462038"/>
                <a:gd name="connsiteX95" fmla="*/ 2491607 w 8323021"/>
                <a:gd name="connsiteY95" fmla="*/ 1233246 h 1462038"/>
                <a:gd name="connsiteX96" fmla="*/ 2463706 w 8323021"/>
                <a:gd name="connsiteY96" fmla="*/ 1233246 h 1462038"/>
                <a:gd name="connsiteX97" fmla="*/ 2407903 w 8323021"/>
                <a:gd name="connsiteY97" fmla="*/ 1199765 h 1462038"/>
                <a:gd name="connsiteX98" fmla="*/ 2430224 w 8323021"/>
                <a:gd name="connsiteY98" fmla="*/ 1085368 h 1462038"/>
                <a:gd name="connsiteX99" fmla="*/ 2452545 w 8323021"/>
                <a:gd name="connsiteY99" fmla="*/ 1054677 h 1462038"/>
                <a:gd name="connsiteX100" fmla="*/ 2452545 w 8323021"/>
                <a:gd name="connsiteY100" fmla="*/ 1004454 h 1462038"/>
                <a:gd name="connsiteX101" fmla="*/ 2453940 w 8323021"/>
                <a:gd name="connsiteY101" fmla="*/ 996084 h 1462038"/>
                <a:gd name="connsiteX102" fmla="*/ 2451150 w 8323021"/>
                <a:gd name="connsiteY102" fmla="*/ 991898 h 1462038"/>
                <a:gd name="connsiteX103" fmla="*/ 2423248 w 8323021"/>
                <a:gd name="connsiteY103" fmla="*/ 915169 h 1462038"/>
                <a:gd name="connsiteX104" fmla="*/ 2357680 w 8323021"/>
                <a:gd name="connsiteY104" fmla="*/ 640339 h 1462038"/>
                <a:gd name="connsiteX105" fmla="*/ 2339544 w 8323021"/>
                <a:gd name="connsiteY105" fmla="*/ 524548 h 1462038"/>
                <a:gd name="connsiteX106" fmla="*/ 2342334 w 8323021"/>
                <a:gd name="connsiteY106" fmla="*/ 465955 h 1462038"/>
                <a:gd name="connsiteX107" fmla="*/ 2413483 w 8323021"/>
                <a:gd name="connsiteY107" fmla="*/ 439449 h 1462038"/>
                <a:gd name="connsiteX108" fmla="*/ 2458125 w 8323021"/>
                <a:gd name="connsiteY108" fmla="*/ 439449 h 1462038"/>
                <a:gd name="connsiteX109" fmla="*/ 2458125 w 8323021"/>
                <a:gd name="connsiteY109" fmla="*/ 396201 h 1462038"/>
                <a:gd name="connsiteX110" fmla="*/ 2497187 w 8323021"/>
                <a:gd name="connsiteY110" fmla="*/ 375275 h 1462038"/>
                <a:gd name="connsiteX111" fmla="*/ 2562756 w 8323021"/>
                <a:gd name="connsiteY111" fmla="*/ 368300 h 1462038"/>
                <a:gd name="connsiteX112" fmla="*/ 2619954 w 8323021"/>
                <a:gd name="connsiteY112" fmla="*/ 403177 h 1462038"/>
                <a:gd name="connsiteX113" fmla="*/ 2631115 w 8323021"/>
                <a:gd name="connsiteY113" fmla="*/ 672426 h 1462038"/>
                <a:gd name="connsiteX114" fmla="*/ 2635300 w 8323021"/>
                <a:gd name="connsiteY114" fmla="*/ 904009 h 1462038"/>
                <a:gd name="connsiteX115" fmla="*/ 2640880 w 8323021"/>
                <a:gd name="connsiteY115" fmla="*/ 984923 h 1462038"/>
                <a:gd name="connsiteX116" fmla="*/ 2642275 w 8323021"/>
                <a:gd name="connsiteY116" fmla="*/ 997479 h 1462038"/>
                <a:gd name="connsiteX117" fmla="*/ 2646460 w 8323021"/>
                <a:gd name="connsiteY117" fmla="*/ 1000269 h 1462038"/>
                <a:gd name="connsiteX118" fmla="*/ 2659016 w 8323021"/>
                <a:gd name="connsiteY118" fmla="*/ 1017010 h 1462038"/>
                <a:gd name="connsiteX119" fmla="*/ 2652041 w 8323021"/>
                <a:gd name="connsiteY119" fmla="*/ 1023985 h 1462038"/>
                <a:gd name="connsiteX120" fmla="*/ 2646460 w 8323021"/>
                <a:gd name="connsiteY120" fmla="*/ 1022590 h 1462038"/>
                <a:gd name="connsiteX121" fmla="*/ 2638090 w 8323021"/>
                <a:gd name="connsiteY121" fmla="*/ 1001664 h 1462038"/>
                <a:gd name="connsiteX122" fmla="*/ 2565546 w 8323021"/>
                <a:gd name="connsiteY122" fmla="*/ 970972 h 1462038"/>
                <a:gd name="connsiteX123" fmla="*/ 2555781 w 8323021"/>
                <a:gd name="connsiteY123" fmla="*/ 968182 h 1462038"/>
                <a:gd name="connsiteX124" fmla="*/ 2551595 w 8323021"/>
                <a:gd name="connsiteY124" fmla="*/ 1003059 h 1462038"/>
                <a:gd name="connsiteX125" fmla="*/ 2546015 w 8323021"/>
                <a:gd name="connsiteY125" fmla="*/ 1008639 h 1462038"/>
                <a:gd name="connsiteX126" fmla="*/ 2540435 w 8323021"/>
                <a:gd name="connsiteY126" fmla="*/ 1004454 h 1462038"/>
                <a:gd name="connsiteX127" fmla="*/ 2527879 w 8323021"/>
                <a:gd name="connsiteY127" fmla="*/ 961207 h 1462038"/>
                <a:gd name="connsiteX128" fmla="*/ 2493002 w 8323021"/>
                <a:gd name="connsiteY128" fmla="*/ 962602 h 1462038"/>
                <a:gd name="connsiteX129" fmla="*/ 2465101 w 8323021"/>
                <a:gd name="connsiteY129" fmla="*/ 996084 h 1462038"/>
                <a:gd name="connsiteX130" fmla="*/ 2483237 w 8323021"/>
                <a:gd name="connsiteY130" fmla="*/ 1018405 h 1462038"/>
                <a:gd name="connsiteX131" fmla="*/ 2502768 w 8323021"/>
                <a:gd name="connsiteY131" fmla="*/ 1026775 h 1462038"/>
                <a:gd name="connsiteX132" fmla="*/ 2491607 w 8323021"/>
                <a:gd name="connsiteY132" fmla="*/ 1037936 h 1462038"/>
                <a:gd name="connsiteX133" fmla="*/ 2463706 w 8323021"/>
                <a:gd name="connsiteY133" fmla="*/ 1057467 h 1462038"/>
                <a:gd name="connsiteX134" fmla="*/ 2483237 w 8323021"/>
                <a:gd name="connsiteY134" fmla="*/ 1075603 h 1462038"/>
                <a:gd name="connsiteX135" fmla="*/ 2552990 w 8323021"/>
                <a:gd name="connsiteY135" fmla="*/ 1081183 h 1462038"/>
                <a:gd name="connsiteX136" fmla="*/ 2734350 w 8323021"/>
                <a:gd name="connsiteY136" fmla="*/ 1049097 h 1462038"/>
                <a:gd name="connsiteX137" fmla="*/ 2735745 w 8323021"/>
                <a:gd name="connsiteY137" fmla="*/ 1049097 h 1462038"/>
                <a:gd name="connsiteX138" fmla="*/ 2744116 w 8323021"/>
                <a:gd name="connsiteY138" fmla="*/ 1030961 h 1462038"/>
                <a:gd name="connsiteX139" fmla="*/ 2716214 w 8323021"/>
                <a:gd name="connsiteY139" fmla="*/ 1037936 h 1462038"/>
                <a:gd name="connsiteX140" fmla="*/ 2682732 w 8323021"/>
                <a:gd name="connsiteY140" fmla="*/ 1047701 h 1462038"/>
                <a:gd name="connsiteX141" fmla="*/ 2681337 w 8323021"/>
                <a:gd name="connsiteY141" fmla="*/ 1049097 h 1462038"/>
                <a:gd name="connsiteX142" fmla="*/ 2671572 w 8323021"/>
                <a:gd name="connsiteY142" fmla="*/ 1054677 h 1462038"/>
                <a:gd name="connsiteX143" fmla="*/ 2661806 w 8323021"/>
                <a:gd name="connsiteY143" fmla="*/ 1050492 h 1462038"/>
                <a:gd name="connsiteX144" fmla="*/ 2677152 w 8323021"/>
                <a:gd name="connsiteY144" fmla="*/ 1040726 h 1462038"/>
                <a:gd name="connsiteX145" fmla="*/ 2664596 w 8323021"/>
                <a:gd name="connsiteY145" fmla="*/ 963997 h 1462038"/>
                <a:gd name="connsiteX146" fmla="*/ 2645065 w 8323021"/>
                <a:gd name="connsiteY146" fmla="*/ 827280 h 1462038"/>
                <a:gd name="connsiteX147" fmla="*/ 2731560 w 8323021"/>
                <a:gd name="connsiteY147" fmla="*/ 683587 h 1462038"/>
                <a:gd name="connsiteX148" fmla="*/ 2727375 w 8323021"/>
                <a:gd name="connsiteY148" fmla="*/ 680797 h 1462038"/>
                <a:gd name="connsiteX149" fmla="*/ 2723190 w 8323021"/>
                <a:gd name="connsiteY149" fmla="*/ 675216 h 1462038"/>
                <a:gd name="connsiteX150" fmla="*/ 2802709 w 8323021"/>
                <a:gd name="connsiteY150" fmla="*/ 602672 h 1462038"/>
                <a:gd name="connsiteX151" fmla="*/ 2825030 w 8323021"/>
                <a:gd name="connsiteY151" fmla="*/ 585932 h 1462038"/>
                <a:gd name="connsiteX152" fmla="*/ 2728770 w 8323021"/>
                <a:gd name="connsiteY152" fmla="*/ 524548 h 1462038"/>
                <a:gd name="connsiteX153" fmla="*/ 2727375 w 8323021"/>
                <a:gd name="connsiteY153" fmla="*/ 470140 h 1462038"/>
                <a:gd name="connsiteX154" fmla="*/ 2755276 w 8323021"/>
                <a:gd name="connsiteY154" fmla="*/ 417127 h 1462038"/>
                <a:gd name="connsiteX155" fmla="*/ 2781783 w 8323021"/>
                <a:gd name="connsiteY155" fmla="*/ 371090 h 1462038"/>
                <a:gd name="connsiteX156" fmla="*/ 2791548 w 8323021"/>
                <a:gd name="connsiteY156" fmla="*/ 348769 h 1462038"/>
                <a:gd name="connsiteX157" fmla="*/ 2778993 w 8323021"/>
                <a:gd name="connsiteY157" fmla="*/ 304126 h 1462038"/>
                <a:gd name="connsiteX158" fmla="*/ 2845956 w 8323021"/>
                <a:gd name="connsiteY158" fmla="*/ 221817 h 1462038"/>
                <a:gd name="connsiteX159" fmla="*/ 2970118 w 8323021"/>
                <a:gd name="connsiteY159" fmla="*/ 217632 h 1462038"/>
                <a:gd name="connsiteX160" fmla="*/ 3101255 w 8323021"/>
                <a:gd name="connsiteY160" fmla="*/ 238558 h 1462038"/>
                <a:gd name="connsiteX161" fmla="*/ 3143107 w 8323021"/>
                <a:gd name="connsiteY161" fmla="*/ 265064 h 1462038"/>
                <a:gd name="connsiteX162" fmla="*/ 3154268 w 8323021"/>
                <a:gd name="connsiteY162" fmla="*/ 267854 h 1462038"/>
                <a:gd name="connsiteX163" fmla="*/ 3161243 w 8323021"/>
                <a:gd name="connsiteY163" fmla="*/ 269250 h 1462038"/>
                <a:gd name="connsiteX164" fmla="*/ 3161243 w 8323021"/>
                <a:gd name="connsiteY164" fmla="*/ 239953 h 1462038"/>
                <a:gd name="connsiteX165" fmla="*/ 3138922 w 8323021"/>
                <a:gd name="connsiteY165" fmla="*/ 228792 h 1462038"/>
                <a:gd name="connsiteX166" fmla="*/ 2974303 w 8323021"/>
                <a:gd name="connsiteY166" fmla="*/ 181360 h 1462038"/>
                <a:gd name="connsiteX167" fmla="*/ 2836191 w 8323021"/>
                <a:gd name="connsiteY167" fmla="*/ 200891 h 1462038"/>
                <a:gd name="connsiteX168" fmla="*/ 2797129 w 8323021"/>
                <a:gd name="connsiteY168" fmla="*/ 219027 h 1462038"/>
                <a:gd name="connsiteX169" fmla="*/ 2794338 w 8323021"/>
                <a:gd name="connsiteY169" fmla="*/ 245533 h 1462038"/>
                <a:gd name="connsiteX170" fmla="*/ 2728770 w 8323021"/>
                <a:gd name="connsiteY170" fmla="*/ 280410 h 1462038"/>
                <a:gd name="connsiteX171" fmla="*/ 2721795 w 8323021"/>
                <a:gd name="connsiteY171" fmla="*/ 276225 h 1462038"/>
                <a:gd name="connsiteX172" fmla="*/ 2725980 w 8323021"/>
                <a:gd name="connsiteY172" fmla="*/ 263669 h 1462038"/>
                <a:gd name="connsiteX173" fmla="*/ 2788758 w 8323021"/>
                <a:gd name="connsiteY173" fmla="*/ 214842 h 1462038"/>
                <a:gd name="connsiteX174" fmla="*/ 2788758 w 8323021"/>
                <a:gd name="connsiteY174" fmla="*/ 210656 h 1462038"/>
                <a:gd name="connsiteX175" fmla="*/ 2792943 w 8323021"/>
                <a:gd name="connsiteY175" fmla="*/ 146483 h 1462038"/>
                <a:gd name="connsiteX176" fmla="*/ 2826425 w 8323021"/>
                <a:gd name="connsiteY176" fmla="*/ 80914 h 1462038"/>
                <a:gd name="connsiteX177" fmla="*/ 2894784 w 8323021"/>
                <a:gd name="connsiteY177" fmla="*/ 20926 h 1462038"/>
                <a:gd name="connsiteX178" fmla="*/ 2910130 w 8323021"/>
                <a:gd name="connsiteY178" fmla="*/ 12556 h 1462038"/>
                <a:gd name="connsiteX179" fmla="*/ 2970118 w 8323021"/>
                <a:gd name="connsiteY179" fmla="*/ 0 h 1462038"/>
                <a:gd name="connsiteX180" fmla="*/ 3011970 w 8323021"/>
                <a:gd name="connsiteY180" fmla="*/ 16741 h 1462038"/>
                <a:gd name="connsiteX181" fmla="*/ 3018946 w 8323021"/>
                <a:gd name="connsiteY181" fmla="*/ 29297 h 1462038"/>
                <a:gd name="connsiteX182" fmla="*/ 3122181 w 8323021"/>
                <a:gd name="connsiteY182" fmla="*/ 85100 h 1462038"/>
                <a:gd name="connsiteX183" fmla="*/ 3159848 w 8323021"/>
                <a:gd name="connsiteY183" fmla="*/ 191125 h 1462038"/>
                <a:gd name="connsiteX184" fmla="*/ 3165429 w 8323021"/>
                <a:gd name="connsiteY184" fmla="*/ 237163 h 1462038"/>
                <a:gd name="connsiteX185" fmla="*/ 3210071 w 8323021"/>
                <a:gd name="connsiteY185" fmla="*/ 274830 h 1462038"/>
                <a:gd name="connsiteX186" fmla="*/ 3205886 w 8323021"/>
                <a:gd name="connsiteY186" fmla="*/ 287386 h 1462038"/>
                <a:gd name="connsiteX187" fmla="*/ 3176589 w 8323021"/>
                <a:gd name="connsiteY187" fmla="*/ 291571 h 1462038"/>
                <a:gd name="connsiteX188" fmla="*/ 3180774 w 8323021"/>
                <a:gd name="connsiteY188" fmla="*/ 306917 h 1462038"/>
                <a:gd name="connsiteX189" fmla="*/ 3193330 w 8323021"/>
                <a:gd name="connsiteY189" fmla="*/ 347374 h 1462038"/>
                <a:gd name="connsiteX190" fmla="*/ 3233787 w 8323021"/>
                <a:gd name="connsiteY190" fmla="*/ 566401 h 1462038"/>
                <a:gd name="connsiteX191" fmla="*/ 3207281 w 8323021"/>
                <a:gd name="connsiteY191" fmla="*/ 602672 h 1462038"/>
                <a:gd name="connsiteX192" fmla="*/ 3171009 w 8323021"/>
                <a:gd name="connsiteY192" fmla="*/ 618018 h 1462038"/>
                <a:gd name="connsiteX193" fmla="*/ 3286800 w 8323021"/>
                <a:gd name="connsiteY193" fmla="*/ 761711 h 1462038"/>
                <a:gd name="connsiteX194" fmla="*/ 3246343 w 8323021"/>
                <a:gd name="connsiteY194" fmla="*/ 973762 h 1462038"/>
                <a:gd name="connsiteX195" fmla="*/ 3180774 w 8323021"/>
                <a:gd name="connsiteY195" fmla="*/ 1131406 h 1462038"/>
                <a:gd name="connsiteX196" fmla="*/ 3179379 w 8323021"/>
                <a:gd name="connsiteY196" fmla="*/ 1155122 h 1462038"/>
                <a:gd name="connsiteX197" fmla="*/ 3182169 w 8323021"/>
                <a:gd name="connsiteY197" fmla="*/ 1173258 h 1462038"/>
                <a:gd name="connsiteX198" fmla="*/ 3168219 w 8323021"/>
                <a:gd name="connsiteY198" fmla="*/ 1184419 h 1462038"/>
                <a:gd name="connsiteX199" fmla="*/ 3162638 w 8323021"/>
                <a:gd name="connsiteY199" fmla="*/ 1187209 h 1462038"/>
                <a:gd name="connsiteX200" fmla="*/ 3162638 w 8323021"/>
                <a:gd name="connsiteY200" fmla="*/ 1199765 h 1462038"/>
                <a:gd name="connsiteX201" fmla="*/ 3198910 w 8323021"/>
                <a:gd name="connsiteY201" fmla="*/ 1279284 h 1462038"/>
                <a:gd name="connsiteX202" fmla="*/ 3239367 w 8323021"/>
                <a:gd name="connsiteY202" fmla="*/ 1361593 h 1462038"/>
                <a:gd name="connsiteX203" fmla="*/ 3251923 w 8323021"/>
                <a:gd name="connsiteY203" fmla="*/ 1392285 h 1462038"/>
                <a:gd name="connsiteX204" fmla="*/ 3251923 w 8323021"/>
                <a:gd name="connsiteY204" fmla="*/ 1411816 h 1462038"/>
                <a:gd name="connsiteX205" fmla="*/ 3242158 w 8323021"/>
                <a:gd name="connsiteY205" fmla="*/ 1411816 h 1462038"/>
                <a:gd name="connsiteX206" fmla="*/ 3171009 w 8323021"/>
                <a:gd name="connsiteY206" fmla="*/ 1344852 h 1462038"/>
                <a:gd name="connsiteX207" fmla="*/ 3116601 w 8323021"/>
                <a:gd name="connsiteY207" fmla="*/ 1290445 h 1462038"/>
                <a:gd name="connsiteX208" fmla="*/ 3085909 w 8323021"/>
                <a:gd name="connsiteY208" fmla="*/ 1270914 h 1462038"/>
                <a:gd name="connsiteX209" fmla="*/ 3085909 w 8323021"/>
                <a:gd name="connsiteY209" fmla="*/ 1282074 h 1462038"/>
                <a:gd name="connsiteX210" fmla="*/ 3109626 w 8323021"/>
                <a:gd name="connsiteY210" fmla="*/ 1357408 h 1462038"/>
                <a:gd name="connsiteX211" fmla="*/ 3115206 w 8323021"/>
                <a:gd name="connsiteY211" fmla="*/ 1385310 h 1462038"/>
                <a:gd name="connsiteX212" fmla="*/ 3104045 w 8323021"/>
                <a:gd name="connsiteY212" fmla="*/ 1385310 h 1462038"/>
                <a:gd name="connsiteX213" fmla="*/ 3070563 w 8323021"/>
                <a:gd name="connsiteY213" fmla="*/ 1362988 h 1462038"/>
                <a:gd name="connsiteX214" fmla="*/ 3041267 w 8323021"/>
                <a:gd name="connsiteY214" fmla="*/ 1343458 h 1462038"/>
                <a:gd name="connsiteX215" fmla="*/ 3023131 w 8323021"/>
                <a:gd name="connsiteY215" fmla="*/ 1337877 h 1462038"/>
                <a:gd name="connsiteX216" fmla="*/ 3020341 w 8323021"/>
                <a:gd name="connsiteY216" fmla="*/ 1344852 h 1462038"/>
                <a:gd name="connsiteX217" fmla="*/ 3027316 w 8323021"/>
                <a:gd name="connsiteY217" fmla="*/ 1379729 h 1462038"/>
                <a:gd name="connsiteX218" fmla="*/ 3030106 w 8323021"/>
                <a:gd name="connsiteY218" fmla="*/ 1417396 h 1462038"/>
                <a:gd name="connsiteX219" fmla="*/ 3004995 w 8323021"/>
                <a:gd name="connsiteY219" fmla="*/ 1425767 h 1462038"/>
                <a:gd name="connsiteX220" fmla="*/ 2905944 w 8323021"/>
                <a:gd name="connsiteY220" fmla="*/ 1409026 h 1462038"/>
                <a:gd name="connsiteX221" fmla="*/ 2859907 w 8323021"/>
                <a:gd name="connsiteY221" fmla="*/ 1395075 h 1462038"/>
                <a:gd name="connsiteX222" fmla="*/ 2866882 w 8323021"/>
                <a:gd name="connsiteY222" fmla="*/ 1431347 h 1462038"/>
                <a:gd name="connsiteX223" fmla="*/ 2857117 w 8323021"/>
                <a:gd name="connsiteY223" fmla="*/ 1450878 h 1462038"/>
                <a:gd name="connsiteX224" fmla="*/ 8309070 w 8323021"/>
                <a:gd name="connsiteY224" fmla="*/ 1457854 h 1462038"/>
                <a:gd name="connsiteX225" fmla="*/ 3522568 w 8323021"/>
                <a:gd name="connsiteY225" fmla="*/ 1462039 h 1462038"/>
                <a:gd name="connsiteX226" fmla="*/ 8323021 w 8323021"/>
                <a:gd name="connsiteY226" fmla="*/ 1459249 h 1462038"/>
                <a:gd name="connsiteX227" fmla="*/ 2494397 w 8323021"/>
                <a:gd name="connsiteY227" fmla="*/ 1230456 h 1462038"/>
                <a:gd name="connsiteX228" fmla="*/ 2486027 w 8323021"/>
                <a:gd name="connsiteY228" fmla="*/ 1273704 h 1462038"/>
                <a:gd name="connsiteX229" fmla="*/ 2484632 w 8323021"/>
                <a:gd name="connsiteY229" fmla="*/ 1351828 h 1462038"/>
                <a:gd name="connsiteX230" fmla="*/ 2498583 w 8323021"/>
                <a:gd name="connsiteY230" fmla="*/ 1389495 h 1462038"/>
                <a:gd name="connsiteX231" fmla="*/ 2580892 w 8323021"/>
                <a:gd name="connsiteY231" fmla="*/ 1409026 h 1462038"/>
                <a:gd name="connsiteX232" fmla="*/ 2586472 w 8323021"/>
                <a:gd name="connsiteY232" fmla="*/ 1396470 h 1462038"/>
                <a:gd name="connsiteX233" fmla="*/ 2585077 w 8323021"/>
                <a:gd name="connsiteY233" fmla="*/ 1388100 h 1462038"/>
                <a:gd name="connsiteX234" fmla="*/ 2572522 w 8323021"/>
                <a:gd name="connsiteY234" fmla="*/ 1382519 h 1462038"/>
                <a:gd name="connsiteX235" fmla="*/ 2565546 w 8323021"/>
                <a:gd name="connsiteY235" fmla="*/ 1360198 h 1462038"/>
                <a:gd name="connsiteX236" fmla="*/ 2557176 w 8323021"/>
                <a:gd name="connsiteY236" fmla="*/ 1318346 h 1462038"/>
                <a:gd name="connsiteX237" fmla="*/ 2554386 w 8323021"/>
                <a:gd name="connsiteY237" fmla="*/ 1238827 h 1462038"/>
                <a:gd name="connsiteX238" fmla="*/ 2559966 w 8323021"/>
                <a:gd name="connsiteY238" fmla="*/ 1233246 h 1462038"/>
                <a:gd name="connsiteX239" fmla="*/ 2571126 w 8323021"/>
                <a:gd name="connsiteY239" fmla="*/ 1256963 h 1462038"/>
                <a:gd name="connsiteX240" fmla="*/ 2579497 w 8323021"/>
                <a:gd name="connsiteY240" fmla="*/ 1304395 h 1462038"/>
                <a:gd name="connsiteX241" fmla="*/ 2590657 w 8323021"/>
                <a:gd name="connsiteY241" fmla="*/ 1382519 h 1462038"/>
                <a:gd name="connsiteX242" fmla="*/ 2607398 w 8323021"/>
                <a:gd name="connsiteY242" fmla="*/ 1386705 h 1462038"/>
                <a:gd name="connsiteX243" fmla="*/ 2638090 w 8323021"/>
                <a:gd name="connsiteY243" fmla="*/ 1390890 h 1462038"/>
                <a:gd name="connsiteX244" fmla="*/ 2646460 w 8323021"/>
                <a:gd name="connsiteY244" fmla="*/ 1367174 h 1462038"/>
                <a:gd name="connsiteX245" fmla="*/ 2659016 w 8323021"/>
                <a:gd name="connsiteY245" fmla="*/ 1328112 h 1462038"/>
                <a:gd name="connsiteX246" fmla="*/ 2642275 w 8323021"/>
                <a:gd name="connsiteY246" fmla="*/ 1270914 h 1462038"/>
                <a:gd name="connsiteX247" fmla="*/ 2615769 w 8323021"/>
                <a:gd name="connsiteY247" fmla="*/ 1199765 h 1462038"/>
                <a:gd name="connsiteX248" fmla="*/ 2585077 w 8323021"/>
                <a:gd name="connsiteY248" fmla="*/ 1210925 h 1462038"/>
                <a:gd name="connsiteX249" fmla="*/ 2495792 w 8323021"/>
                <a:gd name="connsiteY249" fmla="*/ 1231851 h 1462038"/>
                <a:gd name="connsiteX250" fmla="*/ 2494397 w 8323021"/>
                <a:gd name="connsiteY250" fmla="*/ 1230456 h 1462038"/>
                <a:gd name="connsiteX251" fmla="*/ 2494397 w 8323021"/>
                <a:gd name="connsiteY251" fmla="*/ 1230456 h 1462038"/>
                <a:gd name="connsiteX252" fmla="*/ 2664596 w 8323021"/>
                <a:gd name="connsiteY252" fmla="*/ 1342062 h 1462038"/>
                <a:gd name="connsiteX253" fmla="*/ 2654831 w 8323021"/>
                <a:gd name="connsiteY253" fmla="*/ 1369964 h 1462038"/>
                <a:gd name="connsiteX254" fmla="*/ 2647856 w 8323021"/>
                <a:gd name="connsiteY254" fmla="*/ 1390890 h 1462038"/>
                <a:gd name="connsiteX255" fmla="*/ 2654831 w 8323021"/>
                <a:gd name="connsiteY255" fmla="*/ 1389495 h 1462038"/>
                <a:gd name="connsiteX256" fmla="*/ 2667387 w 8323021"/>
                <a:gd name="connsiteY256" fmla="*/ 1375544 h 1462038"/>
                <a:gd name="connsiteX257" fmla="*/ 2664596 w 8323021"/>
                <a:gd name="connsiteY257" fmla="*/ 1342062 h 1462038"/>
                <a:gd name="connsiteX258" fmla="*/ 2578102 w 8323021"/>
                <a:gd name="connsiteY258" fmla="*/ 1376939 h 1462038"/>
                <a:gd name="connsiteX259" fmla="*/ 2583682 w 8323021"/>
                <a:gd name="connsiteY259" fmla="*/ 1379729 h 1462038"/>
                <a:gd name="connsiteX260" fmla="*/ 2573917 w 8323021"/>
                <a:gd name="connsiteY260" fmla="*/ 1308581 h 1462038"/>
                <a:gd name="connsiteX261" fmla="*/ 2559966 w 8323021"/>
                <a:gd name="connsiteY261" fmla="*/ 1243012 h 1462038"/>
                <a:gd name="connsiteX262" fmla="*/ 2564151 w 8323021"/>
                <a:gd name="connsiteY262" fmla="*/ 1315556 h 1462038"/>
                <a:gd name="connsiteX263" fmla="*/ 2578102 w 8323021"/>
                <a:gd name="connsiteY263" fmla="*/ 1376939 h 1462038"/>
                <a:gd name="connsiteX264" fmla="*/ 2624139 w 8323021"/>
                <a:gd name="connsiteY264" fmla="*/ 1198370 h 1462038"/>
                <a:gd name="connsiteX265" fmla="*/ 2628325 w 8323021"/>
                <a:gd name="connsiteY265" fmla="*/ 1208135 h 1462038"/>
                <a:gd name="connsiteX266" fmla="*/ 2649251 w 8323021"/>
                <a:gd name="connsiteY266" fmla="*/ 1266728 h 1462038"/>
                <a:gd name="connsiteX267" fmla="*/ 2664596 w 8323021"/>
                <a:gd name="connsiteY267" fmla="*/ 1315556 h 1462038"/>
                <a:gd name="connsiteX268" fmla="*/ 2665992 w 8323021"/>
                <a:gd name="connsiteY268" fmla="*/ 1237432 h 1462038"/>
                <a:gd name="connsiteX269" fmla="*/ 2660411 w 8323021"/>
                <a:gd name="connsiteY269" fmla="*/ 1227666 h 1462038"/>
                <a:gd name="connsiteX270" fmla="*/ 2633905 w 8323021"/>
                <a:gd name="connsiteY270" fmla="*/ 1213715 h 1462038"/>
                <a:gd name="connsiteX271" fmla="*/ 2635300 w 8323021"/>
                <a:gd name="connsiteY271" fmla="*/ 1195579 h 1462038"/>
                <a:gd name="connsiteX272" fmla="*/ 2624139 w 8323021"/>
                <a:gd name="connsiteY272" fmla="*/ 1198370 h 1462038"/>
                <a:gd name="connsiteX273" fmla="*/ 2667387 w 8323021"/>
                <a:gd name="connsiteY273" fmla="*/ 1222086 h 1462038"/>
                <a:gd name="connsiteX274" fmla="*/ 2742721 w 8323021"/>
                <a:gd name="connsiteY274" fmla="*/ 1238827 h 1462038"/>
                <a:gd name="connsiteX275" fmla="*/ 2910130 w 8323021"/>
                <a:gd name="connsiteY275" fmla="*/ 1254173 h 1462038"/>
                <a:gd name="connsiteX276" fmla="*/ 2963143 w 8323021"/>
                <a:gd name="connsiteY276" fmla="*/ 1230456 h 1462038"/>
                <a:gd name="connsiteX277" fmla="*/ 3031501 w 8323021"/>
                <a:gd name="connsiteY277" fmla="*/ 1166283 h 1462038"/>
                <a:gd name="connsiteX278" fmla="*/ 3186355 w 8323021"/>
                <a:gd name="connsiteY278" fmla="*/ 952836 h 1462038"/>
                <a:gd name="connsiteX279" fmla="*/ 3237972 w 8323021"/>
                <a:gd name="connsiteY279" fmla="*/ 850996 h 1462038"/>
                <a:gd name="connsiteX280" fmla="*/ 3254713 w 8323021"/>
                <a:gd name="connsiteY280" fmla="*/ 782637 h 1462038"/>
                <a:gd name="connsiteX281" fmla="*/ 3237972 w 8323021"/>
                <a:gd name="connsiteY281" fmla="*/ 721254 h 1462038"/>
                <a:gd name="connsiteX282" fmla="*/ 3205886 w 8323021"/>
                <a:gd name="connsiteY282" fmla="*/ 684982 h 1462038"/>
                <a:gd name="connsiteX283" fmla="*/ 3168219 w 8323021"/>
                <a:gd name="connsiteY283" fmla="*/ 675216 h 1462038"/>
                <a:gd name="connsiteX284" fmla="*/ 3122181 w 8323021"/>
                <a:gd name="connsiteY284" fmla="*/ 686377 h 1462038"/>
                <a:gd name="connsiteX285" fmla="*/ 2975698 w 8323021"/>
                <a:gd name="connsiteY285" fmla="*/ 870527 h 1462038"/>
                <a:gd name="connsiteX286" fmla="*/ 2939426 w 8323021"/>
                <a:gd name="connsiteY286" fmla="*/ 936095 h 1462038"/>
                <a:gd name="connsiteX287" fmla="*/ 2886413 w 8323021"/>
                <a:gd name="connsiteY287" fmla="*/ 1012825 h 1462038"/>
                <a:gd name="connsiteX288" fmla="*/ 2872463 w 8323021"/>
                <a:gd name="connsiteY288" fmla="*/ 1047701 h 1462038"/>
                <a:gd name="connsiteX289" fmla="*/ 2841771 w 8323021"/>
                <a:gd name="connsiteY289" fmla="*/ 1093739 h 1462038"/>
                <a:gd name="connsiteX290" fmla="*/ 2804104 w 8323021"/>
                <a:gd name="connsiteY290" fmla="*/ 1114665 h 1462038"/>
                <a:gd name="connsiteX291" fmla="*/ 2734350 w 8323021"/>
                <a:gd name="connsiteY291" fmla="*/ 1171863 h 1462038"/>
                <a:gd name="connsiteX292" fmla="*/ 2665992 w 8323021"/>
                <a:gd name="connsiteY292" fmla="*/ 1219296 h 1462038"/>
                <a:gd name="connsiteX293" fmla="*/ 2667387 w 8323021"/>
                <a:gd name="connsiteY293" fmla="*/ 1222086 h 1462038"/>
                <a:gd name="connsiteX294" fmla="*/ 2561361 w 8323021"/>
                <a:gd name="connsiteY294" fmla="*/ 1240222 h 1462038"/>
                <a:gd name="connsiteX295" fmla="*/ 2561361 w 8323021"/>
                <a:gd name="connsiteY295" fmla="*/ 1240222 h 1462038"/>
                <a:gd name="connsiteX296" fmla="*/ 2561361 w 8323021"/>
                <a:gd name="connsiteY296" fmla="*/ 1240222 h 1462038"/>
                <a:gd name="connsiteX297" fmla="*/ 2449755 w 8323021"/>
                <a:gd name="connsiteY297" fmla="*/ 1060257 h 1462038"/>
                <a:gd name="connsiteX298" fmla="*/ 2431619 w 8323021"/>
                <a:gd name="connsiteY298" fmla="*/ 1085368 h 1462038"/>
                <a:gd name="connsiteX299" fmla="*/ 2409298 w 8323021"/>
                <a:gd name="connsiteY299" fmla="*/ 1194184 h 1462038"/>
                <a:gd name="connsiteX300" fmla="*/ 2459520 w 8323021"/>
                <a:gd name="connsiteY300" fmla="*/ 1224876 h 1462038"/>
                <a:gd name="connsiteX301" fmla="*/ 2488817 w 8323021"/>
                <a:gd name="connsiteY301" fmla="*/ 1224876 h 1462038"/>
                <a:gd name="connsiteX302" fmla="*/ 2493002 w 8323021"/>
                <a:gd name="connsiteY302" fmla="*/ 1222086 h 1462038"/>
                <a:gd name="connsiteX303" fmla="*/ 2497187 w 8323021"/>
                <a:gd name="connsiteY303" fmla="*/ 1223481 h 1462038"/>
                <a:gd name="connsiteX304" fmla="*/ 2547410 w 8323021"/>
                <a:gd name="connsiteY304" fmla="*/ 1212320 h 1462038"/>
                <a:gd name="connsiteX305" fmla="*/ 2589262 w 8323021"/>
                <a:gd name="connsiteY305" fmla="*/ 1196975 h 1462038"/>
                <a:gd name="connsiteX306" fmla="*/ 2606003 w 8323021"/>
                <a:gd name="connsiteY306" fmla="*/ 1184419 h 1462038"/>
                <a:gd name="connsiteX307" fmla="*/ 2611584 w 8323021"/>
                <a:gd name="connsiteY307" fmla="*/ 1180234 h 1462038"/>
                <a:gd name="connsiteX308" fmla="*/ 2619954 w 8323021"/>
                <a:gd name="connsiteY308" fmla="*/ 1189999 h 1462038"/>
                <a:gd name="connsiteX309" fmla="*/ 2621349 w 8323021"/>
                <a:gd name="connsiteY309" fmla="*/ 1192789 h 1462038"/>
                <a:gd name="connsiteX310" fmla="*/ 2639485 w 8323021"/>
                <a:gd name="connsiteY310" fmla="*/ 1185814 h 1462038"/>
                <a:gd name="connsiteX311" fmla="*/ 2674362 w 8323021"/>
                <a:gd name="connsiteY311" fmla="*/ 1131406 h 1462038"/>
                <a:gd name="connsiteX312" fmla="*/ 2724585 w 8323021"/>
                <a:gd name="connsiteY312" fmla="*/ 1053282 h 1462038"/>
                <a:gd name="connsiteX313" fmla="*/ 2546015 w 8323021"/>
                <a:gd name="connsiteY313" fmla="*/ 1085368 h 1462038"/>
                <a:gd name="connsiteX314" fmla="*/ 2474866 w 8323021"/>
                <a:gd name="connsiteY314" fmla="*/ 1079788 h 1462038"/>
                <a:gd name="connsiteX315" fmla="*/ 2449755 w 8323021"/>
                <a:gd name="connsiteY315" fmla="*/ 1060257 h 1462038"/>
                <a:gd name="connsiteX316" fmla="*/ 2645065 w 8323021"/>
                <a:gd name="connsiteY316" fmla="*/ 1189999 h 1462038"/>
                <a:gd name="connsiteX317" fmla="*/ 2640880 w 8323021"/>
                <a:gd name="connsiteY317" fmla="*/ 1208135 h 1462038"/>
                <a:gd name="connsiteX318" fmla="*/ 2661806 w 8323021"/>
                <a:gd name="connsiteY318" fmla="*/ 1219296 h 1462038"/>
                <a:gd name="connsiteX319" fmla="*/ 2661806 w 8323021"/>
                <a:gd name="connsiteY319" fmla="*/ 1217901 h 1462038"/>
                <a:gd name="connsiteX320" fmla="*/ 2734350 w 8323021"/>
                <a:gd name="connsiteY320" fmla="*/ 1166283 h 1462038"/>
                <a:gd name="connsiteX321" fmla="*/ 2783178 w 8323021"/>
                <a:gd name="connsiteY321" fmla="*/ 1139776 h 1462038"/>
                <a:gd name="connsiteX322" fmla="*/ 2799919 w 8323021"/>
                <a:gd name="connsiteY322" fmla="*/ 1117455 h 1462038"/>
                <a:gd name="connsiteX323" fmla="*/ 2776202 w 8323021"/>
                <a:gd name="connsiteY323" fmla="*/ 1127221 h 1462038"/>
                <a:gd name="connsiteX324" fmla="*/ 2659016 w 8323021"/>
                <a:gd name="connsiteY324" fmla="*/ 1184419 h 1462038"/>
                <a:gd name="connsiteX325" fmla="*/ 2659016 w 8323021"/>
                <a:gd name="connsiteY325" fmla="*/ 1184419 h 1462038"/>
                <a:gd name="connsiteX326" fmla="*/ 2645065 w 8323021"/>
                <a:gd name="connsiteY326" fmla="*/ 1189999 h 1462038"/>
                <a:gd name="connsiteX327" fmla="*/ 2611584 w 8323021"/>
                <a:gd name="connsiteY327" fmla="*/ 1188604 h 1462038"/>
                <a:gd name="connsiteX328" fmla="*/ 2592053 w 8323021"/>
                <a:gd name="connsiteY328" fmla="*/ 1201160 h 1462038"/>
                <a:gd name="connsiteX329" fmla="*/ 2575312 w 8323021"/>
                <a:gd name="connsiteY329" fmla="*/ 1208135 h 1462038"/>
                <a:gd name="connsiteX330" fmla="*/ 2583682 w 8323021"/>
                <a:gd name="connsiteY330" fmla="*/ 1205345 h 1462038"/>
                <a:gd name="connsiteX331" fmla="*/ 2612979 w 8323021"/>
                <a:gd name="connsiteY331" fmla="*/ 1194184 h 1462038"/>
                <a:gd name="connsiteX332" fmla="*/ 2611584 w 8323021"/>
                <a:gd name="connsiteY332" fmla="*/ 1188604 h 1462038"/>
                <a:gd name="connsiteX333" fmla="*/ 2732955 w 8323021"/>
                <a:gd name="connsiteY333" fmla="*/ 1050492 h 1462038"/>
                <a:gd name="connsiteX334" fmla="*/ 2679942 w 8323021"/>
                <a:gd name="connsiteY334" fmla="*/ 1134196 h 1462038"/>
                <a:gd name="connsiteX335" fmla="*/ 2649251 w 8323021"/>
                <a:gd name="connsiteY335" fmla="*/ 1180234 h 1462038"/>
                <a:gd name="connsiteX336" fmla="*/ 2652041 w 8323021"/>
                <a:gd name="connsiteY336" fmla="*/ 1178839 h 1462038"/>
                <a:gd name="connsiteX337" fmla="*/ 2770622 w 8323021"/>
                <a:gd name="connsiteY337" fmla="*/ 1121640 h 1462038"/>
                <a:gd name="connsiteX338" fmla="*/ 2795734 w 8323021"/>
                <a:gd name="connsiteY338" fmla="*/ 1110480 h 1462038"/>
                <a:gd name="connsiteX339" fmla="*/ 2792943 w 8323021"/>
                <a:gd name="connsiteY339" fmla="*/ 1099319 h 1462038"/>
                <a:gd name="connsiteX340" fmla="*/ 2787363 w 8323021"/>
                <a:gd name="connsiteY340" fmla="*/ 1074208 h 1462038"/>
                <a:gd name="connsiteX341" fmla="*/ 2762252 w 8323021"/>
                <a:gd name="connsiteY341" fmla="*/ 1075603 h 1462038"/>
                <a:gd name="connsiteX342" fmla="*/ 2760857 w 8323021"/>
                <a:gd name="connsiteY342" fmla="*/ 1075603 h 1462038"/>
                <a:gd name="connsiteX343" fmla="*/ 2749696 w 8323021"/>
                <a:gd name="connsiteY343" fmla="*/ 1068628 h 1462038"/>
                <a:gd name="connsiteX344" fmla="*/ 2766437 w 8323021"/>
                <a:gd name="connsiteY344" fmla="*/ 1049097 h 1462038"/>
                <a:gd name="connsiteX345" fmla="*/ 2773412 w 8323021"/>
                <a:gd name="connsiteY345" fmla="*/ 1044911 h 1462038"/>
                <a:gd name="connsiteX346" fmla="*/ 2769227 w 8323021"/>
                <a:gd name="connsiteY346" fmla="*/ 1043516 h 1462038"/>
                <a:gd name="connsiteX347" fmla="*/ 2732955 w 8323021"/>
                <a:gd name="connsiteY347" fmla="*/ 1050492 h 1462038"/>
                <a:gd name="connsiteX348" fmla="*/ 2795734 w 8323021"/>
                <a:gd name="connsiteY348" fmla="*/ 1072813 h 1462038"/>
                <a:gd name="connsiteX349" fmla="*/ 2801314 w 8323021"/>
                <a:gd name="connsiteY349" fmla="*/ 1096529 h 1462038"/>
                <a:gd name="connsiteX350" fmla="*/ 2804104 w 8323021"/>
                <a:gd name="connsiteY350" fmla="*/ 1106295 h 1462038"/>
                <a:gd name="connsiteX351" fmla="*/ 2838981 w 8323021"/>
                <a:gd name="connsiteY351" fmla="*/ 1088159 h 1462038"/>
                <a:gd name="connsiteX352" fmla="*/ 2868277 w 8323021"/>
                <a:gd name="connsiteY352" fmla="*/ 1043516 h 1462038"/>
                <a:gd name="connsiteX353" fmla="*/ 2876648 w 8323021"/>
                <a:gd name="connsiteY353" fmla="*/ 1022590 h 1462038"/>
                <a:gd name="connsiteX354" fmla="*/ 2837586 w 8323021"/>
                <a:gd name="connsiteY354" fmla="*/ 1056072 h 1462038"/>
                <a:gd name="connsiteX355" fmla="*/ 2795734 w 8323021"/>
                <a:gd name="connsiteY355" fmla="*/ 1072813 h 1462038"/>
                <a:gd name="connsiteX356" fmla="*/ 2758066 w 8323021"/>
                <a:gd name="connsiteY356" fmla="*/ 1067233 h 1462038"/>
                <a:gd name="connsiteX357" fmla="*/ 2762252 w 8323021"/>
                <a:gd name="connsiteY357" fmla="*/ 1067233 h 1462038"/>
                <a:gd name="connsiteX358" fmla="*/ 2763647 w 8323021"/>
                <a:gd name="connsiteY358" fmla="*/ 1067233 h 1462038"/>
                <a:gd name="connsiteX359" fmla="*/ 2785968 w 8323021"/>
                <a:gd name="connsiteY359" fmla="*/ 1065837 h 1462038"/>
                <a:gd name="connsiteX360" fmla="*/ 2778993 w 8323021"/>
                <a:gd name="connsiteY360" fmla="*/ 1047701 h 1462038"/>
                <a:gd name="connsiteX361" fmla="*/ 2773412 w 8323021"/>
                <a:gd name="connsiteY361" fmla="*/ 1051887 h 1462038"/>
                <a:gd name="connsiteX362" fmla="*/ 2758066 w 8323021"/>
                <a:gd name="connsiteY362" fmla="*/ 1067233 h 1462038"/>
                <a:gd name="connsiteX363" fmla="*/ 2785968 w 8323021"/>
                <a:gd name="connsiteY363" fmla="*/ 1046306 h 1462038"/>
                <a:gd name="connsiteX364" fmla="*/ 2794338 w 8323021"/>
                <a:gd name="connsiteY364" fmla="*/ 1067233 h 1462038"/>
                <a:gd name="connsiteX365" fmla="*/ 2834796 w 8323021"/>
                <a:gd name="connsiteY365" fmla="*/ 1051887 h 1462038"/>
                <a:gd name="connsiteX366" fmla="*/ 2882228 w 8323021"/>
                <a:gd name="connsiteY366" fmla="*/ 1010034 h 1462038"/>
                <a:gd name="connsiteX367" fmla="*/ 2882228 w 8323021"/>
                <a:gd name="connsiteY367" fmla="*/ 1003059 h 1462038"/>
                <a:gd name="connsiteX368" fmla="*/ 2879438 w 8323021"/>
                <a:gd name="connsiteY368" fmla="*/ 1001664 h 1462038"/>
                <a:gd name="connsiteX369" fmla="*/ 2812474 w 8323021"/>
                <a:gd name="connsiteY369" fmla="*/ 1030961 h 1462038"/>
                <a:gd name="connsiteX370" fmla="*/ 2785968 w 8323021"/>
                <a:gd name="connsiteY370" fmla="*/ 1046306 h 1462038"/>
                <a:gd name="connsiteX371" fmla="*/ 2453940 w 8323021"/>
                <a:gd name="connsiteY371" fmla="*/ 1003059 h 1462038"/>
                <a:gd name="connsiteX372" fmla="*/ 2453940 w 8323021"/>
                <a:gd name="connsiteY372" fmla="*/ 1003059 h 1462038"/>
                <a:gd name="connsiteX373" fmla="*/ 2453940 w 8323021"/>
                <a:gd name="connsiteY373" fmla="*/ 1046306 h 1462038"/>
                <a:gd name="connsiteX374" fmla="*/ 2480447 w 8323021"/>
                <a:gd name="connsiteY374" fmla="*/ 1028170 h 1462038"/>
                <a:gd name="connsiteX375" fmla="*/ 2486027 w 8323021"/>
                <a:gd name="connsiteY375" fmla="*/ 1025380 h 1462038"/>
                <a:gd name="connsiteX376" fmla="*/ 2473471 w 8323021"/>
                <a:gd name="connsiteY376" fmla="*/ 1022590 h 1462038"/>
                <a:gd name="connsiteX377" fmla="*/ 2453940 w 8323021"/>
                <a:gd name="connsiteY377" fmla="*/ 1003059 h 1462038"/>
                <a:gd name="connsiteX378" fmla="*/ 2745511 w 8323021"/>
                <a:gd name="connsiteY378" fmla="*/ 1023985 h 1462038"/>
                <a:gd name="connsiteX379" fmla="*/ 2737140 w 8323021"/>
                <a:gd name="connsiteY379" fmla="*/ 1042121 h 1462038"/>
                <a:gd name="connsiteX380" fmla="*/ 2772017 w 8323021"/>
                <a:gd name="connsiteY380" fmla="*/ 1035146 h 1462038"/>
                <a:gd name="connsiteX381" fmla="*/ 2781783 w 8323021"/>
                <a:gd name="connsiteY381" fmla="*/ 1039331 h 1462038"/>
                <a:gd name="connsiteX382" fmla="*/ 2806894 w 8323021"/>
                <a:gd name="connsiteY382" fmla="*/ 1023985 h 1462038"/>
                <a:gd name="connsiteX383" fmla="*/ 2878043 w 8323021"/>
                <a:gd name="connsiteY383" fmla="*/ 993294 h 1462038"/>
                <a:gd name="connsiteX384" fmla="*/ 2887808 w 8323021"/>
                <a:gd name="connsiteY384" fmla="*/ 998874 h 1462038"/>
                <a:gd name="connsiteX385" fmla="*/ 2887808 w 8323021"/>
                <a:gd name="connsiteY385" fmla="*/ 1000269 h 1462038"/>
                <a:gd name="connsiteX386" fmla="*/ 2933846 w 8323021"/>
                <a:gd name="connsiteY386" fmla="*/ 930515 h 1462038"/>
                <a:gd name="connsiteX387" fmla="*/ 2970118 w 8323021"/>
                <a:gd name="connsiteY387" fmla="*/ 864947 h 1462038"/>
                <a:gd name="connsiteX388" fmla="*/ 3037081 w 8323021"/>
                <a:gd name="connsiteY388" fmla="*/ 751945 h 1462038"/>
                <a:gd name="connsiteX389" fmla="*/ 2999414 w 8323021"/>
                <a:gd name="connsiteY389" fmla="*/ 791008 h 1462038"/>
                <a:gd name="connsiteX390" fmla="*/ 2855722 w 8323021"/>
                <a:gd name="connsiteY390" fmla="*/ 936095 h 1462038"/>
                <a:gd name="connsiteX391" fmla="*/ 2762252 w 8323021"/>
                <a:gd name="connsiteY391" fmla="*/ 1019800 h 1462038"/>
                <a:gd name="connsiteX392" fmla="*/ 2745511 w 8323021"/>
                <a:gd name="connsiteY392" fmla="*/ 1023985 h 1462038"/>
                <a:gd name="connsiteX393" fmla="*/ 2732955 w 8323021"/>
                <a:gd name="connsiteY393" fmla="*/ 683587 h 1462038"/>
                <a:gd name="connsiteX394" fmla="*/ 2675757 w 8323021"/>
                <a:gd name="connsiteY394" fmla="*/ 743575 h 1462038"/>
                <a:gd name="connsiteX395" fmla="*/ 2645065 w 8323021"/>
                <a:gd name="connsiteY395" fmla="*/ 825885 h 1462038"/>
                <a:gd name="connsiteX396" fmla="*/ 2664596 w 8323021"/>
                <a:gd name="connsiteY396" fmla="*/ 959812 h 1462038"/>
                <a:gd name="connsiteX397" fmla="*/ 2677152 w 8323021"/>
                <a:gd name="connsiteY397" fmla="*/ 1035146 h 1462038"/>
                <a:gd name="connsiteX398" fmla="*/ 2703659 w 8323021"/>
                <a:gd name="connsiteY398" fmla="*/ 1026775 h 1462038"/>
                <a:gd name="connsiteX399" fmla="*/ 2739931 w 8323021"/>
                <a:gd name="connsiteY399" fmla="*/ 1017010 h 1462038"/>
                <a:gd name="connsiteX400" fmla="*/ 2744116 w 8323021"/>
                <a:gd name="connsiteY400" fmla="*/ 1001664 h 1462038"/>
                <a:gd name="connsiteX401" fmla="*/ 2744116 w 8323021"/>
                <a:gd name="connsiteY401" fmla="*/ 1000269 h 1462038"/>
                <a:gd name="connsiteX402" fmla="*/ 2725980 w 8323021"/>
                <a:gd name="connsiteY402" fmla="*/ 933305 h 1462038"/>
                <a:gd name="connsiteX403" fmla="*/ 2709239 w 8323021"/>
                <a:gd name="connsiteY403" fmla="*/ 814724 h 1462038"/>
                <a:gd name="connsiteX404" fmla="*/ 2703659 w 8323021"/>
                <a:gd name="connsiteY404" fmla="*/ 771477 h 1462038"/>
                <a:gd name="connsiteX405" fmla="*/ 2717609 w 8323021"/>
                <a:gd name="connsiteY405" fmla="*/ 731019 h 1462038"/>
                <a:gd name="connsiteX406" fmla="*/ 2751091 w 8323021"/>
                <a:gd name="connsiteY406" fmla="*/ 710093 h 1462038"/>
                <a:gd name="connsiteX407" fmla="*/ 2770622 w 8323021"/>
                <a:gd name="connsiteY407" fmla="*/ 698933 h 1462038"/>
                <a:gd name="connsiteX408" fmla="*/ 2772017 w 8323021"/>
                <a:gd name="connsiteY408" fmla="*/ 696142 h 1462038"/>
                <a:gd name="connsiteX409" fmla="*/ 2751091 w 8323021"/>
                <a:gd name="connsiteY409" fmla="*/ 687772 h 1462038"/>
                <a:gd name="connsiteX410" fmla="*/ 2732955 w 8323021"/>
                <a:gd name="connsiteY410" fmla="*/ 683587 h 1462038"/>
                <a:gd name="connsiteX411" fmla="*/ 2749696 w 8323021"/>
                <a:gd name="connsiteY411" fmla="*/ 1010034 h 1462038"/>
                <a:gd name="connsiteX412" fmla="*/ 2748301 w 8323021"/>
                <a:gd name="connsiteY412" fmla="*/ 1017010 h 1462038"/>
                <a:gd name="connsiteX413" fmla="*/ 2760857 w 8323021"/>
                <a:gd name="connsiteY413" fmla="*/ 1014220 h 1462038"/>
                <a:gd name="connsiteX414" fmla="*/ 2790153 w 8323021"/>
                <a:gd name="connsiteY414" fmla="*/ 989108 h 1462038"/>
                <a:gd name="connsiteX415" fmla="*/ 2851537 w 8323021"/>
                <a:gd name="connsiteY415" fmla="*/ 930515 h 1462038"/>
                <a:gd name="connsiteX416" fmla="*/ 2993834 w 8323021"/>
                <a:gd name="connsiteY416" fmla="*/ 788218 h 1462038"/>
                <a:gd name="connsiteX417" fmla="*/ 3049637 w 8323021"/>
                <a:gd name="connsiteY417" fmla="*/ 732415 h 1462038"/>
                <a:gd name="connsiteX418" fmla="*/ 3053823 w 8323021"/>
                <a:gd name="connsiteY418" fmla="*/ 724044 h 1462038"/>
                <a:gd name="connsiteX419" fmla="*/ 3032896 w 8323021"/>
                <a:gd name="connsiteY419" fmla="*/ 705908 h 1462038"/>
                <a:gd name="connsiteX420" fmla="*/ 3017550 w 8323021"/>
                <a:gd name="connsiteY420" fmla="*/ 694747 h 1462038"/>
                <a:gd name="connsiteX421" fmla="*/ 3016155 w 8323021"/>
                <a:gd name="connsiteY421" fmla="*/ 689167 h 1462038"/>
                <a:gd name="connsiteX422" fmla="*/ 3066378 w 8323021"/>
                <a:gd name="connsiteY422" fmla="*/ 672426 h 1462038"/>
                <a:gd name="connsiteX423" fmla="*/ 3104045 w 8323021"/>
                <a:gd name="connsiteY423" fmla="*/ 662661 h 1462038"/>
                <a:gd name="connsiteX424" fmla="*/ 3115206 w 8323021"/>
                <a:gd name="connsiteY424" fmla="*/ 640339 h 1462038"/>
                <a:gd name="connsiteX425" fmla="*/ 3117996 w 8323021"/>
                <a:gd name="connsiteY425" fmla="*/ 622204 h 1462038"/>
                <a:gd name="connsiteX426" fmla="*/ 3056613 w 8323021"/>
                <a:gd name="connsiteY426" fmla="*/ 618018 h 1462038"/>
                <a:gd name="connsiteX427" fmla="*/ 3038477 w 8323021"/>
                <a:gd name="connsiteY427" fmla="*/ 615228 h 1462038"/>
                <a:gd name="connsiteX428" fmla="*/ 3009180 w 8323021"/>
                <a:gd name="connsiteY428" fmla="*/ 655685 h 1462038"/>
                <a:gd name="connsiteX429" fmla="*/ 2875253 w 8323021"/>
                <a:gd name="connsiteY429" fmla="*/ 852391 h 1462038"/>
                <a:gd name="connsiteX430" fmla="*/ 2776202 w 8323021"/>
                <a:gd name="connsiteY430" fmla="*/ 998874 h 1462038"/>
                <a:gd name="connsiteX431" fmla="*/ 2760857 w 8323021"/>
                <a:gd name="connsiteY431" fmla="*/ 1014220 h 1462038"/>
                <a:gd name="connsiteX432" fmla="*/ 2752486 w 8323021"/>
                <a:gd name="connsiteY432" fmla="*/ 1014220 h 1462038"/>
                <a:gd name="connsiteX433" fmla="*/ 2749696 w 8323021"/>
                <a:gd name="connsiteY433" fmla="*/ 1010034 h 1462038"/>
                <a:gd name="connsiteX434" fmla="*/ 2640880 w 8323021"/>
                <a:gd name="connsiteY434" fmla="*/ 1003059 h 1462038"/>
                <a:gd name="connsiteX435" fmla="*/ 2645065 w 8323021"/>
                <a:gd name="connsiteY435" fmla="*/ 1012825 h 1462038"/>
                <a:gd name="connsiteX436" fmla="*/ 2647856 w 8323021"/>
                <a:gd name="connsiteY436" fmla="*/ 1011430 h 1462038"/>
                <a:gd name="connsiteX437" fmla="*/ 2640880 w 8323021"/>
                <a:gd name="connsiteY437" fmla="*/ 1003059 h 1462038"/>
                <a:gd name="connsiteX438" fmla="*/ 2752486 w 8323021"/>
                <a:gd name="connsiteY438" fmla="*/ 1000269 h 1462038"/>
                <a:gd name="connsiteX439" fmla="*/ 2756671 w 8323021"/>
                <a:gd name="connsiteY439" fmla="*/ 1004454 h 1462038"/>
                <a:gd name="connsiteX440" fmla="*/ 2759462 w 8323021"/>
                <a:gd name="connsiteY440" fmla="*/ 1004454 h 1462038"/>
                <a:gd name="connsiteX441" fmla="*/ 2772017 w 8323021"/>
                <a:gd name="connsiteY441" fmla="*/ 991898 h 1462038"/>
                <a:gd name="connsiteX442" fmla="*/ 2871068 w 8323021"/>
                <a:gd name="connsiteY442" fmla="*/ 845416 h 1462038"/>
                <a:gd name="connsiteX443" fmla="*/ 3006390 w 8323021"/>
                <a:gd name="connsiteY443" fmla="*/ 647315 h 1462038"/>
                <a:gd name="connsiteX444" fmla="*/ 3027316 w 8323021"/>
                <a:gd name="connsiteY444" fmla="*/ 619413 h 1462038"/>
                <a:gd name="connsiteX445" fmla="*/ 2986859 w 8323021"/>
                <a:gd name="connsiteY445" fmla="*/ 650105 h 1462038"/>
                <a:gd name="connsiteX446" fmla="*/ 2919895 w 8323021"/>
                <a:gd name="connsiteY446" fmla="*/ 687772 h 1462038"/>
                <a:gd name="connsiteX447" fmla="*/ 2862697 w 8323021"/>
                <a:gd name="connsiteY447" fmla="*/ 698933 h 1462038"/>
                <a:gd name="connsiteX448" fmla="*/ 2836191 w 8323021"/>
                <a:gd name="connsiteY448" fmla="*/ 675216 h 1462038"/>
                <a:gd name="connsiteX449" fmla="*/ 2833401 w 8323021"/>
                <a:gd name="connsiteY449" fmla="*/ 651500 h 1462038"/>
                <a:gd name="connsiteX450" fmla="*/ 2752486 w 8323021"/>
                <a:gd name="connsiteY450" fmla="*/ 1000269 h 1462038"/>
                <a:gd name="connsiteX451" fmla="*/ 2527879 w 8323021"/>
                <a:gd name="connsiteY451" fmla="*/ 958417 h 1462038"/>
                <a:gd name="connsiteX452" fmla="*/ 2530669 w 8323021"/>
                <a:gd name="connsiteY452" fmla="*/ 968182 h 1462038"/>
                <a:gd name="connsiteX453" fmla="*/ 2539040 w 8323021"/>
                <a:gd name="connsiteY453" fmla="*/ 994689 h 1462038"/>
                <a:gd name="connsiteX454" fmla="*/ 2539040 w 8323021"/>
                <a:gd name="connsiteY454" fmla="*/ 994689 h 1462038"/>
                <a:gd name="connsiteX455" fmla="*/ 2543225 w 8323021"/>
                <a:gd name="connsiteY455" fmla="*/ 961207 h 1462038"/>
                <a:gd name="connsiteX456" fmla="*/ 2527879 w 8323021"/>
                <a:gd name="connsiteY456" fmla="*/ 958417 h 1462038"/>
                <a:gd name="connsiteX457" fmla="*/ 2738535 w 8323021"/>
                <a:gd name="connsiteY457" fmla="*/ 678007 h 1462038"/>
                <a:gd name="connsiteX458" fmla="*/ 2752486 w 8323021"/>
                <a:gd name="connsiteY458" fmla="*/ 682192 h 1462038"/>
                <a:gd name="connsiteX459" fmla="*/ 2777598 w 8323021"/>
                <a:gd name="connsiteY459" fmla="*/ 694747 h 1462038"/>
                <a:gd name="connsiteX460" fmla="*/ 2776202 w 8323021"/>
                <a:gd name="connsiteY460" fmla="*/ 704513 h 1462038"/>
                <a:gd name="connsiteX461" fmla="*/ 2753881 w 8323021"/>
                <a:gd name="connsiteY461" fmla="*/ 718464 h 1462038"/>
                <a:gd name="connsiteX462" fmla="*/ 2710634 w 8323021"/>
                <a:gd name="connsiteY462" fmla="*/ 772872 h 1462038"/>
                <a:gd name="connsiteX463" fmla="*/ 2716214 w 8323021"/>
                <a:gd name="connsiteY463" fmla="*/ 816119 h 1462038"/>
                <a:gd name="connsiteX464" fmla="*/ 2732955 w 8323021"/>
                <a:gd name="connsiteY464" fmla="*/ 934700 h 1462038"/>
                <a:gd name="connsiteX465" fmla="*/ 2746906 w 8323021"/>
                <a:gd name="connsiteY465" fmla="*/ 990503 h 1462038"/>
                <a:gd name="connsiteX466" fmla="*/ 2845956 w 8323021"/>
                <a:gd name="connsiteY466" fmla="*/ 592907 h 1462038"/>
                <a:gd name="connsiteX467" fmla="*/ 2843166 w 8323021"/>
                <a:gd name="connsiteY467" fmla="*/ 591512 h 1462038"/>
                <a:gd name="connsiteX468" fmla="*/ 2763647 w 8323021"/>
                <a:gd name="connsiteY468" fmla="*/ 654290 h 1462038"/>
                <a:gd name="connsiteX469" fmla="*/ 2738535 w 8323021"/>
                <a:gd name="connsiteY469" fmla="*/ 678007 h 1462038"/>
                <a:gd name="connsiteX470" fmla="*/ 2550200 w 8323021"/>
                <a:gd name="connsiteY470" fmla="*/ 955627 h 1462038"/>
                <a:gd name="connsiteX471" fmla="*/ 2562756 w 8323021"/>
                <a:gd name="connsiteY471" fmla="*/ 959812 h 1462038"/>
                <a:gd name="connsiteX472" fmla="*/ 2631115 w 8323021"/>
                <a:gd name="connsiteY472" fmla="*/ 989108 h 1462038"/>
                <a:gd name="connsiteX473" fmla="*/ 2624139 w 8323021"/>
                <a:gd name="connsiteY473" fmla="*/ 898428 h 1462038"/>
                <a:gd name="connsiteX474" fmla="*/ 2619954 w 8323021"/>
                <a:gd name="connsiteY474" fmla="*/ 668241 h 1462038"/>
                <a:gd name="connsiteX475" fmla="*/ 2610189 w 8323021"/>
                <a:gd name="connsiteY475" fmla="*/ 401782 h 1462038"/>
                <a:gd name="connsiteX476" fmla="*/ 2559966 w 8323021"/>
                <a:gd name="connsiteY476" fmla="*/ 372485 h 1462038"/>
                <a:gd name="connsiteX477" fmla="*/ 2460916 w 8323021"/>
                <a:gd name="connsiteY477" fmla="*/ 396201 h 1462038"/>
                <a:gd name="connsiteX478" fmla="*/ 2460916 w 8323021"/>
                <a:gd name="connsiteY478" fmla="*/ 438054 h 1462038"/>
                <a:gd name="connsiteX479" fmla="*/ 2474866 w 8323021"/>
                <a:gd name="connsiteY479" fmla="*/ 445029 h 1462038"/>
                <a:gd name="connsiteX480" fmla="*/ 2497187 w 8323021"/>
                <a:gd name="connsiteY480" fmla="*/ 531524 h 1462038"/>
                <a:gd name="connsiteX481" fmla="*/ 2525089 w 8323021"/>
                <a:gd name="connsiteY481" fmla="*/ 705908 h 1462038"/>
                <a:gd name="connsiteX482" fmla="*/ 2550200 w 8323021"/>
                <a:gd name="connsiteY482" fmla="*/ 955627 h 1462038"/>
                <a:gd name="connsiteX483" fmla="*/ 2434409 w 8323021"/>
                <a:gd name="connsiteY483" fmla="*/ 440844 h 1462038"/>
                <a:gd name="connsiteX484" fmla="*/ 2409298 w 8323021"/>
                <a:gd name="connsiteY484" fmla="*/ 442239 h 1462038"/>
                <a:gd name="connsiteX485" fmla="*/ 2342334 w 8323021"/>
                <a:gd name="connsiteY485" fmla="*/ 467350 h 1462038"/>
                <a:gd name="connsiteX486" fmla="*/ 2340939 w 8323021"/>
                <a:gd name="connsiteY486" fmla="*/ 520363 h 1462038"/>
                <a:gd name="connsiteX487" fmla="*/ 2357680 w 8323021"/>
                <a:gd name="connsiteY487" fmla="*/ 636154 h 1462038"/>
                <a:gd name="connsiteX488" fmla="*/ 2423248 w 8323021"/>
                <a:gd name="connsiteY488" fmla="*/ 909589 h 1462038"/>
                <a:gd name="connsiteX489" fmla="*/ 2449755 w 8323021"/>
                <a:gd name="connsiteY489" fmla="*/ 984923 h 1462038"/>
                <a:gd name="connsiteX490" fmla="*/ 2479051 w 8323021"/>
                <a:gd name="connsiteY490" fmla="*/ 952836 h 1462038"/>
                <a:gd name="connsiteX491" fmla="*/ 2516719 w 8323021"/>
                <a:gd name="connsiteY491" fmla="*/ 950046 h 1462038"/>
                <a:gd name="connsiteX492" fmla="*/ 2477656 w 8323021"/>
                <a:gd name="connsiteY492" fmla="*/ 689167 h 1462038"/>
                <a:gd name="connsiteX493" fmla="*/ 2456730 w 8323021"/>
                <a:gd name="connsiteY493" fmla="*/ 491066 h 1462038"/>
                <a:gd name="connsiteX494" fmla="*/ 2452545 w 8323021"/>
                <a:gd name="connsiteY494" fmla="*/ 443634 h 1462038"/>
                <a:gd name="connsiteX495" fmla="*/ 2434409 w 8323021"/>
                <a:gd name="connsiteY495" fmla="*/ 440844 h 1462038"/>
                <a:gd name="connsiteX496" fmla="*/ 2526484 w 8323021"/>
                <a:gd name="connsiteY496" fmla="*/ 950046 h 1462038"/>
                <a:gd name="connsiteX497" fmla="*/ 2543225 w 8323021"/>
                <a:gd name="connsiteY497" fmla="*/ 952836 h 1462038"/>
                <a:gd name="connsiteX498" fmla="*/ 2519509 w 8323021"/>
                <a:gd name="connsiteY498" fmla="*/ 705908 h 1462038"/>
                <a:gd name="connsiteX499" fmla="*/ 2491607 w 8323021"/>
                <a:gd name="connsiteY499" fmla="*/ 531524 h 1462038"/>
                <a:gd name="connsiteX500" fmla="*/ 2470681 w 8323021"/>
                <a:gd name="connsiteY500" fmla="*/ 447819 h 1462038"/>
                <a:gd name="connsiteX501" fmla="*/ 2462311 w 8323021"/>
                <a:gd name="connsiteY501" fmla="*/ 443634 h 1462038"/>
                <a:gd name="connsiteX502" fmla="*/ 2466496 w 8323021"/>
                <a:gd name="connsiteY502" fmla="*/ 495252 h 1462038"/>
                <a:gd name="connsiteX503" fmla="*/ 2488817 w 8323021"/>
                <a:gd name="connsiteY503" fmla="*/ 697538 h 1462038"/>
                <a:gd name="connsiteX504" fmla="*/ 2516719 w 8323021"/>
                <a:gd name="connsiteY504" fmla="*/ 899824 h 1462038"/>
                <a:gd name="connsiteX505" fmla="*/ 2526484 w 8323021"/>
                <a:gd name="connsiteY505" fmla="*/ 950046 h 1462038"/>
                <a:gd name="connsiteX506" fmla="*/ 2855722 w 8323021"/>
                <a:gd name="connsiteY506" fmla="*/ 595697 h 1462038"/>
                <a:gd name="connsiteX507" fmla="*/ 2851537 w 8323021"/>
                <a:gd name="connsiteY507" fmla="*/ 605463 h 1462038"/>
                <a:gd name="connsiteX508" fmla="*/ 2840376 w 8323021"/>
                <a:gd name="connsiteY508" fmla="*/ 666846 h 1462038"/>
                <a:gd name="connsiteX509" fmla="*/ 2862697 w 8323021"/>
                <a:gd name="connsiteY509" fmla="*/ 691957 h 1462038"/>
                <a:gd name="connsiteX510" fmla="*/ 2981278 w 8323021"/>
                <a:gd name="connsiteY510" fmla="*/ 644525 h 1462038"/>
                <a:gd name="connsiteX511" fmla="*/ 3025921 w 8323021"/>
                <a:gd name="connsiteY511" fmla="*/ 609648 h 1462038"/>
                <a:gd name="connsiteX512" fmla="*/ 2999414 w 8323021"/>
                <a:gd name="connsiteY512" fmla="*/ 597092 h 1462038"/>
                <a:gd name="connsiteX513" fmla="*/ 2998020 w 8323021"/>
                <a:gd name="connsiteY513" fmla="*/ 588722 h 1462038"/>
                <a:gd name="connsiteX514" fmla="*/ 3017550 w 8323021"/>
                <a:gd name="connsiteY514" fmla="*/ 581746 h 1462038"/>
                <a:gd name="connsiteX515" fmla="*/ 3052427 w 8323021"/>
                <a:gd name="connsiteY515" fmla="*/ 574771 h 1462038"/>
                <a:gd name="connsiteX516" fmla="*/ 3078934 w 8323021"/>
                <a:gd name="connsiteY516" fmla="*/ 523153 h 1462038"/>
                <a:gd name="connsiteX517" fmla="*/ 3069168 w 8323021"/>
                <a:gd name="connsiteY517" fmla="*/ 500832 h 1462038"/>
                <a:gd name="connsiteX518" fmla="*/ 3062193 w 8323021"/>
                <a:gd name="connsiteY518" fmla="*/ 479906 h 1462038"/>
                <a:gd name="connsiteX519" fmla="*/ 3078934 w 8323021"/>
                <a:gd name="connsiteY519" fmla="*/ 435263 h 1462038"/>
                <a:gd name="connsiteX520" fmla="*/ 3083119 w 8323021"/>
                <a:gd name="connsiteY520" fmla="*/ 425498 h 1462038"/>
                <a:gd name="connsiteX521" fmla="*/ 3044057 w 8323021"/>
                <a:gd name="connsiteY521" fmla="*/ 467350 h 1462038"/>
                <a:gd name="connsiteX522" fmla="*/ 2998020 w 8323021"/>
                <a:gd name="connsiteY522" fmla="*/ 502227 h 1462038"/>
                <a:gd name="connsiteX523" fmla="*/ 2943611 w 8323021"/>
                <a:gd name="connsiteY523" fmla="*/ 520363 h 1462038"/>
                <a:gd name="connsiteX524" fmla="*/ 2897574 w 8323021"/>
                <a:gd name="connsiteY524" fmla="*/ 511993 h 1462038"/>
                <a:gd name="connsiteX525" fmla="*/ 2862697 w 8323021"/>
                <a:gd name="connsiteY525" fmla="*/ 484091 h 1462038"/>
                <a:gd name="connsiteX526" fmla="*/ 2822240 w 8323021"/>
                <a:gd name="connsiteY526" fmla="*/ 387831 h 1462038"/>
                <a:gd name="connsiteX527" fmla="*/ 2812474 w 8323021"/>
                <a:gd name="connsiteY527" fmla="*/ 283200 h 1462038"/>
                <a:gd name="connsiteX528" fmla="*/ 2812474 w 8323021"/>
                <a:gd name="connsiteY528" fmla="*/ 277620 h 1462038"/>
                <a:gd name="connsiteX529" fmla="*/ 2809684 w 8323021"/>
                <a:gd name="connsiteY529" fmla="*/ 288781 h 1462038"/>
                <a:gd name="connsiteX530" fmla="*/ 2791548 w 8323021"/>
                <a:gd name="connsiteY530" fmla="*/ 341793 h 1462038"/>
                <a:gd name="connsiteX531" fmla="*/ 2811079 w 8323021"/>
                <a:gd name="connsiteY531" fmla="*/ 396201 h 1462038"/>
                <a:gd name="connsiteX532" fmla="*/ 2848746 w 8323021"/>
                <a:gd name="connsiteY532" fmla="*/ 517573 h 1462038"/>
                <a:gd name="connsiteX533" fmla="*/ 2851537 w 8323021"/>
                <a:gd name="connsiteY533" fmla="*/ 552450 h 1462038"/>
                <a:gd name="connsiteX534" fmla="*/ 2862697 w 8323021"/>
                <a:gd name="connsiteY534" fmla="*/ 538499 h 1462038"/>
                <a:gd name="connsiteX535" fmla="*/ 2868277 w 8323021"/>
                <a:gd name="connsiteY535" fmla="*/ 527338 h 1462038"/>
                <a:gd name="connsiteX536" fmla="*/ 2872463 w 8323021"/>
                <a:gd name="connsiteY536" fmla="*/ 528733 h 1462038"/>
                <a:gd name="connsiteX537" fmla="*/ 2871068 w 8323021"/>
                <a:gd name="connsiteY537" fmla="*/ 548265 h 1462038"/>
                <a:gd name="connsiteX538" fmla="*/ 2866882 w 8323021"/>
                <a:gd name="connsiteY538" fmla="*/ 560820 h 1462038"/>
                <a:gd name="connsiteX539" fmla="*/ 2872463 w 8323021"/>
                <a:gd name="connsiteY539" fmla="*/ 559425 h 1462038"/>
                <a:gd name="connsiteX540" fmla="*/ 2875253 w 8323021"/>
                <a:gd name="connsiteY540" fmla="*/ 563610 h 1462038"/>
                <a:gd name="connsiteX541" fmla="*/ 2864092 w 8323021"/>
                <a:gd name="connsiteY541" fmla="*/ 574771 h 1462038"/>
                <a:gd name="connsiteX542" fmla="*/ 2859907 w 8323021"/>
                <a:gd name="connsiteY542" fmla="*/ 581746 h 1462038"/>
                <a:gd name="connsiteX543" fmla="*/ 2868277 w 8323021"/>
                <a:gd name="connsiteY543" fmla="*/ 590117 h 1462038"/>
                <a:gd name="connsiteX544" fmla="*/ 2871068 w 8323021"/>
                <a:gd name="connsiteY544" fmla="*/ 591512 h 1462038"/>
                <a:gd name="connsiteX545" fmla="*/ 2875253 w 8323021"/>
                <a:gd name="connsiteY545" fmla="*/ 592907 h 1462038"/>
                <a:gd name="connsiteX546" fmla="*/ 2876648 w 8323021"/>
                <a:gd name="connsiteY546" fmla="*/ 592907 h 1462038"/>
                <a:gd name="connsiteX547" fmla="*/ 2879438 w 8323021"/>
                <a:gd name="connsiteY547" fmla="*/ 597092 h 1462038"/>
                <a:gd name="connsiteX548" fmla="*/ 2875253 w 8323021"/>
                <a:gd name="connsiteY548" fmla="*/ 599882 h 1462038"/>
                <a:gd name="connsiteX549" fmla="*/ 2873858 w 8323021"/>
                <a:gd name="connsiteY549" fmla="*/ 599882 h 1462038"/>
                <a:gd name="connsiteX550" fmla="*/ 2868277 w 8323021"/>
                <a:gd name="connsiteY550" fmla="*/ 598487 h 1462038"/>
                <a:gd name="connsiteX551" fmla="*/ 2855722 w 8323021"/>
                <a:gd name="connsiteY551" fmla="*/ 595697 h 1462038"/>
                <a:gd name="connsiteX552" fmla="*/ 2723190 w 8323021"/>
                <a:gd name="connsiteY552" fmla="*/ 672426 h 1462038"/>
                <a:gd name="connsiteX553" fmla="*/ 2723190 w 8323021"/>
                <a:gd name="connsiteY553" fmla="*/ 672426 h 1462038"/>
                <a:gd name="connsiteX554" fmla="*/ 2730165 w 8323021"/>
                <a:gd name="connsiteY554" fmla="*/ 675216 h 1462038"/>
                <a:gd name="connsiteX555" fmla="*/ 2758066 w 8323021"/>
                <a:gd name="connsiteY555" fmla="*/ 648710 h 1462038"/>
                <a:gd name="connsiteX556" fmla="*/ 2834796 w 8323021"/>
                <a:gd name="connsiteY556" fmla="*/ 588722 h 1462038"/>
                <a:gd name="connsiteX557" fmla="*/ 2826425 w 8323021"/>
                <a:gd name="connsiteY557" fmla="*/ 585932 h 1462038"/>
                <a:gd name="connsiteX558" fmla="*/ 2799919 w 8323021"/>
                <a:gd name="connsiteY558" fmla="*/ 605463 h 1462038"/>
                <a:gd name="connsiteX559" fmla="*/ 2744116 w 8323021"/>
                <a:gd name="connsiteY559" fmla="*/ 648710 h 1462038"/>
                <a:gd name="connsiteX560" fmla="*/ 2723190 w 8323021"/>
                <a:gd name="connsiteY560" fmla="*/ 672426 h 1462038"/>
                <a:gd name="connsiteX561" fmla="*/ 2723190 w 8323021"/>
                <a:gd name="connsiteY561" fmla="*/ 672426 h 1462038"/>
                <a:gd name="connsiteX562" fmla="*/ 3042662 w 8323021"/>
                <a:gd name="connsiteY562" fmla="*/ 606858 h 1462038"/>
                <a:gd name="connsiteX563" fmla="*/ 3058008 w 8323021"/>
                <a:gd name="connsiteY563" fmla="*/ 609648 h 1462038"/>
                <a:gd name="connsiteX564" fmla="*/ 3119391 w 8323021"/>
                <a:gd name="connsiteY564" fmla="*/ 613833 h 1462038"/>
                <a:gd name="connsiteX565" fmla="*/ 3119391 w 8323021"/>
                <a:gd name="connsiteY565" fmla="*/ 591512 h 1462038"/>
                <a:gd name="connsiteX566" fmla="*/ 3105440 w 8323021"/>
                <a:gd name="connsiteY566" fmla="*/ 578956 h 1462038"/>
                <a:gd name="connsiteX567" fmla="*/ 3098465 w 8323021"/>
                <a:gd name="connsiteY567" fmla="*/ 562215 h 1462038"/>
                <a:gd name="connsiteX568" fmla="*/ 3067773 w 8323021"/>
                <a:gd name="connsiteY568" fmla="*/ 578956 h 1462038"/>
                <a:gd name="connsiteX569" fmla="*/ 3045452 w 8323021"/>
                <a:gd name="connsiteY569" fmla="*/ 602672 h 1462038"/>
                <a:gd name="connsiteX570" fmla="*/ 3042662 w 8323021"/>
                <a:gd name="connsiteY570" fmla="*/ 606858 h 1462038"/>
                <a:gd name="connsiteX571" fmla="*/ 3126366 w 8323021"/>
                <a:gd name="connsiteY571" fmla="*/ 595697 h 1462038"/>
                <a:gd name="connsiteX572" fmla="*/ 3126366 w 8323021"/>
                <a:gd name="connsiteY572" fmla="*/ 612438 h 1462038"/>
                <a:gd name="connsiteX573" fmla="*/ 3147293 w 8323021"/>
                <a:gd name="connsiteY573" fmla="*/ 611043 h 1462038"/>
                <a:gd name="connsiteX574" fmla="*/ 3143107 w 8323021"/>
                <a:gd name="connsiteY574" fmla="*/ 608253 h 1462038"/>
                <a:gd name="connsiteX575" fmla="*/ 3126366 w 8323021"/>
                <a:gd name="connsiteY575" fmla="*/ 595697 h 1462038"/>
                <a:gd name="connsiteX576" fmla="*/ 3126366 w 8323021"/>
                <a:gd name="connsiteY576" fmla="*/ 587327 h 1462038"/>
                <a:gd name="connsiteX577" fmla="*/ 3145897 w 8323021"/>
                <a:gd name="connsiteY577" fmla="*/ 601277 h 1462038"/>
                <a:gd name="connsiteX578" fmla="*/ 3157058 w 8323021"/>
                <a:gd name="connsiteY578" fmla="*/ 608253 h 1462038"/>
                <a:gd name="connsiteX579" fmla="*/ 3197515 w 8323021"/>
                <a:gd name="connsiteY579" fmla="*/ 592907 h 1462038"/>
                <a:gd name="connsiteX580" fmla="*/ 3219836 w 8323021"/>
                <a:gd name="connsiteY580" fmla="*/ 562215 h 1462038"/>
                <a:gd name="connsiteX581" fmla="*/ 3179379 w 8323021"/>
                <a:gd name="connsiteY581" fmla="*/ 347374 h 1462038"/>
                <a:gd name="connsiteX582" fmla="*/ 3162638 w 8323021"/>
                <a:gd name="connsiteY582" fmla="*/ 287386 h 1462038"/>
                <a:gd name="connsiteX583" fmla="*/ 3157058 w 8323021"/>
                <a:gd name="connsiteY583" fmla="*/ 285990 h 1462038"/>
                <a:gd name="connsiteX584" fmla="*/ 3154268 w 8323021"/>
                <a:gd name="connsiteY584" fmla="*/ 299941 h 1462038"/>
                <a:gd name="connsiteX585" fmla="*/ 3140317 w 8323021"/>
                <a:gd name="connsiteY585" fmla="*/ 354349 h 1462038"/>
                <a:gd name="connsiteX586" fmla="*/ 3117996 w 8323021"/>
                <a:gd name="connsiteY586" fmla="*/ 442239 h 1462038"/>
                <a:gd name="connsiteX587" fmla="*/ 3126366 w 8323021"/>
                <a:gd name="connsiteY587" fmla="*/ 488276 h 1462038"/>
                <a:gd name="connsiteX588" fmla="*/ 3122181 w 8323021"/>
                <a:gd name="connsiteY588" fmla="*/ 531524 h 1462038"/>
                <a:gd name="connsiteX589" fmla="*/ 3126366 w 8323021"/>
                <a:gd name="connsiteY589" fmla="*/ 587327 h 1462038"/>
                <a:gd name="connsiteX590" fmla="*/ 3004995 w 8323021"/>
                <a:gd name="connsiteY590" fmla="*/ 592907 h 1462038"/>
                <a:gd name="connsiteX591" fmla="*/ 3006390 w 8323021"/>
                <a:gd name="connsiteY591" fmla="*/ 594302 h 1462038"/>
                <a:gd name="connsiteX592" fmla="*/ 3034291 w 8323021"/>
                <a:gd name="connsiteY592" fmla="*/ 604068 h 1462038"/>
                <a:gd name="connsiteX593" fmla="*/ 3041267 w 8323021"/>
                <a:gd name="connsiteY593" fmla="*/ 597092 h 1462038"/>
                <a:gd name="connsiteX594" fmla="*/ 3048242 w 8323021"/>
                <a:gd name="connsiteY594" fmla="*/ 584536 h 1462038"/>
                <a:gd name="connsiteX595" fmla="*/ 3018946 w 8323021"/>
                <a:gd name="connsiteY595" fmla="*/ 588722 h 1462038"/>
                <a:gd name="connsiteX596" fmla="*/ 3004995 w 8323021"/>
                <a:gd name="connsiteY596" fmla="*/ 592907 h 1462038"/>
                <a:gd name="connsiteX597" fmla="*/ 2832005 w 8323021"/>
                <a:gd name="connsiteY597" fmla="*/ 581746 h 1462038"/>
                <a:gd name="connsiteX598" fmla="*/ 2841771 w 8323021"/>
                <a:gd name="connsiteY598" fmla="*/ 584536 h 1462038"/>
                <a:gd name="connsiteX599" fmla="*/ 2848746 w 8323021"/>
                <a:gd name="connsiteY599" fmla="*/ 580351 h 1462038"/>
                <a:gd name="connsiteX600" fmla="*/ 2851537 w 8323021"/>
                <a:gd name="connsiteY600" fmla="*/ 578956 h 1462038"/>
                <a:gd name="connsiteX601" fmla="*/ 2848746 w 8323021"/>
                <a:gd name="connsiteY601" fmla="*/ 569191 h 1462038"/>
                <a:gd name="connsiteX602" fmla="*/ 2832005 w 8323021"/>
                <a:gd name="connsiteY602" fmla="*/ 581746 h 1462038"/>
                <a:gd name="connsiteX603" fmla="*/ 3105440 w 8323021"/>
                <a:gd name="connsiteY603" fmla="*/ 558030 h 1462038"/>
                <a:gd name="connsiteX604" fmla="*/ 3111020 w 8323021"/>
                <a:gd name="connsiteY604" fmla="*/ 573376 h 1462038"/>
                <a:gd name="connsiteX605" fmla="*/ 3119391 w 8323021"/>
                <a:gd name="connsiteY605" fmla="*/ 581746 h 1462038"/>
                <a:gd name="connsiteX606" fmla="*/ 3116601 w 8323021"/>
                <a:gd name="connsiteY606" fmla="*/ 544079 h 1462038"/>
                <a:gd name="connsiteX607" fmla="*/ 3105440 w 8323021"/>
                <a:gd name="connsiteY607" fmla="*/ 558030 h 1462038"/>
                <a:gd name="connsiteX608" fmla="*/ 2787363 w 8323021"/>
                <a:gd name="connsiteY608" fmla="*/ 355744 h 1462038"/>
                <a:gd name="connsiteX609" fmla="*/ 2780388 w 8323021"/>
                <a:gd name="connsiteY609" fmla="*/ 371090 h 1462038"/>
                <a:gd name="connsiteX610" fmla="*/ 2753881 w 8323021"/>
                <a:gd name="connsiteY610" fmla="*/ 417127 h 1462038"/>
                <a:gd name="connsiteX611" fmla="*/ 2727375 w 8323021"/>
                <a:gd name="connsiteY611" fmla="*/ 518968 h 1462038"/>
                <a:gd name="connsiteX612" fmla="*/ 2823635 w 8323021"/>
                <a:gd name="connsiteY612" fmla="*/ 577561 h 1462038"/>
                <a:gd name="connsiteX613" fmla="*/ 2841771 w 8323021"/>
                <a:gd name="connsiteY613" fmla="*/ 563610 h 1462038"/>
                <a:gd name="connsiteX614" fmla="*/ 2844561 w 8323021"/>
                <a:gd name="connsiteY614" fmla="*/ 560820 h 1462038"/>
                <a:gd name="connsiteX615" fmla="*/ 2840376 w 8323021"/>
                <a:gd name="connsiteY615" fmla="*/ 520363 h 1462038"/>
                <a:gd name="connsiteX616" fmla="*/ 2802709 w 8323021"/>
                <a:gd name="connsiteY616" fmla="*/ 401782 h 1462038"/>
                <a:gd name="connsiteX617" fmla="*/ 2787363 w 8323021"/>
                <a:gd name="connsiteY617" fmla="*/ 355744 h 1462038"/>
                <a:gd name="connsiteX618" fmla="*/ 3080329 w 8323021"/>
                <a:gd name="connsiteY618" fmla="*/ 539894 h 1462038"/>
                <a:gd name="connsiteX619" fmla="*/ 3062193 w 8323021"/>
                <a:gd name="connsiteY619" fmla="*/ 573376 h 1462038"/>
                <a:gd name="connsiteX620" fmla="*/ 3063588 w 8323021"/>
                <a:gd name="connsiteY620" fmla="*/ 573376 h 1462038"/>
                <a:gd name="connsiteX621" fmla="*/ 3073353 w 8323021"/>
                <a:gd name="connsiteY621" fmla="*/ 559425 h 1462038"/>
                <a:gd name="connsiteX622" fmla="*/ 3080329 w 8323021"/>
                <a:gd name="connsiteY622" fmla="*/ 539894 h 1462038"/>
                <a:gd name="connsiteX623" fmla="*/ 2854327 w 8323021"/>
                <a:gd name="connsiteY623" fmla="*/ 563610 h 1462038"/>
                <a:gd name="connsiteX624" fmla="*/ 2854327 w 8323021"/>
                <a:gd name="connsiteY624" fmla="*/ 566401 h 1462038"/>
                <a:gd name="connsiteX625" fmla="*/ 2855722 w 8323021"/>
                <a:gd name="connsiteY625" fmla="*/ 571981 h 1462038"/>
                <a:gd name="connsiteX626" fmla="*/ 2862697 w 8323021"/>
                <a:gd name="connsiteY626" fmla="*/ 555240 h 1462038"/>
                <a:gd name="connsiteX627" fmla="*/ 2854327 w 8323021"/>
                <a:gd name="connsiteY627" fmla="*/ 563610 h 1462038"/>
                <a:gd name="connsiteX628" fmla="*/ 3085909 w 8323021"/>
                <a:gd name="connsiteY628" fmla="*/ 527338 h 1462038"/>
                <a:gd name="connsiteX629" fmla="*/ 3078934 w 8323021"/>
                <a:gd name="connsiteY629" fmla="*/ 563610 h 1462038"/>
                <a:gd name="connsiteX630" fmla="*/ 3076144 w 8323021"/>
                <a:gd name="connsiteY630" fmla="*/ 567796 h 1462038"/>
                <a:gd name="connsiteX631" fmla="*/ 3095675 w 8323021"/>
                <a:gd name="connsiteY631" fmla="*/ 555240 h 1462038"/>
                <a:gd name="connsiteX632" fmla="*/ 3097070 w 8323021"/>
                <a:gd name="connsiteY632" fmla="*/ 555240 h 1462038"/>
                <a:gd name="connsiteX633" fmla="*/ 3102650 w 8323021"/>
                <a:gd name="connsiteY633" fmla="*/ 495252 h 1462038"/>
                <a:gd name="connsiteX634" fmla="*/ 3099860 w 8323021"/>
                <a:gd name="connsiteY634" fmla="*/ 499437 h 1462038"/>
                <a:gd name="connsiteX635" fmla="*/ 3085909 w 8323021"/>
                <a:gd name="connsiteY635" fmla="*/ 527338 h 1462038"/>
                <a:gd name="connsiteX636" fmla="*/ 3085909 w 8323021"/>
                <a:gd name="connsiteY636" fmla="*/ 527338 h 1462038"/>
                <a:gd name="connsiteX637" fmla="*/ 3109626 w 8323021"/>
                <a:gd name="connsiteY637" fmla="*/ 496647 h 1462038"/>
                <a:gd name="connsiteX638" fmla="*/ 3104045 w 8323021"/>
                <a:gd name="connsiteY638" fmla="*/ 548265 h 1462038"/>
                <a:gd name="connsiteX639" fmla="*/ 3115206 w 8323021"/>
                <a:gd name="connsiteY639" fmla="*/ 530129 h 1462038"/>
                <a:gd name="connsiteX640" fmla="*/ 3109626 w 8323021"/>
                <a:gd name="connsiteY640" fmla="*/ 496647 h 1462038"/>
                <a:gd name="connsiteX641" fmla="*/ 2815265 w 8323021"/>
                <a:gd name="connsiteY641" fmla="*/ 267854 h 1462038"/>
                <a:gd name="connsiteX642" fmla="*/ 2818055 w 8323021"/>
                <a:gd name="connsiteY642" fmla="*/ 269250 h 1462038"/>
                <a:gd name="connsiteX643" fmla="*/ 2819450 w 8323021"/>
                <a:gd name="connsiteY643" fmla="*/ 287386 h 1462038"/>
                <a:gd name="connsiteX644" fmla="*/ 2829215 w 8323021"/>
                <a:gd name="connsiteY644" fmla="*/ 390621 h 1462038"/>
                <a:gd name="connsiteX645" fmla="*/ 2868277 w 8323021"/>
                <a:gd name="connsiteY645" fmla="*/ 484091 h 1462038"/>
                <a:gd name="connsiteX646" fmla="*/ 2943611 w 8323021"/>
                <a:gd name="connsiteY646" fmla="*/ 517573 h 1462038"/>
                <a:gd name="connsiteX647" fmla="*/ 3039872 w 8323021"/>
                <a:gd name="connsiteY647" fmla="*/ 465955 h 1462038"/>
                <a:gd name="connsiteX648" fmla="*/ 3083119 w 8323021"/>
                <a:gd name="connsiteY648" fmla="*/ 417127 h 1462038"/>
                <a:gd name="connsiteX649" fmla="*/ 3094280 w 8323021"/>
                <a:gd name="connsiteY649" fmla="*/ 410152 h 1462038"/>
                <a:gd name="connsiteX650" fmla="*/ 3092884 w 8323021"/>
                <a:gd name="connsiteY650" fmla="*/ 422708 h 1462038"/>
                <a:gd name="connsiteX651" fmla="*/ 3084514 w 8323021"/>
                <a:gd name="connsiteY651" fmla="*/ 440844 h 1462038"/>
                <a:gd name="connsiteX652" fmla="*/ 3067773 w 8323021"/>
                <a:gd name="connsiteY652" fmla="*/ 482696 h 1462038"/>
                <a:gd name="connsiteX653" fmla="*/ 3074749 w 8323021"/>
                <a:gd name="connsiteY653" fmla="*/ 499437 h 1462038"/>
                <a:gd name="connsiteX654" fmla="*/ 3083119 w 8323021"/>
                <a:gd name="connsiteY654" fmla="*/ 516178 h 1462038"/>
                <a:gd name="connsiteX655" fmla="*/ 3104045 w 8323021"/>
                <a:gd name="connsiteY655" fmla="*/ 484091 h 1462038"/>
                <a:gd name="connsiteX656" fmla="*/ 3112416 w 8323021"/>
                <a:gd name="connsiteY656" fmla="*/ 443634 h 1462038"/>
                <a:gd name="connsiteX657" fmla="*/ 3101255 w 8323021"/>
                <a:gd name="connsiteY657" fmla="*/ 401782 h 1462038"/>
                <a:gd name="connsiteX658" fmla="*/ 3088699 w 8323021"/>
                <a:gd name="connsiteY658" fmla="*/ 355744 h 1462038"/>
                <a:gd name="connsiteX659" fmla="*/ 3080329 w 8323021"/>
                <a:gd name="connsiteY659" fmla="*/ 309707 h 1462038"/>
                <a:gd name="connsiteX660" fmla="*/ 3067773 w 8323021"/>
                <a:gd name="connsiteY660" fmla="*/ 270645 h 1462038"/>
                <a:gd name="connsiteX661" fmla="*/ 3066378 w 8323021"/>
                <a:gd name="connsiteY661" fmla="*/ 260879 h 1462038"/>
                <a:gd name="connsiteX662" fmla="*/ 3085909 w 8323021"/>
                <a:gd name="connsiteY662" fmla="*/ 267854 h 1462038"/>
                <a:gd name="connsiteX663" fmla="*/ 3120786 w 8323021"/>
                <a:gd name="connsiteY663" fmla="*/ 284595 h 1462038"/>
                <a:gd name="connsiteX664" fmla="*/ 3127761 w 8323021"/>
                <a:gd name="connsiteY664" fmla="*/ 279015 h 1462038"/>
                <a:gd name="connsiteX665" fmla="*/ 3117996 w 8323021"/>
                <a:gd name="connsiteY665" fmla="*/ 274830 h 1462038"/>
                <a:gd name="connsiteX666" fmla="*/ 3111020 w 8323021"/>
                <a:gd name="connsiteY666" fmla="*/ 266459 h 1462038"/>
                <a:gd name="connsiteX667" fmla="*/ 3115206 w 8323021"/>
                <a:gd name="connsiteY667" fmla="*/ 262274 h 1462038"/>
                <a:gd name="connsiteX668" fmla="*/ 3122181 w 8323021"/>
                <a:gd name="connsiteY668" fmla="*/ 262274 h 1462038"/>
                <a:gd name="connsiteX669" fmla="*/ 3087304 w 8323021"/>
                <a:gd name="connsiteY669" fmla="*/ 242743 h 1462038"/>
                <a:gd name="connsiteX670" fmla="*/ 2837586 w 8323021"/>
                <a:gd name="connsiteY670" fmla="*/ 226002 h 1462038"/>
                <a:gd name="connsiteX671" fmla="*/ 2790153 w 8323021"/>
                <a:gd name="connsiteY671" fmla="*/ 259484 h 1462038"/>
                <a:gd name="connsiteX672" fmla="*/ 2774807 w 8323021"/>
                <a:gd name="connsiteY672" fmla="*/ 301336 h 1462038"/>
                <a:gd name="connsiteX673" fmla="*/ 2784573 w 8323021"/>
                <a:gd name="connsiteY673" fmla="*/ 336213 h 1462038"/>
                <a:gd name="connsiteX674" fmla="*/ 2798524 w 8323021"/>
                <a:gd name="connsiteY674" fmla="*/ 291571 h 1462038"/>
                <a:gd name="connsiteX675" fmla="*/ 2815265 w 8323021"/>
                <a:gd name="connsiteY675" fmla="*/ 267854 h 1462038"/>
                <a:gd name="connsiteX676" fmla="*/ 3112416 w 8323021"/>
                <a:gd name="connsiteY676" fmla="*/ 485486 h 1462038"/>
                <a:gd name="connsiteX677" fmla="*/ 3116601 w 8323021"/>
                <a:gd name="connsiteY677" fmla="*/ 493857 h 1462038"/>
                <a:gd name="connsiteX678" fmla="*/ 3120786 w 8323021"/>
                <a:gd name="connsiteY678" fmla="*/ 513388 h 1462038"/>
                <a:gd name="connsiteX679" fmla="*/ 3120786 w 8323021"/>
                <a:gd name="connsiteY679" fmla="*/ 489671 h 1462038"/>
                <a:gd name="connsiteX680" fmla="*/ 3116601 w 8323021"/>
                <a:gd name="connsiteY680" fmla="*/ 458980 h 1462038"/>
                <a:gd name="connsiteX681" fmla="*/ 3112416 w 8323021"/>
                <a:gd name="connsiteY681" fmla="*/ 485486 h 1462038"/>
                <a:gd name="connsiteX682" fmla="*/ 3077539 w 8323021"/>
                <a:gd name="connsiteY682" fmla="*/ 269250 h 1462038"/>
                <a:gd name="connsiteX683" fmla="*/ 3088699 w 8323021"/>
                <a:gd name="connsiteY683" fmla="*/ 308312 h 1462038"/>
                <a:gd name="connsiteX684" fmla="*/ 3097070 w 8323021"/>
                <a:gd name="connsiteY684" fmla="*/ 354349 h 1462038"/>
                <a:gd name="connsiteX685" fmla="*/ 3109626 w 8323021"/>
                <a:gd name="connsiteY685" fmla="*/ 400387 h 1462038"/>
                <a:gd name="connsiteX686" fmla="*/ 3117996 w 8323021"/>
                <a:gd name="connsiteY686" fmla="*/ 429683 h 1462038"/>
                <a:gd name="connsiteX687" fmla="*/ 3136132 w 8323021"/>
                <a:gd name="connsiteY687" fmla="*/ 354349 h 1462038"/>
                <a:gd name="connsiteX688" fmla="*/ 3150083 w 8323021"/>
                <a:gd name="connsiteY688" fmla="*/ 299941 h 1462038"/>
                <a:gd name="connsiteX689" fmla="*/ 3152873 w 8323021"/>
                <a:gd name="connsiteY689" fmla="*/ 285990 h 1462038"/>
                <a:gd name="connsiteX690" fmla="*/ 3138922 w 8323021"/>
                <a:gd name="connsiteY690" fmla="*/ 281805 h 1462038"/>
                <a:gd name="connsiteX691" fmla="*/ 3126366 w 8323021"/>
                <a:gd name="connsiteY691" fmla="*/ 291571 h 1462038"/>
                <a:gd name="connsiteX692" fmla="*/ 3085909 w 8323021"/>
                <a:gd name="connsiteY692" fmla="*/ 274830 h 1462038"/>
                <a:gd name="connsiteX693" fmla="*/ 3077539 w 8323021"/>
                <a:gd name="connsiteY693" fmla="*/ 269250 h 1462038"/>
                <a:gd name="connsiteX694" fmla="*/ 2460916 w 8323021"/>
                <a:gd name="connsiteY694" fmla="*/ 396201 h 1462038"/>
                <a:gd name="connsiteX695" fmla="*/ 2460916 w 8323021"/>
                <a:gd name="connsiteY695" fmla="*/ 396201 h 1462038"/>
                <a:gd name="connsiteX696" fmla="*/ 2460916 w 8323021"/>
                <a:gd name="connsiteY696" fmla="*/ 396201 h 1462038"/>
                <a:gd name="connsiteX697" fmla="*/ 3172404 w 8323021"/>
                <a:gd name="connsiteY697" fmla="*/ 281805 h 1462038"/>
                <a:gd name="connsiteX698" fmla="*/ 3196120 w 8323021"/>
                <a:gd name="connsiteY698" fmla="*/ 279015 h 1462038"/>
                <a:gd name="connsiteX699" fmla="*/ 3197515 w 8323021"/>
                <a:gd name="connsiteY699" fmla="*/ 273435 h 1462038"/>
                <a:gd name="connsiteX700" fmla="*/ 3159848 w 8323021"/>
                <a:gd name="connsiteY700" fmla="*/ 242743 h 1462038"/>
                <a:gd name="connsiteX701" fmla="*/ 3159848 w 8323021"/>
                <a:gd name="connsiteY701" fmla="*/ 270645 h 1462038"/>
                <a:gd name="connsiteX702" fmla="*/ 3171009 w 8323021"/>
                <a:gd name="connsiteY702" fmla="*/ 279015 h 1462038"/>
                <a:gd name="connsiteX703" fmla="*/ 3172404 w 8323021"/>
                <a:gd name="connsiteY703" fmla="*/ 281805 h 1462038"/>
                <a:gd name="connsiteX704" fmla="*/ 3159848 w 8323021"/>
                <a:gd name="connsiteY704" fmla="*/ 280410 h 1462038"/>
                <a:gd name="connsiteX705" fmla="*/ 3165429 w 8323021"/>
                <a:gd name="connsiteY705" fmla="*/ 281805 h 1462038"/>
                <a:gd name="connsiteX706" fmla="*/ 3159848 w 8323021"/>
                <a:gd name="connsiteY706" fmla="*/ 279015 h 1462038"/>
                <a:gd name="connsiteX707" fmla="*/ 3159848 w 8323021"/>
                <a:gd name="connsiteY707" fmla="*/ 280410 h 1462038"/>
                <a:gd name="connsiteX708" fmla="*/ 3138922 w 8323021"/>
                <a:gd name="connsiteY708" fmla="*/ 274830 h 1462038"/>
                <a:gd name="connsiteX709" fmla="*/ 3152873 w 8323021"/>
                <a:gd name="connsiteY709" fmla="*/ 279015 h 1462038"/>
                <a:gd name="connsiteX710" fmla="*/ 3152873 w 8323021"/>
                <a:gd name="connsiteY710" fmla="*/ 274830 h 1462038"/>
                <a:gd name="connsiteX711" fmla="*/ 3144502 w 8323021"/>
                <a:gd name="connsiteY711" fmla="*/ 272040 h 1462038"/>
                <a:gd name="connsiteX712" fmla="*/ 3138922 w 8323021"/>
                <a:gd name="connsiteY712" fmla="*/ 270645 h 1462038"/>
                <a:gd name="connsiteX713" fmla="*/ 3138922 w 8323021"/>
                <a:gd name="connsiteY713" fmla="*/ 274830 h 1462038"/>
                <a:gd name="connsiteX714" fmla="*/ 2721795 w 8323021"/>
                <a:gd name="connsiteY714" fmla="*/ 272040 h 1462038"/>
                <a:gd name="connsiteX715" fmla="*/ 2721795 w 8323021"/>
                <a:gd name="connsiteY715" fmla="*/ 272040 h 1462038"/>
                <a:gd name="connsiteX716" fmla="*/ 2780388 w 8323021"/>
                <a:gd name="connsiteY716" fmla="*/ 242743 h 1462038"/>
                <a:gd name="connsiteX717" fmla="*/ 2781783 w 8323021"/>
                <a:gd name="connsiteY717" fmla="*/ 221817 h 1462038"/>
                <a:gd name="connsiteX718" fmla="*/ 2734350 w 8323021"/>
                <a:gd name="connsiteY718" fmla="*/ 255299 h 1462038"/>
                <a:gd name="connsiteX719" fmla="*/ 2721795 w 8323021"/>
                <a:gd name="connsiteY719" fmla="*/ 272040 h 1462038"/>
                <a:gd name="connsiteX720" fmla="*/ 3124971 w 8323021"/>
                <a:gd name="connsiteY720" fmla="*/ 267854 h 1462038"/>
                <a:gd name="connsiteX721" fmla="*/ 3130552 w 8323021"/>
                <a:gd name="connsiteY721" fmla="*/ 270645 h 1462038"/>
                <a:gd name="connsiteX722" fmla="*/ 3130552 w 8323021"/>
                <a:gd name="connsiteY722" fmla="*/ 267854 h 1462038"/>
                <a:gd name="connsiteX723" fmla="*/ 3124971 w 8323021"/>
                <a:gd name="connsiteY723" fmla="*/ 267854 h 1462038"/>
                <a:gd name="connsiteX724" fmla="*/ 2933846 w 8323021"/>
                <a:gd name="connsiteY724" fmla="*/ 171594 h 1462038"/>
                <a:gd name="connsiteX725" fmla="*/ 2967328 w 8323021"/>
                <a:gd name="connsiteY725" fmla="*/ 174384 h 1462038"/>
                <a:gd name="connsiteX726" fmla="*/ 3133342 w 8323021"/>
                <a:gd name="connsiteY726" fmla="*/ 221817 h 1462038"/>
                <a:gd name="connsiteX727" fmla="*/ 3152873 w 8323021"/>
                <a:gd name="connsiteY727" fmla="*/ 230187 h 1462038"/>
                <a:gd name="connsiteX728" fmla="*/ 3112416 w 8323021"/>
                <a:gd name="connsiteY728" fmla="*/ 86495 h 1462038"/>
                <a:gd name="connsiteX729" fmla="*/ 3049637 w 8323021"/>
                <a:gd name="connsiteY729" fmla="*/ 41852 h 1462038"/>
                <a:gd name="connsiteX730" fmla="*/ 3017550 w 8323021"/>
                <a:gd name="connsiteY730" fmla="*/ 34877 h 1462038"/>
                <a:gd name="connsiteX731" fmla="*/ 3024526 w 8323021"/>
                <a:gd name="connsiteY731" fmla="*/ 92075 h 1462038"/>
                <a:gd name="connsiteX732" fmla="*/ 3024526 w 8323021"/>
                <a:gd name="connsiteY732" fmla="*/ 135322 h 1462038"/>
                <a:gd name="connsiteX733" fmla="*/ 3018946 w 8323021"/>
                <a:gd name="connsiteY733" fmla="*/ 159039 h 1462038"/>
                <a:gd name="connsiteX734" fmla="*/ 3011970 w 8323021"/>
                <a:gd name="connsiteY734" fmla="*/ 159039 h 1462038"/>
                <a:gd name="connsiteX735" fmla="*/ 3004995 w 8323021"/>
                <a:gd name="connsiteY735" fmla="*/ 135322 h 1462038"/>
                <a:gd name="connsiteX736" fmla="*/ 3000810 w 8323021"/>
                <a:gd name="connsiteY736" fmla="*/ 96260 h 1462038"/>
                <a:gd name="connsiteX737" fmla="*/ 3002205 w 8323021"/>
                <a:gd name="connsiteY737" fmla="*/ 30692 h 1462038"/>
                <a:gd name="connsiteX738" fmla="*/ 3006390 w 8323021"/>
                <a:gd name="connsiteY738" fmla="*/ 26506 h 1462038"/>
                <a:gd name="connsiteX739" fmla="*/ 3006390 w 8323021"/>
                <a:gd name="connsiteY739" fmla="*/ 26506 h 1462038"/>
                <a:gd name="connsiteX740" fmla="*/ 3002205 w 8323021"/>
                <a:gd name="connsiteY740" fmla="*/ 18136 h 1462038"/>
                <a:gd name="connsiteX741" fmla="*/ 2907340 w 8323021"/>
                <a:gd name="connsiteY741" fmla="*/ 16741 h 1462038"/>
                <a:gd name="connsiteX742" fmla="*/ 2893389 w 8323021"/>
                <a:gd name="connsiteY742" fmla="*/ 25111 h 1462038"/>
                <a:gd name="connsiteX743" fmla="*/ 2893389 w 8323021"/>
                <a:gd name="connsiteY743" fmla="*/ 25111 h 1462038"/>
                <a:gd name="connsiteX744" fmla="*/ 2886413 w 8323021"/>
                <a:gd name="connsiteY744" fmla="*/ 93470 h 1462038"/>
                <a:gd name="connsiteX745" fmla="*/ 2879438 w 8323021"/>
                <a:gd name="connsiteY745" fmla="*/ 135322 h 1462038"/>
                <a:gd name="connsiteX746" fmla="*/ 2868277 w 8323021"/>
                <a:gd name="connsiteY746" fmla="*/ 157643 h 1462038"/>
                <a:gd name="connsiteX747" fmla="*/ 2861302 w 8323021"/>
                <a:gd name="connsiteY747" fmla="*/ 153458 h 1462038"/>
                <a:gd name="connsiteX748" fmla="*/ 2855722 w 8323021"/>
                <a:gd name="connsiteY748" fmla="*/ 107421 h 1462038"/>
                <a:gd name="connsiteX749" fmla="*/ 2868277 w 8323021"/>
                <a:gd name="connsiteY749" fmla="*/ 47433 h 1462038"/>
                <a:gd name="connsiteX750" fmla="*/ 2876648 w 8323021"/>
                <a:gd name="connsiteY750" fmla="*/ 30692 h 1462038"/>
                <a:gd name="connsiteX751" fmla="*/ 2869672 w 8323021"/>
                <a:gd name="connsiteY751" fmla="*/ 37667 h 1462038"/>
                <a:gd name="connsiteX752" fmla="*/ 2825030 w 8323021"/>
                <a:gd name="connsiteY752" fmla="*/ 82309 h 1462038"/>
                <a:gd name="connsiteX753" fmla="*/ 2788758 w 8323021"/>
                <a:gd name="connsiteY753" fmla="*/ 207866 h 1462038"/>
                <a:gd name="connsiteX754" fmla="*/ 2788758 w 8323021"/>
                <a:gd name="connsiteY754" fmla="*/ 209261 h 1462038"/>
                <a:gd name="connsiteX755" fmla="*/ 2809684 w 8323021"/>
                <a:gd name="connsiteY755" fmla="*/ 199496 h 1462038"/>
                <a:gd name="connsiteX756" fmla="*/ 2933846 w 8323021"/>
                <a:gd name="connsiteY756" fmla="*/ 171594 h 1462038"/>
                <a:gd name="connsiteX757" fmla="*/ 2869672 w 8323021"/>
                <a:gd name="connsiteY757" fmla="*/ 152063 h 1462038"/>
                <a:gd name="connsiteX758" fmla="*/ 2869672 w 8323021"/>
                <a:gd name="connsiteY758" fmla="*/ 152063 h 1462038"/>
                <a:gd name="connsiteX759" fmla="*/ 2869672 w 8323021"/>
                <a:gd name="connsiteY759" fmla="*/ 152063 h 1462038"/>
                <a:gd name="connsiteX760" fmla="*/ 2886413 w 8323021"/>
                <a:gd name="connsiteY760" fmla="*/ 33482 h 1462038"/>
                <a:gd name="connsiteX761" fmla="*/ 2876648 w 8323021"/>
                <a:gd name="connsiteY761" fmla="*/ 51618 h 1462038"/>
                <a:gd name="connsiteX762" fmla="*/ 2869672 w 8323021"/>
                <a:gd name="connsiteY762" fmla="*/ 150668 h 1462038"/>
                <a:gd name="connsiteX763" fmla="*/ 2880833 w 8323021"/>
                <a:gd name="connsiteY763" fmla="*/ 90680 h 1462038"/>
                <a:gd name="connsiteX764" fmla="*/ 2886413 w 8323021"/>
                <a:gd name="connsiteY764" fmla="*/ 33482 h 1462038"/>
                <a:gd name="connsiteX765" fmla="*/ 3007785 w 8323021"/>
                <a:gd name="connsiteY765" fmla="*/ 34877 h 1462038"/>
                <a:gd name="connsiteX766" fmla="*/ 3007785 w 8323021"/>
                <a:gd name="connsiteY766" fmla="*/ 94865 h 1462038"/>
                <a:gd name="connsiteX767" fmla="*/ 3011970 w 8323021"/>
                <a:gd name="connsiteY767" fmla="*/ 133927 h 1462038"/>
                <a:gd name="connsiteX768" fmla="*/ 3014760 w 8323021"/>
                <a:gd name="connsiteY768" fmla="*/ 149273 h 1462038"/>
                <a:gd name="connsiteX769" fmla="*/ 3017550 w 8323021"/>
                <a:gd name="connsiteY769" fmla="*/ 90680 h 1462038"/>
                <a:gd name="connsiteX770" fmla="*/ 3010575 w 8323021"/>
                <a:gd name="connsiteY770" fmla="*/ 34877 h 1462038"/>
                <a:gd name="connsiteX771" fmla="*/ 3007785 w 8323021"/>
                <a:gd name="connsiteY771" fmla="*/ 34877 h 14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Lst>
              <a:rect l="l" t="t" r="r" b="b"/>
              <a:pathLst>
                <a:path w="8323021" h="1462038">
                  <a:moveTo>
                    <a:pt x="8323021" y="1459249"/>
                  </a:moveTo>
                  <a:cubicBezTo>
                    <a:pt x="8323021" y="1459249"/>
                    <a:pt x="8304885" y="1459249"/>
                    <a:pt x="8304885" y="1459249"/>
                  </a:cubicBezTo>
                  <a:cubicBezTo>
                    <a:pt x="8299305" y="1459249"/>
                    <a:pt x="2981278" y="1456458"/>
                    <a:pt x="2829215" y="1452273"/>
                  </a:cubicBezTo>
                  <a:cubicBezTo>
                    <a:pt x="2815265" y="1453668"/>
                    <a:pt x="2799919" y="1453668"/>
                    <a:pt x="2791548" y="1452273"/>
                  </a:cubicBezTo>
                  <a:cubicBezTo>
                    <a:pt x="2784573" y="1452273"/>
                    <a:pt x="2777598" y="1450878"/>
                    <a:pt x="2772017" y="1450878"/>
                  </a:cubicBezTo>
                  <a:cubicBezTo>
                    <a:pt x="2762252" y="1449483"/>
                    <a:pt x="2762252" y="1449483"/>
                    <a:pt x="2760857" y="1448088"/>
                  </a:cubicBezTo>
                  <a:cubicBezTo>
                    <a:pt x="2759462" y="1446693"/>
                    <a:pt x="2759462" y="1445298"/>
                    <a:pt x="2760857" y="1443903"/>
                  </a:cubicBezTo>
                  <a:cubicBezTo>
                    <a:pt x="2762252" y="1441113"/>
                    <a:pt x="2763647" y="1441113"/>
                    <a:pt x="2772017" y="1442508"/>
                  </a:cubicBezTo>
                  <a:cubicBezTo>
                    <a:pt x="2777598" y="1442508"/>
                    <a:pt x="2787363" y="1443903"/>
                    <a:pt x="2798524" y="1443903"/>
                  </a:cubicBezTo>
                  <a:cubicBezTo>
                    <a:pt x="2805499" y="1443903"/>
                    <a:pt x="2816660" y="1445298"/>
                    <a:pt x="2830610" y="1445298"/>
                  </a:cubicBezTo>
                  <a:cubicBezTo>
                    <a:pt x="2834796" y="1445298"/>
                    <a:pt x="2837586" y="1443903"/>
                    <a:pt x="2841771" y="1443903"/>
                  </a:cubicBezTo>
                  <a:cubicBezTo>
                    <a:pt x="2852932" y="1442508"/>
                    <a:pt x="2858512" y="1434137"/>
                    <a:pt x="2857117" y="1420187"/>
                  </a:cubicBezTo>
                  <a:cubicBezTo>
                    <a:pt x="2857117" y="1410421"/>
                    <a:pt x="2852932" y="1397865"/>
                    <a:pt x="2847351" y="1388100"/>
                  </a:cubicBezTo>
                  <a:cubicBezTo>
                    <a:pt x="2847351" y="1388100"/>
                    <a:pt x="2847351" y="1386705"/>
                    <a:pt x="2847351" y="1386705"/>
                  </a:cubicBezTo>
                  <a:cubicBezTo>
                    <a:pt x="2834796" y="1381124"/>
                    <a:pt x="2832005" y="1376939"/>
                    <a:pt x="2830610" y="1375544"/>
                  </a:cubicBezTo>
                  <a:cubicBezTo>
                    <a:pt x="2829215" y="1372754"/>
                    <a:pt x="2829215" y="1371359"/>
                    <a:pt x="2830610" y="1368569"/>
                  </a:cubicBezTo>
                  <a:cubicBezTo>
                    <a:pt x="2832005" y="1365779"/>
                    <a:pt x="2834796" y="1364384"/>
                    <a:pt x="2838981" y="1365779"/>
                  </a:cubicBezTo>
                  <a:cubicBezTo>
                    <a:pt x="2843166" y="1367174"/>
                    <a:pt x="2848746" y="1374149"/>
                    <a:pt x="2852932" y="1381124"/>
                  </a:cubicBezTo>
                  <a:cubicBezTo>
                    <a:pt x="2854327" y="1381124"/>
                    <a:pt x="2855722" y="1382519"/>
                    <a:pt x="2857117" y="1382519"/>
                  </a:cubicBezTo>
                  <a:cubicBezTo>
                    <a:pt x="2869672" y="1386705"/>
                    <a:pt x="2885018" y="1392285"/>
                    <a:pt x="2903154" y="1396470"/>
                  </a:cubicBezTo>
                  <a:cubicBezTo>
                    <a:pt x="2942217" y="1406236"/>
                    <a:pt x="2979883" y="1413211"/>
                    <a:pt x="3002205" y="1413211"/>
                  </a:cubicBezTo>
                  <a:cubicBezTo>
                    <a:pt x="3011970" y="1413211"/>
                    <a:pt x="3018946" y="1411816"/>
                    <a:pt x="3021736" y="1407631"/>
                  </a:cubicBezTo>
                  <a:cubicBezTo>
                    <a:pt x="3025921" y="1402051"/>
                    <a:pt x="3021736" y="1389495"/>
                    <a:pt x="3017550" y="1376939"/>
                  </a:cubicBezTo>
                  <a:cubicBezTo>
                    <a:pt x="3013365" y="1365779"/>
                    <a:pt x="3010575" y="1353223"/>
                    <a:pt x="3010575" y="1340667"/>
                  </a:cubicBezTo>
                  <a:cubicBezTo>
                    <a:pt x="3010575" y="1333692"/>
                    <a:pt x="3011970" y="1329507"/>
                    <a:pt x="3016155" y="1326716"/>
                  </a:cubicBezTo>
                  <a:cubicBezTo>
                    <a:pt x="3025921" y="1321136"/>
                    <a:pt x="3044057" y="1333692"/>
                    <a:pt x="3070563" y="1353223"/>
                  </a:cubicBezTo>
                  <a:cubicBezTo>
                    <a:pt x="3083119" y="1362988"/>
                    <a:pt x="3095675" y="1371359"/>
                    <a:pt x="3102650" y="1374149"/>
                  </a:cubicBezTo>
                  <a:cubicBezTo>
                    <a:pt x="3104045" y="1375544"/>
                    <a:pt x="3105440" y="1375544"/>
                    <a:pt x="3106835" y="1375544"/>
                  </a:cubicBezTo>
                  <a:cubicBezTo>
                    <a:pt x="3106835" y="1372754"/>
                    <a:pt x="3102650" y="1362988"/>
                    <a:pt x="3099860" y="1354618"/>
                  </a:cubicBezTo>
                  <a:cubicBezTo>
                    <a:pt x="3092884" y="1336482"/>
                    <a:pt x="3080329" y="1309976"/>
                    <a:pt x="3076144" y="1277889"/>
                  </a:cubicBezTo>
                  <a:cubicBezTo>
                    <a:pt x="3076144" y="1273704"/>
                    <a:pt x="3073353" y="1262543"/>
                    <a:pt x="3080329" y="1259753"/>
                  </a:cubicBezTo>
                  <a:cubicBezTo>
                    <a:pt x="3092884" y="1254173"/>
                    <a:pt x="3119391" y="1279284"/>
                    <a:pt x="3172404" y="1335087"/>
                  </a:cubicBezTo>
                  <a:cubicBezTo>
                    <a:pt x="3200305" y="1364384"/>
                    <a:pt x="3228207" y="1393680"/>
                    <a:pt x="3242158" y="1400655"/>
                  </a:cubicBezTo>
                  <a:cubicBezTo>
                    <a:pt x="3243553" y="1400655"/>
                    <a:pt x="3243553" y="1402051"/>
                    <a:pt x="3244948" y="1402051"/>
                  </a:cubicBezTo>
                  <a:cubicBezTo>
                    <a:pt x="3244948" y="1400655"/>
                    <a:pt x="3244948" y="1397865"/>
                    <a:pt x="3242158" y="1388100"/>
                  </a:cubicBezTo>
                  <a:cubicBezTo>
                    <a:pt x="3239367" y="1381124"/>
                    <a:pt x="3235182" y="1369964"/>
                    <a:pt x="3229602" y="1357408"/>
                  </a:cubicBezTo>
                  <a:cubicBezTo>
                    <a:pt x="3218441" y="1333692"/>
                    <a:pt x="3204490" y="1304395"/>
                    <a:pt x="3190540" y="1276494"/>
                  </a:cubicBezTo>
                  <a:cubicBezTo>
                    <a:pt x="3171009" y="1238827"/>
                    <a:pt x="3154268" y="1205345"/>
                    <a:pt x="3152873" y="1195579"/>
                  </a:cubicBezTo>
                  <a:cubicBezTo>
                    <a:pt x="3151478" y="1187209"/>
                    <a:pt x="3151478" y="1181629"/>
                    <a:pt x="3154268" y="1178839"/>
                  </a:cubicBezTo>
                  <a:cubicBezTo>
                    <a:pt x="3157058" y="1174653"/>
                    <a:pt x="3161243" y="1174653"/>
                    <a:pt x="3164033" y="1173258"/>
                  </a:cubicBezTo>
                  <a:cubicBezTo>
                    <a:pt x="3168219" y="1171863"/>
                    <a:pt x="3172404" y="1170468"/>
                    <a:pt x="3173799" y="1166283"/>
                  </a:cubicBezTo>
                  <a:cubicBezTo>
                    <a:pt x="3175194" y="1160703"/>
                    <a:pt x="3173799" y="1157912"/>
                    <a:pt x="3171009" y="1153727"/>
                  </a:cubicBezTo>
                  <a:cubicBezTo>
                    <a:pt x="3166823" y="1148147"/>
                    <a:pt x="3161243" y="1139776"/>
                    <a:pt x="3172404" y="1123036"/>
                  </a:cubicBezTo>
                  <a:cubicBezTo>
                    <a:pt x="3180774" y="1110480"/>
                    <a:pt x="3210071" y="1044911"/>
                    <a:pt x="3236577" y="966787"/>
                  </a:cubicBezTo>
                  <a:cubicBezTo>
                    <a:pt x="3258899" y="899824"/>
                    <a:pt x="3285405" y="809144"/>
                    <a:pt x="3277035" y="758921"/>
                  </a:cubicBezTo>
                  <a:cubicBezTo>
                    <a:pt x="3265874" y="694747"/>
                    <a:pt x="3205886" y="648710"/>
                    <a:pt x="3159848" y="616623"/>
                  </a:cubicBezTo>
                  <a:cubicBezTo>
                    <a:pt x="3159848" y="616623"/>
                    <a:pt x="3159848" y="616623"/>
                    <a:pt x="3158453" y="616623"/>
                  </a:cubicBezTo>
                  <a:cubicBezTo>
                    <a:pt x="3148687" y="618018"/>
                    <a:pt x="3138922" y="619413"/>
                    <a:pt x="3129156" y="619413"/>
                  </a:cubicBezTo>
                  <a:cubicBezTo>
                    <a:pt x="3127761" y="643130"/>
                    <a:pt x="3122181" y="662661"/>
                    <a:pt x="3111020" y="666846"/>
                  </a:cubicBezTo>
                  <a:cubicBezTo>
                    <a:pt x="3102650" y="669636"/>
                    <a:pt x="3087304" y="673821"/>
                    <a:pt x="3071958" y="676612"/>
                  </a:cubicBezTo>
                  <a:cubicBezTo>
                    <a:pt x="3060798" y="679402"/>
                    <a:pt x="3049637" y="680797"/>
                    <a:pt x="3041267" y="683587"/>
                  </a:cubicBezTo>
                  <a:cubicBezTo>
                    <a:pt x="3031501" y="686377"/>
                    <a:pt x="3027316" y="687772"/>
                    <a:pt x="3027316" y="689167"/>
                  </a:cubicBezTo>
                  <a:cubicBezTo>
                    <a:pt x="3030106" y="691957"/>
                    <a:pt x="3035686" y="694747"/>
                    <a:pt x="3039872" y="697538"/>
                  </a:cubicBezTo>
                  <a:cubicBezTo>
                    <a:pt x="3051032" y="704513"/>
                    <a:pt x="3063588" y="711488"/>
                    <a:pt x="3063588" y="721254"/>
                  </a:cubicBezTo>
                  <a:cubicBezTo>
                    <a:pt x="3063588" y="721254"/>
                    <a:pt x="3063588" y="722649"/>
                    <a:pt x="3063588" y="722649"/>
                  </a:cubicBezTo>
                  <a:cubicBezTo>
                    <a:pt x="3081724" y="703118"/>
                    <a:pt x="3099860" y="687772"/>
                    <a:pt x="3122181" y="679402"/>
                  </a:cubicBezTo>
                  <a:cubicBezTo>
                    <a:pt x="3157058" y="664056"/>
                    <a:pt x="3187750" y="664056"/>
                    <a:pt x="3212861" y="678007"/>
                  </a:cubicBezTo>
                  <a:cubicBezTo>
                    <a:pt x="3240762" y="694747"/>
                    <a:pt x="3258899" y="731019"/>
                    <a:pt x="3264479" y="781242"/>
                  </a:cubicBezTo>
                  <a:cubicBezTo>
                    <a:pt x="3265874" y="796588"/>
                    <a:pt x="3260293" y="821699"/>
                    <a:pt x="3247738" y="852391"/>
                  </a:cubicBezTo>
                  <a:cubicBezTo>
                    <a:pt x="3235182" y="881688"/>
                    <a:pt x="3218441" y="916564"/>
                    <a:pt x="3196120" y="954231"/>
                  </a:cubicBezTo>
                  <a:cubicBezTo>
                    <a:pt x="3151478" y="1030961"/>
                    <a:pt x="3092884" y="1111875"/>
                    <a:pt x="3041267" y="1169073"/>
                  </a:cubicBezTo>
                  <a:cubicBezTo>
                    <a:pt x="3003600" y="1210925"/>
                    <a:pt x="2951982" y="1259753"/>
                    <a:pt x="2915710" y="1259753"/>
                  </a:cubicBezTo>
                  <a:cubicBezTo>
                    <a:pt x="2869672" y="1259753"/>
                    <a:pt x="2804104" y="1254173"/>
                    <a:pt x="2746906" y="1244407"/>
                  </a:cubicBezTo>
                  <a:cubicBezTo>
                    <a:pt x="2725980" y="1241617"/>
                    <a:pt x="2698078" y="1236037"/>
                    <a:pt x="2674362" y="1229061"/>
                  </a:cubicBezTo>
                  <a:cubicBezTo>
                    <a:pt x="2674362" y="1230456"/>
                    <a:pt x="2675757" y="1230456"/>
                    <a:pt x="2675757" y="1231851"/>
                  </a:cubicBezTo>
                  <a:cubicBezTo>
                    <a:pt x="2685523" y="1243012"/>
                    <a:pt x="2688313" y="1263938"/>
                    <a:pt x="2682732" y="1293235"/>
                  </a:cubicBezTo>
                  <a:cubicBezTo>
                    <a:pt x="2679942" y="1304395"/>
                    <a:pt x="2677152" y="1316951"/>
                    <a:pt x="2672967" y="1329507"/>
                  </a:cubicBezTo>
                  <a:cubicBezTo>
                    <a:pt x="2677152" y="1349038"/>
                    <a:pt x="2679942" y="1367174"/>
                    <a:pt x="2678547" y="1378334"/>
                  </a:cubicBezTo>
                  <a:cubicBezTo>
                    <a:pt x="2677152" y="1388100"/>
                    <a:pt x="2670177" y="1395075"/>
                    <a:pt x="2660411" y="1397865"/>
                  </a:cubicBezTo>
                  <a:cubicBezTo>
                    <a:pt x="2657621" y="1399261"/>
                    <a:pt x="2653436" y="1399261"/>
                    <a:pt x="2650646" y="1399261"/>
                  </a:cubicBezTo>
                  <a:cubicBezTo>
                    <a:pt x="2649251" y="1404841"/>
                    <a:pt x="2646460" y="1410421"/>
                    <a:pt x="2646460" y="1416001"/>
                  </a:cubicBezTo>
                  <a:cubicBezTo>
                    <a:pt x="2642275" y="1431347"/>
                    <a:pt x="2643670" y="1436927"/>
                    <a:pt x="2645065" y="1439718"/>
                  </a:cubicBezTo>
                  <a:cubicBezTo>
                    <a:pt x="2645065" y="1439718"/>
                    <a:pt x="2646460" y="1441113"/>
                    <a:pt x="2646460" y="1441113"/>
                  </a:cubicBezTo>
                  <a:cubicBezTo>
                    <a:pt x="2646460" y="1441113"/>
                    <a:pt x="2646460" y="1441113"/>
                    <a:pt x="2647856" y="1441113"/>
                  </a:cubicBezTo>
                  <a:cubicBezTo>
                    <a:pt x="2647856" y="1441113"/>
                    <a:pt x="2649251" y="1441113"/>
                    <a:pt x="2649251" y="1441113"/>
                  </a:cubicBezTo>
                  <a:cubicBezTo>
                    <a:pt x="2653436" y="1441113"/>
                    <a:pt x="2653436" y="1443903"/>
                    <a:pt x="2653436" y="1443903"/>
                  </a:cubicBezTo>
                  <a:cubicBezTo>
                    <a:pt x="2653436" y="1443903"/>
                    <a:pt x="2653436" y="1446693"/>
                    <a:pt x="2649251" y="1448088"/>
                  </a:cubicBezTo>
                  <a:cubicBezTo>
                    <a:pt x="2647856" y="1448088"/>
                    <a:pt x="2647856" y="1448088"/>
                    <a:pt x="2646460" y="1448088"/>
                  </a:cubicBezTo>
                  <a:cubicBezTo>
                    <a:pt x="2639485" y="1448088"/>
                    <a:pt x="2618559" y="1448088"/>
                    <a:pt x="2586472" y="1448088"/>
                  </a:cubicBezTo>
                  <a:cubicBezTo>
                    <a:pt x="2236308" y="1448088"/>
                    <a:pt x="64176" y="1452273"/>
                    <a:pt x="44645" y="1452273"/>
                  </a:cubicBezTo>
                  <a:cubicBezTo>
                    <a:pt x="44645" y="1452273"/>
                    <a:pt x="3" y="1452273"/>
                    <a:pt x="3" y="1452273"/>
                  </a:cubicBezTo>
                  <a:cubicBezTo>
                    <a:pt x="-1392" y="1452273"/>
                    <a:pt x="509205" y="1450878"/>
                    <a:pt x="509205" y="1449483"/>
                  </a:cubicBezTo>
                  <a:cubicBezTo>
                    <a:pt x="509205" y="1448088"/>
                    <a:pt x="43250" y="1445298"/>
                    <a:pt x="44645" y="1445298"/>
                  </a:cubicBezTo>
                  <a:cubicBezTo>
                    <a:pt x="50226" y="1445298"/>
                    <a:pt x="1051890" y="1443903"/>
                    <a:pt x="1580623" y="1442508"/>
                  </a:cubicBezTo>
                  <a:cubicBezTo>
                    <a:pt x="1890330" y="1441113"/>
                    <a:pt x="2137258" y="1441113"/>
                    <a:pt x="2314433" y="1441113"/>
                  </a:cubicBezTo>
                  <a:cubicBezTo>
                    <a:pt x="2419063" y="1441113"/>
                    <a:pt x="2501373" y="1441113"/>
                    <a:pt x="2555781" y="1441113"/>
                  </a:cubicBezTo>
                  <a:cubicBezTo>
                    <a:pt x="2585077" y="1441113"/>
                    <a:pt x="2608793" y="1441113"/>
                    <a:pt x="2624139" y="1441113"/>
                  </a:cubicBezTo>
                  <a:cubicBezTo>
                    <a:pt x="2629720" y="1441113"/>
                    <a:pt x="2633905" y="1441113"/>
                    <a:pt x="2636695" y="1441113"/>
                  </a:cubicBezTo>
                  <a:cubicBezTo>
                    <a:pt x="2633905" y="1432742"/>
                    <a:pt x="2636695" y="1420187"/>
                    <a:pt x="2642275" y="1400655"/>
                  </a:cubicBezTo>
                  <a:cubicBezTo>
                    <a:pt x="2626929" y="1400655"/>
                    <a:pt x="2610189" y="1396470"/>
                    <a:pt x="2597633" y="1392285"/>
                  </a:cubicBezTo>
                  <a:cubicBezTo>
                    <a:pt x="2597633" y="1393680"/>
                    <a:pt x="2597633" y="1395075"/>
                    <a:pt x="2597633" y="1396470"/>
                  </a:cubicBezTo>
                  <a:cubicBezTo>
                    <a:pt x="2599028" y="1407631"/>
                    <a:pt x="2593448" y="1413211"/>
                    <a:pt x="2589262" y="1416001"/>
                  </a:cubicBezTo>
                  <a:cubicBezTo>
                    <a:pt x="2569731" y="1428557"/>
                    <a:pt x="2522299" y="1413211"/>
                    <a:pt x="2498583" y="1396470"/>
                  </a:cubicBezTo>
                  <a:cubicBezTo>
                    <a:pt x="2483237" y="1386705"/>
                    <a:pt x="2480447" y="1350433"/>
                    <a:pt x="2480447" y="1322531"/>
                  </a:cubicBezTo>
                  <a:cubicBezTo>
                    <a:pt x="2480447" y="1289049"/>
                    <a:pt x="2486027" y="1254173"/>
                    <a:pt x="2490212" y="1236037"/>
                  </a:cubicBezTo>
                  <a:cubicBezTo>
                    <a:pt x="2490212" y="1234642"/>
                    <a:pt x="2490212" y="1233246"/>
                    <a:pt x="2491607" y="1233246"/>
                  </a:cubicBezTo>
                  <a:cubicBezTo>
                    <a:pt x="2480447" y="1234642"/>
                    <a:pt x="2470681" y="1234642"/>
                    <a:pt x="2463706" y="1233246"/>
                  </a:cubicBezTo>
                  <a:cubicBezTo>
                    <a:pt x="2435804" y="1227666"/>
                    <a:pt x="2417668" y="1216506"/>
                    <a:pt x="2407903" y="1199765"/>
                  </a:cubicBezTo>
                  <a:cubicBezTo>
                    <a:pt x="2392557" y="1169073"/>
                    <a:pt x="2412088" y="1124431"/>
                    <a:pt x="2430224" y="1085368"/>
                  </a:cubicBezTo>
                  <a:cubicBezTo>
                    <a:pt x="2435804" y="1072813"/>
                    <a:pt x="2444175" y="1063047"/>
                    <a:pt x="2452545" y="1054677"/>
                  </a:cubicBezTo>
                  <a:cubicBezTo>
                    <a:pt x="2451150" y="1043516"/>
                    <a:pt x="2448360" y="1023985"/>
                    <a:pt x="2452545" y="1004454"/>
                  </a:cubicBezTo>
                  <a:cubicBezTo>
                    <a:pt x="2452545" y="1001664"/>
                    <a:pt x="2453940" y="998874"/>
                    <a:pt x="2453940" y="996084"/>
                  </a:cubicBezTo>
                  <a:cubicBezTo>
                    <a:pt x="2452545" y="994689"/>
                    <a:pt x="2452545" y="993294"/>
                    <a:pt x="2451150" y="991898"/>
                  </a:cubicBezTo>
                  <a:cubicBezTo>
                    <a:pt x="2442780" y="973762"/>
                    <a:pt x="2433014" y="947256"/>
                    <a:pt x="2423248" y="915169"/>
                  </a:cubicBezTo>
                  <a:cubicBezTo>
                    <a:pt x="2400927" y="841230"/>
                    <a:pt x="2375816" y="736600"/>
                    <a:pt x="2357680" y="640339"/>
                  </a:cubicBezTo>
                  <a:cubicBezTo>
                    <a:pt x="2349310" y="594302"/>
                    <a:pt x="2343729" y="553845"/>
                    <a:pt x="2339544" y="524548"/>
                  </a:cubicBezTo>
                  <a:cubicBezTo>
                    <a:pt x="2335359" y="479906"/>
                    <a:pt x="2338149" y="470140"/>
                    <a:pt x="2342334" y="465955"/>
                  </a:cubicBezTo>
                  <a:cubicBezTo>
                    <a:pt x="2356285" y="452004"/>
                    <a:pt x="2388372" y="442239"/>
                    <a:pt x="2413483" y="439449"/>
                  </a:cubicBezTo>
                  <a:cubicBezTo>
                    <a:pt x="2428829" y="438054"/>
                    <a:pt x="2445570" y="436659"/>
                    <a:pt x="2458125" y="439449"/>
                  </a:cubicBezTo>
                  <a:cubicBezTo>
                    <a:pt x="2455335" y="400387"/>
                    <a:pt x="2458125" y="397596"/>
                    <a:pt x="2458125" y="396201"/>
                  </a:cubicBezTo>
                  <a:cubicBezTo>
                    <a:pt x="2463706" y="385041"/>
                    <a:pt x="2490212" y="378065"/>
                    <a:pt x="2497187" y="375275"/>
                  </a:cubicBezTo>
                  <a:cubicBezTo>
                    <a:pt x="2519509" y="369695"/>
                    <a:pt x="2543225" y="366905"/>
                    <a:pt x="2562756" y="368300"/>
                  </a:cubicBezTo>
                  <a:cubicBezTo>
                    <a:pt x="2593448" y="371090"/>
                    <a:pt x="2612979" y="382251"/>
                    <a:pt x="2619954" y="403177"/>
                  </a:cubicBezTo>
                  <a:cubicBezTo>
                    <a:pt x="2628325" y="428288"/>
                    <a:pt x="2629720" y="541289"/>
                    <a:pt x="2631115" y="672426"/>
                  </a:cubicBezTo>
                  <a:cubicBezTo>
                    <a:pt x="2631115" y="754736"/>
                    <a:pt x="2632510" y="838440"/>
                    <a:pt x="2635300" y="904009"/>
                  </a:cubicBezTo>
                  <a:cubicBezTo>
                    <a:pt x="2636695" y="938886"/>
                    <a:pt x="2638090" y="965392"/>
                    <a:pt x="2640880" y="984923"/>
                  </a:cubicBezTo>
                  <a:cubicBezTo>
                    <a:pt x="2640880" y="989108"/>
                    <a:pt x="2642275" y="993294"/>
                    <a:pt x="2642275" y="997479"/>
                  </a:cubicBezTo>
                  <a:cubicBezTo>
                    <a:pt x="2643670" y="998874"/>
                    <a:pt x="2645065" y="998874"/>
                    <a:pt x="2646460" y="1000269"/>
                  </a:cubicBezTo>
                  <a:cubicBezTo>
                    <a:pt x="2654831" y="1007244"/>
                    <a:pt x="2659016" y="1011430"/>
                    <a:pt x="2659016" y="1017010"/>
                  </a:cubicBezTo>
                  <a:cubicBezTo>
                    <a:pt x="2659016" y="1019800"/>
                    <a:pt x="2657621" y="1022590"/>
                    <a:pt x="2652041" y="1023985"/>
                  </a:cubicBezTo>
                  <a:cubicBezTo>
                    <a:pt x="2649251" y="1025380"/>
                    <a:pt x="2647856" y="1023985"/>
                    <a:pt x="2646460" y="1022590"/>
                  </a:cubicBezTo>
                  <a:cubicBezTo>
                    <a:pt x="2643670" y="1021195"/>
                    <a:pt x="2640880" y="1015615"/>
                    <a:pt x="2638090" y="1001664"/>
                  </a:cubicBezTo>
                  <a:cubicBezTo>
                    <a:pt x="2621349" y="990503"/>
                    <a:pt x="2593448" y="979343"/>
                    <a:pt x="2565546" y="970972"/>
                  </a:cubicBezTo>
                  <a:cubicBezTo>
                    <a:pt x="2561361" y="969577"/>
                    <a:pt x="2558571" y="969577"/>
                    <a:pt x="2555781" y="968182"/>
                  </a:cubicBezTo>
                  <a:cubicBezTo>
                    <a:pt x="2555781" y="983528"/>
                    <a:pt x="2554386" y="996084"/>
                    <a:pt x="2551595" y="1003059"/>
                  </a:cubicBezTo>
                  <a:cubicBezTo>
                    <a:pt x="2551595" y="1004454"/>
                    <a:pt x="2550200" y="1008639"/>
                    <a:pt x="2546015" y="1008639"/>
                  </a:cubicBezTo>
                  <a:cubicBezTo>
                    <a:pt x="2543225" y="1008639"/>
                    <a:pt x="2541830" y="1007244"/>
                    <a:pt x="2540435" y="1004454"/>
                  </a:cubicBezTo>
                  <a:cubicBezTo>
                    <a:pt x="2536250" y="998874"/>
                    <a:pt x="2532064" y="983528"/>
                    <a:pt x="2527879" y="961207"/>
                  </a:cubicBezTo>
                  <a:cubicBezTo>
                    <a:pt x="2511138" y="958417"/>
                    <a:pt x="2499978" y="959812"/>
                    <a:pt x="2493002" y="962602"/>
                  </a:cubicBezTo>
                  <a:cubicBezTo>
                    <a:pt x="2479051" y="969577"/>
                    <a:pt x="2470681" y="980738"/>
                    <a:pt x="2465101" y="996084"/>
                  </a:cubicBezTo>
                  <a:cubicBezTo>
                    <a:pt x="2474866" y="1015615"/>
                    <a:pt x="2480447" y="1018405"/>
                    <a:pt x="2483237" y="1018405"/>
                  </a:cubicBezTo>
                  <a:cubicBezTo>
                    <a:pt x="2497187" y="1021195"/>
                    <a:pt x="2502768" y="1022590"/>
                    <a:pt x="2502768" y="1026775"/>
                  </a:cubicBezTo>
                  <a:cubicBezTo>
                    <a:pt x="2502768" y="1030961"/>
                    <a:pt x="2498583" y="1033751"/>
                    <a:pt x="2491607" y="1037936"/>
                  </a:cubicBezTo>
                  <a:cubicBezTo>
                    <a:pt x="2484632" y="1042121"/>
                    <a:pt x="2473471" y="1047701"/>
                    <a:pt x="2463706" y="1057467"/>
                  </a:cubicBezTo>
                  <a:cubicBezTo>
                    <a:pt x="2466496" y="1067233"/>
                    <a:pt x="2472076" y="1071418"/>
                    <a:pt x="2483237" y="1075603"/>
                  </a:cubicBezTo>
                  <a:cubicBezTo>
                    <a:pt x="2498583" y="1079788"/>
                    <a:pt x="2522299" y="1081183"/>
                    <a:pt x="2552990" y="1081183"/>
                  </a:cubicBezTo>
                  <a:cubicBezTo>
                    <a:pt x="2599028" y="1081183"/>
                    <a:pt x="2684128" y="1060257"/>
                    <a:pt x="2734350" y="1049097"/>
                  </a:cubicBezTo>
                  <a:cubicBezTo>
                    <a:pt x="2734350" y="1049097"/>
                    <a:pt x="2735745" y="1049097"/>
                    <a:pt x="2735745" y="1049097"/>
                  </a:cubicBezTo>
                  <a:cubicBezTo>
                    <a:pt x="2738535" y="1043516"/>
                    <a:pt x="2741326" y="1036541"/>
                    <a:pt x="2744116" y="1030961"/>
                  </a:cubicBezTo>
                  <a:cubicBezTo>
                    <a:pt x="2735745" y="1033751"/>
                    <a:pt x="2725980" y="1035146"/>
                    <a:pt x="2716214" y="1037936"/>
                  </a:cubicBezTo>
                  <a:cubicBezTo>
                    <a:pt x="2702263" y="1042121"/>
                    <a:pt x="2691103" y="1044911"/>
                    <a:pt x="2682732" y="1047701"/>
                  </a:cubicBezTo>
                  <a:cubicBezTo>
                    <a:pt x="2682732" y="1049097"/>
                    <a:pt x="2681337" y="1049097"/>
                    <a:pt x="2681337" y="1049097"/>
                  </a:cubicBezTo>
                  <a:cubicBezTo>
                    <a:pt x="2678547" y="1051887"/>
                    <a:pt x="2675757" y="1053282"/>
                    <a:pt x="2671572" y="1054677"/>
                  </a:cubicBezTo>
                  <a:cubicBezTo>
                    <a:pt x="2667387" y="1054677"/>
                    <a:pt x="2661806" y="1056072"/>
                    <a:pt x="2661806" y="1050492"/>
                  </a:cubicBezTo>
                  <a:cubicBezTo>
                    <a:pt x="2661806" y="1047701"/>
                    <a:pt x="2664596" y="1044911"/>
                    <a:pt x="2677152" y="1040726"/>
                  </a:cubicBezTo>
                  <a:cubicBezTo>
                    <a:pt x="2679942" y="1028170"/>
                    <a:pt x="2672967" y="997479"/>
                    <a:pt x="2664596" y="963997"/>
                  </a:cubicBezTo>
                  <a:cubicBezTo>
                    <a:pt x="2654831" y="922145"/>
                    <a:pt x="2640880" y="869132"/>
                    <a:pt x="2645065" y="827280"/>
                  </a:cubicBezTo>
                  <a:cubicBezTo>
                    <a:pt x="2650646" y="758921"/>
                    <a:pt x="2689708" y="721254"/>
                    <a:pt x="2731560" y="683587"/>
                  </a:cubicBezTo>
                  <a:cubicBezTo>
                    <a:pt x="2730165" y="683587"/>
                    <a:pt x="2728770" y="682192"/>
                    <a:pt x="2727375" y="680797"/>
                  </a:cubicBezTo>
                  <a:cubicBezTo>
                    <a:pt x="2724585" y="679402"/>
                    <a:pt x="2723190" y="678007"/>
                    <a:pt x="2723190" y="675216"/>
                  </a:cubicBezTo>
                  <a:cubicBezTo>
                    <a:pt x="2721795" y="664056"/>
                    <a:pt x="2748301" y="643130"/>
                    <a:pt x="2802709" y="602672"/>
                  </a:cubicBezTo>
                  <a:cubicBezTo>
                    <a:pt x="2811079" y="597092"/>
                    <a:pt x="2818055" y="591512"/>
                    <a:pt x="2825030" y="585932"/>
                  </a:cubicBezTo>
                  <a:cubicBezTo>
                    <a:pt x="2772017" y="566401"/>
                    <a:pt x="2738535" y="545474"/>
                    <a:pt x="2728770" y="524548"/>
                  </a:cubicBezTo>
                  <a:cubicBezTo>
                    <a:pt x="2720399" y="507807"/>
                    <a:pt x="2720399" y="489671"/>
                    <a:pt x="2727375" y="470140"/>
                  </a:cubicBezTo>
                  <a:cubicBezTo>
                    <a:pt x="2732955" y="452004"/>
                    <a:pt x="2744116" y="435263"/>
                    <a:pt x="2755276" y="417127"/>
                  </a:cubicBezTo>
                  <a:cubicBezTo>
                    <a:pt x="2763647" y="403177"/>
                    <a:pt x="2773412" y="387831"/>
                    <a:pt x="2781783" y="371090"/>
                  </a:cubicBezTo>
                  <a:cubicBezTo>
                    <a:pt x="2785968" y="362720"/>
                    <a:pt x="2788758" y="355744"/>
                    <a:pt x="2791548" y="348769"/>
                  </a:cubicBezTo>
                  <a:cubicBezTo>
                    <a:pt x="2784573" y="327843"/>
                    <a:pt x="2778993" y="312497"/>
                    <a:pt x="2778993" y="304126"/>
                  </a:cubicBezTo>
                  <a:cubicBezTo>
                    <a:pt x="2776202" y="273435"/>
                    <a:pt x="2804104" y="238558"/>
                    <a:pt x="2845956" y="221817"/>
                  </a:cubicBezTo>
                  <a:cubicBezTo>
                    <a:pt x="2871068" y="212051"/>
                    <a:pt x="2933846" y="214842"/>
                    <a:pt x="2970118" y="217632"/>
                  </a:cubicBezTo>
                  <a:cubicBezTo>
                    <a:pt x="3020341" y="221817"/>
                    <a:pt x="3074749" y="230187"/>
                    <a:pt x="3101255" y="238558"/>
                  </a:cubicBezTo>
                  <a:cubicBezTo>
                    <a:pt x="3124971" y="245533"/>
                    <a:pt x="3137527" y="255299"/>
                    <a:pt x="3143107" y="265064"/>
                  </a:cubicBezTo>
                  <a:cubicBezTo>
                    <a:pt x="3147293" y="266459"/>
                    <a:pt x="3151478" y="266459"/>
                    <a:pt x="3154268" y="267854"/>
                  </a:cubicBezTo>
                  <a:cubicBezTo>
                    <a:pt x="3157058" y="267854"/>
                    <a:pt x="3158453" y="269250"/>
                    <a:pt x="3161243" y="269250"/>
                  </a:cubicBezTo>
                  <a:cubicBezTo>
                    <a:pt x="3161243" y="259484"/>
                    <a:pt x="3161243" y="251114"/>
                    <a:pt x="3161243" y="239953"/>
                  </a:cubicBezTo>
                  <a:cubicBezTo>
                    <a:pt x="3154268" y="237163"/>
                    <a:pt x="3147293" y="232978"/>
                    <a:pt x="3138922" y="228792"/>
                  </a:cubicBezTo>
                  <a:cubicBezTo>
                    <a:pt x="3091490" y="207866"/>
                    <a:pt x="3032896" y="191125"/>
                    <a:pt x="2974303" y="181360"/>
                  </a:cubicBezTo>
                  <a:cubicBezTo>
                    <a:pt x="2945007" y="177175"/>
                    <a:pt x="2897574" y="175780"/>
                    <a:pt x="2836191" y="200891"/>
                  </a:cubicBezTo>
                  <a:cubicBezTo>
                    <a:pt x="2822240" y="206471"/>
                    <a:pt x="2809684" y="212051"/>
                    <a:pt x="2797129" y="219027"/>
                  </a:cubicBezTo>
                  <a:cubicBezTo>
                    <a:pt x="2797129" y="228792"/>
                    <a:pt x="2797129" y="238558"/>
                    <a:pt x="2794338" y="245533"/>
                  </a:cubicBezTo>
                  <a:cubicBezTo>
                    <a:pt x="2785968" y="279015"/>
                    <a:pt x="2755276" y="281805"/>
                    <a:pt x="2728770" y="280410"/>
                  </a:cubicBezTo>
                  <a:cubicBezTo>
                    <a:pt x="2724585" y="280410"/>
                    <a:pt x="2723190" y="277620"/>
                    <a:pt x="2721795" y="276225"/>
                  </a:cubicBezTo>
                  <a:cubicBezTo>
                    <a:pt x="2720399" y="273435"/>
                    <a:pt x="2721795" y="269250"/>
                    <a:pt x="2725980" y="263669"/>
                  </a:cubicBezTo>
                  <a:cubicBezTo>
                    <a:pt x="2735745" y="251114"/>
                    <a:pt x="2758066" y="232978"/>
                    <a:pt x="2788758" y="214842"/>
                  </a:cubicBezTo>
                  <a:cubicBezTo>
                    <a:pt x="2788758" y="213446"/>
                    <a:pt x="2788758" y="212051"/>
                    <a:pt x="2788758" y="210656"/>
                  </a:cubicBezTo>
                  <a:cubicBezTo>
                    <a:pt x="2788758" y="192520"/>
                    <a:pt x="2788758" y="168804"/>
                    <a:pt x="2792943" y="146483"/>
                  </a:cubicBezTo>
                  <a:cubicBezTo>
                    <a:pt x="2798524" y="119976"/>
                    <a:pt x="2809684" y="97655"/>
                    <a:pt x="2826425" y="80914"/>
                  </a:cubicBezTo>
                  <a:cubicBezTo>
                    <a:pt x="2879438" y="25111"/>
                    <a:pt x="2889204" y="18136"/>
                    <a:pt x="2894784" y="20926"/>
                  </a:cubicBezTo>
                  <a:cubicBezTo>
                    <a:pt x="2898969" y="16741"/>
                    <a:pt x="2904549" y="13951"/>
                    <a:pt x="2910130" y="12556"/>
                  </a:cubicBezTo>
                  <a:cubicBezTo>
                    <a:pt x="2938031" y="4185"/>
                    <a:pt x="2954772" y="0"/>
                    <a:pt x="2970118" y="0"/>
                  </a:cubicBezTo>
                  <a:cubicBezTo>
                    <a:pt x="2988254" y="0"/>
                    <a:pt x="3000810" y="5580"/>
                    <a:pt x="3011970" y="16741"/>
                  </a:cubicBezTo>
                  <a:cubicBezTo>
                    <a:pt x="3014760" y="19531"/>
                    <a:pt x="3017550" y="23716"/>
                    <a:pt x="3018946" y="29297"/>
                  </a:cubicBezTo>
                  <a:cubicBezTo>
                    <a:pt x="3039872" y="32087"/>
                    <a:pt x="3091490" y="40457"/>
                    <a:pt x="3122181" y="85100"/>
                  </a:cubicBezTo>
                  <a:cubicBezTo>
                    <a:pt x="3138922" y="108816"/>
                    <a:pt x="3151478" y="146483"/>
                    <a:pt x="3159848" y="191125"/>
                  </a:cubicBezTo>
                  <a:cubicBezTo>
                    <a:pt x="3162638" y="206471"/>
                    <a:pt x="3164033" y="221817"/>
                    <a:pt x="3165429" y="237163"/>
                  </a:cubicBezTo>
                  <a:cubicBezTo>
                    <a:pt x="3191935" y="251114"/>
                    <a:pt x="3208676" y="265064"/>
                    <a:pt x="3210071" y="274830"/>
                  </a:cubicBezTo>
                  <a:cubicBezTo>
                    <a:pt x="3211466" y="280410"/>
                    <a:pt x="3210071" y="284595"/>
                    <a:pt x="3205886" y="287386"/>
                  </a:cubicBezTo>
                  <a:cubicBezTo>
                    <a:pt x="3200305" y="291571"/>
                    <a:pt x="3189145" y="292966"/>
                    <a:pt x="3176589" y="291571"/>
                  </a:cubicBezTo>
                  <a:cubicBezTo>
                    <a:pt x="3176589" y="294361"/>
                    <a:pt x="3177984" y="298546"/>
                    <a:pt x="3180774" y="306917"/>
                  </a:cubicBezTo>
                  <a:cubicBezTo>
                    <a:pt x="3183564" y="318077"/>
                    <a:pt x="3187750" y="332028"/>
                    <a:pt x="3193330" y="347374"/>
                  </a:cubicBezTo>
                  <a:cubicBezTo>
                    <a:pt x="3214256" y="412942"/>
                    <a:pt x="3246343" y="511993"/>
                    <a:pt x="3233787" y="566401"/>
                  </a:cubicBezTo>
                  <a:cubicBezTo>
                    <a:pt x="3230997" y="580351"/>
                    <a:pt x="3221232" y="592907"/>
                    <a:pt x="3207281" y="602672"/>
                  </a:cubicBezTo>
                  <a:cubicBezTo>
                    <a:pt x="3197515" y="609648"/>
                    <a:pt x="3184959" y="613833"/>
                    <a:pt x="3171009" y="618018"/>
                  </a:cubicBezTo>
                  <a:cubicBezTo>
                    <a:pt x="3217046" y="650105"/>
                    <a:pt x="3275639" y="696142"/>
                    <a:pt x="3286800" y="761711"/>
                  </a:cubicBezTo>
                  <a:cubicBezTo>
                    <a:pt x="3295170" y="813329"/>
                    <a:pt x="3270059" y="905404"/>
                    <a:pt x="3246343" y="973762"/>
                  </a:cubicBezTo>
                  <a:cubicBezTo>
                    <a:pt x="3219836" y="1051887"/>
                    <a:pt x="3189145" y="1118850"/>
                    <a:pt x="3180774" y="1131406"/>
                  </a:cubicBezTo>
                  <a:cubicBezTo>
                    <a:pt x="3172404" y="1143962"/>
                    <a:pt x="3175194" y="1149542"/>
                    <a:pt x="3179379" y="1155122"/>
                  </a:cubicBezTo>
                  <a:cubicBezTo>
                    <a:pt x="3182169" y="1159308"/>
                    <a:pt x="3186355" y="1164888"/>
                    <a:pt x="3182169" y="1173258"/>
                  </a:cubicBezTo>
                  <a:cubicBezTo>
                    <a:pt x="3179379" y="1181629"/>
                    <a:pt x="3172404" y="1184419"/>
                    <a:pt x="3168219" y="1184419"/>
                  </a:cubicBezTo>
                  <a:cubicBezTo>
                    <a:pt x="3165429" y="1185814"/>
                    <a:pt x="3162638" y="1185814"/>
                    <a:pt x="3162638" y="1187209"/>
                  </a:cubicBezTo>
                  <a:cubicBezTo>
                    <a:pt x="3161243" y="1188604"/>
                    <a:pt x="3161243" y="1192789"/>
                    <a:pt x="3162638" y="1199765"/>
                  </a:cubicBezTo>
                  <a:cubicBezTo>
                    <a:pt x="3164033" y="1209530"/>
                    <a:pt x="3180774" y="1243012"/>
                    <a:pt x="3198910" y="1279284"/>
                  </a:cubicBezTo>
                  <a:cubicBezTo>
                    <a:pt x="3212861" y="1308581"/>
                    <a:pt x="3228207" y="1337877"/>
                    <a:pt x="3239367" y="1361593"/>
                  </a:cubicBezTo>
                  <a:cubicBezTo>
                    <a:pt x="3244948" y="1375544"/>
                    <a:pt x="3249133" y="1385310"/>
                    <a:pt x="3251923" y="1392285"/>
                  </a:cubicBezTo>
                  <a:cubicBezTo>
                    <a:pt x="3254713" y="1402051"/>
                    <a:pt x="3254713" y="1407631"/>
                    <a:pt x="3251923" y="1411816"/>
                  </a:cubicBezTo>
                  <a:cubicBezTo>
                    <a:pt x="3249133" y="1414606"/>
                    <a:pt x="3246343" y="1414606"/>
                    <a:pt x="3242158" y="1411816"/>
                  </a:cubicBezTo>
                  <a:cubicBezTo>
                    <a:pt x="3228207" y="1404841"/>
                    <a:pt x="3200305" y="1375544"/>
                    <a:pt x="3171009" y="1344852"/>
                  </a:cubicBezTo>
                  <a:cubicBezTo>
                    <a:pt x="3152873" y="1325321"/>
                    <a:pt x="3133342" y="1304395"/>
                    <a:pt x="3116601" y="1290445"/>
                  </a:cubicBezTo>
                  <a:cubicBezTo>
                    <a:pt x="3092884" y="1268123"/>
                    <a:pt x="3087304" y="1269518"/>
                    <a:pt x="3085909" y="1270914"/>
                  </a:cubicBezTo>
                  <a:cubicBezTo>
                    <a:pt x="3084514" y="1270914"/>
                    <a:pt x="3084514" y="1273704"/>
                    <a:pt x="3085909" y="1282074"/>
                  </a:cubicBezTo>
                  <a:cubicBezTo>
                    <a:pt x="3091490" y="1312766"/>
                    <a:pt x="3102650" y="1339272"/>
                    <a:pt x="3109626" y="1357408"/>
                  </a:cubicBezTo>
                  <a:cubicBezTo>
                    <a:pt x="3116601" y="1374149"/>
                    <a:pt x="3119391" y="1381124"/>
                    <a:pt x="3115206" y="1385310"/>
                  </a:cubicBezTo>
                  <a:cubicBezTo>
                    <a:pt x="3112416" y="1388100"/>
                    <a:pt x="3106835" y="1386705"/>
                    <a:pt x="3104045" y="1385310"/>
                  </a:cubicBezTo>
                  <a:cubicBezTo>
                    <a:pt x="3095675" y="1381124"/>
                    <a:pt x="3083119" y="1372754"/>
                    <a:pt x="3070563" y="1362988"/>
                  </a:cubicBezTo>
                  <a:cubicBezTo>
                    <a:pt x="3060798" y="1356013"/>
                    <a:pt x="3051032" y="1347643"/>
                    <a:pt x="3041267" y="1343458"/>
                  </a:cubicBezTo>
                  <a:cubicBezTo>
                    <a:pt x="3030106" y="1336482"/>
                    <a:pt x="3025921" y="1336482"/>
                    <a:pt x="3023131" y="1337877"/>
                  </a:cubicBezTo>
                  <a:cubicBezTo>
                    <a:pt x="3021736" y="1339272"/>
                    <a:pt x="3020341" y="1342062"/>
                    <a:pt x="3020341" y="1344852"/>
                  </a:cubicBezTo>
                  <a:cubicBezTo>
                    <a:pt x="3020341" y="1356013"/>
                    <a:pt x="3024526" y="1368569"/>
                    <a:pt x="3027316" y="1379729"/>
                  </a:cubicBezTo>
                  <a:cubicBezTo>
                    <a:pt x="3031501" y="1395075"/>
                    <a:pt x="3035686" y="1409026"/>
                    <a:pt x="3030106" y="1417396"/>
                  </a:cubicBezTo>
                  <a:cubicBezTo>
                    <a:pt x="3025921" y="1422977"/>
                    <a:pt x="3017550" y="1425767"/>
                    <a:pt x="3004995" y="1425767"/>
                  </a:cubicBezTo>
                  <a:cubicBezTo>
                    <a:pt x="2984069" y="1425767"/>
                    <a:pt x="2945007" y="1418791"/>
                    <a:pt x="2905944" y="1409026"/>
                  </a:cubicBezTo>
                  <a:cubicBezTo>
                    <a:pt x="2887808" y="1404841"/>
                    <a:pt x="2872463" y="1399261"/>
                    <a:pt x="2859907" y="1395075"/>
                  </a:cubicBezTo>
                  <a:cubicBezTo>
                    <a:pt x="2865487" y="1407631"/>
                    <a:pt x="2868277" y="1420187"/>
                    <a:pt x="2866882" y="1431347"/>
                  </a:cubicBezTo>
                  <a:cubicBezTo>
                    <a:pt x="2865487" y="1439718"/>
                    <a:pt x="2862697" y="1446693"/>
                    <a:pt x="2857117" y="1450878"/>
                  </a:cubicBezTo>
                  <a:cubicBezTo>
                    <a:pt x="3032896" y="1455064"/>
                    <a:pt x="8303491" y="1457854"/>
                    <a:pt x="8309070" y="1457854"/>
                  </a:cubicBezTo>
                  <a:cubicBezTo>
                    <a:pt x="8310466" y="1457854"/>
                    <a:pt x="3522568" y="1459249"/>
                    <a:pt x="3522568" y="1462039"/>
                  </a:cubicBezTo>
                  <a:cubicBezTo>
                    <a:pt x="3518382" y="1456458"/>
                    <a:pt x="8324417" y="1459249"/>
                    <a:pt x="8323021" y="1459249"/>
                  </a:cubicBezTo>
                  <a:close/>
                  <a:moveTo>
                    <a:pt x="2494397" y="1230456"/>
                  </a:moveTo>
                  <a:cubicBezTo>
                    <a:pt x="2491607" y="1236037"/>
                    <a:pt x="2488817" y="1251382"/>
                    <a:pt x="2486027" y="1273704"/>
                  </a:cubicBezTo>
                  <a:cubicBezTo>
                    <a:pt x="2483237" y="1301605"/>
                    <a:pt x="2481842" y="1330902"/>
                    <a:pt x="2484632" y="1351828"/>
                  </a:cubicBezTo>
                  <a:cubicBezTo>
                    <a:pt x="2486027" y="1365779"/>
                    <a:pt x="2490212" y="1383915"/>
                    <a:pt x="2498583" y="1389495"/>
                  </a:cubicBezTo>
                  <a:cubicBezTo>
                    <a:pt x="2523694" y="1406236"/>
                    <a:pt x="2565546" y="1417396"/>
                    <a:pt x="2580892" y="1409026"/>
                  </a:cubicBezTo>
                  <a:cubicBezTo>
                    <a:pt x="2585077" y="1406236"/>
                    <a:pt x="2586472" y="1402051"/>
                    <a:pt x="2586472" y="1396470"/>
                  </a:cubicBezTo>
                  <a:cubicBezTo>
                    <a:pt x="2586472" y="1393680"/>
                    <a:pt x="2586472" y="1392285"/>
                    <a:pt x="2585077" y="1388100"/>
                  </a:cubicBezTo>
                  <a:cubicBezTo>
                    <a:pt x="2578102" y="1385310"/>
                    <a:pt x="2573917" y="1383915"/>
                    <a:pt x="2572522" y="1382519"/>
                  </a:cubicBezTo>
                  <a:cubicBezTo>
                    <a:pt x="2571126" y="1381124"/>
                    <a:pt x="2569731" y="1379729"/>
                    <a:pt x="2565546" y="1360198"/>
                  </a:cubicBezTo>
                  <a:cubicBezTo>
                    <a:pt x="2562756" y="1347643"/>
                    <a:pt x="2559966" y="1333692"/>
                    <a:pt x="2557176" y="1318346"/>
                  </a:cubicBezTo>
                  <a:cubicBezTo>
                    <a:pt x="2552990" y="1296025"/>
                    <a:pt x="2548805" y="1255568"/>
                    <a:pt x="2554386" y="1238827"/>
                  </a:cubicBezTo>
                  <a:cubicBezTo>
                    <a:pt x="2555781" y="1233246"/>
                    <a:pt x="2558571" y="1233246"/>
                    <a:pt x="2559966" y="1233246"/>
                  </a:cubicBezTo>
                  <a:cubicBezTo>
                    <a:pt x="2564151" y="1233246"/>
                    <a:pt x="2566941" y="1237432"/>
                    <a:pt x="2571126" y="1256963"/>
                  </a:cubicBezTo>
                  <a:cubicBezTo>
                    <a:pt x="2573917" y="1268123"/>
                    <a:pt x="2576707" y="1284864"/>
                    <a:pt x="2579497" y="1304395"/>
                  </a:cubicBezTo>
                  <a:cubicBezTo>
                    <a:pt x="2583682" y="1332297"/>
                    <a:pt x="2587867" y="1362988"/>
                    <a:pt x="2590657" y="1382519"/>
                  </a:cubicBezTo>
                  <a:cubicBezTo>
                    <a:pt x="2594843" y="1383915"/>
                    <a:pt x="2601818" y="1385310"/>
                    <a:pt x="2607398" y="1386705"/>
                  </a:cubicBezTo>
                  <a:cubicBezTo>
                    <a:pt x="2618559" y="1389495"/>
                    <a:pt x="2629720" y="1390890"/>
                    <a:pt x="2638090" y="1390890"/>
                  </a:cubicBezTo>
                  <a:cubicBezTo>
                    <a:pt x="2640880" y="1383915"/>
                    <a:pt x="2643670" y="1375544"/>
                    <a:pt x="2646460" y="1367174"/>
                  </a:cubicBezTo>
                  <a:cubicBezTo>
                    <a:pt x="2650646" y="1354618"/>
                    <a:pt x="2654831" y="1340667"/>
                    <a:pt x="2659016" y="1328112"/>
                  </a:cubicBezTo>
                  <a:cubicBezTo>
                    <a:pt x="2654831" y="1311371"/>
                    <a:pt x="2649251" y="1293235"/>
                    <a:pt x="2642275" y="1270914"/>
                  </a:cubicBezTo>
                  <a:cubicBezTo>
                    <a:pt x="2632510" y="1240222"/>
                    <a:pt x="2622744" y="1215111"/>
                    <a:pt x="2615769" y="1199765"/>
                  </a:cubicBezTo>
                  <a:cubicBezTo>
                    <a:pt x="2606003" y="1203950"/>
                    <a:pt x="2596238" y="1208135"/>
                    <a:pt x="2585077" y="1210925"/>
                  </a:cubicBezTo>
                  <a:cubicBezTo>
                    <a:pt x="2536250" y="1229061"/>
                    <a:pt x="2506953" y="1236037"/>
                    <a:pt x="2495792" y="1231851"/>
                  </a:cubicBezTo>
                  <a:cubicBezTo>
                    <a:pt x="2497187" y="1231851"/>
                    <a:pt x="2495792" y="1231851"/>
                    <a:pt x="2494397" y="1230456"/>
                  </a:cubicBezTo>
                  <a:cubicBezTo>
                    <a:pt x="2494397" y="1230456"/>
                    <a:pt x="2494397" y="1230456"/>
                    <a:pt x="2494397" y="1230456"/>
                  </a:cubicBezTo>
                  <a:close/>
                  <a:moveTo>
                    <a:pt x="2664596" y="1342062"/>
                  </a:moveTo>
                  <a:cubicBezTo>
                    <a:pt x="2661806" y="1351828"/>
                    <a:pt x="2657621" y="1361593"/>
                    <a:pt x="2654831" y="1369964"/>
                  </a:cubicBezTo>
                  <a:cubicBezTo>
                    <a:pt x="2652041" y="1376939"/>
                    <a:pt x="2649251" y="1383915"/>
                    <a:pt x="2647856" y="1390890"/>
                  </a:cubicBezTo>
                  <a:cubicBezTo>
                    <a:pt x="2650646" y="1390890"/>
                    <a:pt x="2653436" y="1389495"/>
                    <a:pt x="2654831" y="1389495"/>
                  </a:cubicBezTo>
                  <a:cubicBezTo>
                    <a:pt x="2661806" y="1386705"/>
                    <a:pt x="2665992" y="1382519"/>
                    <a:pt x="2667387" y="1375544"/>
                  </a:cubicBezTo>
                  <a:cubicBezTo>
                    <a:pt x="2668782" y="1369964"/>
                    <a:pt x="2667387" y="1357408"/>
                    <a:pt x="2664596" y="1342062"/>
                  </a:cubicBezTo>
                  <a:close/>
                  <a:moveTo>
                    <a:pt x="2578102" y="1376939"/>
                  </a:moveTo>
                  <a:cubicBezTo>
                    <a:pt x="2579497" y="1376939"/>
                    <a:pt x="2580892" y="1378334"/>
                    <a:pt x="2583682" y="1379729"/>
                  </a:cubicBezTo>
                  <a:cubicBezTo>
                    <a:pt x="2580892" y="1361593"/>
                    <a:pt x="2578102" y="1333692"/>
                    <a:pt x="2573917" y="1308581"/>
                  </a:cubicBezTo>
                  <a:cubicBezTo>
                    <a:pt x="2566941" y="1263938"/>
                    <a:pt x="2562756" y="1248592"/>
                    <a:pt x="2559966" y="1243012"/>
                  </a:cubicBezTo>
                  <a:cubicBezTo>
                    <a:pt x="2557176" y="1254173"/>
                    <a:pt x="2558571" y="1280679"/>
                    <a:pt x="2564151" y="1315556"/>
                  </a:cubicBezTo>
                  <a:cubicBezTo>
                    <a:pt x="2569731" y="1349038"/>
                    <a:pt x="2575312" y="1374149"/>
                    <a:pt x="2578102" y="1376939"/>
                  </a:cubicBezTo>
                  <a:close/>
                  <a:moveTo>
                    <a:pt x="2624139" y="1198370"/>
                  </a:moveTo>
                  <a:cubicBezTo>
                    <a:pt x="2625534" y="1201160"/>
                    <a:pt x="2626929" y="1203950"/>
                    <a:pt x="2628325" y="1208135"/>
                  </a:cubicBezTo>
                  <a:cubicBezTo>
                    <a:pt x="2635300" y="1223481"/>
                    <a:pt x="2642275" y="1245802"/>
                    <a:pt x="2649251" y="1266728"/>
                  </a:cubicBezTo>
                  <a:cubicBezTo>
                    <a:pt x="2653436" y="1277889"/>
                    <a:pt x="2659016" y="1296025"/>
                    <a:pt x="2664596" y="1315556"/>
                  </a:cubicBezTo>
                  <a:cubicBezTo>
                    <a:pt x="2674362" y="1283469"/>
                    <a:pt x="2678547" y="1252778"/>
                    <a:pt x="2665992" y="1237432"/>
                  </a:cubicBezTo>
                  <a:cubicBezTo>
                    <a:pt x="2663201" y="1234642"/>
                    <a:pt x="2661806" y="1230456"/>
                    <a:pt x="2660411" y="1227666"/>
                  </a:cubicBezTo>
                  <a:cubicBezTo>
                    <a:pt x="2647856" y="1223481"/>
                    <a:pt x="2636695" y="1217901"/>
                    <a:pt x="2633905" y="1213715"/>
                  </a:cubicBezTo>
                  <a:cubicBezTo>
                    <a:pt x="2631115" y="1209530"/>
                    <a:pt x="2631115" y="1203950"/>
                    <a:pt x="2635300" y="1195579"/>
                  </a:cubicBezTo>
                  <a:cubicBezTo>
                    <a:pt x="2631115" y="1195579"/>
                    <a:pt x="2628325" y="1196975"/>
                    <a:pt x="2624139" y="1198370"/>
                  </a:cubicBezTo>
                  <a:close/>
                  <a:moveTo>
                    <a:pt x="2667387" y="1222086"/>
                  </a:moveTo>
                  <a:cubicBezTo>
                    <a:pt x="2684128" y="1227666"/>
                    <a:pt x="2709239" y="1233246"/>
                    <a:pt x="2742721" y="1238827"/>
                  </a:cubicBezTo>
                  <a:cubicBezTo>
                    <a:pt x="2799919" y="1248592"/>
                    <a:pt x="2864092" y="1254173"/>
                    <a:pt x="2910130" y="1254173"/>
                  </a:cubicBezTo>
                  <a:cubicBezTo>
                    <a:pt x="2924080" y="1254173"/>
                    <a:pt x="2942217" y="1245802"/>
                    <a:pt x="2963143" y="1230456"/>
                  </a:cubicBezTo>
                  <a:cubicBezTo>
                    <a:pt x="2982674" y="1215111"/>
                    <a:pt x="3006390" y="1194184"/>
                    <a:pt x="3031501" y="1166283"/>
                  </a:cubicBezTo>
                  <a:cubicBezTo>
                    <a:pt x="3083119" y="1109085"/>
                    <a:pt x="3140317" y="1029565"/>
                    <a:pt x="3186355" y="952836"/>
                  </a:cubicBezTo>
                  <a:cubicBezTo>
                    <a:pt x="3208676" y="915169"/>
                    <a:pt x="3226812" y="880292"/>
                    <a:pt x="3237972" y="850996"/>
                  </a:cubicBezTo>
                  <a:cubicBezTo>
                    <a:pt x="3250528" y="820304"/>
                    <a:pt x="3256108" y="796588"/>
                    <a:pt x="3254713" y="782637"/>
                  </a:cubicBezTo>
                  <a:cubicBezTo>
                    <a:pt x="3251923" y="758921"/>
                    <a:pt x="3246343" y="737995"/>
                    <a:pt x="3237972" y="721254"/>
                  </a:cubicBezTo>
                  <a:cubicBezTo>
                    <a:pt x="3229602" y="704513"/>
                    <a:pt x="3219836" y="691957"/>
                    <a:pt x="3205886" y="684982"/>
                  </a:cubicBezTo>
                  <a:cubicBezTo>
                    <a:pt x="3194725" y="678007"/>
                    <a:pt x="3182169" y="675216"/>
                    <a:pt x="3168219" y="675216"/>
                  </a:cubicBezTo>
                  <a:cubicBezTo>
                    <a:pt x="3154268" y="675216"/>
                    <a:pt x="3137527" y="679402"/>
                    <a:pt x="3122181" y="686377"/>
                  </a:cubicBezTo>
                  <a:cubicBezTo>
                    <a:pt x="3062193" y="712883"/>
                    <a:pt x="3021736" y="785427"/>
                    <a:pt x="2975698" y="870527"/>
                  </a:cubicBezTo>
                  <a:cubicBezTo>
                    <a:pt x="2964538" y="891453"/>
                    <a:pt x="2951982" y="913774"/>
                    <a:pt x="2939426" y="936095"/>
                  </a:cubicBezTo>
                  <a:cubicBezTo>
                    <a:pt x="2921290" y="966787"/>
                    <a:pt x="2904549" y="993294"/>
                    <a:pt x="2886413" y="1012825"/>
                  </a:cubicBezTo>
                  <a:cubicBezTo>
                    <a:pt x="2885018" y="1023985"/>
                    <a:pt x="2878043" y="1039331"/>
                    <a:pt x="2872463" y="1047701"/>
                  </a:cubicBezTo>
                  <a:cubicBezTo>
                    <a:pt x="2862697" y="1067233"/>
                    <a:pt x="2850141" y="1085368"/>
                    <a:pt x="2841771" y="1093739"/>
                  </a:cubicBezTo>
                  <a:cubicBezTo>
                    <a:pt x="2836191" y="1099319"/>
                    <a:pt x="2822240" y="1106295"/>
                    <a:pt x="2804104" y="1114665"/>
                  </a:cubicBezTo>
                  <a:cubicBezTo>
                    <a:pt x="2808289" y="1136986"/>
                    <a:pt x="2772017" y="1153727"/>
                    <a:pt x="2734350" y="1171863"/>
                  </a:cubicBezTo>
                  <a:cubicBezTo>
                    <a:pt x="2703659" y="1187209"/>
                    <a:pt x="2670177" y="1202555"/>
                    <a:pt x="2665992" y="1219296"/>
                  </a:cubicBezTo>
                  <a:cubicBezTo>
                    <a:pt x="2667387" y="1220691"/>
                    <a:pt x="2667387" y="1220691"/>
                    <a:pt x="2667387" y="1222086"/>
                  </a:cubicBezTo>
                  <a:close/>
                  <a:moveTo>
                    <a:pt x="2561361" y="1240222"/>
                  </a:moveTo>
                  <a:cubicBezTo>
                    <a:pt x="2561361" y="1240222"/>
                    <a:pt x="2561361" y="1240222"/>
                    <a:pt x="2561361" y="1240222"/>
                  </a:cubicBezTo>
                  <a:cubicBezTo>
                    <a:pt x="2561361" y="1240222"/>
                    <a:pt x="2561361" y="1240222"/>
                    <a:pt x="2561361" y="1240222"/>
                  </a:cubicBezTo>
                  <a:close/>
                  <a:moveTo>
                    <a:pt x="2449755" y="1060257"/>
                  </a:moveTo>
                  <a:cubicBezTo>
                    <a:pt x="2442780" y="1067233"/>
                    <a:pt x="2437199" y="1075603"/>
                    <a:pt x="2431619" y="1085368"/>
                  </a:cubicBezTo>
                  <a:cubicBezTo>
                    <a:pt x="2413483" y="1123036"/>
                    <a:pt x="2395347" y="1166283"/>
                    <a:pt x="2409298" y="1194184"/>
                  </a:cubicBezTo>
                  <a:cubicBezTo>
                    <a:pt x="2417668" y="1209530"/>
                    <a:pt x="2433014" y="1219296"/>
                    <a:pt x="2459520" y="1224876"/>
                  </a:cubicBezTo>
                  <a:cubicBezTo>
                    <a:pt x="2466496" y="1226271"/>
                    <a:pt x="2476261" y="1226271"/>
                    <a:pt x="2488817" y="1224876"/>
                  </a:cubicBezTo>
                  <a:cubicBezTo>
                    <a:pt x="2490212" y="1223481"/>
                    <a:pt x="2491607" y="1222086"/>
                    <a:pt x="2493002" y="1222086"/>
                  </a:cubicBezTo>
                  <a:cubicBezTo>
                    <a:pt x="2494397" y="1222086"/>
                    <a:pt x="2495792" y="1222086"/>
                    <a:pt x="2497187" y="1223481"/>
                  </a:cubicBezTo>
                  <a:cubicBezTo>
                    <a:pt x="2511138" y="1222086"/>
                    <a:pt x="2527879" y="1217901"/>
                    <a:pt x="2547410" y="1212320"/>
                  </a:cubicBezTo>
                  <a:cubicBezTo>
                    <a:pt x="2562756" y="1208135"/>
                    <a:pt x="2578102" y="1202555"/>
                    <a:pt x="2589262" y="1196975"/>
                  </a:cubicBezTo>
                  <a:cubicBezTo>
                    <a:pt x="2606003" y="1188604"/>
                    <a:pt x="2606003" y="1184419"/>
                    <a:pt x="2606003" y="1184419"/>
                  </a:cubicBezTo>
                  <a:cubicBezTo>
                    <a:pt x="2606003" y="1181629"/>
                    <a:pt x="2608793" y="1180234"/>
                    <a:pt x="2611584" y="1180234"/>
                  </a:cubicBezTo>
                  <a:cubicBezTo>
                    <a:pt x="2612979" y="1180234"/>
                    <a:pt x="2615769" y="1181629"/>
                    <a:pt x="2619954" y="1189999"/>
                  </a:cubicBezTo>
                  <a:cubicBezTo>
                    <a:pt x="2619954" y="1191394"/>
                    <a:pt x="2621349" y="1191394"/>
                    <a:pt x="2621349" y="1192789"/>
                  </a:cubicBezTo>
                  <a:cubicBezTo>
                    <a:pt x="2628325" y="1189999"/>
                    <a:pt x="2633905" y="1187209"/>
                    <a:pt x="2639485" y="1185814"/>
                  </a:cubicBezTo>
                  <a:cubicBezTo>
                    <a:pt x="2646460" y="1171863"/>
                    <a:pt x="2659016" y="1155122"/>
                    <a:pt x="2674362" y="1131406"/>
                  </a:cubicBezTo>
                  <a:cubicBezTo>
                    <a:pt x="2691103" y="1107690"/>
                    <a:pt x="2710634" y="1079788"/>
                    <a:pt x="2724585" y="1053282"/>
                  </a:cubicBezTo>
                  <a:cubicBezTo>
                    <a:pt x="2672967" y="1065837"/>
                    <a:pt x="2592053" y="1085368"/>
                    <a:pt x="2546015" y="1085368"/>
                  </a:cubicBezTo>
                  <a:cubicBezTo>
                    <a:pt x="2513928" y="1085368"/>
                    <a:pt x="2490212" y="1083973"/>
                    <a:pt x="2474866" y="1079788"/>
                  </a:cubicBezTo>
                  <a:cubicBezTo>
                    <a:pt x="2460916" y="1075603"/>
                    <a:pt x="2453940" y="1070023"/>
                    <a:pt x="2449755" y="1060257"/>
                  </a:cubicBezTo>
                  <a:close/>
                  <a:moveTo>
                    <a:pt x="2645065" y="1189999"/>
                  </a:moveTo>
                  <a:cubicBezTo>
                    <a:pt x="2639485" y="1202555"/>
                    <a:pt x="2639485" y="1206740"/>
                    <a:pt x="2640880" y="1208135"/>
                  </a:cubicBezTo>
                  <a:cubicBezTo>
                    <a:pt x="2642275" y="1210925"/>
                    <a:pt x="2649251" y="1215111"/>
                    <a:pt x="2661806" y="1219296"/>
                  </a:cubicBezTo>
                  <a:cubicBezTo>
                    <a:pt x="2661806" y="1219296"/>
                    <a:pt x="2661806" y="1217901"/>
                    <a:pt x="2661806" y="1217901"/>
                  </a:cubicBezTo>
                  <a:cubicBezTo>
                    <a:pt x="2665992" y="1198370"/>
                    <a:pt x="2699473" y="1183024"/>
                    <a:pt x="2734350" y="1166283"/>
                  </a:cubicBezTo>
                  <a:cubicBezTo>
                    <a:pt x="2752486" y="1157912"/>
                    <a:pt x="2770622" y="1148147"/>
                    <a:pt x="2783178" y="1139776"/>
                  </a:cubicBezTo>
                  <a:cubicBezTo>
                    <a:pt x="2794338" y="1131406"/>
                    <a:pt x="2801314" y="1124431"/>
                    <a:pt x="2799919" y="1117455"/>
                  </a:cubicBezTo>
                  <a:cubicBezTo>
                    <a:pt x="2792943" y="1120245"/>
                    <a:pt x="2784573" y="1124431"/>
                    <a:pt x="2776202" y="1127221"/>
                  </a:cubicBezTo>
                  <a:cubicBezTo>
                    <a:pt x="2738535" y="1142567"/>
                    <a:pt x="2691103" y="1163493"/>
                    <a:pt x="2659016" y="1184419"/>
                  </a:cubicBezTo>
                  <a:cubicBezTo>
                    <a:pt x="2659016" y="1184419"/>
                    <a:pt x="2659016" y="1184419"/>
                    <a:pt x="2659016" y="1184419"/>
                  </a:cubicBezTo>
                  <a:cubicBezTo>
                    <a:pt x="2656226" y="1184419"/>
                    <a:pt x="2652041" y="1187209"/>
                    <a:pt x="2645065" y="1189999"/>
                  </a:cubicBezTo>
                  <a:close/>
                  <a:moveTo>
                    <a:pt x="2611584" y="1188604"/>
                  </a:moveTo>
                  <a:cubicBezTo>
                    <a:pt x="2607398" y="1194184"/>
                    <a:pt x="2599028" y="1198370"/>
                    <a:pt x="2592053" y="1201160"/>
                  </a:cubicBezTo>
                  <a:cubicBezTo>
                    <a:pt x="2587867" y="1203950"/>
                    <a:pt x="2582287" y="1205345"/>
                    <a:pt x="2575312" y="1208135"/>
                  </a:cubicBezTo>
                  <a:cubicBezTo>
                    <a:pt x="2578102" y="1206740"/>
                    <a:pt x="2580892" y="1206740"/>
                    <a:pt x="2583682" y="1205345"/>
                  </a:cubicBezTo>
                  <a:cubicBezTo>
                    <a:pt x="2593448" y="1201160"/>
                    <a:pt x="2604608" y="1196975"/>
                    <a:pt x="2612979" y="1194184"/>
                  </a:cubicBezTo>
                  <a:cubicBezTo>
                    <a:pt x="2614374" y="1192789"/>
                    <a:pt x="2612979" y="1189999"/>
                    <a:pt x="2611584" y="1188604"/>
                  </a:cubicBezTo>
                  <a:close/>
                  <a:moveTo>
                    <a:pt x="2732955" y="1050492"/>
                  </a:moveTo>
                  <a:cubicBezTo>
                    <a:pt x="2717609" y="1078393"/>
                    <a:pt x="2698078" y="1109085"/>
                    <a:pt x="2679942" y="1134196"/>
                  </a:cubicBezTo>
                  <a:cubicBezTo>
                    <a:pt x="2668782" y="1150937"/>
                    <a:pt x="2657621" y="1166283"/>
                    <a:pt x="2649251" y="1180234"/>
                  </a:cubicBezTo>
                  <a:cubicBezTo>
                    <a:pt x="2650646" y="1178839"/>
                    <a:pt x="2652041" y="1178839"/>
                    <a:pt x="2652041" y="1178839"/>
                  </a:cubicBezTo>
                  <a:cubicBezTo>
                    <a:pt x="2684128" y="1156517"/>
                    <a:pt x="2732955" y="1136986"/>
                    <a:pt x="2770622" y="1121640"/>
                  </a:cubicBezTo>
                  <a:cubicBezTo>
                    <a:pt x="2778993" y="1117455"/>
                    <a:pt x="2788758" y="1114665"/>
                    <a:pt x="2795734" y="1110480"/>
                  </a:cubicBezTo>
                  <a:cubicBezTo>
                    <a:pt x="2794338" y="1106295"/>
                    <a:pt x="2794338" y="1102109"/>
                    <a:pt x="2792943" y="1099319"/>
                  </a:cubicBezTo>
                  <a:cubicBezTo>
                    <a:pt x="2791548" y="1090949"/>
                    <a:pt x="2788758" y="1082578"/>
                    <a:pt x="2787363" y="1074208"/>
                  </a:cubicBezTo>
                  <a:cubicBezTo>
                    <a:pt x="2778993" y="1075603"/>
                    <a:pt x="2770622" y="1075603"/>
                    <a:pt x="2762252" y="1075603"/>
                  </a:cubicBezTo>
                  <a:lnTo>
                    <a:pt x="2760857" y="1075603"/>
                  </a:lnTo>
                  <a:cubicBezTo>
                    <a:pt x="2751091" y="1075603"/>
                    <a:pt x="2749696" y="1071418"/>
                    <a:pt x="2749696" y="1068628"/>
                  </a:cubicBezTo>
                  <a:cubicBezTo>
                    <a:pt x="2749696" y="1065837"/>
                    <a:pt x="2751091" y="1060257"/>
                    <a:pt x="2766437" y="1049097"/>
                  </a:cubicBezTo>
                  <a:cubicBezTo>
                    <a:pt x="2769227" y="1047701"/>
                    <a:pt x="2770622" y="1046306"/>
                    <a:pt x="2773412" y="1044911"/>
                  </a:cubicBezTo>
                  <a:cubicBezTo>
                    <a:pt x="2772017" y="1043516"/>
                    <a:pt x="2770622" y="1043516"/>
                    <a:pt x="2769227" y="1043516"/>
                  </a:cubicBezTo>
                  <a:cubicBezTo>
                    <a:pt x="2767832" y="1042121"/>
                    <a:pt x="2752486" y="1046306"/>
                    <a:pt x="2732955" y="1050492"/>
                  </a:cubicBezTo>
                  <a:close/>
                  <a:moveTo>
                    <a:pt x="2795734" y="1072813"/>
                  </a:moveTo>
                  <a:cubicBezTo>
                    <a:pt x="2797129" y="1079788"/>
                    <a:pt x="2799919" y="1088159"/>
                    <a:pt x="2801314" y="1096529"/>
                  </a:cubicBezTo>
                  <a:cubicBezTo>
                    <a:pt x="2802709" y="1099319"/>
                    <a:pt x="2802709" y="1103505"/>
                    <a:pt x="2804104" y="1106295"/>
                  </a:cubicBezTo>
                  <a:cubicBezTo>
                    <a:pt x="2820845" y="1099319"/>
                    <a:pt x="2833401" y="1092344"/>
                    <a:pt x="2838981" y="1088159"/>
                  </a:cubicBezTo>
                  <a:cubicBezTo>
                    <a:pt x="2847351" y="1081183"/>
                    <a:pt x="2858512" y="1063047"/>
                    <a:pt x="2868277" y="1043516"/>
                  </a:cubicBezTo>
                  <a:cubicBezTo>
                    <a:pt x="2872463" y="1035146"/>
                    <a:pt x="2875253" y="1028170"/>
                    <a:pt x="2876648" y="1022590"/>
                  </a:cubicBezTo>
                  <a:cubicBezTo>
                    <a:pt x="2862697" y="1036541"/>
                    <a:pt x="2850141" y="1047701"/>
                    <a:pt x="2837586" y="1056072"/>
                  </a:cubicBezTo>
                  <a:cubicBezTo>
                    <a:pt x="2822240" y="1067233"/>
                    <a:pt x="2808289" y="1071418"/>
                    <a:pt x="2795734" y="1072813"/>
                  </a:cubicBezTo>
                  <a:close/>
                  <a:moveTo>
                    <a:pt x="2758066" y="1067233"/>
                  </a:moveTo>
                  <a:cubicBezTo>
                    <a:pt x="2758066" y="1067233"/>
                    <a:pt x="2759462" y="1067233"/>
                    <a:pt x="2762252" y="1067233"/>
                  </a:cubicBezTo>
                  <a:lnTo>
                    <a:pt x="2763647" y="1067233"/>
                  </a:lnTo>
                  <a:cubicBezTo>
                    <a:pt x="2770622" y="1067233"/>
                    <a:pt x="2778993" y="1067233"/>
                    <a:pt x="2785968" y="1065837"/>
                  </a:cubicBezTo>
                  <a:cubicBezTo>
                    <a:pt x="2783178" y="1058862"/>
                    <a:pt x="2781783" y="1051887"/>
                    <a:pt x="2778993" y="1047701"/>
                  </a:cubicBezTo>
                  <a:cubicBezTo>
                    <a:pt x="2776202" y="1049097"/>
                    <a:pt x="2774807" y="1050492"/>
                    <a:pt x="2773412" y="1051887"/>
                  </a:cubicBezTo>
                  <a:cubicBezTo>
                    <a:pt x="2762252" y="1063047"/>
                    <a:pt x="2759462" y="1065837"/>
                    <a:pt x="2758066" y="1067233"/>
                  </a:cubicBezTo>
                  <a:close/>
                  <a:moveTo>
                    <a:pt x="2785968" y="1046306"/>
                  </a:moveTo>
                  <a:cubicBezTo>
                    <a:pt x="2788758" y="1051887"/>
                    <a:pt x="2791548" y="1058862"/>
                    <a:pt x="2794338" y="1067233"/>
                  </a:cubicBezTo>
                  <a:cubicBezTo>
                    <a:pt x="2806894" y="1065837"/>
                    <a:pt x="2819450" y="1061652"/>
                    <a:pt x="2834796" y="1051887"/>
                  </a:cubicBezTo>
                  <a:cubicBezTo>
                    <a:pt x="2850141" y="1042121"/>
                    <a:pt x="2865487" y="1028170"/>
                    <a:pt x="2882228" y="1010034"/>
                  </a:cubicBezTo>
                  <a:cubicBezTo>
                    <a:pt x="2882228" y="1007244"/>
                    <a:pt x="2882228" y="1004454"/>
                    <a:pt x="2882228" y="1003059"/>
                  </a:cubicBezTo>
                  <a:cubicBezTo>
                    <a:pt x="2882228" y="1001664"/>
                    <a:pt x="2880833" y="1001664"/>
                    <a:pt x="2879438" y="1001664"/>
                  </a:cubicBezTo>
                  <a:cubicBezTo>
                    <a:pt x="2871068" y="1001664"/>
                    <a:pt x="2841771" y="1015615"/>
                    <a:pt x="2812474" y="1030961"/>
                  </a:cubicBezTo>
                  <a:cubicBezTo>
                    <a:pt x="2801314" y="1036541"/>
                    <a:pt x="2792943" y="1040726"/>
                    <a:pt x="2785968" y="1046306"/>
                  </a:cubicBezTo>
                  <a:close/>
                  <a:moveTo>
                    <a:pt x="2453940" y="1003059"/>
                  </a:moveTo>
                  <a:cubicBezTo>
                    <a:pt x="2453940" y="1003059"/>
                    <a:pt x="2453940" y="1003059"/>
                    <a:pt x="2453940" y="1003059"/>
                  </a:cubicBezTo>
                  <a:cubicBezTo>
                    <a:pt x="2451150" y="1019800"/>
                    <a:pt x="2452545" y="1036541"/>
                    <a:pt x="2453940" y="1046306"/>
                  </a:cubicBezTo>
                  <a:cubicBezTo>
                    <a:pt x="2463706" y="1037936"/>
                    <a:pt x="2473471" y="1032356"/>
                    <a:pt x="2480447" y="1028170"/>
                  </a:cubicBezTo>
                  <a:cubicBezTo>
                    <a:pt x="2483237" y="1026775"/>
                    <a:pt x="2484632" y="1025380"/>
                    <a:pt x="2486027" y="1025380"/>
                  </a:cubicBezTo>
                  <a:cubicBezTo>
                    <a:pt x="2483237" y="1025380"/>
                    <a:pt x="2480447" y="1023985"/>
                    <a:pt x="2473471" y="1022590"/>
                  </a:cubicBezTo>
                  <a:cubicBezTo>
                    <a:pt x="2467891" y="1021195"/>
                    <a:pt x="2460916" y="1014220"/>
                    <a:pt x="2453940" y="1003059"/>
                  </a:cubicBezTo>
                  <a:close/>
                  <a:moveTo>
                    <a:pt x="2745511" y="1023985"/>
                  </a:moveTo>
                  <a:cubicBezTo>
                    <a:pt x="2742721" y="1029565"/>
                    <a:pt x="2741326" y="1035146"/>
                    <a:pt x="2737140" y="1042121"/>
                  </a:cubicBezTo>
                  <a:cubicBezTo>
                    <a:pt x="2756671" y="1037936"/>
                    <a:pt x="2767832" y="1035146"/>
                    <a:pt x="2772017" y="1035146"/>
                  </a:cubicBezTo>
                  <a:cubicBezTo>
                    <a:pt x="2776202" y="1035146"/>
                    <a:pt x="2778993" y="1036541"/>
                    <a:pt x="2781783" y="1039331"/>
                  </a:cubicBezTo>
                  <a:cubicBezTo>
                    <a:pt x="2788758" y="1035146"/>
                    <a:pt x="2797129" y="1029565"/>
                    <a:pt x="2806894" y="1023985"/>
                  </a:cubicBezTo>
                  <a:cubicBezTo>
                    <a:pt x="2832005" y="1010034"/>
                    <a:pt x="2865487" y="993294"/>
                    <a:pt x="2878043" y="993294"/>
                  </a:cubicBezTo>
                  <a:cubicBezTo>
                    <a:pt x="2882228" y="993294"/>
                    <a:pt x="2886413" y="994689"/>
                    <a:pt x="2887808" y="998874"/>
                  </a:cubicBezTo>
                  <a:cubicBezTo>
                    <a:pt x="2887808" y="998874"/>
                    <a:pt x="2887808" y="1000269"/>
                    <a:pt x="2887808" y="1000269"/>
                  </a:cubicBezTo>
                  <a:cubicBezTo>
                    <a:pt x="2903154" y="980738"/>
                    <a:pt x="2918500" y="958417"/>
                    <a:pt x="2933846" y="930515"/>
                  </a:cubicBezTo>
                  <a:cubicBezTo>
                    <a:pt x="2946402" y="908194"/>
                    <a:pt x="2958957" y="885873"/>
                    <a:pt x="2970118" y="864947"/>
                  </a:cubicBezTo>
                  <a:cubicBezTo>
                    <a:pt x="2992439" y="823094"/>
                    <a:pt x="3013365" y="784032"/>
                    <a:pt x="3037081" y="751945"/>
                  </a:cubicBezTo>
                  <a:cubicBezTo>
                    <a:pt x="3027316" y="761711"/>
                    <a:pt x="3014760" y="775662"/>
                    <a:pt x="2999414" y="791008"/>
                  </a:cubicBezTo>
                  <a:cubicBezTo>
                    <a:pt x="2958957" y="832860"/>
                    <a:pt x="2901759" y="888663"/>
                    <a:pt x="2855722" y="936095"/>
                  </a:cubicBezTo>
                  <a:cubicBezTo>
                    <a:pt x="2770622" y="1019800"/>
                    <a:pt x="2765042" y="1019800"/>
                    <a:pt x="2762252" y="1019800"/>
                  </a:cubicBezTo>
                  <a:cubicBezTo>
                    <a:pt x="2759462" y="1021195"/>
                    <a:pt x="2752486" y="1022590"/>
                    <a:pt x="2745511" y="1023985"/>
                  </a:cubicBezTo>
                  <a:close/>
                  <a:moveTo>
                    <a:pt x="2732955" y="683587"/>
                  </a:moveTo>
                  <a:cubicBezTo>
                    <a:pt x="2712029" y="703118"/>
                    <a:pt x="2691103" y="721254"/>
                    <a:pt x="2675757" y="743575"/>
                  </a:cubicBezTo>
                  <a:cubicBezTo>
                    <a:pt x="2657621" y="768686"/>
                    <a:pt x="2647856" y="795193"/>
                    <a:pt x="2645065" y="825885"/>
                  </a:cubicBezTo>
                  <a:cubicBezTo>
                    <a:pt x="2640880" y="864947"/>
                    <a:pt x="2654831" y="917959"/>
                    <a:pt x="2664596" y="959812"/>
                  </a:cubicBezTo>
                  <a:cubicBezTo>
                    <a:pt x="2672967" y="993294"/>
                    <a:pt x="2678547" y="1019800"/>
                    <a:pt x="2677152" y="1035146"/>
                  </a:cubicBezTo>
                  <a:cubicBezTo>
                    <a:pt x="2684128" y="1032356"/>
                    <a:pt x="2693893" y="1029565"/>
                    <a:pt x="2703659" y="1026775"/>
                  </a:cubicBezTo>
                  <a:cubicBezTo>
                    <a:pt x="2714819" y="1023985"/>
                    <a:pt x="2728770" y="1019800"/>
                    <a:pt x="2739931" y="1017010"/>
                  </a:cubicBezTo>
                  <a:cubicBezTo>
                    <a:pt x="2741326" y="1011430"/>
                    <a:pt x="2742721" y="1007244"/>
                    <a:pt x="2744116" y="1001664"/>
                  </a:cubicBezTo>
                  <a:cubicBezTo>
                    <a:pt x="2744116" y="1001664"/>
                    <a:pt x="2744116" y="1000269"/>
                    <a:pt x="2744116" y="1000269"/>
                  </a:cubicBezTo>
                  <a:cubicBezTo>
                    <a:pt x="2738535" y="990503"/>
                    <a:pt x="2732955" y="972367"/>
                    <a:pt x="2725980" y="933305"/>
                  </a:cubicBezTo>
                  <a:cubicBezTo>
                    <a:pt x="2719004" y="895638"/>
                    <a:pt x="2713424" y="848206"/>
                    <a:pt x="2709239" y="814724"/>
                  </a:cubicBezTo>
                  <a:cubicBezTo>
                    <a:pt x="2706449" y="796588"/>
                    <a:pt x="2705054" y="781242"/>
                    <a:pt x="2703659" y="771477"/>
                  </a:cubicBezTo>
                  <a:cubicBezTo>
                    <a:pt x="2700868" y="754736"/>
                    <a:pt x="2705054" y="742180"/>
                    <a:pt x="2717609" y="731019"/>
                  </a:cubicBezTo>
                  <a:cubicBezTo>
                    <a:pt x="2727375" y="721254"/>
                    <a:pt x="2739931" y="715674"/>
                    <a:pt x="2751091" y="710093"/>
                  </a:cubicBezTo>
                  <a:cubicBezTo>
                    <a:pt x="2759462" y="705908"/>
                    <a:pt x="2767832" y="701723"/>
                    <a:pt x="2770622" y="698933"/>
                  </a:cubicBezTo>
                  <a:cubicBezTo>
                    <a:pt x="2772017" y="697538"/>
                    <a:pt x="2772017" y="696142"/>
                    <a:pt x="2772017" y="696142"/>
                  </a:cubicBezTo>
                  <a:cubicBezTo>
                    <a:pt x="2770622" y="693352"/>
                    <a:pt x="2760857" y="690562"/>
                    <a:pt x="2751091" y="687772"/>
                  </a:cubicBezTo>
                  <a:cubicBezTo>
                    <a:pt x="2744116" y="687772"/>
                    <a:pt x="2738535" y="686377"/>
                    <a:pt x="2732955" y="683587"/>
                  </a:cubicBezTo>
                  <a:close/>
                  <a:moveTo>
                    <a:pt x="2749696" y="1010034"/>
                  </a:moveTo>
                  <a:cubicBezTo>
                    <a:pt x="2749696" y="1012825"/>
                    <a:pt x="2748301" y="1014220"/>
                    <a:pt x="2748301" y="1017010"/>
                  </a:cubicBezTo>
                  <a:cubicBezTo>
                    <a:pt x="2753881" y="1015615"/>
                    <a:pt x="2758066" y="1014220"/>
                    <a:pt x="2760857" y="1014220"/>
                  </a:cubicBezTo>
                  <a:cubicBezTo>
                    <a:pt x="2762252" y="1014220"/>
                    <a:pt x="2767832" y="1010034"/>
                    <a:pt x="2790153" y="989108"/>
                  </a:cubicBezTo>
                  <a:cubicBezTo>
                    <a:pt x="2805499" y="975158"/>
                    <a:pt x="2825030" y="955627"/>
                    <a:pt x="2851537" y="930515"/>
                  </a:cubicBezTo>
                  <a:cubicBezTo>
                    <a:pt x="2898969" y="884478"/>
                    <a:pt x="2953377" y="828675"/>
                    <a:pt x="2993834" y="788218"/>
                  </a:cubicBezTo>
                  <a:cubicBezTo>
                    <a:pt x="3023131" y="758921"/>
                    <a:pt x="3044057" y="736600"/>
                    <a:pt x="3049637" y="732415"/>
                  </a:cubicBezTo>
                  <a:cubicBezTo>
                    <a:pt x="3052427" y="729624"/>
                    <a:pt x="3053823" y="726834"/>
                    <a:pt x="3053823" y="724044"/>
                  </a:cubicBezTo>
                  <a:cubicBezTo>
                    <a:pt x="3052427" y="717069"/>
                    <a:pt x="3041267" y="711488"/>
                    <a:pt x="3032896" y="705908"/>
                  </a:cubicBezTo>
                  <a:cubicBezTo>
                    <a:pt x="3025921" y="701723"/>
                    <a:pt x="3020341" y="698933"/>
                    <a:pt x="3017550" y="694747"/>
                  </a:cubicBezTo>
                  <a:cubicBezTo>
                    <a:pt x="3016155" y="693352"/>
                    <a:pt x="3016155" y="690562"/>
                    <a:pt x="3016155" y="689167"/>
                  </a:cubicBezTo>
                  <a:cubicBezTo>
                    <a:pt x="3018946" y="682192"/>
                    <a:pt x="3032896" y="679402"/>
                    <a:pt x="3066378" y="672426"/>
                  </a:cubicBezTo>
                  <a:cubicBezTo>
                    <a:pt x="3080329" y="669636"/>
                    <a:pt x="3095675" y="666846"/>
                    <a:pt x="3104045" y="662661"/>
                  </a:cubicBezTo>
                  <a:cubicBezTo>
                    <a:pt x="3106835" y="661266"/>
                    <a:pt x="3111020" y="657080"/>
                    <a:pt x="3115206" y="640339"/>
                  </a:cubicBezTo>
                  <a:cubicBezTo>
                    <a:pt x="3116601" y="634759"/>
                    <a:pt x="3116601" y="629179"/>
                    <a:pt x="3117996" y="622204"/>
                  </a:cubicBezTo>
                  <a:cubicBezTo>
                    <a:pt x="3098465" y="622204"/>
                    <a:pt x="3077539" y="622204"/>
                    <a:pt x="3056613" y="618018"/>
                  </a:cubicBezTo>
                  <a:cubicBezTo>
                    <a:pt x="3051032" y="616623"/>
                    <a:pt x="3044057" y="616623"/>
                    <a:pt x="3038477" y="615228"/>
                  </a:cubicBezTo>
                  <a:cubicBezTo>
                    <a:pt x="3030106" y="627784"/>
                    <a:pt x="3020341" y="641735"/>
                    <a:pt x="3009180" y="655685"/>
                  </a:cubicBezTo>
                  <a:cubicBezTo>
                    <a:pt x="2972908" y="700328"/>
                    <a:pt x="2921290" y="781242"/>
                    <a:pt x="2875253" y="852391"/>
                  </a:cubicBezTo>
                  <a:cubicBezTo>
                    <a:pt x="2834796" y="913774"/>
                    <a:pt x="2797129" y="972367"/>
                    <a:pt x="2776202" y="998874"/>
                  </a:cubicBezTo>
                  <a:cubicBezTo>
                    <a:pt x="2769227" y="1007244"/>
                    <a:pt x="2765042" y="1011430"/>
                    <a:pt x="2760857" y="1014220"/>
                  </a:cubicBezTo>
                  <a:cubicBezTo>
                    <a:pt x="2758066" y="1015615"/>
                    <a:pt x="2755276" y="1015615"/>
                    <a:pt x="2752486" y="1014220"/>
                  </a:cubicBezTo>
                  <a:cubicBezTo>
                    <a:pt x="2751091" y="1011430"/>
                    <a:pt x="2751091" y="1010034"/>
                    <a:pt x="2749696" y="1010034"/>
                  </a:cubicBezTo>
                  <a:close/>
                  <a:moveTo>
                    <a:pt x="2640880" y="1003059"/>
                  </a:moveTo>
                  <a:cubicBezTo>
                    <a:pt x="2642275" y="1010034"/>
                    <a:pt x="2645065" y="1012825"/>
                    <a:pt x="2645065" y="1012825"/>
                  </a:cubicBezTo>
                  <a:cubicBezTo>
                    <a:pt x="2646460" y="1012825"/>
                    <a:pt x="2647856" y="1011430"/>
                    <a:pt x="2647856" y="1011430"/>
                  </a:cubicBezTo>
                  <a:cubicBezTo>
                    <a:pt x="2647856" y="1011430"/>
                    <a:pt x="2647856" y="1008639"/>
                    <a:pt x="2640880" y="1003059"/>
                  </a:cubicBezTo>
                  <a:close/>
                  <a:moveTo>
                    <a:pt x="2752486" y="1000269"/>
                  </a:moveTo>
                  <a:cubicBezTo>
                    <a:pt x="2753881" y="1003059"/>
                    <a:pt x="2755276" y="1004454"/>
                    <a:pt x="2756671" y="1004454"/>
                  </a:cubicBezTo>
                  <a:cubicBezTo>
                    <a:pt x="2758066" y="1004454"/>
                    <a:pt x="2758066" y="1004454"/>
                    <a:pt x="2759462" y="1004454"/>
                  </a:cubicBezTo>
                  <a:cubicBezTo>
                    <a:pt x="2760857" y="1003059"/>
                    <a:pt x="2765042" y="1000269"/>
                    <a:pt x="2772017" y="991898"/>
                  </a:cubicBezTo>
                  <a:cubicBezTo>
                    <a:pt x="2792943" y="966787"/>
                    <a:pt x="2830610" y="908194"/>
                    <a:pt x="2871068" y="845416"/>
                  </a:cubicBezTo>
                  <a:cubicBezTo>
                    <a:pt x="2917105" y="774267"/>
                    <a:pt x="2970118" y="691957"/>
                    <a:pt x="3006390" y="647315"/>
                  </a:cubicBezTo>
                  <a:cubicBezTo>
                    <a:pt x="3013365" y="637549"/>
                    <a:pt x="3021736" y="627784"/>
                    <a:pt x="3027316" y="619413"/>
                  </a:cubicBezTo>
                  <a:cubicBezTo>
                    <a:pt x="3014760" y="629179"/>
                    <a:pt x="3000810" y="640339"/>
                    <a:pt x="2986859" y="650105"/>
                  </a:cubicBezTo>
                  <a:cubicBezTo>
                    <a:pt x="2963143" y="666846"/>
                    <a:pt x="2940821" y="679402"/>
                    <a:pt x="2919895" y="687772"/>
                  </a:cubicBezTo>
                  <a:cubicBezTo>
                    <a:pt x="2896179" y="697538"/>
                    <a:pt x="2876648" y="701723"/>
                    <a:pt x="2862697" y="698933"/>
                  </a:cubicBezTo>
                  <a:cubicBezTo>
                    <a:pt x="2848746" y="696142"/>
                    <a:pt x="2840376" y="689167"/>
                    <a:pt x="2836191" y="675216"/>
                  </a:cubicBezTo>
                  <a:cubicBezTo>
                    <a:pt x="2833401" y="668241"/>
                    <a:pt x="2833401" y="659871"/>
                    <a:pt x="2833401" y="651500"/>
                  </a:cubicBezTo>
                  <a:cubicBezTo>
                    <a:pt x="2804104" y="751945"/>
                    <a:pt x="2766437" y="931910"/>
                    <a:pt x="2752486" y="1000269"/>
                  </a:cubicBezTo>
                  <a:close/>
                  <a:moveTo>
                    <a:pt x="2527879" y="958417"/>
                  </a:moveTo>
                  <a:cubicBezTo>
                    <a:pt x="2529274" y="962602"/>
                    <a:pt x="2529274" y="965392"/>
                    <a:pt x="2530669" y="968182"/>
                  </a:cubicBezTo>
                  <a:cubicBezTo>
                    <a:pt x="2534854" y="986318"/>
                    <a:pt x="2537645" y="991898"/>
                    <a:pt x="2539040" y="994689"/>
                  </a:cubicBezTo>
                  <a:cubicBezTo>
                    <a:pt x="2539040" y="994689"/>
                    <a:pt x="2539040" y="994689"/>
                    <a:pt x="2539040" y="994689"/>
                  </a:cubicBezTo>
                  <a:cubicBezTo>
                    <a:pt x="2541830" y="989108"/>
                    <a:pt x="2541830" y="976553"/>
                    <a:pt x="2543225" y="961207"/>
                  </a:cubicBezTo>
                  <a:cubicBezTo>
                    <a:pt x="2537645" y="959812"/>
                    <a:pt x="2532064" y="958417"/>
                    <a:pt x="2527879" y="958417"/>
                  </a:cubicBezTo>
                  <a:close/>
                  <a:moveTo>
                    <a:pt x="2738535" y="678007"/>
                  </a:moveTo>
                  <a:cubicBezTo>
                    <a:pt x="2742721" y="679402"/>
                    <a:pt x="2748301" y="680797"/>
                    <a:pt x="2752486" y="682192"/>
                  </a:cubicBezTo>
                  <a:cubicBezTo>
                    <a:pt x="2765042" y="684982"/>
                    <a:pt x="2774807" y="687772"/>
                    <a:pt x="2777598" y="694747"/>
                  </a:cubicBezTo>
                  <a:cubicBezTo>
                    <a:pt x="2778993" y="697538"/>
                    <a:pt x="2778993" y="700328"/>
                    <a:pt x="2776202" y="704513"/>
                  </a:cubicBezTo>
                  <a:cubicBezTo>
                    <a:pt x="2773412" y="710093"/>
                    <a:pt x="2765042" y="714279"/>
                    <a:pt x="2753881" y="718464"/>
                  </a:cubicBezTo>
                  <a:cubicBezTo>
                    <a:pt x="2732955" y="728229"/>
                    <a:pt x="2706449" y="740785"/>
                    <a:pt x="2710634" y="772872"/>
                  </a:cubicBezTo>
                  <a:cubicBezTo>
                    <a:pt x="2712029" y="782637"/>
                    <a:pt x="2713424" y="797983"/>
                    <a:pt x="2716214" y="816119"/>
                  </a:cubicBezTo>
                  <a:cubicBezTo>
                    <a:pt x="2720399" y="849601"/>
                    <a:pt x="2725980" y="895638"/>
                    <a:pt x="2732955" y="934700"/>
                  </a:cubicBezTo>
                  <a:cubicBezTo>
                    <a:pt x="2738535" y="962602"/>
                    <a:pt x="2742721" y="980738"/>
                    <a:pt x="2746906" y="990503"/>
                  </a:cubicBezTo>
                  <a:cubicBezTo>
                    <a:pt x="2766437" y="895638"/>
                    <a:pt x="2820845" y="645920"/>
                    <a:pt x="2845956" y="592907"/>
                  </a:cubicBezTo>
                  <a:cubicBezTo>
                    <a:pt x="2844561" y="592907"/>
                    <a:pt x="2844561" y="592907"/>
                    <a:pt x="2843166" y="591512"/>
                  </a:cubicBezTo>
                  <a:cubicBezTo>
                    <a:pt x="2820845" y="605463"/>
                    <a:pt x="2790153" y="627784"/>
                    <a:pt x="2763647" y="654290"/>
                  </a:cubicBezTo>
                  <a:cubicBezTo>
                    <a:pt x="2755276" y="662661"/>
                    <a:pt x="2746906" y="671031"/>
                    <a:pt x="2738535" y="678007"/>
                  </a:cubicBezTo>
                  <a:close/>
                  <a:moveTo>
                    <a:pt x="2550200" y="955627"/>
                  </a:moveTo>
                  <a:cubicBezTo>
                    <a:pt x="2554386" y="957022"/>
                    <a:pt x="2558571" y="958417"/>
                    <a:pt x="2562756" y="959812"/>
                  </a:cubicBezTo>
                  <a:cubicBezTo>
                    <a:pt x="2587867" y="968182"/>
                    <a:pt x="2614374" y="977948"/>
                    <a:pt x="2631115" y="989108"/>
                  </a:cubicBezTo>
                  <a:cubicBezTo>
                    <a:pt x="2628325" y="970972"/>
                    <a:pt x="2625534" y="943071"/>
                    <a:pt x="2624139" y="898428"/>
                  </a:cubicBezTo>
                  <a:cubicBezTo>
                    <a:pt x="2621349" y="832860"/>
                    <a:pt x="2621349" y="749155"/>
                    <a:pt x="2619954" y="668241"/>
                  </a:cubicBezTo>
                  <a:cubicBezTo>
                    <a:pt x="2618559" y="542684"/>
                    <a:pt x="2618559" y="425498"/>
                    <a:pt x="2610189" y="401782"/>
                  </a:cubicBezTo>
                  <a:cubicBezTo>
                    <a:pt x="2603213" y="379460"/>
                    <a:pt x="2578102" y="373880"/>
                    <a:pt x="2559966" y="372485"/>
                  </a:cubicBezTo>
                  <a:cubicBezTo>
                    <a:pt x="2516719" y="368300"/>
                    <a:pt x="2466496" y="386436"/>
                    <a:pt x="2460916" y="396201"/>
                  </a:cubicBezTo>
                  <a:cubicBezTo>
                    <a:pt x="2460916" y="397596"/>
                    <a:pt x="2459520" y="403177"/>
                    <a:pt x="2460916" y="438054"/>
                  </a:cubicBezTo>
                  <a:cubicBezTo>
                    <a:pt x="2466496" y="439449"/>
                    <a:pt x="2472076" y="442239"/>
                    <a:pt x="2474866" y="445029"/>
                  </a:cubicBezTo>
                  <a:cubicBezTo>
                    <a:pt x="2476261" y="446424"/>
                    <a:pt x="2481842" y="452004"/>
                    <a:pt x="2497187" y="531524"/>
                  </a:cubicBezTo>
                  <a:cubicBezTo>
                    <a:pt x="2506953" y="580351"/>
                    <a:pt x="2516719" y="643130"/>
                    <a:pt x="2525089" y="705908"/>
                  </a:cubicBezTo>
                  <a:cubicBezTo>
                    <a:pt x="2532064" y="751945"/>
                    <a:pt x="2548805" y="884478"/>
                    <a:pt x="2550200" y="955627"/>
                  </a:cubicBezTo>
                  <a:close/>
                  <a:moveTo>
                    <a:pt x="2434409" y="440844"/>
                  </a:moveTo>
                  <a:cubicBezTo>
                    <a:pt x="2427434" y="440844"/>
                    <a:pt x="2419063" y="440844"/>
                    <a:pt x="2409298" y="442239"/>
                  </a:cubicBezTo>
                  <a:cubicBezTo>
                    <a:pt x="2380001" y="446424"/>
                    <a:pt x="2353495" y="456190"/>
                    <a:pt x="2342334" y="467350"/>
                  </a:cubicBezTo>
                  <a:cubicBezTo>
                    <a:pt x="2340939" y="468745"/>
                    <a:pt x="2336754" y="475721"/>
                    <a:pt x="2340939" y="520363"/>
                  </a:cubicBezTo>
                  <a:cubicBezTo>
                    <a:pt x="2343729" y="549660"/>
                    <a:pt x="2349310" y="590117"/>
                    <a:pt x="2357680" y="636154"/>
                  </a:cubicBezTo>
                  <a:cubicBezTo>
                    <a:pt x="2375816" y="731019"/>
                    <a:pt x="2400927" y="837045"/>
                    <a:pt x="2423248" y="909589"/>
                  </a:cubicBezTo>
                  <a:cubicBezTo>
                    <a:pt x="2433014" y="941676"/>
                    <a:pt x="2442780" y="966787"/>
                    <a:pt x="2449755" y="984923"/>
                  </a:cubicBezTo>
                  <a:cubicBezTo>
                    <a:pt x="2455335" y="970972"/>
                    <a:pt x="2465101" y="959812"/>
                    <a:pt x="2479051" y="952836"/>
                  </a:cubicBezTo>
                  <a:cubicBezTo>
                    <a:pt x="2487422" y="948651"/>
                    <a:pt x="2501373" y="948651"/>
                    <a:pt x="2516719" y="950046"/>
                  </a:cubicBezTo>
                  <a:cubicBezTo>
                    <a:pt x="2501373" y="874712"/>
                    <a:pt x="2484632" y="739390"/>
                    <a:pt x="2477656" y="689167"/>
                  </a:cubicBezTo>
                  <a:cubicBezTo>
                    <a:pt x="2469286" y="618018"/>
                    <a:pt x="2460916" y="545474"/>
                    <a:pt x="2456730" y="491066"/>
                  </a:cubicBezTo>
                  <a:cubicBezTo>
                    <a:pt x="2455335" y="471535"/>
                    <a:pt x="2453940" y="456190"/>
                    <a:pt x="2452545" y="443634"/>
                  </a:cubicBezTo>
                  <a:cubicBezTo>
                    <a:pt x="2449755" y="442239"/>
                    <a:pt x="2442780" y="440844"/>
                    <a:pt x="2434409" y="440844"/>
                  </a:cubicBezTo>
                  <a:close/>
                  <a:moveTo>
                    <a:pt x="2526484" y="950046"/>
                  </a:moveTo>
                  <a:cubicBezTo>
                    <a:pt x="2532064" y="951441"/>
                    <a:pt x="2537645" y="952836"/>
                    <a:pt x="2543225" y="952836"/>
                  </a:cubicBezTo>
                  <a:cubicBezTo>
                    <a:pt x="2543225" y="902614"/>
                    <a:pt x="2534854" y="814724"/>
                    <a:pt x="2519509" y="705908"/>
                  </a:cubicBezTo>
                  <a:cubicBezTo>
                    <a:pt x="2511138" y="643130"/>
                    <a:pt x="2499978" y="580351"/>
                    <a:pt x="2491607" y="531524"/>
                  </a:cubicBezTo>
                  <a:cubicBezTo>
                    <a:pt x="2477656" y="457585"/>
                    <a:pt x="2472076" y="449214"/>
                    <a:pt x="2470681" y="447819"/>
                  </a:cubicBezTo>
                  <a:cubicBezTo>
                    <a:pt x="2469286" y="446424"/>
                    <a:pt x="2466496" y="445029"/>
                    <a:pt x="2462311" y="443634"/>
                  </a:cubicBezTo>
                  <a:cubicBezTo>
                    <a:pt x="2463706" y="456190"/>
                    <a:pt x="2465101" y="472930"/>
                    <a:pt x="2466496" y="495252"/>
                  </a:cubicBezTo>
                  <a:cubicBezTo>
                    <a:pt x="2472076" y="552450"/>
                    <a:pt x="2480447" y="626389"/>
                    <a:pt x="2488817" y="697538"/>
                  </a:cubicBezTo>
                  <a:cubicBezTo>
                    <a:pt x="2495792" y="753341"/>
                    <a:pt x="2505558" y="832860"/>
                    <a:pt x="2516719" y="899824"/>
                  </a:cubicBezTo>
                  <a:cubicBezTo>
                    <a:pt x="2520904" y="919355"/>
                    <a:pt x="2523694" y="936095"/>
                    <a:pt x="2526484" y="950046"/>
                  </a:cubicBezTo>
                  <a:close/>
                  <a:moveTo>
                    <a:pt x="2855722" y="595697"/>
                  </a:moveTo>
                  <a:cubicBezTo>
                    <a:pt x="2854327" y="598487"/>
                    <a:pt x="2852932" y="602672"/>
                    <a:pt x="2851537" y="605463"/>
                  </a:cubicBezTo>
                  <a:cubicBezTo>
                    <a:pt x="2845956" y="619413"/>
                    <a:pt x="2837586" y="645920"/>
                    <a:pt x="2840376" y="666846"/>
                  </a:cubicBezTo>
                  <a:cubicBezTo>
                    <a:pt x="2841771" y="682192"/>
                    <a:pt x="2850141" y="689167"/>
                    <a:pt x="2862697" y="691957"/>
                  </a:cubicBezTo>
                  <a:cubicBezTo>
                    <a:pt x="2887808" y="696142"/>
                    <a:pt x="2931056" y="679402"/>
                    <a:pt x="2981278" y="644525"/>
                  </a:cubicBezTo>
                  <a:cubicBezTo>
                    <a:pt x="2996624" y="633364"/>
                    <a:pt x="3011970" y="622204"/>
                    <a:pt x="3025921" y="609648"/>
                  </a:cubicBezTo>
                  <a:cubicBezTo>
                    <a:pt x="3013365" y="606858"/>
                    <a:pt x="3002205" y="602672"/>
                    <a:pt x="2999414" y="597092"/>
                  </a:cubicBezTo>
                  <a:cubicBezTo>
                    <a:pt x="2998020" y="595697"/>
                    <a:pt x="2996624" y="592907"/>
                    <a:pt x="2998020" y="588722"/>
                  </a:cubicBezTo>
                  <a:cubicBezTo>
                    <a:pt x="3000810" y="584536"/>
                    <a:pt x="3006390" y="583141"/>
                    <a:pt x="3017550" y="581746"/>
                  </a:cubicBezTo>
                  <a:cubicBezTo>
                    <a:pt x="3025921" y="580351"/>
                    <a:pt x="3038477" y="578956"/>
                    <a:pt x="3052427" y="574771"/>
                  </a:cubicBezTo>
                  <a:cubicBezTo>
                    <a:pt x="3063588" y="555240"/>
                    <a:pt x="3071958" y="538499"/>
                    <a:pt x="3078934" y="523153"/>
                  </a:cubicBezTo>
                  <a:cubicBezTo>
                    <a:pt x="3077539" y="514783"/>
                    <a:pt x="3073353" y="507807"/>
                    <a:pt x="3069168" y="500832"/>
                  </a:cubicBezTo>
                  <a:cubicBezTo>
                    <a:pt x="3064983" y="492462"/>
                    <a:pt x="3060798" y="486881"/>
                    <a:pt x="3062193" y="479906"/>
                  </a:cubicBezTo>
                  <a:cubicBezTo>
                    <a:pt x="3063588" y="471535"/>
                    <a:pt x="3071958" y="452004"/>
                    <a:pt x="3078934" y="435263"/>
                  </a:cubicBezTo>
                  <a:cubicBezTo>
                    <a:pt x="3080329" y="432473"/>
                    <a:pt x="3081724" y="429683"/>
                    <a:pt x="3083119" y="425498"/>
                  </a:cubicBezTo>
                  <a:cubicBezTo>
                    <a:pt x="3076144" y="435263"/>
                    <a:pt x="3062193" y="450609"/>
                    <a:pt x="3044057" y="467350"/>
                  </a:cubicBezTo>
                  <a:cubicBezTo>
                    <a:pt x="3028711" y="481301"/>
                    <a:pt x="3013365" y="493857"/>
                    <a:pt x="2998020" y="502227"/>
                  </a:cubicBezTo>
                  <a:cubicBezTo>
                    <a:pt x="2978488" y="513388"/>
                    <a:pt x="2960352" y="520363"/>
                    <a:pt x="2943611" y="520363"/>
                  </a:cubicBezTo>
                  <a:cubicBezTo>
                    <a:pt x="2926871" y="521758"/>
                    <a:pt x="2910130" y="518968"/>
                    <a:pt x="2897574" y="511993"/>
                  </a:cubicBezTo>
                  <a:cubicBezTo>
                    <a:pt x="2885018" y="506412"/>
                    <a:pt x="2873858" y="496647"/>
                    <a:pt x="2862697" y="484091"/>
                  </a:cubicBezTo>
                  <a:cubicBezTo>
                    <a:pt x="2845956" y="463165"/>
                    <a:pt x="2833401" y="431078"/>
                    <a:pt x="2822240" y="387831"/>
                  </a:cubicBezTo>
                  <a:cubicBezTo>
                    <a:pt x="2809684" y="339003"/>
                    <a:pt x="2811079" y="302731"/>
                    <a:pt x="2812474" y="283200"/>
                  </a:cubicBezTo>
                  <a:cubicBezTo>
                    <a:pt x="2812474" y="281805"/>
                    <a:pt x="2812474" y="279015"/>
                    <a:pt x="2812474" y="277620"/>
                  </a:cubicBezTo>
                  <a:cubicBezTo>
                    <a:pt x="2811079" y="280410"/>
                    <a:pt x="2809684" y="284595"/>
                    <a:pt x="2809684" y="288781"/>
                  </a:cubicBezTo>
                  <a:cubicBezTo>
                    <a:pt x="2805499" y="301336"/>
                    <a:pt x="2801314" y="319472"/>
                    <a:pt x="2791548" y="341793"/>
                  </a:cubicBezTo>
                  <a:cubicBezTo>
                    <a:pt x="2797129" y="358534"/>
                    <a:pt x="2804104" y="376670"/>
                    <a:pt x="2811079" y="396201"/>
                  </a:cubicBezTo>
                  <a:cubicBezTo>
                    <a:pt x="2829215" y="447819"/>
                    <a:pt x="2848746" y="502227"/>
                    <a:pt x="2848746" y="517573"/>
                  </a:cubicBezTo>
                  <a:cubicBezTo>
                    <a:pt x="2848746" y="525943"/>
                    <a:pt x="2848746" y="539894"/>
                    <a:pt x="2851537" y="552450"/>
                  </a:cubicBezTo>
                  <a:cubicBezTo>
                    <a:pt x="2861302" y="544079"/>
                    <a:pt x="2862697" y="539894"/>
                    <a:pt x="2862697" y="538499"/>
                  </a:cubicBezTo>
                  <a:cubicBezTo>
                    <a:pt x="2864092" y="528733"/>
                    <a:pt x="2865487" y="527338"/>
                    <a:pt x="2868277" y="527338"/>
                  </a:cubicBezTo>
                  <a:cubicBezTo>
                    <a:pt x="2869672" y="527338"/>
                    <a:pt x="2871068" y="527338"/>
                    <a:pt x="2872463" y="528733"/>
                  </a:cubicBezTo>
                  <a:cubicBezTo>
                    <a:pt x="2873858" y="531524"/>
                    <a:pt x="2873858" y="537104"/>
                    <a:pt x="2871068" y="548265"/>
                  </a:cubicBezTo>
                  <a:cubicBezTo>
                    <a:pt x="2869672" y="551055"/>
                    <a:pt x="2868277" y="555240"/>
                    <a:pt x="2866882" y="560820"/>
                  </a:cubicBezTo>
                  <a:cubicBezTo>
                    <a:pt x="2868277" y="559425"/>
                    <a:pt x="2869672" y="559425"/>
                    <a:pt x="2872463" y="559425"/>
                  </a:cubicBezTo>
                  <a:cubicBezTo>
                    <a:pt x="2873858" y="559425"/>
                    <a:pt x="2875253" y="560820"/>
                    <a:pt x="2875253" y="563610"/>
                  </a:cubicBezTo>
                  <a:cubicBezTo>
                    <a:pt x="2875253" y="566401"/>
                    <a:pt x="2873858" y="569191"/>
                    <a:pt x="2864092" y="574771"/>
                  </a:cubicBezTo>
                  <a:cubicBezTo>
                    <a:pt x="2862697" y="576166"/>
                    <a:pt x="2861302" y="578956"/>
                    <a:pt x="2859907" y="581746"/>
                  </a:cubicBezTo>
                  <a:cubicBezTo>
                    <a:pt x="2862697" y="585932"/>
                    <a:pt x="2865487" y="588722"/>
                    <a:pt x="2868277" y="590117"/>
                  </a:cubicBezTo>
                  <a:cubicBezTo>
                    <a:pt x="2869672" y="590117"/>
                    <a:pt x="2869672" y="590117"/>
                    <a:pt x="2871068" y="591512"/>
                  </a:cubicBezTo>
                  <a:cubicBezTo>
                    <a:pt x="2872463" y="591512"/>
                    <a:pt x="2873858" y="592907"/>
                    <a:pt x="2875253" y="592907"/>
                  </a:cubicBezTo>
                  <a:cubicBezTo>
                    <a:pt x="2875253" y="592907"/>
                    <a:pt x="2876648" y="592907"/>
                    <a:pt x="2876648" y="592907"/>
                  </a:cubicBezTo>
                  <a:cubicBezTo>
                    <a:pt x="2879438" y="594302"/>
                    <a:pt x="2879438" y="595697"/>
                    <a:pt x="2879438" y="597092"/>
                  </a:cubicBezTo>
                  <a:cubicBezTo>
                    <a:pt x="2879438" y="598487"/>
                    <a:pt x="2878043" y="599882"/>
                    <a:pt x="2875253" y="599882"/>
                  </a:cubicBezTo>
                  <a:cubicBezTo>
                    <a:pt x="2875253" y="599882"/>
                    <a:pt x="2873858" y="599882"/>
                    <a:pt x="2873858" y="599882"/>
                  </a:cubicBezTo>
                  <a:cubicBezTo>
                    <a:pt x="2871068" y="599882"/>
                    <a:pt x="2869672" y="598487"/>
                    <a:pt x="2868277" y="598487"/>
                  </a:cubicBezTo>
                  <a:cubicBezTo>
                    <a:pt x="2864092" y="598487"/>
                    <a:pt x="2859907" y="597092"/>
                    <a:pt x="2855722" y="595697"/>
                  </a:cubicBezTo>
                  <a:close/>
                  <a:moveTo>
                    <a:pt x="2723190" y="672426"/>
                  </a:moveTo>
                  <a:cubicBezTo>
                    <a:pt x="2723190" y="672426"/>
                    <a:pt x="2723190" y="672426"/>
                    <a:pt x="2723190" y="672426"/>
                  </a:cubicBezTo>
                  <a:cubicBezTo>
                    <a:pt x="2725980" y="673821"/>
                    <a:pt x="2728770" y="675216"/>
                    <a:pt x="2730165" y="675216"/>
                  </a:cubicBezTo>
                  <a:cubicBezTo>
                    <a:pt x="2739931" y="666846"/>
                    <a:pt x="2748301" y="658476"/>
                    <a:pt x="2758066" y="648710"/>
                  </a:cubicBezTo>
                  <a:cubicBezTo>
                    <a:pt x="2783178" y="623599"/>
                    <a:pt x="2812474" y="602672"/>
                    <a:pt x="2834796" y="588722"/>
                  </a:cubicBezTo>
                  <a:cubicBezTo>
                    <a:pt x="2832005" y="587327"/>
                    <a:pt x="2829215" y="587327"/>
                    <a:pt x="2826425" y="585932"/>
                  </a:cubicBezTo>
                  <a:cubicBezTo>
                    <a:pt x="2818055" y="591512"/>
                    <a:pt x="2809684" y="598487"/>
                    <a:pt x="2799919" y="605463"/>
                  </a:cubicBezTo>
                  <a:cubicBezTo>
                    <a:pt x="2780388" y="620809"/>
                    <a:pt x="2759462" y="636154"/>
                    <a:pt x="2744116" y="648710"/>
                  </a:cubicBezTo>
                  <a:cubicBezTo>
                    <a:pt x="2721795" y="668241"/>
                    <a:pt x="2723190" y="672426"/>
                    <a:pt x="2723190" y="672426"/>
                  </a:cubicBezTo>
                  <a:lnTo>
                    <a:pt x="2723190" y="672426"/>
                  </a:lnTo>
                  <a:close/>
                  <a:moveTo>
                    <a:pt x="3042662" y="606858"/>
                  </a:moveTo>
                  <a:cubicBezTo>
                    <a:pt x="3046847" y="608253"/>
                    <a:pt x="3052427" y="608253"/>
                    <a:pt x="3058008" y="609648"/>
                  </a:cubicBezTo>
                  <a:cubicBezTo>
                    <a:pt x="3078934" y="612438"/>
                    <a:pt x="3099860" y="613833"/>
                    <a:pt x="3119391" y="613833"/>
                  </a:cubicBezTo>
                  <a:cubicBezTo>
                    <a:pt x="3119391" y="606858"/>
                    <a:pt x="3119391" y="599882"/>
                    <a:pt x="3119391" y="591512"/>
                  </a:cubicBezTo>
                  <a:cubicBezTo>
                    <a:pt x="3113811" y="587327"/>
                    <a:pt x="3108230" y="583141"/>
                    <a:pt x="3105440" y="578956"/>
                  </a:cubicBezTo>
                  <a:cubicBezTo>
                    <a:pt x="3102650" y="576166"/>
                    <a:pt x="3099860" y="570586"/>
                    <a:pt x="3098465" y="562215"/>
                  </a:cubicBezTo>
                  <a:cubicBezTo>
                    <a:pt x="3087304" y="569191"/>
                    <a:pt x="3077539" y="574771"/>
                    <a:pt x="3067773" y="578956"/>
                  </a:cubicBezTo>
                  <a:cubicBezTo>
                    <a:pt x="3062193" y="585932"/>
                    <a:pt x="3053823" y="594302"/>
                    <a:pt x="3045452" y="602672"/>
                  </a:cubicBezTo>
                  <a:cubicBezTo>
                    <a:pt x="3044057" y="604068"/>
                    <a:pt x="3044057" y="605463"/>
                    <a:pt x="3042662" y="606858"/>
                  </a:cubicBezTo>
                  <a:close/>
                  <a:moveTo>
                    <a:pt x="3126366" y="595697"/>
                  </a:moveTo>
                  <a:cubicBezTo>
                    <a:pt x="3126366" y="601277"/>
                    <a:pt x="3126366" y="606858"/>
                    <a:pt x="3126366" y="612438"/>
                  </a:cubicBezTo>
                  <a:cubicBezTo>
                    <a:pt x="3133342" y="612438"/>
                    <a:pt x="3141712" y="611043"/>
                    <a:pt x="3147293" y="611043"/>
                  </a:cubicBezTo>
                  <a:cubicBezTo>
                    <a:pt x="3145897" y="609648"/>
                    <a:pt x="3144502" y="608253"/>
                    <a:pt x="3143107" y="608253"/>
                  </a:cubicBezTo>
                  <a:cubicBezTo>
                    <a:pt x="3137527" y="602672"/>
                    <a:pt x="3131947" y="599882"/>
                    <a:pt x="3126366" y="595697"/>
                  </a:cubicBezTo>
                  <a:close/>
                  <a:moveTo>
                    <a:pt x="3126366" y="587327"/>
                  </a:moveTo>
                  <a:cubicBezTo>
                    <a:pt x="3131947" y="591512"/>
                    <a:pt x="3138922" y="595697"/>
                    <a:pt x="3145897" y="601277"/>
                  </a:cubicBezTo>
                  <a:cubicBezTo>
                    <a:pt x="3148687" y="604068"/>
                    <a:pt x="3152873" y="605463"/>
                    <a:pt x="3157058" y="608253"/>
                  </a:cubicBezTo>
                  <a:cubicBezTo>
                    <a:pt x="3173799" y="605463"/>
                    <a:pt x="3187750" y="599882"/>
                    <a:pt x="3197515" y="592907"/>
                  </a:cubicBezTo>
                  <a:cubicBezTo>
                    <a:pt x="3210071" y="584536"/>
                    <a:pt x="3217046" y="574771"/>
                    <a:pt x="3219836" y="562215"/>
                  </a:cubicBezTo>
                  <a:cubicBezTo>
                    <a:pt x="3230997" y="509202"/>
                    <a:pt x="3200305" y="411547"/>
                    <a:pt x="3179379" y="347374"/>
                  </a:cubicBezTo>
                  <a:cubicBezTo>
                    <a:pt x="3168219" y="312497"/>
                    <a:pt x="3162638" y="297151"/>
                    <a:pt x="3162638" y="287386"/>
                  </a:cubicBezTo>
                  <a:cubicBezTo>
                    <a:pt x="3161243" y="287386"/>
                    <a:pt x="3158453" y="287386"/>
                    <a:pt x="3157058" y="285990"/>
                  </a:cubicBezTo>
                  <a:cubicBezTo>
                    <a:pt x="3157058" y="290176"/>
                    <a:pt x="3155663" y="295756"/>
                    <a:pt x="3154268" y="299941"/>
                  </a:cubicBezTo>
                  <a:cubicBezTo>
                    <a:pt x="3151478" y="312497"/>
                    <a:pt x="3145897" y="332028"/>
                    <a:pt x="3140317" y="354349"/>
                  </a:cubicBezTo>
                  <a:cubicBezTo>
                    <a:pt x="3133342" y="380856"/>
                    <a:pt x="3124971" y="411547"/>
                    <a:pt x="3117996" y="442239"/>
                  </a:cubicBezTo>
                  <a:cubicBezTo>
                    <a:pt x="3122181" y="457585"/>
                    <a:pt x="3124971" y="474326"/>
                    <a:pt x="3126366" y="488276"/>
                  </a:cubicBezTo>
                  <a:cubicBezTo>
                    <a:pt x="3127761" y="505017"/>
                    <a:pt x="3126366" y="518968"/>
                    <a:pt x="3122181" y="531524"/>
                  </a:cubicBezTo>
                  <a:cubicBezTo>
                    <a:pt x="3124971" y="549660"/>
                    <a:pt x="3126366" y="569191"/>
                    <a:pt x="3126366" y="587327"/>
                  </a:cubicBezTo>
                  <a:close/>
                  <a:moveTo>
                    <a:pt x="3004995" y="592907"/>
                  </a:moveTo>
                  <a:cubicBezTo>
                    <a:pt x="3004995" y="592907"/>
                    <a:pt x="3004995" y="594302"/>
                    <a:pt x="3006390" y="594302"/>
                  </a:cubicBezTo>
                  <a:cubicBezTo>
                    <a:pt x="3007785" y="597092"/>
                    <a:pt x="3017550" y="601277"/>
                    <a:pt x="3034291" y="604068"/>
                  </a:cubicBezTo>
                  <a:cubicBezTo>
                    <a:pt x="3037081" y="601277"/>
                    <a:pt x="3039872" y="599882"/>
                    <a:pt x="3041267" y="597092"/>
                  </a:cubicBezTo>
                  <a:cubicBezTo>
                    <a:pt x="3044057" y="592907"/>
                    <a:pt x="3046847" y="588722"/>
                    <a:pt x="3048242" y="584536"/>
                  </a:cubicBezTo>
                  <a:cubicBezTo>
                    <a:pt x="3037081" y="587327"/>
                    <a:pt x="3027316" y="588722"/>
                    <a:pt x="3018946" y="588722"/>
                  </a:cubicBezTo>
                  <a:cubicBezTo>
                    <a:pt x="3013365" y="591512"/>
                    <a:pt x="3006390" y="591512"/>
                    <a:pt x="3004995" y="592907"/>
                  </a:cubicBezTo>
                  <a:close/>
                  <a:moveTo>
                    <a:pt x="2832005" y="581746"/>
                  </a:moveTo>
                  <a:cubicBezTo>
                    <a:pt x="2834796" y="583141"/>
                    <a:pt x="2838981" y="584536"/>
                    <a:pt x="2841771" y="584536"/>
                  </a:cubicBezTo>
                  <a:cubicBezTo>
                    <a:pt x="2844561" y="583141"/>
                    <a:pt x="2845956" y="581746"/>
                    <a:pt x="2848746" y="580351"/>
                  </a:cubicBezTo>
                  <a:cubicBezTo>
                    <a:pt x="2850141" y="580351"/>
                    <a:pt x="2850141" y="578956"/>
                    <a:pt x="2851537" y="578956"/>
                  </a:cubicBezTo>
                  <a:cubicBezTo>
                    <a:pt x="2850141" y="576166"/>
                    <a:pt x="2848746" y="573376"/>
                    <a:pt x="2848746" y="569191"/>
                  </a:cubicBezTo>
                  <a:cubicBezTo>
                    <a:pt x="2843166" y="573376"/>
                    <a:pt x="2837586" y="576166"/>
                    <a:pt x="2832005" y="581746"/>
                  </a:cubicBezTo>
                  <a:close/>
                  <a:moveTo>
                    <a:pt x="3105440" y="558030"/>
                  </a:moveTo>
                  <a:cubicBezTo>
                    <a:pt x="3106835" y="566401"/>
                    <a:pt x="3108230" y="571981"/>
                    <a:pt x="3111020" y="573376"/>
                  </a:cubicBezTo>
                  <a:cubicBezTo>
                    <a:pt x="3113811" y="576166"/>
                    <a:pt x="3116601" y="578956"/>
                    <a:pt x="3119391" y="581746"/>
                  </a:cubicBezTo>
                  <a:cubicBezTo>
                    <a:pt x="3119391" y="569191"/>
                    <a:pt x="3117996" y="555240"/>
                    <a:pt x="3116601" y="544079"/>
                  </a:cubicBezTo>
                  <a:cubicBezTo>
                    <a:pt x="3113811" y="549660"/>
                    <a:pt x="3111020" y="553845"/>
                    <a:pt x="3105440" y="558030"/>
                  </a:cubicBezTo>
                  <a:close/>
                  <a:moveTo>
                    <a:pt x="2787363" y="355744"/>
                  </a:moveTo>
                  <a:cubicBezTo>
                    <a:pt x="2784573" y="361324"/>
                    <a:pt x="2783178" y="365510"/>
                    <a:pt x="2780388" y="371090"/>
                  </a:cubicBezTo>
                  <a:cubicBezTo>
                    <a:pt x="2772017" y="387831"/>
                    <a:pt x="2763647" y="403177"/>
                    <a:pt x="2753881" y="417127"/>
                  </a:cubicBezTo>
                  <a:cubicBezTo>
                    <a:pt x="2731560" y="453399"/>
                    <a:pt x="2712029" y="485486"/>
                    <a:pt x="2727375" y="518968"/>
                  </a:cubicBezTo>
                  <a:cubicBezTo>
                    <a:pt x="2737140" y="538499"/>
                    <a:pt x="2770622" y="559425"/>
                    <a:pt x="2823635" y="577561"/>
                  </a:cubicBezTo>
                  <a:cubicBezTo>
                    <a:pt x="2830610" y="571981"/>
                    <a:pt x="2836191" y="567796"/>
                    <a:pt x="2841771" y="563610"/>
                  </a:cubicBezTo>
                  <a:cubicBezTo>
                    <a:pt x="2843166" y="562215"/>
                    <a:pt x="2844561" y="562215"/>
                    <a:pt x="2844561" y="560820"/>
                  </a:cubicBezTo>
                  <a:cubicBezTo>
                    <a:pt x="2841771" y="545474"/>
                    <a:pt x="2840376" y="530129"/>
                    <a:pt x="2840376" y="520363"/>
                  </a:cubicBezTo>
                  <a:cubicBezTo>
                    <a:pt x="2840376" y="506412"/>
                    <a:pt x="2820845" y="450609"/>
                    <a:pt x="2802709" y="401782"/>
                  </a:cubicBezTo>
                  <a:cubicBezTo>
                    <a:pt x="2798524" y="386436"/>
                    <a:pt x="2792943" y="369695"/>
                    <a:pt x="2787363" y="355744"/>
                  </a:cubicBezTo>
                  <a:close/>
                  <a:moveTo>
                    <a:pt x="3080329" y="539894"/>
                  </a:moveTo>
                  <a:cubicBezTo>
                    <a:pt x="3074749" y="549660"/>
                    <a:pt x="3069168" y="562215"/>
                    <a:pt x="3062193" y="573376"/>
                  </a:cubicBezTo>
                  <a:cubicBezTo>
                    <a:pt x="3062193" y="573376"/>
                    <a:pt x="3063588" y="573376"/>
                    <a:pt x="3063588" y="573376"/>
                  </a:cubicBezTo>
                  <a:cubicBezTo>
                    <a:pt x="3067773" y="567796"/>
                    <a:pt x="3070563" y="563610"/>
                    <a:pt x="3073353" y="559425"/>
                  </a:cubicBezTo>
                  <a:cubicBezTo>
                    <a:pt x="3077539" y="552450"/>
                    <a:pt x="3078934" y="545474"/>
                    <a:pt x="3080329" y="539894"/>
                  </a:cubicBezTo>
                  <a:close/>
                  <a:moveTo>
                    <a:pt x="2854327" y="563610"/>
                  </a:moveTo>
                  <a:cubicBezTo>
                    <a:pt x="2854327" y="565006"/>
                    <a:pt x="2854327" y="565006"/>
                    <a:pt x="2854327" y="566401"/>
                  </a:cubicBezTo>
                  <a:cubicBezTo>
                    <a:pt x="2854327" y="567796"/>
                    <a:pt x="2855722" y="570586"/>
                    <a:pt x="2855722" y="571981"/>
                  </a:cubicBezTo>
                  <a:cubicBezTo>
                    <a:pt x="2858512" y="565006"/>
                    <a:pt x="2859907" y="559425"/>
                    <a:pt x="2862697" y="555240"/>
                  </a:cubicBezTo>
                  <a:cubicBezTo>
                    <a:pt x="2859907" y="558030"/>
                    <a:pt x="2857117" y="560820"/>
                    <a:pt x="2854327" y="563610"/>
                  </a:cubicBezTo>
                  <a:close/>
                  <a:moveTo>
                    <a:pt x="3085909" y="527338"/>
                  </a:moveTo>
                  <a:cubicBezTo>
                    <a:pt x="3087304" y="537104"/>
                    <a:pt x="3087304" y="549660"/>
                    <a:pt x="3078934" y="563610"/>
                  </a:cubicBezTo>
                  <a:cubicBezTo>
                    <a:pt x="3077539" y="565006"/>
                    <a:pt x="3077539" y="566401"/>
                    <a:pt x="3076144" y="567796"/>
                  </a:cubicBezTo>
                  <a:cubicBezTo>
                    <a:pt x="3083119" y="565006"/>
                    <a:pt x="3090094" y="560820"/>
                    <a:pt x="3095675" y="555240"/>
                  </a:cubicBezTo>
                  <a:cubicBezTo>
                    <a:pt x="3095675" y="555240"/>
                    <a:pt x="3095675" y="555240"/>
                    <a:pt x="3097070" y="555240"/>
                  </a:cubicBezTo>
                  <a:cubicBezTo>
                    <a:pt x="3095675" y="541289"/>
                    <a:pt x="3097070" y="521758"/>
                    <a:pt x="3102650" y="495252"/>
                  </a:cubicBezTo>
                  <a:cubicBezTo>
                    <a:pt x="3101255" y="496647"/>
                    <a:pt x="3101255" y="498042"/>
                    <a:pt x="3099860" y="499437"/>
                  </a:cubicBezTo>
                  <a:cubicBezTo>
                    <a:pt x="3097070" y="506412"/>
                    <a:pt x="3091490" y="514783"/>
                    <a:pt x="3085909" y="527338"/>
                  </a:cubicBezTo>
                  <a:cubicBezTo>
                    <a:pt x="3087304" y="525943"/>
                    <a:pt x="3087304" y="525943"/>
                    <a:pt x="3085909" y="527338"/>
                  </a:cubicBezTo>
                  <a:close/>
                  <a:moveTo>
                    <a:pt x="3109626" y="496647"/>
                  </a:moveTo>
                  <a:cubicBezTo>
                    <a:pt x="3105440" y="520363"/>
                    <a:pt x="3104045" y="537104"/>
                    <a:pt x="3104045" y="548265"/>
                  </a:cubicBezTo>
                  <a:cubicBezTo>
                    <a:pt x="3109626" y="542684"/>
                    <a:pt x="3112416" y="537104"/>
                    <a:pt x="3115206" y="530129"/>
                  </a:cubicBezTo>
                  <a:cubicBezTo>
                    <a:pt x="3115206" y="517573"/>
                    <a:pt x="3112416" y="505017"/>
                    <a:pt x="3109626" y="496647"/>
                  </a:cubicBezTo>
                  <a:close/>
                  <a:moveTo>
                    <a:pt x="2815265" y="267854"/>
                  </a:moveTo>
                  <a:cubicBezTo>
                    <a:pt x="2816660" y="267854"/>
                    <a:pt x="2818055" y="267854"/>
                    <a:pt x="2818055" y="269250"/>
                  </a:cubicBezTo>
                  <a:cubicBezTo>
                    <a:pt x="2820845" y="272040"/>
                    <a:pt x="2820845" y="276225"/>
                    <a:pt x="2819450" y="287386"/>
                  </a:cubicBezTo>
                  <a:cubicBezTo>
                    <a:pt x="2818055" y="306917"/>
                    <a:pt x="2816660" y="343189"/>
                    <a:pt x="2829215" y="390621"/>
                  </a:cubicBezTo>
                  <a:cubicBezTo>
                    <a:pt x="2838981" y="432473"/>
                    <a:pt x="2852932" y="463165"/>
                    <a:pt x="2868277" y="484091"/>
                  </a:cubicBezTo>
                  <a:cubicBezTo>
                    <a:pt x="2887808" y="509202"/>
                    <a:pt x="2911525" y="520363"/>
                    <a:pt x="2943611" y="517573"/>
                  </a:cubicBezTo>
                  <a:cubicBezTo>
                    <a:pt x="2964538" y="516178"/>
                    <a:pt x="2996624" y="505017"/>
                    <a:pt x="3039872" y="465955"/>
                  </a:cubicBezTo>
                  <a:cubicBezTo>
                    <a:pt x="3066378" y="442239"/>
                    <a:pt x="3083119" y="418523"/>
                    <a:pt x="3083119" y="417127"/>
                  </a:cubicBezTo>
                  <a:cubicBezTo>
                    <a:pt x="3087304" y="411547"/>
                    <a:pt x="3090094" y="407362"/>
                    <a:pt x="3094280" y="410152"/>
                  </a:cubicBezTo>
                  <a:cubicBezTo>
                    <a:pt x="3097070" y="411547"/>
                    <a:pt x="3095675" y="417127"/>
                    <a:pt x="3092884" y="422708"/>
                  </a:cubicBezTo>
                  <a:cubicBezTo>
                    <a:pt x="3091490" y="428288"/>
                    <a:pt x="3088699" y="433868"/>
                    <a:pt x="3084514" y="440844"/>
                  </a:cubicBezTo>
                  <a:cubicBezTo>
                    <a:pt x="3077539" y="456190"/>
                    <a:pt x="3069168" y="477116"/>
                    <a:pt x="3067773" y="482696"/>
                  </a:cubicBezTo>
                  <a:cubicBezTo>
                    <a:pt x="3067773" y="486881"/>
                    <a:pt x="3070563" y="492462"/>
                    <a:pt x="3074749" y="499437"/>
                  </a:cubicBezTo>
                  <a:cubicBezTo>
                    <a:pt x="3077539" y="503622"/>
                    <a:pt x="3080329" y="509202"/>
                    <a:pt x="3083119" y="516178"/>
                  </a:cubicBezTo>
                  <a:cubicBezTo>
                    <a:pt x="3092884" y="496647"/>
                    <a:pt x="3098465" y="485486"/>
                    <a:pt x="3104045" y="484091"/>
                  </a:cubicBezTo>
                  <a:cubicBezTo>
                    <a:pt x="3106835" y="470140"/>
                    <a:pt x="3109626" y="457585"/>
                    <a:pt x="3112416" y="443634"/>
                  </a:cubicBezTo>
                  <a:cubicBezTo>
                    <a:pt x="3109626" y="429683"/>
                    <a:pt x="3105440" y="415732"/>
                    <a:pt x="3101255" y="401782"/>
                  </a:cubicBezTo>
                  <a:cubicBezTo>
                    <a:pt x="3095675" y="385041"/>
                    <a:pt x="3091490" y="369695"/>
                    <a:pt x="3088699" y="355744"/>
                  </a:cubicBezTo>
                  <a:cubicBezTo>
                    <a:pt x="3084514" y="334818"/>
                    <a:pt x="3081724" y="320867"/>
                    <a:pt x="3080329" y="309707"/>
                  </a:cubicBezTo>
                  <a:cubicBezTo>
                    <a:pt x="3077539" y="288781"/>
                    <a:pt x="3076144" y="281805"/>
                    <a:pt x="3067773" y="270645"/>
                  </a:cubicBezTo>
                  <a:cubicBezTo>
                    <a:pt x="3066378" y="267854"/>
                    <a:pt x="3063588" y="263669"/>
                    <a:pt x="3066378" y="260879"/>
                  </a:cubicBezTo>
                  <a:cubicBezTo>
                    <a:pt x="3069168" y="258089"/>
                    <a:pt x="3074749" y="260879"/>
                    <a:pt x="3085909" y="267854"/>
                  </a:cubicBezTo>
                  <a:cubicBezTo>
                    <a:pt x="3095675" y="274830"/>
                    <a:pt x="3113811" y="285990"/>
                    <a:pt x="3120786" y="284595"/>
                  </a:cubicBezTo>
                  <a:cubicBezTo>
                    <a:pt x="3123576" y="284595"/>
                    <a:pt x="3126366" y="281805"/>
                    <a:pt x="3127761" y="279015"/>
                  </a:cubicBezTo>
                  <a:cubicBezTo>
                    <a:pt x="3123576" y="277620"/>
                    <a:pt x="3120786" y="276225"/>
                    <a:pt x="3117996" y="274830"/>
                  </a:cubicBezTo>
                  <a:cubicBezTo>
                    <a:pt x="3113811" y="272040"/>
                    <a:pt x="3111020" y="269250"/>
                    <a:pt x="3111020" y="266459"/>
                  </a:cubicBezTo>
                  <a:cubicBezTo>
                    <a:pt x="3111020" y="265064"/>
                    <a:pt x="3112416" y="263669"/>
                    <a:pt x="3115206" y="262274"/>
                  </a:cubicBezTo>
                  <a:cubicBezTo>
                    <a:pt x="3116601" y="262274"/>
                    <a:pt x="3119391" y="262274"/>
                    <a:pt x="3122181" y="262274"/>
                  </a:cubicBezTo>
                  <a:cubicBezTo>
                    <a:pt x="3116601" y="255299"/>
                    <a:pt x="3105440" y="248323"/>
                    <a:pt x="3087304" y="242743"/>
                  </a:cubicBezTo>
                  <a:cubicBezTo>
                    <a:pt x="3035686" y="227397"/>
                    <a:pt x="2876648" y="209261"/>
                    <a:pt x="2837586" y="226002"/>
                  </a:cubicBezTo>
                  <a:cubicBezTo>
                    <a:pt x="2818055" y="234373"/>
                    <a:pt x="2801314" y="245533"/>
                    <a:pt x="2790153" y="259484"/>
                  </a:cubicBezTo>
                  <a:cubicBezTo>
                    <a:pt x="2778993" y="273435"/>
                    <a:pt x="2773412" y="287386"/>
                    <a:pt x="2774807" y="301336"/>
                  </a:cubicBezTo>
                  <a:cubicBezTo>
                    <a:pt x="2774807" y="306917"/>
                    <a:pt x="2778993" y="319472"/>
                    <a:pt x="2784573" y="336213"/>
                  </a:cubicBezTo>
                  <a:cubicBezTo>
                    <a:pt x="2791548" y="318077"/>
                    <a:pt x="2795734" y="302731"/>
                    <a:pt x="2798524" y="291571"/>
                  </a:cubicBezTo>
                  <a:cubicBezTo>
                    <a:pt x="2808289" y="274830"/>
                    <a:pt x="2809684" y="267854"/>
                    <a:pt x="2815265" y="267854"/>
                  </a:cubicBezTo>
                  <a:close/>
                  <a:moveTo>
                    <a:pt x="3112416" y="485486"/>
                  </a:moveTo>
                  <a:cubicBezTo>
                    <a:pt x="3115206" y="486881"/>
                    <a:pt x="3116601" y="491066"/>
                    <a:pt x="3116601" y="493857"/>
                  </a:cubicBezTo>
                  <a:cubicBezTo>
                    <a:pt x="3117996" y="499437"/>
                    <a:pt x="3119391" y="505017"/>
                    <a:pt x="3120786" y="513388"/>
                  </a:cubicBezTo>
                  <a:cubicBezTo>
                    <a:pt x="3122181" y="506412"/>
                    <a:pt x="3122181" y="498042"/>
                    <a:pt x="3120786" y="489671"/>
                  </a:cubicBezTo>
                  <a:cubicBezTo>
                    <a:pt x="3120786" y="479906"/>
                    <a:pt x="3117996" y="468745"/>
                    <a:pt x="3116601" y="458980"/>
                  </a:cubicBezTo>
                  <a:cubicBezTo>
                    <a:pt x="3115206" y="468745"/>
                    <a:pt x="3113811" y="477116"/>
                    <a:pt x="3112416" y="485486"/>
                  </a:cubicBezTo>
                  <a:close/>
                  <a:moveTo>
                    <a:pt x="3077539" y="269250"/>
                  </a:moveTo>
                  <a:cubicBezTo>
                    <a:pt x="3084514" y="280410"/>
                    <a:pt x="3085909" y="288781"/>
                    <a:pt x="3088699" y="308312"/>
                  </a:cubicBezTo>
                  <a:cubicBezTo>
                    <a:pt x="3090094" y="319472"/>
                    <a:pt x="3092884" y="333423"/>
                    <a:pt x="3097070" y="354349"/>
                  </a:cubicBezTo>
                  <a:cubicBezTo>
                    <a:pt x="3099860" y="368300"/>
                    <a:pt x="3104045" y="383646"/>
                    <a:pt x="3109626" y="400387"/>
                  </a:cubicBezTo>
                  <a:cubicBezTo>
                    <a:pt x="3112416" y="410152"/>
                    <a:pt x="3115206" y="419918"/>
                    <a:pt x="3117996" y="429683"/>
                  </a:cubicBezTo>
                  <a:cubicBezTo>
                    <a:pt x="3123576" y="403177"/>
                    <a:pt x="3130552" y="378065"/>
                    <a:pt x="3136132" y="354349"/>
                  </a:cubicBezTo>
                  <a:cubicBezTo>
                    <a:pt x="3141712" y="332028"/>
                    <a:pt x="3147293" y="312497"/>
                    <a:pt x="3150083" y="299941"/>
                  </a:cubicBezTo>
                  <a:cubicBezTo>
                    <a:pt x="3151478" y="295756"/>
                    <a:pt x="3151478" y="291571"/>
                    <a:pt x="3152873" y="285990"/>
                  </a:cubicBezTo>
                  <a:cubicBezTo>
                    <a:pt x="3147293" y="284595"/>
                    <a:pt x="3143107" y="283200"/>
                    <a:pt x="3138922" y="281805"/>
                  </a:cubicBezTo>
                  <a:cubicBezTo>
                    <a:pt x="3136132" y="287386"/>
                    <a:pt x="3131947" y="290176"/>
                    <a:pt x="3126366" y="291571"/>
                  </a:cubicBezTo>
                  <a:cubicBezTo>
                    <a:pt x="3116601" y="292966"/>
                    <a:pt x="3099860" y="283200"/>
                    <a:pt x="3085909" y="274830"/>
                  </a:cubicBezTo>
                  <a:cubicBezTo>
                    <a:pt x="3083119" y="272040"/>
                    <a:pt x="3080329" y="270645"/>
                    <a:pt x="3077539" y="269250"/>
                  </a:cubicBezTo>
                  <a:close/>
                  <a:moveTo>
                    <a:pt x="2460916" y="396201"/>
                  </a:moveTo>
                  <a:cubicBezTo>
                    <a:pt x="2460916" y="396201"/>
                    <a:pt x="2460916" y="396201"/>
                    <a:pt x="2460916" y="396201"/>
                  </a:cubicBezTo>
                  <a:cubicBezTo>
                    <a:pt x="2460916" y="396201"/>
                    <a:pt x="2460916" y="396201"/>
                    <a:pt x="2460916" y="396201"/>
                  </a:cubicBezTo>
                  <a:close/>
                  <a:moveTo>
                    <a:pt x="3172404" y="281805"/>
                  </a:moveTo>
                  <a:cubicBezTo>
                    <a:pt x="3183564" y="283200"/>
                    <a:pt x="3191935" y="281805"/>
                    <a:pt x="3196120" y="279015"/>
                  </a:cubicBezTo>
                  <a:cubicBezTo>
                    <a:pt x="3197515" y="277620"/>
                    <a:pt x="3198910" y="276225"/>
                    <a:pt x="3197515" y="273435"/>
                  </a:cubicBezTo>
                  <a:cubicBezTo>
                    <a:pt x="3196120" y="267854"/>
                    <a:pt x="3183564" y="256694"/>
                    <a:pt x="3159848" y="242743"/>
                  </a:cubicBezTo>
                  <a:cubicBezTo>
                    <a:pt x="3159848" y="252509"/>
                    <a:pt x="3159848" y="262274"/>
                    <a:pt x="3159848" y="270645"/>
                  </a:cubicBezTo>
                  <a:cubicBezTo>
                    <a:pt x="3165429" y="273435"/>
                    <a:pt x="3169614" y="274830"/>
                    <a:pt x="3171009" y="279015"/>
                  </a:cubicBezTo>
                  <a:cubicBezTo>
                    <a:pt x="3172404" y="279015"/>
                    <a:pt x="3172404" y="280410"/>
                    <a:pt x="3172404" y="281805"/>
                  </a:cubicBezTo>
                  <a:close/>
                  <a:moveTo>
                    <a:pt x="3159848" y="280410"/>
                  </a:moveTo>
                  <a:cubicBezTo>
                    <a:pt x="3161243" y="280410"/>
                    <a:pt x="3164033" y="280410"/>
                    <a:pt x="3165429" y="281805"/>
                  </a:cubicBezTo>
                  <a:cubicBezTo>
                    <a:pt x="3164033" y="280410"/>
                    <a:pt x="3162638" y="280410"/>
                    <a:pt x="3159848" y="279015"/>
                  </a:cubicBezTo>
                  <a:cubicBezTo>
                    <a:pt x="3159848" y="277620"/>
                    <a:pt x="3159848" y="279015"/>
                    <a:pt x="3159848" y="280410"/>
                  </a:cubicBezTo>
                  <a:close/>
                  <a:moveTo>
                    <a:pt x="3138922" y="274830"/>
                  </a:moveTo>
                  <a:cubicBezTo>
                    <a:pt x="3143107" y="276225"/>
                    <a:pt x="3148687" y="277620"/>
                    <a:pt x="3152873" y="279015"/>
                  </a:cubicBezTo>
                  <a:cubicBezTo>
                    <a:pt x="3152873" y="277620"/>
                    <a:pt x="3152873" y="276225"/>
                    <a:pt x="3152873" y="274830"/>
                  </a:cubicBezTo>
                  <a:cubicBezTo>
                    <a:pt x="3150083" y="273435"/>
                    <a:pt x="3147293" y="273435"/>
                    <a:pt x="3144502" y="272040"/>
                  </a:cubicBezTo>
                  <a:cubicBezTo>
                    <a:pt x="3143107" y="272040"/>
                    <a:pt x="3140317" y="270645"/>
                    <a:pt x="3138922" y="270645"/>
                  </a:cubicBezTo>
                  <a:cubicBezTo>
                    <a:pt x="3138922" y="272040"/>
                    <a:pt x="3138922" y="273435"/>
                    <a:pt x="3138922" y="274830"/>
                  </a:cubicBezTo>
                  <a:close/>
                  <a:moveTo>
                    <a:pt x="2721795" y="272040"/>
                  </a:moveTo>
                  <a:cubicBezTo>
                    <a:pt x="2721795" y="272040"/>
                    <a:pt x="2723190" y="272040"/>
                    <a:pt x="2721795" y="272040"/>
                  </a:cubicBezTo>
                  <a:cubicBezTo>
                    <a:pt x="2756671" y="273435"/>
                    <a:pt x="2774807" y="265064"/>
                    <a:pt x="2780388" y="242743"/>
                  </a:cubicBezTo>
                  <a:cubicBezTo>
                    <a:pt x="2781783" y="237163"/>
                    <a:pt x="2781783" y="230187"/>
                    <a:pt x="2781783" y="221817"/>
                  </a:cubicBezTo>
                  <a:cubicBezTo>
                    <a:pt x="2760857" y="234373"/>
                    <a:pt x="2744116" y="245533"/>
                    <a:pt x="2734350" y="255299"/>
                  </a:cubicBezTo>
                  <a:cubicBezTo>
                    <a:pt x="2725980" y="265064"/>
                    <a:pt x="2723190" y="270645"/>
                    <a:pt x="2721795" y="272040"/>
                  </a:cubicBezTo>
                  <a:close/>
                  <a:moveTo>
                    <a:pt x="3124971" y="267854"/>
                  </a:moveTo>
                  <a:cubicBezTo>
                    <a:pt x="3126366" y="269250"/>
                    <a:pt x="3129156" y="269250"/>
                    <a:pt x="3130552" y="270645"/>
                  </a:cubicBezTo>
                  <a:cubicBezTo>
                    <a:pt x="3130552" y="269250"/>
                    <a:pt x="3130552" y="269250"/>
                    <a:pt x="3130552" y="267854"/>
                  </a:cubicBezTo>
                  <a:cubicBezTo>
                    <a:pt x="3129156" y="269250"/>
                    <a:pt x="3126366" y="269250"/>
                    <a:pt x="3124971" y="267854"/>
                  </a:cubicBezTo>
                  <a:close/>
                  <a:moveTo>
                    <a:pt x="2933846" y="171594"/>
                  </a:moveTo>
                  <a:cubicBezTo>
                    <a:pt x="2945007" y="171594"/>
                    <a:pt x="2956167" y="172989"/>
                    <a:pt x="2967328" y="174384"/>
                  </a:cubicBezTo>
                  <a:cubicBezTo>
                    <a:pt x="3025921" y="184150"/>
                    <a:pt x="3085909" y="200891"/>
                    <a:pt x="3133342" y="221817"/>
                  </a:cubicBezTo>
                  <a:cubicBezTo>
                    <a:pt x="3140317" y="224607"/>
                    <a:pt x="3145897" y="227397"/>
                    <a:pt x="3152873" y="230187"/>
                  </a:cubicBezTo>
                  <a:cubicBezTo>
                    <a:pt x="3150083" y="178570"/>
                    <a:pt x="3136132" y="119976"/>
                    <a:pt x="3112416" y="86495"/>
                  </a:cubicBezTo>
                  <a:cubicBezTo>
                    <a:pt x="3098465" y="65569"/>
                    <a:pt x="3077539" y="51618"/>
                    <a:pt x="3049637" y="41852"/>
                  </a:cubicBezTo>
                  <a:cubicBezTo>
                    <a:pt x="3037081" y="37667"/>
                    <a:pt x="3024526" y="34877"/>
                    <a:pt x="3017550" y="34877"/>
                  </a:cubicBezTo>
                  <a:cubicBezTo>
                    <a:pt x="3021736" y="53013"/>
                    <a:pt x="3024526" y="75334"/>
                    <a:pt x="3024526" y="92075"/>
                  </a:cubicBezTo>
                  <a:cubicBezTo>
                    <a:pt x="3024526" y="107421"/>
                    <a:pt x="3024526" y="122767"/>
                    <a:pt x="3024526" y="135322"/>
                  </a:cubicBezTo>
                  <a:cubicBezTo>
                    <a:pt x="3023131" y="156248"/>
                    <a:pt x="3020341" y="157643"/>
                    <a:pt x="3018946" y="159039"/>
                  </a:cubicBezTo>
                  <a:cubicBezTo>
                    <a:pt x="3017550" y="160434"/>
                    <a:pt x="3014760" y="160434"/>
                    <a:pt x="3011970" y="159039"/>
                  </a:cubicBezTo>
                  <a:cubicBezTo>
                    <a:pt x="3010575" y="157643"/>
                    <a:pt x="3007785" y="153458"/>
                    <a:pt x="3004995" y="135322"/>
                  </a:cubicBezTo>
                  <a:cubicBezTo>
                    <a:pt x="3003600" y="124162"/>
                    <a:pt x="3002205" y="110211"/>
                    <a:pt x="3000810" y="96260"/>
                  </a:cubicBezTo>
                  <a:cubicBezTo>
                    <a:pt x="2999414" y="76729"/>
                    <a:pt x="2998020" y="39062"/>
                    <a:pt x="3002205" y="30692"/>
                  </a:cubicBezTo>
                  <a:cubicBezTo>
                    <a:pt x="3003600" y="27902"/>
                    <a:pt x="3004995" y="26506"/>
                    <a:pt x="3006390" y="26506"/>
                  </a:cubicBezTo>
                  <a:cubicBezTo>
                    <a:pt x="3006390" y="26506"/>
                    <a:pt x="3006390" y="26506"/>
                    <a:pt x="3006390" y="26506"/>
                  </a:cubicBezTo>
                  <a:cubicBezTo>
                    <a:pt x="3004995" y="23716"/>
                    <a:pt x="3003600" y="20926"/>
                    <a:pt x="3002205" y="18136"/>
                  </a:cubicBezTo>
                  <a:cubicBezTo>
                    <a:pt x="2982674" y="-2790"/>
                    <a:pt x="2953377" y="1395"/>
                    <a:pt x="2907340" y="16741"/>
                  </a:cubicBezTo>
                  <a:cubicBezTo>
                    <a:pt x="2903154" y="18136"/>
                    <a:pt x="2897574" y="20926"/>
                    <a:pt x="2893389" y="25111"/>
                  </a:cubicBezTo>
                  <a:cubicBezTo>
                    <a:pt x="2893389" y="25111"/>
                    <a:pt x="2893389" y="25111"/>
                    <a:pt x="2893389" y="25111"/>
                  </a:cubicBezTo>
                  <a:cubicBezTo>
                    <a:pt x="2893389" y="30692"/>
                    <a:pt x="2890599" y="61383"/>
                    <a:pt x="2886413" y="93470"/>
                  </a:cubicBezTo>
                  <a:cubicBezTo>
                    <a:pt x="2883623" y="111606"/>
                    <a:pt x="2882228" y="125557"/>
                    <a:pt x="2879438" y="135322"/>
                  </a:cubicBezTo>
                  <a:cubicBezTo>
                    <a:pt x="2875253" y="153458"/>
                    <a:pt x="2872463" y="157643"/>
                    <a:pt x="2868277" y="157643"/>
                  </a:cubicBezTo>
                  <a:cubicBezTo>
                    <a:pt x="2866882" y="157643"/>
                    <a:pt x="2864092" y="157643"/>
                    <a:pt x="2861302" y="153458"/>
                  </a:cubicBezTo>
                  <a:cubicBezTo>
                    <a:pt x="2857117" y="145088"/>
                    <a:pt x="2854327" y="128347"/>
                    <a:pt x="2855722" y="107421"/>
                  </a:cubicBezTo>
                  <a:cubicBezTo>
                    <a:pt x="2857117" y="85100"/>
                    <a:pt x="2861302" y="64173"/>
                    <a:pt x="2868277" y="47433"/>
                  </a:cubicBezTo>
                  <a:cubicBezTo>
                    <a:pt x="2871068" y="41852"/>
                    <a:pt x="2873858" y="36272"/>
                    <a:pt x="2876648" y="30692"/>
                  </a:cubicBezTo>
                  <a:cubicBezTo>
                    <a:pt x="2875253" y="32087"/>
                    <a:pt x="2872463" y="34877"/>
                    <a:pt x="2869672" y="37667"/>
                  </a:cubicBezTo>
                  <a:cubicBezTo>
                    <a:pt x="2859907" y="46037"/>
                    <a:pt x="2847351" y="59988"/>
                    <a:pt x="2825030" y="82309"/>
                  </a:cubicBezTo>
                  <a:cubicBezTo>
                    <a:pt x="2788758" y="119976"/>
                    <a:pt x="2788758" y="170199"/>
                    <a:pt x="2788758" y="207866"/>
                  </a:cubicBezTo>
                  <a:cubicBezTo>
                    <a:pt x="2788758" y="207866"/>
                    <a:pt x="2788758" y="207866"/>
                    <a:pt x="2788758" y="209261"/>
                  </a:cubicBezTo>
                  <a:cubicBezTo>
                    <a:pt x="2795734" y="205076"/>
                    <a:pt x="2802709" y="202286"/>
                    <a:pt x="2809684" y="199496"/>
                  </a:cubicBezTo>
                  <a:cubicBezTo>
                    <a:pt x="2841771" y="186940"/>
                    <a:pt x="2886413" y="171594"/>
                    <a:pt x="2933846" y="171594"/>
                  </a:cubicBezTo>
                  <a:close/>
                  <a:moveTo>
                    <a:pt x="2869672" y="152063"/>
                  </a:moveTo>
                  <a:cubicBezTo>
                    <a:pt x="2869672" y="152063"/>
                    <a:pt x="2869672" y="152063"/>
                    <a:pt x="2869672" y="152063"/>
                  </a:cubicBezTo>
                  <a:cubicBezTo>
                    <a:pt x="2869672" y="152063"/>
                    <a:pt x="2869672" y="152063"/>
                    <a:pt x="2869672" y="152063"/>
                  </a:cubicBezTo>
                  <a:close/>
                  <a:moveTo>
                    <a:pt x="2886413" y="33482"/>
                  </a:moveTo>
                  <a:cubicBezTo>
                    <a:pt x="2882228" y="37667"/>
                    <a:pt x="2879438" y="44642"/>
                    <a:pt x="2876648" y="51618"/>
                  </a:cubicBezTo>
                  <a:cubicBezTo>
                    <a:pt x="2861302" y="86495"/>
                    <a:pt x="2862697" y="135322"/>
                    <a:pt x="2869672" y="150668"/>
                  </a:cubicBezTo>
                  <a:cubicBezTo>
                    <a:pt x="2871068" y="146483"/>
                    <a:pt x="2876648" y="133927"/>
                    <a:pt x="2880833" y="90680"/>
                  </a:cubicBezTo>
                  <a:cubicBezTo>
                    <a:pt x="2883623" y="68359"/>
                    <a:pt x="2885018" y="46037"/>
                    <a:pt x="2886413" y="33482"/>
                  </a:cubicBezTo>
                  <a:close/>
                  <a:moveTo>
                    <a:pt x="3007785" y="34877"/>
                  </a:moveTo>
                  <a:cubicBezTo>
                    <a:pt x="3006390" y="40457"/>
                    <a:pt x="3004995" y="64173"/>
                    <a:pt x="3007785" y="94865"/>
                  </a:cubicBezTo>
                  <a:cubicBezTo>
                    <a:pt x="3009180" y="110211"/>
                    <a:pt x="3010575" y="124162"/>
                    <a:pt x="3011970" y="133927"/>
                  </a:cubicBezTo>
                  <a:cubicBezTo>
                    <a:pt x="3013365" y="142298"/>
                    <a:pt x="3014760" y="146483"/>
                    <a:pt x="3014760" y="149273"/>
                  </a:cubicBezTo>
                  <a:cubicBezTo>
                    <a:pt x="3016155" y="139508"/>
                    <a:pt x="3017550" y="117186"/>
                    <a:pt x="3017550" y="90680"/>
                  </a:cubicBezTo>
                  <a:cubicBezTo>
                    <a:pt x="3016155" y="66964"/>
                    <a:pt x="3013365" y="47433"/>
                    <a:pt x="3010575" y="34877"/>
                  </a:cubicBezTo>
                  <a:cubicBezTo>
                    <a:pt x="3009180" y="34877"/>
                    <a:pt x="3007785" y="34877"/>
                    <a:pt x="3007785" y="34877"/>
                  </a:cubicBezTo>
                  <a:close/>
                </a:path>
              </a:pathLst>
            </a:custGeom>
            <a:solidFill>
              <a:srgbClr val="34302F"/>
            </a:solidFill>
            <a:ln w="13943" cap="flat">
              <a:noFill/>
              <a:prstDash val="solid"/>
              <a:miter/>
            </a:ln>
          </p:spPr>
          <p:txBody>
            <a:bodyPr rtlCol="0" anchor="ctr"/>
            <a:lstStyle/>
            <a:p>
              <a:endParaRPr lang="en-US"/>
            </a:p>
          </p:txBody>
        </p:sp>
      </p:grpSp>
      <p:sp>
        <p:nvSpPr>
          <p:cNvPr id="61" name="Freeform 60">
            <a:extLst>
              <a:ext uri="{FF2B5EF4-FFF2-40B4-BE49-F238E27FC236}">
                <a16:creationId xmlns:a16="http://schemas.microsoft.com/office/drawing/2014/main" id="{33F00228-D1F6-839C-8A89-0E6EF5E5D846}"/>
              </a:ext>
            </a:extLst>
          </p:cNvPr>
          <p:cNvSpPr/>
          <p:nvPr userDrawn="1"/>
        </p:nvSpPr>
        <p:spPr>
          <a:xfrm rot="16200000">
            <a:off x="-7150469" y="3564124"/>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409" name="Picture 1408">
            <a:extLst>
              <a:ext uri="{FF2B5EF4-FFF2-40B4-BE49-F238E27FC236}">
                <a16:creationId xmlns:a16="http://schemas.microsoft.com/office/drawing/2014/main" id="{DCB582D5-A3FE-08DF-D6F0-E1FB02D8E6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6266867" y="9887556"/>
            <a:ext cx="1193701" cy="2741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954960"/>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Newsletter Cover ">
    <p:spTree>
      <p:nvGrpSpPr>
        <p:cNvPr id="1" name=""/>
        <p:cNvGrpSpPr/>
        <p:nvPr/>
      </p:nvGrpSpPr>
      <p:grpSpPr>
        <a:xfrm>
          <a:off x="0" y="0"/>
          <a:ext cx="0" cy="0"/>
          <a:chOff x="0" y="0"/>
          <a:chExt cx="0" cy="0"/>
        </a:xfrm>
      </p:grpSpPr>
      <p:sp>
        <p:nvSpPr>
          <p:cNvPr id="503" name="Graphic 6">
            <a:extLst>
              <a:ext uri="{FF2B5EF4-FFF2-40B4-BE49-F238E27FC236}">
                <a16:creationId xmlns:a16="http://schemas.microsoft.com/office/drawing/2014/main" id="{28EF0E0B-4669-6046-9E0C-86FDC0F22AC9}"/>
              </a:ext>
            </a:extLst>
          </p:cNvPr>
          <p:cNvSpPr/>
          <p:nvPr userDrawn="1"/>
        </p:nvSpPr>
        <p:spPr>
          <a:xfrm>
            <a:off x="4056932" y="4407360"/>
            <a:ext cx="2854885" cy="5290877"/>
          </a:xfrm>
          <a:custGeom>
            <a:avLst/>
            <a:gdLst>
              <a:gd name="connsiteX0" fmla="*/ 0 w 665539"/>
              <a:gd name="connsiteY0" fmla="*/ 0 h 1233607"/>
              <a:gd name="connsiteX1" fmla="*/ 665540 w 665539"/>
              <a:gd name="connsiteY1" fmla="*/ 0 h 1233607"/>
              <a:gd name="connsiteX2" fmla="*/ 665540 w 665539"/>
              <a:gd name="connsiteY2" fmla="*/ 1233608 h 1233607"/>
              <a:gd name="connsiteX3" fmla="*/ 0 w 665539"/>
              <a:gd name="connsiteY3" fmla="*/ 1233608 h 1233607"/>
            </a:gdLst>
            <a:ahLst/>
            <a:cxnLst>
              <a:cxn ang="0">
                <a:pos x="connsiteX0" y="connsiteY0"/>
              </a:cxn>
              <a:cxn ang="0">
                <a:pos x="connsiteX1" y="connsiteY1"/>
              </a:cxn>
              <a:cxn ang="0">
                <a:pos x="connsiteX2" y="connsiteY2"/>
              </a:cxn>
              <a:cxn ang="0">
                <a:pos x="connsiteX3" y="connsiteY3"/>
              </a:cxn>
            </a:cxnLst>
            <a:rect l="l" t="t" r="r" b="b"/>
            <a:pathLst>
              <a:path w="665539" h="1233607">
                <a:moveTo>
                  <a:pt x="0" y="0"/>
                </a:moveTo>
                <a:lnTo>
                  <a:pt x="665540" y="0"/>
                </a:lnTo>
                <a:lnTo>
                  <a:pt x="665540" y="1233608"/>
                </a:lnTo>
                <a:lnTo>
                  <a:pt x="0" y="1233608"/>
                </a:lnTo>
                <a:close/>
              </a:path>
            </a:pathLst>
          </a:custGeom>
          <a:solidFill>
            <a:srgbClr val="7CD0E4"/>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73" name="Text Placeholder 32">
            <a:extLst>
              <a:ext uri="{FF2B5EF4-FFF2-40B4-BE49-F238E27FC236}">
                <a16:creationId xmlns:a16="http://schemas.microsoft.com/office/drawing/2014/main" id="{8D8F631A-14D5-3B4C-882E-282DD5B3320F}"/>
              </a:ext>
            </a:extLst>
          </p:cNvPr>
          <p:cNvSpPr>
            <a:spLocks noGrp="1"/>
          </p:cNvSpPr>
          <p:nvPr userDrawn="1">
            <p:ph type="body" sz="quarter" idx="34" hasCustomPrompt="1"/>
          </p:nvPr>
        </p:nvSpPr>
        <p:spPr>
          <a:xfrm>
            <a:off x="4982665" y="1311891"/>
            <a:ext cx="2272211" cy="411621"/>
          </a:xfrm>
          <a:prstGeom prst="rect">
            <a:avLst/>
          </a:prstGeom>
        </p:spPr>
        <p:txBody>
          <a:bodyPr anchor="ctr">
            <a:noAutofit/>
          </a:bodyPr>
          <a:lstStyle>
            <a:lvl1pPr marL="0" indent="0" algn="r">
              <a:buNone/>
              <a:defRPr sz="999" b="0" i="0">
                <a:solidFill>
                  <a:srgbClr val="000000"/>
                </a:solidFill>
                <a:latin typeface="Calibri" panose="020F0502020204030204" pitchFamily="34" charset="0"/>
                <a:cs typeface="Calibri" panose="020F0502020204030204" pitchFamily="34" charset="0"/>
              </a:defRPr>
            </a:lvl1pPr>
            <a:lvl2pPr marL="584228" indent="0">
              <a:buNone/>
              <a:defRPr sz="4948">
                <a:solidFill>
                  <a:srgbClr val="011E3B"/>
                </a:solidFill>
                <a:latin typeface="Montserrat" pitchFamily="2" charset="77"/>
              </a:defRPr>
            </a:lvl2pPr>
            <a:lvl3pPr marL="1168461" indent="0">
              <a:buNone/>
              <a:defRPr sz="4948">
                <a:solidFill>
                  <a:srgbClr val="011E3B"/>
                </a:solidFill>
                <a:latin typeface="Montserrat" pitchFamily="2" charset="77"/>
              </a:defRPr>
            </a:lvl3pPr>
            <a:lvl4pPr marL="1752687" indent="0">
              <a:buNone/>
              <a:defRPr sz="4948">
                <a:solidFill>
                  <a:srgbClr val="011E3B"/>
                </a:solidFill>
                <a:latin typeface="Montserrat" pitchFamily="2" charset="77"/>
              </a:defRPr>
            </a:lvl4pPr>
            <a:lvl5pPr marL="2336919" indent="0">
              <a:buNone/>
              <a:defRPr sz="4948">
                <a:solidFill>
                  <a:srgbClr val="011E3B"/>
                </a:solidFill>
                <a:latin typeface="Montserrat" pitchFamily="2" charset="77"/>
              </a:defRPr>
            </a:lvl5pPr>
          </a:lstStyle>
          <a:p>
            <a:pPr lvl="0"/>
            <a:r>
              <a:rPr lang="en-GB" dirty="0"/>
              <a:t>ISSUE 1   24.08.2022</a:t>
            </a:r>
            <a:endParaRPr lang="en-US" dirty="0"/>
          </a:p>
        </p:txBody>
      </p:sp>
      <p:sp>
        <p:nvSpPr>
          <p:cNvPr id="664" name="Graphic 3">
            <a:extLst>
              <a:ext uri="{FF2B5EF4-FFF2-40B4-BE49-F238E27FC236}">
                <a16:creationId xmlns:a16="http://schemas.microsoft.com/office/drawing/2014/main" id="{E5D74D97-89B8-5A41-83C2-3E5D17A9AC38}"/>
              </a:ext>
            </a:extLst>
          </p:cNvPr>
          <p:cNvSpPr/>
          <p:nvPr userDrawn="1"/>
        </p:nvSpPr>
        <p:spPr>
          <a:xfrm>
            <a:off x="2391880" y="3875635"/>
            <a:ext cx="1716156"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sz="1283" b="0" i="0" dirty="0">
              <a:latin typeface="Calibri" panose="020F0502020204030204" pitchFamily="34" charset="0"/>
            </a:endParaRPr>
          </a:p>
        </p:txBody>
      </p:sp>
      <p:sp>
        <p:nvSpPr>
          <p:cNvPr id="672" name="Text Placeholder 32">
            <a:extLst>
              <a:ext uri="{FF2B5EF4-FFF2-40B4-BE49-F238E27FC236}">
                <a16:creationId xmlns:a16="http://schemas.microsoft.com/office/drawing/2014/main" id="{2AFAAACA-7971-3741-A456-5D913E2EA3D8}"/>
              </a:ext>
            </a:extLst>
          </p:cNvPr>
          <p:cNvSpPr>
            <a:spLocks noGrp="1"/>
          </p:cNvSpPr>
          <p:nvPr userDrawn="1">
            <p:ph type="body" sz="quarter" idx="14" hasCustomPrompt="1"/>
          </p:nvPr>
        </p:nvSpPr>
        <p:spPr>
          <a:xfrm>
            <a:off x="4230255" y="6113496"/>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01</a:t>
            </a:r>
            <a:endParaRPr lang="en-US" dirty="0"/>
          </a:p>
        </p:txBody>
      </p:sp>
      <p:sp>
        <p:nvSpPr>
          <p:cNvPr id="673" name="Text Placeholder 32">
            <a:extLst>
              <a:ext uri="{FF2B5EF4-FFF2-40B4-BE49-F238E27FC236}">
                <a16:creationId xmlns:a16="http://schemas.microsoft.com/office/drawing/2014/main" id="{BF043842-7285-5643-8599-FCE081A22DD7}"/>
              </a:ext>
            </a:extLst>
          </p:cNvPr>
          <p:cNvSpPr>
            <a:spLocks noGrp="1"/>
          </p:cNvSpPr>
          <p:nvPr userDrawn="1">
            <p:ph type="body" sz="quarter" idx="15" hasCustomPrompt="1"/>
          </p:nvPr>
        </p:nvSpPr>
        <p:spPr>
          <a:xfrm>
            <a:off x="4775345" y="6103681"/>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4" name="Text Placeholder 32">
            <a:extLst>
              <a:ext uri="{FF2B5EF4-FFF2-40B4-BE49-F238E27FC236}">
                <a16:creationId xmlns:a16="http://schemas.microsoft.com/office/drawing/2014/main" id="{AA3A96B1-F3EF-4641-A5BD-DF90D4FD6257}"/>
              </a:ext>
            </a:extLst>
          </p:cNvPr>
          <p:cNvSpPr>
            <a:spLocks noGrp="1"/>
          </p:cNvSpPr>
          <p:nvPr userDrawn="1">
            <p:ph type="body" sz="quarter" idx="16" hasCustomPrompt="1"/>
          </p:nvPr>
        </p:nvSpPr>
        <p:spPr>
          <a:xfrm>
            <a:off x="4230255" y="6629823"/>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02</a:t>
            </a:r>
            <a:endParaRPr lang="en-US" dirty="0"/>
          </a:p>
        </p:txBody>
      </p:sp>
      <p:sp>
        <p:nvSpPr>
          <p:cNvPr id="675" name="Text Placeholder 32">
            <a:extLst>
              <a:ext uri="{FF2B5EF4-FFF2-40B4-BE49-F238E27FC236}">
                <a16:creationId xmlns:a16="http://schemas.microsoft.com/office/drawing/2014/main" id="{29558AD5-958D-F44B-A2AD-1C2C65870890}"/>
              </a:ext>
            </a:extLst>
          </p:cNvPr>
          <p:cNvSpPr>
            <a:spLocks noGrp="1"/>
          </p:cNvSpPr>
          <p:nvPr userDrawn="1">
            <p:ph type="body" sz="quarter" idx="17" hasCustomPrompt="1"/>
          </p:nvPr>
        </p:nvSpPr>
        <p:spPr>
          <a:xfrm>
            <a:off x="4775345" y="6620006"/>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6" name="Text Placeholder 32">
            <a:extLst>
              <a:ext uri="{FF2B5EF4-FFF2-40B4-BE49-F238E27FC236}">
                <a16:creationId xmlns:a16="http://schemas.microsoft.com/office/drawing/2014/main" id="{A8B68939-D782-DC4D-9309-5BD5FB883152}"/>
              </a:ext>
            </a:extLst>
          </p:cNvPr>
          <p:cNvSpPr>
            <a:spLocks noGrp="1"/>
          </p:cNvSpPr>
          <p:nvPr userDrawn="1">
            <p:ph type="body" sz="quarter" idx="18" hasCustomPrompt="1"/>
          </p:nvPr>
        </p:nvSpPr>
        <p:spPr>
          <a:xfrm>
            <a:off x="4230255" y="7113292"/>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03</a:t>
            </a:r>
            <a:endParaRPr lang="en-US" dirty="0"/>
          </a:p>
        </p:txBody>
      </p:sp>
      <p:sp>
        <p:nvSpPr>
          <p:cNvPr id="677" name="Text Placeholder 32">
            <a:extLst>
              <a:ext uri="{FF2B5EF4-FFF2-40B4-BE49-F238E27FC236}">
                <a16:creationId xmlns:a16="http://schemas.microsoft.com/office/drawing/2014/main" id="{0806C4AF-F5CD-B940-AB05-87670F0E33F6}"/>
              </a:ext>
            </a:extLst>
          </p:cNvPr>
          <p:cNvSpPr>
            <a:spLocks noGrp="1"/>
          </p:cNvSpPr>
          <p:nvPr userDrawn="1">
            <p:ph type="body" sz="quarter" idx="19" hasCustomPrompt="1"/>
          </p:nvPr>
        </p:nvSpPr>
        <p:spPr>
          <a:xfrm>
            <a:off x="4775345" y="7103474"/>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8" name="Text Placeholder 32">
            <a:extLst>
              <a:ext uri="{FF2B5EF4-FFF2-40B4-BE49-F238E27FC236}">
                <a16:creationId xmlns:a16="http://schemas.microsoft.com/office/drawing/2014/main" id="{6EC21094-B5A3-AE49-8969-A030851A3748}"/>
              </a:ext>
            </a:extLst>
          </p:cNvPr>
          <p:cNvSpPr>
            <a:spLocks noGrp="1"/>
          </p:cNvSpPr>
          <p:nvPr userDrawn="1">
            <p:ph type="body" sz="quarter" idx="20" hasCustomPrompt="1"/>
          </p:nvPr>
        </p:nvSpPr>
        <p:spPr>
          <a:xfrm>
            <a:off x="4230255" y="7600857"/>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04</a:t>
            </a:r>
            <a:endParaRPr lang="en-US" dirty="0"/>
          </a:p>
        </p:txBody>
      </p:sp>
      <p:sp>
        <p:nvSpPr>
          <p:cNvPr id="679" name="Text Placeholder 32">
            <a:extLst>
              <a:ext uri="{FF2B5EF4-FFF2-40B4-BE49-F238E27FC236}">
                <a16:creationId xmlns:a16="http://schemas.microsoft.com/office/drawing/2014/main" id="{0D725BF1-0111-3349-A3AC-27BA633CBBD4}"/>
              </a:ext>
            </a:extLst>
          </p:cNvPr>
          <p:cNvSpPr>
            <a:spLocks noGrp="1"/>
          </p:cNvSpPr>
          <p:nvPr userDrawn="1">
            <p:ph type="body" sz="quarter" idx="21" hasCustomPrompt="1"/>
          </p:nvPr>
        </p:nvSpPr>
        <p:spPr>
          <a:xfrm>
            <a:off x="4775345" y="7591040"/>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0" name="Text Placeholder 32">
            <a:extLst>
              <a:ext uri="{FF2B5EF4-FFF2-40B4-BE49-F238E27FC236}">
                <a16:creationId xmlns:a16="http://schemas.microsoft.com/office/drawing/2014/main" id="{D5632353-7F94-0B41-B9A1-24B346BECA42}"/>
              </a:ext>
            </a:extLst>
          </p:cNvPr>
          <p:cNvSpPr>
            <a:spLocks noGrp="1"/>
          </p:cNvSpPr>
          <p:nvPr userDrawn="1">
            <p:ph type="body" sz="quarter" idx="22" hasCustomPrompt="1"/>
          </p:nvPr>
        </p:nvSpPr>
        <p:spPr>
          <a:xfrm>
            <a:off x="4230255" y="8129449"/>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05</a:t>
            </a:r>
            <a:endParaRPr lang="en-US" dirty="0"/>
          </a:p>
        </p:txBody>
      </p:sp>
      <p:sp>
        <p:nvSpPr>
          <p:cNvPr id="681" name="Text Placeholder 32">
            <a:extLst>
              <a:ext uri="{FF2B5EF4-FFF2-40B4-BE49-F238E27FC236}">
                <a16:creationId xmlns:a16="http://schemas.microsoft.com/office/drawing/2014/main" id="{9C35CC62-DBA3-3C41-BDB5-12117CC26DEF}"/>
              </a:ext>
            </a:extLst>
          </p:cNvPr>
          <p:cNvSpPr>
            <a:spLocks noGrp="1"/>
          </p:cNvSpPr>
          <p:nvPr userDrawn="1">
            <p:ph type="body" sz="quarter" idx="23" hasCustomPrompt="1"/>
          </p:nvPr>
        </p:nvSpPr>
        <p:spPr>
          <a:xfrm>
            <a:off x="4775345" y="8119630"/>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2" name="Text Placeholder 32">
            <a:extLst>
              <a:ext uri="{FF2B5EF4-FFF2-40B4-BE49-F238E27FC236}">
                <a16:creationId xmlns:a16="http://schemas.microsoft.com/office/drawing/2014/main" id="{AD41842A-29AA-AF4B-A289-A85104AB8339}"/>
              </a:ext>
            </a:extLst>
          </p:cNvPr>
          <p:cNvSpPr>
            <a:spLocks noGrp="1"/>
          </p:cNvSpPr>
          <p:nvPr userDrawn="1">
            <p:ph type="body" sz="quarter" idx="24" hasCustomPrompt="1"/>
          </p:nvPr>
        </p:nvSpPr>
        <p:spPr>
          <a:xfrm>
            <a:off x="4230255" y="8621915"/>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06</a:t>
            </a:r>
            <a:endParaRPr lang="en-US" dirty="0"/>
          </a:p>
        </p:txBody>
      </p:sp>
      <p:sp>
        <p:nvSpPr>
          <p:cNvPr id="683" name="Text Placeholder 32">
            <a:extLst>
              <a:ext uri="{FF2B5EF4-FFF2-40B4-BE49-F238E27FC236}">
                <a16:creationId xmlns:a16="http://schemas.microsoft.com/office/drawing/2014/main" id="{21B09E84-C27C-6A4A-BDA8-AC4B4565CC3E}"/>
              </a:ext>
            </a:extLst>
          </p:cNvPr>
          <p:cNvSpPr>
            <a:spLocks noGrp="1"/>
          </p:cNvSpPr>
          <p:nvPr userDrawn="1">
            <p:ph type="body" sz="quarter" idx="25" hasCustomPrompt="1"/>
          </p:nvPr>
        </p:nvSpPr>
        <p:spPr>
          <a:xfrm>
            <a:off x="4775345" y="8612097"/>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4" name="Text Placeholder 32">
            <a:extLst>
              <a:ext uri="{FF2B5EF4-FFF2-40B4-BE49-F238E27FC236}">
                <a16:creationId xmlns:a16="http://schemas.microsoft.com/office/drawing/2014/main" id="{793B3313-6B70-1C41-BD02-3727E7D01BBD}"/>
              </a:ext>
            </a:extLst>
          </p:cNvPr>
          <p:cNvSpPr>
            <a:spLocks noGrp="1"/>
          </p:cNvSpPr>
          <p:nvPr userDrawn="1">
            <p:ph type="body" sz="quarter" idx="30" hasCustomPrompt="1"/>
          </p:nvPr>
        </p:nvSpPr>
        <p:spPr>
          <a:xfrm>
            <a:off x="391247" y="5572543"/>
            <a:ext cx="3425390" cy="921016"/>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5" name="Text Placeholder 32">
            <a:extLst>
              <a:ext uri="{FF2B5EF4-FFF2-40B4-BE49-F238E27FC236}">
                <a16:creationId xmlns:a16="http://schemas.microsoft.com/office/drawing/2014/main" id="{0586C484-C1B7-3A41-8380-69C218766A57}"/>
              </a:ext>
            </a:extLst>
          </p:cNvPr>
          <p:cNvSpPr>
            <a:spLocks noGrp="1"/>
          </p:cNvSpPr>
          <p:nvPr userDrawn="1">
            <p:ph type="body" sz="quarter" idx="31" hasCustomPrompt="1"/>
          </p:nvPr>
        </p:nvSpPr>
        <p:spPr>
          <a:xfrm>
            <a:off x="375200" y="6707138"/>
            <a:ext cx="3425391" cy="3177696"/>
          </a:xfrm>
          <a:prstGeom prst="rect">
            <a:avLst/>
          </a:prstGeom>
        </p:spPr>
        <p:txBody>
          <a:bodyPr anchor="t">
            <a:noAutofit/>
          </a:bodyPr>
          <a:lstStyle>
            <a:lvl1pPr marL="0" indent="0" algn="l">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987" name="Graphic 6">
            <a:extLst>
              <a:ext uri="{FF2B5EF4-FFF2-40B4-BE49-F238E27FC236}">
                <a16:creationId xmlns:a16="http://schemas.microsoft.com/office/drawing/2014/main" id="{D8EC2B00-4B0A-6445-99C4-C894A24FA35C}"/>
              </a:ext>
            </a:extLst>
          </p:cNvPr>
          <p:cNvSpPr/>
          <p:nvPr/>
        </p:nvSpPr>
        <p:spPr>
          <a:xfrm rot="5400000">
            <a:off x="5267169" y="8371703"/>
            <a:ext cx="434928" cy="26522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F48043"/>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502" name="Picture Placeholder 501">
            <a:extLst>
              <a:ext uri="{FF2B5EF4-FFF2-40B4-BE49-F238E27FC236}">
                <a16:creationId xmlns:a16="http://schemas.microsoft.com/office/drawing/2014/main" id="{A0BFDE72-964C-D043-AB11-9B5A476BA179}"/>
              </a:ext>
            </a:extLst>
          </p:cNvPr>
          <p:cNvSpPr>
            <a:spLocks noGrp="1"/>
          </p:cNvSpPr>
          <p:nvPr>
            <p:ph type="pic" sz="quarter" idx="36"/>
          </p:nvPr>
        </p:nvSpPr>
        <p:spPr>
          <a:xfrm>
            <a:off x="415926" y="1879514"/>
            <a:ext cx="6838950" cy="3429531"/>
          </a:xfrm>
          <a:custGeom>
            <a:avLst/>
            <a:gdLst>
              <a:gd name="connsiteX0" fmla="*/ 0 w 6838950"/>
              <a:gd name="connsiteY0" fmla="*/ 0 h 3429531"/>
              <a:gd name="connsiteX1" fmla="*/ 6838950 w 6838950"/>
              <a:gd name="connsiteY1" fmla="*/ 0 h 3429531"/>
              <a:gd name="connsiteX2" fmla="*/ 6838950 w 6838950"/>
              <a:gd name="connsiteY2" fmla="*/ 3429531 h 3429531"/>
              <a:gd name="connsiteX3" fmla="*/ 6495896 w 6838950"/>
              <a:gd name="connsiteY3" fmla="*/ 3429531 h 3429531"/>
              <a:gd name="connsiteX4" fmla="*/ 6495896 w 6838950"/>
              <a:gd name="connsiteY4" fmla="*/ 2527844 h 3429531"/>
              <a:gd name="connsiteX5" fmla="*/ 3641007 w 6838950"/>
              <a:gd name="connsiteY5" fmla="*/ 2527844 h 3429531"/>
              <a:gd name="connsiteX6" fmla="*/ 3641007 w 6838950"/>
              <a:gd name="connsiteY6" fmla="*/ 3429531 h 3429531"/>
              <a:gd name="connsiteX7" fmla="*/ 0 w 6838950"/>
              <a:gd name="connsiteY7" fmla="*/ 3429531 h 342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8950" h="3429531">
                <a:moveTo>
                  <a:pt x="0" y="0"/>
                </a:moveTo>
                <a:lnTo>
                  <a:pt x="6838950" y="0"/>
                </a:lnTo>
                <a:lnTo>
                  <a:pt x="6838950" y="3429531"/>
                </a:lnTo>
                <a:lnTo>
                  <a:pt x="6495896" y="3429531"/>
                </a:lnTo>
                <a:lnTo>
                  <a:pt x="6495896" y="2527844"/>
                </a:lnTo>
                <a:lnTo>
                  <a:pt x="3641007" y="2527844"/>
                </a:lnTo>
                <a:lnTo>
                  <a:pt x="3641007" y="3429531"/>
                </a:lnTo>
                <a:lnTo>
                  <a:pt x="0" y="3429531"/>
                </a:lnTo>
                <a:close/>
              </a:path>
            </a:pathLst>
          </a:custGeom>
          <a:solidFill>
            <a:schemeClr val="bg1">
              <a:lumMod val="85000"/>
            </a:schemeClr>
          </a:solidFill>
        </p:spPr>
        <p:txBody>
          <a:bodyPr wrap="square">
            <a:noAutofit/>
          </a:bodyPr>
          <a:lstStyle>
            <a:lvl1pPr marL="0" indent="0">
              <a:buNone/>
              <a:defRPr sz="1101" b="0" i="0">
                <a:latin typeface="Calibri" panose="020F0502020204030204" pitchFamily="34" charset="0"/>
                <a:cs typeface="Calibri" panose="020F0502020204030204" pitchFamily="34" charset="0"/>
              </a:defRPr>
            </a:lvl1pPr>
          </a:lstStyle>
          <a:p>
            <a:endParaRPr lang="en-US" dirty="0"/>
          </a:p>
        </p:txBody>
      </p:sp>
      <p:sp>
        <p:nvSpPr>
          <p:cNvPr id="504" name="Text Placeholder 32">
            <a:extLst>
              <a:ext uri="{FF2B5EF4-FFF2-40B4-BE49-F238E27FC236}">
                <a16:creationId xmlns:a16="http://schemas.microsoft.com/office/drawing/2014/main" id="{2968FB37-61FE-904E-9779-BCBD1D6648C9}"/>
              </a:ext>
            </a:extLst>
          </p:cNvPr>
          <p:cNvSpPr>
            <a:spLocks noGrp="1"/>
          </p:cNvSpPr>
          <p:nvPr>
            <p:ph type="body" sz="quarter" idx="13" hasCustomPrompt="1"/>
          </p:nvPr>
        </p:nvSpPr>
        <p:spPr>
          <a:xfrm>
            <a:off x="4081294" y="4716798"/>
            <a:ext cx="2774345" cy="606265"/>
          </a:xfrm>
          <a:prstGeom prst="rect">
            <a:avLst/>
          </a:prstGeom>
        </p:spPr>
        <p:txBody>
          <a:bodyPr>
            <a:noAutofit/>
          </a:bodyPr>
          <a:lstStyle>
            <a:lvl1pPr marL="0" indent="0" algn="ctr">
              <a:lnSpc>
                <a:spcPct val="100000"/>
              </a:lnSpc>
              <a:spcBef>
                <a:spcPts val="0"/>
              </a:spcBef>
              <a:buNone/>
              <a:defRPr sz="2200" b="0"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What’s Inside…</a:t>
            </a:r>
            <a:endParaRPr lang="en-US" dirty="0"/>
          </a:p>
        </p:txBody>
      </p:sp>
      <p:sp>
        <p:nvSpPr>
          <p:cNvPr id="508" name="Rectangle 507">
            <a:extLst>
              <a:ext uri="{FF2B5EF4-FFF2-40B4-BE49-F238E27FC236}">
                <a16:creationId xmlns:a16="http://schemas.microsoft.com/office/drawing/2014/main" id="{B3D3D2AF-DEC6-2E40-9A4F-8D19EABF39DC}"/>
              </a:ext>
            </a:extLst>
          </p:cNvPr>
          <p:cNvSpPr/>
          <p:nvPr userDrawn="1"/>
        </p:nvSpPr>
        <p:spPr>
          <a:xfrm>
            <a:off x="4550890" y="-736485"/>
            <a:ext cx="4095807" cy="736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013" name="Text Placeholder 32">
            <a:extLst>
              <a:ext uri="{FF2B5EF4-FFF2-40B4-BE49-F238E27FC236}">
                <a16:creationId xmlns:a16="http://schemas.microsoft.com/office/drawing/2014/main" id="{A7EA7A46-1A15-2B41-B847-F18B1E1D17AF}"/>
              </a:ext>
            </a:extLst>
          </p:cNvPr>
          <p:cNvSpPr>
            <a:spLocks noGrp="1"/>
          </p:cNvSpPr>
          <p:nvPr>
            <p:ph type="body" sz="quarter" idx="42" hasCustomPrompt="1"/>
          </p:nvPr>
        </p:nvSpPr>
        <p:spPr>
          <a:xfrm>
            <a:off x="3958918" y="9509660"/>
            <a:ext cx="2774345" cy="606265"/>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grpSp>
        <p:nvGrpSpPr>
          <p:cNvPr id="65" name="Group 64">
            <a:extLst>
              <a:ext uri="{FF2B5EF4-FFF2-40B4-BE49-F238E27FC236}">
                <a16:creationId xmlns:a16="http://schemas.microsoft.com/office/drawing/2014/main" id="{1FAE3711-BBF4-01A0-E7B7-F35B2CBCE3FF}"/>
              </a:ext>
            </a:extLst>
          </p:cNvPr>
          <p:cNvGrpSpPr/>
          <p:nvPr userDrawn="1"/>
        </p:nvGrpSpPr>
        <p:grpSpPr>
          <a:xfrm>
            <a:off x="-104579" y="250081"/>
            <a:ext cx="8323021" cy="1462038"/>
            <a:chOff x="-176968" y="-75549"/>
            <a:chExt cx="8323021" cy="1462038"/>
          </a:xfrm>
        </p:grpSpPr>
        <p:grpSp>
          <p:nvGrpSpPr>
            <p:cNvPr id="57" name="Graphic 54">
              <a:extLst>
                <a:ext uri="{FF2B5EF4-FFF2-40B4-BE49-F238E27FC236}">
                  <a16:creationId xmlns:a16="http://schemas.microsoft.com/office/drawing/2014/main" id="{4FDD6745-DB57-C446-8221-5C3FE5B89ED7}"/>
                </a:ext>
              </a:extLst>
            </p:cNvPr>
            <p:cNvGrpSpPr/>
            <p:nvPr/>
          </p:nvGrpSpPr>
          <p:grpSpPr>
            <a:xfrm>
              <a:off x="542893" y="563395"/>
              <a:ext cx="951441" cy="665450"/>
              <a:chOff x="542893" y="563395"/>
              <a:chExt cx="951441" cy="665450"/>
            </a:xfrm>
            <a:solidFill>
              <a:srgbClr val="7CD0E4"/>
            </a:solidFill>
          </p:grpSpPr>
          <p:sp>
            <p:nvSpPr>
              <p:cNvPr id="58" name="Freeform 57">
                <a:extLst>
                  <a:ext uri="{FF2B5EF4-FFF2-40B4-BE49-F238E27FC236}">
                    <a16:creationId xmlns:a16="http://schemas.microsoft.com/office/drawing/2014/main" id="{7ABD1C7C-348F-3275-845B-CAD4A0A3A11B}"/>
                  </a:ext>
                </a:extLst>
              </p:cNvPr>
              <p:cNvSpPr/>
              <p:nvPr/>
            </p:nvSpPr>
            <p:spPr>
              <a:xfrm>
                <a:off x="545683" y="563395"/>
                <a:ext cx="241348" cy="319472"/>
              </a:xfrm>
              <a:custGeom>
                <a:avLst/>
                <a:gdLst>
                  <a:gd name="connsiteX0" fmla="*/ 68359 w 241348"/>
                  <a:gd name="connsiteY0" fmla="*/ 66964 h 319472"/>
                  <a:gd name="connsiteX1" fmla="*/ 68359 w 241348"/>
                  <a:gd name="connsiteY1" fmla="*/ 319472 h 319472"/>
                  <a:gd name="connsiteX2" fmla="*/ 0 w 241348"/>
                  <a:gd name="connsiteY2" fmla="*/ 319472 h 319472"/>
                  <a:gd name="connsiteX3" fmla="*/ 0 w 241348"/>
                  <a:gd name="connsiteY3" fmla="*/ 0 h 319472"/>
                  <a:gd name="connsiteX4" fmla="*/ 241348 w 241348"/>
                  <a:gd name="connsiteY4" fmla="*/ 0 h 319472"/>
                  <a:gd name="connsiteX5" fmla="*/ 177175 w 241348"/>
                  <a:gd name="connsiteY5" fmla="*/ 66964 h 319472"/>
                  <a:gd name="connsiteX6" fmla="*/ 129742 w 241348"/>
                  <a:gd name="connsiteY6" fmla="*/ 66964 h 319472"/>
                  <a:gd name="connsiteX7" fmla="*/ 68359 w 241348"/>
                  <a:gd name="connsiteY7" fmla="*/ 66964 h 319472"/>
                  <a:gd name="connsiteX8" fmla="*/ 179965 w 241348"/>
                  <a:gd name="connsiteY8" fmla="*/ 193915 h 319472"/>
                  <a:gd name="connsiteX9" fmla="*/ 93470 w 241348"/>
                  <a:gd name="connsiteY9" fmla="*/ 193915 h 319472"/>
                  <a:gd name="connsiteX10" fmla="*/ 115791 w 241348"/>
                  <a:gd name="connsiteY10" fmla="*/ 126952 h 319472"/>
                  <a:gd name="connsiteX11" fmla="*/ 179965 w 241348"/>
                  <a:gd name="connsiteY11" fmla="*/ 126952 h 319472"/>
                  <a:gd name="connsiteX12" fmla="*/ 179965 w 241348"/>
                  <a:gd name="connsiteY12"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19472">
                    <a:moveTo>
                      <a:pt x="68359" y="66964"/>
                    </a:moveTo>
                    <a:lnTo>
                      <a:pt x="68359" y="319472"/>
                    </a:lnTo>
                    <a:lnTo>
                      <a:pt x="0" y="319472"/>
                    </a:lnTo>
                    <a:lnTo>
                      <a:pt x="0" y="0"/>
                    </a:lnTo>
                    <a:lnTo>
                      <a:pt x="241348" y="0"/>
                    </a:lnTo>
                    <a:lnTo>
                      <a:pt x="177175" y="66964"/>
                    </a:lnTo>
                    <a:lnTo>
                      <a:pt x="129742" y="66964"/>
                    </a:lnTo>
                    <a:lnTo>
                      <a:pt x="68359" y="66964"/>
                    </a:lnTo>
                    <a:close/>
                    <a:moveTo>
                      <a:pt x="179965" y="193915"/>
                    </a:moveTo>
                    <a:lnTo>
                      <a:pt x="93470" y="193915"/>
                    </a:lnTo>
                    <a:lnTo>
                      <a:pt x="115791" y="126952"/>
                    </a:lnTo>
                    <a:lnTo>
                      <a:pt x="179965" y="126952"/>
                    </a:lnTo>
                    <a:lnTo>
                      <a:pt x="179965" y="193915"/>
                    </a:lnTo>
                    <a:close/>
                  </a:path>
                </a:pathLst>
              </a:custGeom>
              <a:solidFill>
                <a:srgbClr val="7CD0E4"/>
              </a:solidFill>
              <a:ln w="1394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7B354DF2-7C31-41D9-E427-74286743AFE4}"/>
                  </a:ext>
                </a:extLst>
              </p:cNvPr>
              <p:cNvSpPr/>
              <p:nvPr/>
            </p:nvSpPr>
            <p:spPr>
              <a:xfrm>
                <a:off x="814932" y="563395"/>
                <a:ext cx="241347" cy="319472"/>
              </a:xfrm>
              <a:custGeom>
                <a:avLst/>
                <a:gdLst>
                  <a:gd name="connsiteX0" fmla="*/ 66964 w 241347"/>
                  <a:gd name="connsiteY0" fmla="*/ 66964 h 319472"/>
                  <a:gd name="connsiteX1" fmla="*/ 66964 w 241347"/>
                  <a:gd name="connsiteY1" fmla="*/ 252509 h 319472"/>
                  <a:gd name="connsiteX2" fmla="*/ 223212 w 241347"/>
                  <a:gd name="connsiteY2" fmla="*/ 252509 h 319472"/>
                  <a:gd name="connsiteX3" fmla="*/ 223212 w 241347"/>
                  <a:gd name="connsiteY3" fmla="*/ 319472 h 319472"/>
                  <a:gd name="connsiteX4" fmla="*/ 0 w 241347"/>
                  <a:gd name="connsiteY4" fmla="*/ 319472 h 319472"/>
                  <a:gd name="connsiteX5" fmla="*/ 0 w 241347"/>
                  <a:gd name="connsiteY5" fmla="*/ 0 h 319472"/>
                  <a:gd name="connsiteX6" fmla="*/ 241348 w 241347"/>
                  <a:gd name="connsiteY6" fmla="*/ 0 h 319472"/>
                  <a:gd name="connsiteX7" fmla="*/ 177175 w 241347"/>
                  <a:gd name="connsiteY7" fmla="*/ 66964 h 319472"/>
                  <a:gd name="connsiteX8" fmla="*/ 129742 w 241347"/>
                  <a:gd name="connsiteY8" fmla="*/ 66964 h 319472"/>
                  <a:gd name="connsiteX9" fmla="*/ 66964 w 241347"/>
                  <a:gd name="connsiteY9" fmla="*/ 66964 h 319472"/>
                  <a:gd name="connsiteX10" fmla="*/ 178570 w 241347"/>
                  <a:gd name="connsiteY10" fmla="*/ 193915 h 319472"/>
                  <a:gd name="connsiteX11" fmla="*/ 92075 w 241347"/>
                  <a:gd name="connsiteY11" fmla="*/ 193915 h 319472"/>
                  <a:gd name="connsiteX12" fmla="*/ 114396 w 241347"/>
                  <a:gd name="connsiteY12" fmla="*/ 126952 h 319472"/>
                  <a:gd name="connsiteX13" fmla="*/ 178570 w 241347"/>
                  <a:gd name="connsiteY13" fmla="*/ 126952 h 319472"/>
                  <a:gd name="connsiteX14" fmla="*/ 178570 w 241347"/>
                  <a:gd name="connsiteY14"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19472">
                    <a:moveTo>
                      <a:pt x="66964" y="66964"/>
                    </a:moveTo>
                    <a:lnTo>
                      <a:pt x="66964" y="252509"/>
                    </a:lnTo>
                    <a:lnTo>
                      <a:pt x="223212" y="252509"/>
                    </a:lnTo>
                    <a:lnTo>
                      <a:pt x="223212" y="319472"/>
                    </a:lnTo>
                    <a:lnTo>
                      <a:pt x="0" y="319472"/>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solidFill>
                <a:srgbClr val="7CD0E4"/>
              </a:solidFill>
              <a:ln w="1394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85C88AEE-C975-5123-5822-E76762F29391}"/>
                  </a:ext>
                </a:extLst>
              </p:cNvPr>
              <p:cNvSpPr/>
              <p:nvPr/>
            </p:nvSpPr>
            <p:spPr>
              <a:xfrm>
                <a:off x="1084182" y="56339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3927 h 319472"/>
                  <a:gd name="connsiteX5" fmla="*/ 181360 w 407362"/>
                  <a:gd name="connsiteY5" fmla="*/ 316682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3927"/>
                    </a:lnTo>
                    <a:lnTo>
                      <a:pt x="181360" y="316682"/>
                    </a:lnTo>
                    <a:lnTo>
                      <a:pt x="66964" y="117186"/>
                    </a:lnTo>
                    <a:lnTo>
                      <a:pt x="66964" y="319472"/>
                    </a:lnTo>
                    <a:lnTo>
                      <a:pt x="0" y="319472"/>
                    </a:lnTo>
                    <a:lnTo>
                      <a:pt x="0" y="0"/>
                    </a:lnTo>
                    <a:lnTo>
                      <a:pt x="78124" y="0"/>
                    </a:lnTo>
                    <a:lnTo>
                      <a:pt x="182755" y="182755"/>
                    </a:lnTo>
                    <a:lnTo>
                      <a:pt x="288781" y="0"/>
                    </a:lnTo>
                    <a:lnTo>
                      <a:pt x="407362" y="0"/>
                    </a:lnTo>
                    <a:close/>
                  </a:path>
                </a:pathLst>
              </a:custGeom>
              <a:solidFill>
                <a:srgbClr val="7CD0E4"/>
              </a:solidFill>
              <a:ln w="1394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D1E6061-C3CD-D6CA-CC44-CA9C3A3F4B7B}"/>
                  </a:ext>
                </a:extLst>
              </p:cNvPr>
              <p:cNvSpPr/>
              <p:nvPr/>
            </p:nvSpPr>
            <p:spPr>
              <a:xfrm>
                <a:off x="542893" y="903793"/>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solidFill>
                <a:srgbClr val="7CD0E4"/>
              </a:solidFill>
              <a:ln w="1394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0F092F0-7B9B-D2D3-FE1C-428D81FDAF4D}"/>
                  </a:ext>
                </a:extLst>
              </p:cNvPr>
              <p:cNvSpPr/>
              <p:nvPr/>
            </p:nvSpPr>
            <p:spPr>
              <a:xfrm>
                <a:off x="824698" y="906583"/>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6964 h 322262"/>
                  <a:gd name="connsiteX18" fmla="*/ 125557 w 322262"/>
                  <a:gd name="connsiteY18" fmla="*/ 73939 h 322262"/>
                  <a:gd name="connsiteX19" fmla="*/ 96260 w 322262"/>
                  <a:gd name="connsiteY19" fmla="*/ 93470 h 322262"/>
                  <a:gd name="connsiteX20" fmla="*/ 76729 w 322262"/>
                  <a:gd name="connsiteY20" fmla="*/ 122767 h 322262"/>
                  <a:gd name="connsiteX21" fmla="*/ 69754 w 322262"/>
                  <a:gd name="connsiteY21" fmla="*/ 159039 h 322262"/>
                  <a:gd name="connsiteX22" fmla="*/ 76729 w 322262"/>
                  <a:gd name="connsiteY22" fmla="*/ 195311 h 322262"/>
                  <a:gd name="connsiteX23" fmla="*/ 96260 w 322262"/>
                  <a:gd name="connsiteY23" fmla="*/ 224607 h 322262"/>
                  <a:gd name="connsiteX24" fmla="*/ 125557 w 322262"/>
                  <a:gd name="connsiteY24" fmla="*/ 244138 h 322262"/>
                  <a:gd name="connsiteX25" fmla="*/ 161829 w 322262"/>
                  <a:gd name="connsiteY25" fmla="*/ 251114 h 322262"/>
                  <a:gd name="connsiteX26" fmla="*/ 198101 w 322262"/>
                  <a:gd name="connsiteY26" fmla="*/ 244138 h 322262"/>
                  <a:gd name="connsiteX27" fmla="*/ 227397 w 322262"/>
                  <a:gd name="connsiteY27" fmla="*/ 224607 h 322262"/>
                  <a:gd name="connsiteX28" fmla="*/ 246928 w 322262"/>
                  <a:gd name="connsiteY28" fmla="*/ 195311 h 322262"/>
                  <a:gd name="connsiteX29" fmla="*/ 253904 w 322262"/>
                  <a:gd name="connsiteY29" fmla="*/ 159039 h 322262"/>
                  <a:gd name="connsiteX30" fmla="*/ 246928 w 322262"/>
                  <a:gd name="connsiteY30" fmla="*/ 122767 h 322262"/>
                  <a:gd name="connsiteX31" fmla="*/ 227397 w 322262"/>
                  <a:gd name="connsiteY31" fmla="*/ 93470 h 322262"/>
                  <a:gd name="connsiteX32" fmla="*/ 198101 w 322262"/>
                  <a:gd name="connsiteY32" fmla="*/ 73939 h 322262"/>
                  <a:gd name="connsiteX33" fmla="*/ 161829 w 322262"/>
                  <a:gd name="connsiteY33" fmla="*/ 66964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6964"/>
                    </a:moveTo>
                    <a:cubicBezTo>
                      <a:pt x="149273" y="66964"/>
                      <a:pt x="136717" y="69754"/>
                      <a:pt x="125557" y="73939"/>
                    </a:cubicBezTo>
                    <a:cubicBezTo>
                      <a:pt x="114396" y="79519"/>
                      <a:pt x="104631" y="85100"/>
                      <a:pt x="96260" y="93470"/>
                    </a:cubicBezTo>
                    <a:cubicBezTo>
                      <a:pt x="87890" y="101841"/>
                      <a:pt x="80914" y="111606"/>
                      <a:pt x="76729" y="122767"/>
                    </a:cubicBezTo>
                    <a:cubicBezTo>
                      <a:pt x="71149" y="133927"/>
                      <a:pt x="69754" y="146483"/>
                      <a:pt x="69754" y="159039"/>
                    </a:cubicBezTo>
                    <a:cubicBezTo>
                      <a:pt x="69754" y="171594"/>
                      <a:pt x="72544" y="184150"/>
                      <a:pt x="76729" y="195311"/>
                    </a:cubicBezTo>
                    <a:cubicBezTo>
                      <a:pt x="82309" y="206471"/>
                      <a:pt x="87890" y="216237"/>
                      <a:pt x="96260" y="224607"/>
                    </a:cubicBezTo>
                    <a:cubicBezTo>
                      <a:pt x="104631" y="232978"/>
                      <a:pt x="114396" y="239953"/>
                      <a:pt x="125557" y="244138"/>
                    </a:cubicBezTo>
                    <a:cubicBezTo>
                      <a:pt x="136717" y="249718"/>
                      <a:pt x="149273" y="251114"/>
                      <a:pt x="161829" y="251114"/>
                    </a:cubicBezTo>
                    <a:cubicBezTo>
                      <a:pt x="174384" y="251114"/>
                      <a:pt x="186940" y="248323"/>
                      <a:pt x="198101" y="244138"/>
                    </a:cubicBezTo>
                    <a:cubicBezTo>
                      <a:pt x="209261" y="238558"/>
                      <a:pt x="219027" y="232978"/>
                      <a:pt x="227397" y="224607"/>
                    </a:cubicBezTo>
                    <a:cubicBezTo>
                      <a:pt x="235768" y="216237"/>
                      <a:pt x="242743" y="206471"/>
                      <a:pt x="246928" y="195311"/>
                    </a:cubicBezTo>
                    <a:cubicBezTo>
                      <a:pt x="252509" y="184150"/>
                      <a:pt x="253904" y="171594"/>
                      <a:pt x="253904" y="159039"/>
                    </a:cubicBezTo>
                    <a:cubicBezTo>
                      <a:pt x="253904" y="146483"/>
                      <a:pt x="251114" y="133927"/>
                      <a:pt x="246928" y="122767"/>
                    </a:cubicBezTo>
                    <a:cubicBezTo>
                      <a:pt x="241348" y="111606"/>
                      <a:pt x="235768" y="101841"/>
                      <a:pt x="227397" y="93470"/>
                    </a:cubicBezTo>
                    <a:cubicBezTo>
                      <a:pt x="219027" y="85100"/>
                      <a:pt x="209261" y="78124"/>
                      <a:pt x="198101" y="73939"/>
                    </a:cubicBezTo>
                    <a:cubicBezTo>
                      <a:pt x="186940" y="69754"/>
                      <a:pt x="174384" y="66964"/>
                      <a:pt x="161829" y="66964"/>
                    </a:cubicBezTo>
                    <a:close/>
                  </a:path>
                </a:pathLst>
              </a:custGeom>
              <a:solidFill>
                <a:srgbClr val="7CD0E4"/>
              </a:solidFill>
              <a:ln w="1394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CADCDCA-7670-4CF4-B411-E5AFA5D40DA4}"/>
                  </a:ext>
                </a:extLst>
              </p:cNvPr>
              <p:cNvSpPr/>
              <p:nvPr/>
            </p:nvSpPr>
            <p:spPr>
              <a:xfrm>
                <a:off x="1173467" y="906583"/>
                <a:ext cx="320867" cy="319472"/>
              </a:xfrm>
              <a:custGeom>
                <a:avLst/>
                <a:gdLst>
                  <a:gd name="connsiteX0" fmla="*/ 269250 w 320867"/>
                  <a:gd name="connsiteY0" fmla="*/ 319472 h 319472"/>
                  <a:gd name="connsiteX1" fmla="*/ 189730 w 320867"/>
                  <a:gd name="connsiteY1" fmla="*/ 319472 h 319472"/>
                  <a:gd name="connsiteX2" fmla="*/ 68359 w 320867"/>
                  <a:gd name="connsiteY2" fmla="*/ 114396 h 319472"/>
                  <a:gd name="connsiteX3" fmla="*/ 68359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4 w 320867"/>
                  <a:gd name="connsiteY10" fmla="*/ 54408 h 319472"/>
                  <a:gd name="connsiteX11" fmla="*/ 267854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9250" y="319472"/>
                    </a:moveTo>
                    <a:lnTo>
                      <a:pt x="189730" y="319472"/>
                    </a:lnTo>
                    <a:lnTo>
                      <a:pt x="68359" y="114396"/>
                    </a:lnTo>
                    <a:lnTo>
                      <a:pt x="68359" y="319472"/>
                    </a:lnTo>
                    <a:lnTo>
                      <a:pt x="0" y="319472"/>
                    </a:lnTo>
                    <a:lnTo>
                      <a:pt x="0" y="0"/>
                    </a:lnTo>
                    <a:lnTo>
                      <a:pt x="79519" y="0"/>
                    </a:lnTo>
                    <a:lnTo>
                      <a:pt x="200891" y="205076"/>
                    </a:lnTo>
                    <a:lnTo>
                      <a:pt x="200891" y="0"/>
                    </a:lnTo>
                    <a:lnTo>
                      <a:pt x="320867" y="0"/>
                    </a:lnTo>
                    <a:lnTo>
                      <a:pt x="267854" y="54408"/>
                    </a:lnTo>
                    <a:lnTo>
                      <a:pt x="267854" y="319472"/>
                    </a:lnTo>
                    <a:close/>
                  </a:path>
                </a:pathLst>
              </a:custGeom>
              <a:solidFill>
                <a:srgbClr val="7CD0E4"/>
              </a:solidFill>
              <a:ln w="13943" cap="flat">
                <a:noFill/>
                <a:prstDash val="solid"/>
                <a:miter/>
              </a:ln>
            </p:spPr>
            <p:txBody>
              <a:bodyPr rtlCol="0" anchor="ctr"/>
              <a:lstStyle/>
              <a:p>
                <a:endParaRPr lang="en-US"/>
              </a:p>
            </p:txBody>
          </p:sp>
        </p:grpSp>
        <p:grpSp>
          <p:nvGrpSpPr>
            <p:cNvPr id="448" name="Graphic 54">
              <a:extLst>
                <a:ext uri="{FF2B5EF4-FFF2-40B4-BE49-F238E27FC236}">
                  <a16:creationId xmlns:a16="http://schemas.microsoft.com/office/drawing/2014/main" id="{9058C80E-4E84-BAE6-9906-63160FCDCDD7}"/>
                </a:ext>
              </a:extLst>
            </p:cNvPr>
            <p:cNvGrpSpPr/>
            <p:nvPr/>
          </p:nvGrpSpPr>
          <p:grpSpPr>
            <a:xfrm>
              <a:off x="521967" y="577345"/>
              <a:ext cx="952836" cy="665450"/>
              <a:chOff x="521967" y="577345"/>
              <a:chExt cx="952836" cy="665450"/>
            </a:xfrm>
            <a:noFill/>
          </p:grpSpPr>
          <p:sp>
            <p:nvSpPr>
              <p:cNvPr id="449" name="Freeform 448">
                <a:extLst>
                  <a:ext uri="{FF2B5EF4-FFF2-40B4-BE49-F238E27FC236}">
                    <a16:creationId xmlns:a16="http://schemas.microsoft.com/office/drawing/2014/main" id="{555555B8-BF5A-41CA-72E2-0740EBCE6CF1}"/>
                  </a:ext>
                </a:extLst>
              </p:cNvPr>
              <p:cNvSpPr/>
              <p:nvPr/>
            </p:nvSpPr>
            <p:spPr>
              <a:xfrm>
                <a:off x="526152" y="577345"/>
                <a:ext cx="241348" cy="320867"/>
              </a:xfrm>
              <a:custGeom>
                <a:avLst/>
                <a:gdLst>
                  <a:gd name="connsiteX0" fmla="*/ 66964 w 241348"/>
                  <a:gd name="connsiteY0" fmla="*/ 68359 h 320867"/>
                  <a:gd name="connsiteX1" fmla="*/ 66964 w 241348"/>
                  <a:gd name="connsiteY1" fmla="*/ 320867 h 320867"/>
                  <a:gd name="connsiteX2" fmla="*/ 0 w 241348"/>
                  <a:gd name="connsiteY2" fmla="*/ 320867 h 320867"/>
                  <a:gd name="connsiteX3" fmla="*/ 0 w 241348"/>
                  <a:gd name="connsiteY3" fmla="*/ 0 h 320867"/>
                  <a:gd name="connsiteX4" fmla="*/ 241348 w 241348"/>
                  <a:gd name="connsiteY4" fmla="*/ 0 h 320867"/>
                  <a:gd name="connsiteX5" fmla="*/ 177175 w 241348"/>
                  <a:gd name="connsiteY5" fmla="*/ 66964 h 320867"/>
                  <a:gd name="connsiteX6" fmla="*/ 129742 w 241348"/>
                  <a:gd name="connsiteY6" fmla="*/ 66964 h 320867"/>
                  <a:gd name="connsiteX7" fmla="*/ 66964 w 241348"/>
                  <a:gd name="connsiteY7" fmla="*/ 66964 h 320867"/>
                  <a:gd name="connsiteX8" fmla="*/ 178570 w 241348"/>
                  <a:gd name="connsiteY8" fmla="*/ 193915 h 320867"/>
                  <a:gd name="connsiteX9" fmla="*/ 92075 w 241348"/>
                  <a:gd name="connsiteY9" fmla="*/ 193915 h 320867"/>
                  <a:gd name="connsiteX10" fmla="*/ 114396 w 241348"/>
                  <a:gd name="connsiteY10" fmla="*/ 126952 h 320867"/>
                  <a:gd name="connsiteX11" fmla="*/ 178570 w 241348"/>
                  <a:gd name="connsiteY11" fmla="*/ 126952 h 320867"/>
                  <a:gd name="connsiteX12" fmla="*/ 178570 w 241348"/>
                  <a:gd name="connsiteY12"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20867">
                    <a:moveTo>
                      <a:pt x="66964" y="68359"/>
                    </a:moveTo>
                    <a:lnTo>
                      <a:pt x="66964"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B92C3552-90CA-656A-FA03-37B4FF7A1223}"/>
                  </a:ext>
                </a:extLst>
              </p:cNvPr>
              <p:cNvSpPr/>
              <p:nvPr/>
            </p:nvSpPr>
            <p:spPr>
              <a:xfrm>
                <a:off x="794006" y="577345"/>
                <a:ext cx="241347" cy="320867"/>
              </a:xfrm>
              <a:custGeom>
                <a:avLst/>
                <a:gdLst>
                  <a:gd name="connsiteX0" fmla="*/ 66964 w 241347"/>
                  <a:gd name="connsiteY0" fmla="*/ 68359 h 320867"/>
                  <a:gd name="connsiteX1" fmla="*/ 66964 w 241347"/>
                  <a:gd name="connsiteY1" fmla="*/ 253904 h 320867"/>
                  <a:gd name="connsiteX2" fmla="*/ 223212 w 241347"/>
                  <a:gd name="connsiteY2" fmla="*/ 253904 h 320867"/>
                  <a:gd name="connsiteX3" fmla="*/ 223212 w 241347"/>
                  <a:gd name="connsiteY3" fmla="*/ 320867 h 320867"/>
                  <a:gd name="connsiteX4" fmla="*/ 0 w 241347"/>
                  <a:gd name="connsiteY4" fmla="*/ 320867 h 320867"/>
                  <a:gd name="connsiteX5" fmla="*/ 0 w 241347"/>
                  <a:gd name="connsiteY5" fmla="*/ 0 h 320867"/>
                  <a:gd name="connsiteX6" fmla="*/ 241348 w 241347"/>
                  <a:gd name="connsiteY6" fmla="*/ 0 h 320867"/>
                  <a:gd name="connsiteX7" fmla="*/ 177175 w 241347"/>
                  <a:gd name="connsiteY7" fmla="*/ 66964 h 320867"/>
                  <a:gd name="connsiteX8" fmla="*/ 129742 w 241347"/>
                  <a:gd name="connsiteY8" fmla="*/ 66964 h 320867"/>
                  <a:gd name="connsiteX9" fmla="*/ 66964 w 241347"/>
                  <a:gd name="connsiteY9" fmla="*/ 66964 h 320867"/>
                  <a:gd name="connsiteX10" fmla="*/ 178570 w 241347"/>
                  <a:gd name="connsiteY10" fmla="*/ 193915 h 320867"/>
                  <a:gd name="connsiteX11" fmla="*/ 92075 w 241347"/>
                  <a:gd name="connsiteY11" fmla="*/ 193915 h 320867"/>
                  <a:gd name="connsiteX12" fmla="*/ 114396 w 241347"/>
                  <a:gd name="connsiteY12" fmla="*/ 126952 h 320867"/>
                  <a:gd name="connsiteX13" fmla="*/ 178570 w 241347"/>
                  <a:gd name="connsiteY13" fmla="*/ 126952 h 320867"/>
                  <a:gd name="connsiteX14" fmla="*/ 178570 w 241347"/>
                  <a:gd name="connsiteY14"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20867">
                    <a:moveTo>
                      <a:pt x="66964" y="68359"/>
                    </a:moveTo>
                    <a:lnTo>
                      <a:pt x="66964" y="253904"/>
                    </a:lnTo>
                    <a:lnTo>
                      <a:pt x="223212" y="253904"/>
                    </a:lnTo>
                    <a:lnTo>
                      <a:pt x="223212"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14632B85-4CE8-AFB2-2020-C66ACD6B99D2}"/>
                  </a:ext>
                </a:extLst>
              </p:cNvPr>
              <p:cNvSpPr/>
              <p:nvPr/>
            </p:nvSpPr>
            <p:spPr>
              <a:xfrm>
                <a:off x="1063256" y="57734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5322 h 319472"/>
                  <a:gd name="connsiteX5" fmla="*/ 181360 w 407362"/>
                  <a:gd name="connsiteY5" fmla="*/ 318077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5322"/>
                    </a:lnTo>
                    <a:lnTo>
                      <a:pt x="181360" y="318077"/>
                    </a:lnTo>
                    <a:lnTo>
                      <a:pt x="66964" y="117186"/>
                    </a:lnTo>
                    <a:lnTo>
                      <a:pt x="66964" y="319472"/>
                    </a:lnTo>
                    <a:lnTo>
                      <a:pt x="0" y="319472"/>
                    </a:lnTo>
                    <a:lnTo>
                      <a:pt x="0" y="0"/>
                    </a:lnTo>
                    <a:lnTo>
                      <a:pt x="78124" y="0"/>
                    </a:lnTo>
                    <a:lnTo>
                      <a:pt x="182755" y="182755"/>
                    </a:lnTo>
                    <a:lnTo>
                      <a:pt x="288781" y="0"/>
                    </a:lnTo>
                    <a:lnTo>
                      <a:pt x="407362" y="0"/>
                    </a:lnTo>
                    <a:close/>
                  </a:path>
                </a:pathLst>
              </a:custGeom>
              <a:noFill/>
              <a:ln w="9882" cap="flat">
                <a:solidFill>
                  <a:srgbClr val="000000"/>
                </a:solid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BB7AD970-937A-1A34-976D-66E23BB7D29E}"/>
                  </a:ext>
                </a:extLst>
              </p:cNvPr>
              <p:cNvSpPr/>
              <p:nvPr/>
            </p:nvSpPr>
            <p:spPr>
              <a:xfrm>
                <a:off x="521967" y="917744"/>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noFill/>
              <a:ln w="9882" cap="flat">
                <a:solidFill>
                  <a:srgbClr val="000000"/>
                </a:solid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1B621D07-F384-F944-D1DD-882D3A6706AE}"/>
                  </a:ext>
                </a:extLst>
              </p:cNvPr>
              <p:cNvSpPr/>
              <p:nvPr/>
            </p:nvSpPr>
            <p:spPr>
              <a:xfrm>
                <a:off x="803772" y="920534"/>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8359 h 322262"/>
                  <a:gd name="connsiteX18" fmla="*/ 125557 w 322262"/>
                  <a:gd name="connsiteY18" fmla="*/ 75334 h 322262"/>
                  <a:gd name="connsiteX19" fmla="*/ 96260 w 322262"/>
                  <a:gd name="connsiteY19" fmla="*/ 94865 h 322262"/>
                  <a:gd name="connsiteX20" fmla="*/ 76729 w 322262"/>
                  <a:gd name="connsiteY20" fmla="*/ 124162 h 322262"/>
                  <a:gd name="connsiteX21" fmla="*/ 69754 w 322262"/>
                  <a:gd name="connsiteY21" fmla="*/ 160434 h 322262"/>
                  <a:gd name="connsiteX22" fmla="*/ 76729 w 322262"/>
                  <a:gd name="connsiteY22" fmla="*/ 196706 h 322262"/>
                  <a:gd name="connsiteX23" fmla="*/ 96260 w 322262"/>
                  <a:gd name="connsiteY23" fmla="*/ 226002 h 322262"/>
                  <a:gd name="connsiteX24" fmla="*/ 125557 w 322262"/>
                  <a:gd name="connsiteY24" fmla="*/ 245533 h 322262"/>
                  <a:gd name="connsiteX25" fmla="*/ 161829 w 322262"/>
                  <a:gd name="connsiteY25" fmla="*/ 252509 h 322262"/>
                  <a:gd name="connsiteX26" fmla="*/ 198101 w 322262"/>
                  <a:gd name="connsiteY26" fmla="*/ 245533 h 322262"/>
                  <a:gd name="connsiteX27" fmla="*/ 227397 w 322262"/>
                  <a:gd name="connsiteY27" fmla="*/ 226002 h 322262"/>
                  <a:gd name="connsiteX28" fmla="*/ 246928 w 322262"/>
                  <a:gd name="connsiteY28" fmla="*/ 196706 h 322262"/>
                  <a:gd name="connsiteX29" fmla="*/ 253904 w 322262"/>
                  <a:gd name="connsiteY29" fmla="*/ 160434 h 322262"/>
                  <a:gd name="connsiteX30" fmla="*/ 246928 w 322262"/>
                  <a:gd name="connsiteY30" fmla="*/ 124162 h 322262"/>
                  <a:gd name="connsiteX31" fmla="*/ 227397 w 322262"/>
                  <a:gd name="connsiteY31" fmla="*/ 94865 h 322262"/>
                  <a:gd name="connsiteX32" fmla="*/ 198101 w 322262"/>
                  <a:gd name="connsiteY32" fmla="*/ 75334 h 322262"/>
                  <a:gd name="connsiteX33" fmla="*/ 161829 w 322262"/>
                  <a:gd name="connsiteY33" fmla="*/ 68359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8359"/>
                    </a:moveTo>
                    <a:cubicBezTo>
                      <a:pt x="149273" y="68359"/>
                      <a:pt x="136717" y="71149"/>
                      <a:pt x="125557" y="75334"/>
                    </a:cubicBezTo>
                    <a:cubicBezTo>
                      <a:pt x="114396" y="80914"/>
                      <a:pt x="104631" y="86495"/>
                      <a:pt x="96260" y="94865"/>
                    </a:cubicBezTo>
                    <a:cubicBezTo>
                      <a:pt x="87890" y="103236"/>
                      <a:pt x="80914" y="113001"/>
                      <a:pt x="76729" y="124162"/>
                    </a:cubicBezTo>
                    <a:cubicBezTo>
                      <a:pt x="71149" y="135322"/>
                      <a:pt x="69754" y="147878"/>
                      <a:pt x="69754" y="160434"/>
                    </a:cubicBezTo>
                    <a:cubicBezTo>
                      <a:pt x="69754" y="172989"/>
                      <a:pt x="72544" y="185545"/>
                      <a:pt x="76729" y="196706"/>
                    </a:cubicBezTo>
                    <a:cubicBezTo>
                      <a:pt x="82309" y="207866"/>
                      <a:pt x="87890" y="217632"/>
                      <a:pt x="96260" y="226002"/>
                    </a:cubicBezTo>
                    <a:cubicBezTo>
                      <a:pt x="104631" y="234373"/>
                      <a:pt x="114396" y="241348"/>
                      <a:pt x="125557" y="245533"/>
                    </a:cubicBezTo>
                    <a:cubicBezTo>
                      <a:pt x="136717" y="251114"/>
                      <a:pt x="149273" y="252509"/>
                      <a:pt x="161829" y="252509"/>
                    </a:cubicBezTo>
                    <a:cubicBezTo>
                      <a:pt x="174384" y="252509"/>
                      <a:pt x="186940" y="249718"/>
                      <a:pt x="198101" y="245533"/>
                    </a:cubicBezTo>
                    <a:cubicBezTo>
                      <a:pt x="209261" y="239953"/>
                      <a:pt x="219027" y="234373"/>
                      <a:pt x="227397" y="226002"/>
                    </a:cubicBezTo>
                    <a:cubicBezTo>
                      <a:pt x="235768" y="217632"/>
                      <a:pt x="242743" y="207866"/>
                      <a:pt x="246928" y="196706"/>
                    </a:cubicBezTo>
                    <a:cubicBezTo>
                      <a:pt x="252509" y="185545"/>
                      <a:pt x="253904" y="172989"/>
                      <a:pt x="253904" y="160434"/>
                    </a:cubicBezTo>
                    <a:cubicBezTo>
                      <a:pt x="253904" y="147878"/>
                      <a:pt x="251114" y="135322"/>
                      <a:pt x="246928" y="124162"/>
                    </a:cubicBezTo>
                    <a:cubicBezTo>
                      <a:pt x="241348" y="113001"/>
                      <a:pt x="235768" y="103236"/>
                      <a:pt x="227397" y="94865"/>
                    </a:cubicBezTo>
                    <a:cubicBezTo>
                      <a:pt x="219027" y="86495"/>
                      <a:pt x="209261" y="79519"/>
                      <a:pt x="198101" y="75334"/>
                    </a:cubicBezTo>
                    <a:cubicBezTo>
                      <a:pt x="186940" y="71149"/>
                      <a:pt x="174384" y="68359"/>
                      <a:pt x="161829" y="68359"/>
                    </a:cubicBezTo>
                    <a:close/>
                  </a:path>
                </a:pathLst>
              </a:custGeom>
              <a:noFill/>
              <a:ln w="9882" cap="flat">
                <a:solidFill>
                  <a:srgbClr val="000000"/>
                </a:solid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21313A7D-5A9D-8ADE-A532-DE2ACEB4C7D5}"/>
                  </a:ext>
                </a:extLst>
              </p:cNvPr>
              <p:cNvSpPr/>
              <p:nvPr/>
            </p:nvSpPr>
            <p:spPr>
              <a:xfrm>
                <a:off x="1153936" y="921929"/>
                <a:ext cx="320867" cy="319472"/>
              </a:xfrm>
              <a:custGeom>
                <a:avLst/>
                <a:gdLst>
                  <a:gd name="connsiteX0" fmla="*/ 267855 w 320867"/>
                  <a:gd name="connsiteY0" fmla="*/ 319472 h 319472"/>
                  <a:gd name="connsiteX1" fmla="*/ 188335 w 320867"/>
                  <a:gd name="connsiteY1" fmla="*/ 319472 h 319472"/>
                  <a:gd name="connsiteX2" fmla="*/ 66964 w 320867"/>
                  <a:gd name="connsiteY2" fmla="*/ 114396 h 319472"/>
                  <a:gd name="connsiteX3" fmla="*/ 66964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5 w 320867"/>
                  <a:gd name="connsiteY10" fmla="*/ 54408 h 319472"/>
                  <a:gd name="connsiteX11" fmla="*/ 267855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7855" y="319472"/>
                    </a:moveTo>
                    <a:lnTo>
                      <a:pt x="188335" y="319472"/>
                    </a:lnTo>
                    <a:lnTo>
                      <a:pt x="66964" y="114396"/>
                    </a:lnTo>
                    <a:lnTo>
                      <a:pt x="66964" y="319472"/>
                    </a:lnTo>
                    <a:lnTo>
                      <a:pt x="0" y="319472"/>
                    </a:lnTo>
                    <a:lnTo>
                      <a:pt x="0" y="0"/>
                    </a:lnTo>
                    <a:lnTo>
                      <a:pt x="79519" y="0"/>
                    </a:lnTo>
                    <a:lnTo>
                      <a:pt x="200891" y="205076"/>
                    </a:lnTo>
                    <a:lnTo>
                      <a:pt x="200891" y="0"/>
                    </a:lnTo>
                    <a:lnTo>
                      <a:pt x="320867" y="0"/>
                    </a:lnTo>
                    <a:lnTo>
                      <a:pt x="267855" y="54408"/>
                    </a:lnTo>
                    <a:lnTo>
                      <a:pt x="267855" y="319472"/>
                    </a:lnTo>
                    <a:close/>
                  </a:path>
                </a:pathLst>
              </a:custGeom>
              <a:noFill/>
              <a:ln w="9882" cap="flat">
                <a:solidFill>
                  <a:srgbClr val="000000"/>
                </a:solidFill>
                <a:prstDash val="solid"/>
                <a:miter/>
              </a:ln>
            </p:spPr>
            <p:txBody>
              <a:bodyPr rtlCol="0" anchor="ctr"/>
              <a:lstStyle/>
              <a:p>
                <a:endParaRPr lang="en-US"/>
              </a:p>
            </p:txBody>
          </p:sp>
        </p:grpSp>
        <p:grpSp>
          <p:nvGrpSpPr>
            <p:cNvPr id="455" name="Graphic 54">
              <a:extLst>
                <a:ext uri="{FF2B5EF4-FFF2-40B4-BE49-F238E27FC236}">
                  <a16:creationId xmlns:a16="http://schemas.microsoft.com/office/drawing/2014/main" id="{92317EEA-B487-5154-25D4-E9019081560B}"/>
                </a:ext>
              </a:extLst>
            </p:cNvPr>
            <p:cNvGrpSpPr/>
            <p:nvPr/>
          </p:nvGrpSpPr>
          <p:grpSpPr>
            <a:xfrm>
              <a:off x="1547347" y="997263"/>
              <a:ext cx="531523" cy="245533"/>
              <a:chOff x="1547347" y="997263"/>
              <a:chExt cx="531523" cy="245533"/>
            </a:xfrm>
            <a:solidFill>
              <a:srgbClr val="000000"/>
            </a:solidFill>
          </p:grpSpPr>
          <p:sp>
            <p:nvSpPr>
              <p:cNvPr id="456" name="Freeform 455">
                <a:extLst>
                  <a:ext uri="{FF2B5EF4-FFF2-40B4-BE49-F238E27FC236}">
                    <a16:creationId xmlns:a16="http://schemas.microsoft.com/office/drawing/2014/main" id="{5DF86305-2DF9-9AE2-C756-6B5E0C1E2274}"/>
                  </a:ext>
                </a:extLst>
              </p:cNvPr>
              <p:cNvSpPr/>
              <p:nvPr/>
            </p:nvSpPr>
            <p:spPr>
              <a:xfrm>
                <a:off x="1550137" y="1002843"/>
                <a:ext cx="30691" cy="53012"/>
              </a:xfrm>
              <a:custGeom>
                <a:avLst/>
                <a:gdLst>
                  <a:gd name="connsiteX0" fmla="*/ 9765 w 30691"/>
                  <a:gd name="connsiteY0" fmla="*/ 6975 h 53012"/>
                  <a:gd name="connsiteX1" fmla="*/ 9765 w 30691"/>
                  <a:gd name="connsiteY1" fmla="*/ 22321 h 53012"/>
                  <a:gd name="connsiteX2" fmla="*/ 27902 w 30691"/>
                  <a:gd name="connsiteY2" fmla="*/ 22321 h 53012"/>
                  <a:gd name="connsiteX3" fmla="*/ 27902 w 30691"/>
                  <a:gd name="connsiteY3" fmla="*/ 29297 h 53012"/>
                  <a:gd name="connsiteX4" fmla="*/ 9765 w 30691"/>
                  <a:gd name="connsiteY4" fmla="*/ 29297 h 53012"/>
                  <a:gd name="connsiteX5" fmla="*/ 9765 w 30691"/>
                  <a:gd name="connsiteY5" fmla="*/ 46038 h 53012"/>
                  <a:gd name="connsiteX6" fmla="*/ 30692 w 30691"/>
                  <a:gd name="connsiteY6" fmla="*/ 46038 h 53012"/>
                  <a:gd name="connsiteX7" fmla="*/ 30692 w 30691"/>
                  <a:gd name="connsiteY7" fmla="*/ 53013 h 53012"/>
                  <a:gd name="connsiteX8" fmla="*/ 0 w 30691"/>
                  <a:gd name="connsiteY8" fmla="*/ 53013 h 53012"/>
                  <a:gd name="connsiteX9" fmla="*/ 0 w 30691"/>
                  <a:gd name="connsiteY9" fmla="*/ 0 h 53012"/>
                  <a:gd name="connsiteX10" fmla="*/ 29297 w 30691"/>
                  <a:gd name="connsiteY10" fmla="*/ 0 h 53012"/>
                  <a:gd name="connsiteX11" fmla="*/ 29297 w 30691"/>
                  <a:gd name="connsiteY11" fmla="*/ 6975 h 53012"/>
                  <a:gd name="connsiteX12" fmla="*/ 9765 w 30691"/>
                  <a:gd name="connsiteY12" fmla="*/ 6975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91" h="53012">
                    <a:moveTo>
                      <a:pt x="9765" y="6975"/>
                    </a:moveTo>
                    <a:lnTo>
                      <a:pt x="9765" y="22321"/>
                    </a:lnTo>
                    <a:lnTo>
                      <a:pt x="27902" y="22321"/>
                    </a:lnTo>
                    <a:lnTo>
                      <a:pt x="27902" y="29297"/>
                    </a:lnTo>
                    <a:lnTo>
                      <a:pt x="9765" y="29297"/>
                    </a:lnTo>
                    <a:lnTo>
                      <a:pt x="9765" y="46038"/>
                    </a:lnTo>
                    <a:lnTo>
                      <a:pt x="30692" y="46038"/>
                    </a:lnTo>
                    <a:lnTo>
                      <a:pt x="30692" y="53013"/>
                    </a:lnTo>
                    <a:lnTo>
                      <a:pt x="0" y="53013"/>
                    </a:lnTo>
                    <a:lnTo>
                      <a:pt x="0" y="0"/>
                    </a:lnTo>
                    <a:lnTo>
                      <a:pt x="29297" y="0"/>
                    </a:lnTo>
                    <a:lnTo>
                      <a:pt x="29297" y="6975"/>
                    </a:lnTo>
                    <a:lnTo>
                      <a:pt x="9765" y="6975"/>
                    </a:lnTo>
                    <a:close/>
                  </a:path>
                </a:pathLst>
              </a:custGeom>
              <a:solidFill>
                <a:srgbClr val="000000"/>
              </a:solidFill>
              <a:ln w="1394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E1248528-F40A-2DB2-B579-B32B7EE92ECF}"/>
                  </a:ext>
                </a:extLst>
              </p:cNvPr>
              <p:cNvSpPr/>
              <p:nvPr/>
            </p:nvSpPr>
            <p:spPr>
              <a:xfrm>
                <a:off x="1593384" y="1012609"/>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0 w 69753"/>
                  <a:gd name="connsiteY16" fmla="*/ 19531 h 43247"/>
                  <a:gd name="connsiteX17" fmla="*/ 8370 w 69753"/>
                  <a:gd name="connsiteY17" fmla="*/ 43247 h 43247"/>
                  <a:gd name="connsiteX18" fmla="*/ 0 w 69753"/>
                  <a:gd name="connsiteY18" fmla="*/ 43247 h 43247"/>
                  <a:gd name="connsiteX19" fmla="*/ 0 w 69753"/>
                  <a:gd name="connsiteY19" fmla="*/ 1395 h 43247"/>
                  <a:gd name="connsiteX20" fmla="*/ 8370 w 69753"/>
                  <a:gd name="connsiteY20" fmla="*/ 1395 h 43247"/>
                  <a:gd name="connsiteX21" fmla="*/ 8370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3"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6037" y="8370"/>
                      <a:pt x="44642"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6" y="9765"/>
                      <a:pt x="23716" y="8370"/>
                      <a:pt x="19531" y="8370"/>
                    </a:cubicBezTo>
                    <a:cubicBezTo>
                      <a:pt x="16741" y="8370"/>
                      <a:pt x="13951" y="9765"/>
                      <a:pt x="11161" y="11161"/>
                    </a:cubicBezTo>
                    <a:cubicBezTo>
                      <a:pt x="9766" y="12556"/>
                      <a:pt x="8370" y="16741"/>
                      <a:pt x="8370" y="19531"/>
                    </a:cubicBezTo>
                    <a:lnTo>
                      <a:pt x="8370" y="43247"/>
                    </a:lnTo>
                    <a:lnTo>
                      <a:pt x="0" y="43247"/>
                    </a:lnTo>
                    <a:lnTo>
                      <a:pt x="0" y="1395"/>
                    </a:lnTo>
                    <a:lnTo>
                      <a:pt x="8370" y="1395"/>
                    </a:lnTo>
                    <a:lnTo>
                      <a:pt x="8370"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7" y="0"/>
                      <a:pt x="48828" y="0"/>
                    </a:cubicBezTo>
                    <a:cubicBezTo>
                      <a:pt x="55803" y="1395"/>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CF9E83C6-DA7E-9111-E9F7-6B5F778D1562}"/>
                  </a:ext>
                </a:extLst>
              </p:cNvPr>
              <p:cNvSpPr/>
              <p:nvPr/>
            </p:nvSpPr>
            <p:spPr>
              <a:xfrm>
                <a:off x="1678484" y="1014004"/>
                <a:ext cx="41852" cy="64173"/>
              </a:xfrm>
              <a:custGeom>
                <a:avLst/>
                <a:gdLst>
                  <a:gd name="connsiteX0" fmla="*/ 13951 w 41852"/>
                  <a:gd name="connsiteY0" fmla="*/ 1395 h 64173"/>
                  <a:gd name="connsiteX1" fmla="*/ 22321 w 41852"/>
                  <a:gd name="connsiteY1" fmla="*/ 0 h 64173"/>
                  <a:gd name="connsiteX2" fmla="*/ 32087 w 41852"/>
                  <a:gd name="connsiteY2" fmla="*/ 2790 h 64173"/>
                  <a:gd name="connsiteX3" fmla="*/ 39062 w 41852"/>
                  <a:gd name="connsiteY3" fmla="*/ 9765 h 64173"/>
                  <a:gd name="connsiteX4" fmla="*/ 41852 w 41852"/>
                  <a:gd name="connsiteY4" fmla="*/ 20926 h 64173"/>
                  <a:gd name="connsiteX5" fmla="*/ 39062 w 41852"/>
                  <a:gd name="connsiteY5" fmla="*/ 32087 h 64173"/>
                  <a:gd name="connsiteX6" fmla="*/ 32087 w 41852"/>
                  <a:gd name="connsiteY6" fmla="*/ 40457 h 64173"/>
                  <a:gd name="connsiteX7" fmla="*/ 22321 w 41852"/>
                  <a:gd name="connsiteY7" fmla="*/ 43247 h 64173"/>
                  <a:gd name="connsiteX8" fmla="*/ 13951 w 41852"/>
                  <a:gd name="connsiteY8" fmla="*/ 41852 h 64173"/>
                  <a:gd name="connsiteX9" fmla="*/ 8371 w 41852"/>
                  <a:gd name="connsiteY9" fmla="*/ 37667 h 64173"/>
                  <a:gd name="connsiteX10" fmla="*/ 8371 w 41852"/>
                  <a:gd name="connsiteY10" fmla="*/ 64173 h 64173"/>
                  <a:gd name="connsiteX11" fmla="*/ 0 w 41852"/>
                  <a:gd name="connsiteY11" fmla="*/ 64173 h 64173"/>
                  <a:gd name="connsiteX12" fmla="*/ 0 w 41852"/>
                  <a:gd name="connsiteY12" fmla="*/ 2790 h 64173"/>
                  <a:gd name="connsiteX13" fmla="*/ 8371 w 41852"/>
                  <a:gd name="connsiteY13" fmla="*/ 2790 h 64173"/>
                  <a:gd name="connsiteX14" fmla="*/ 8371 w 41852"/>
                  <a:gd name="connsiteY14" fmla="*/ 8370 h 64173"/>
                  <a:gd name="connsiteX15" fmla="*/ 13951 w 41852"/>
                  <a:gd name="connsiteY15" fmla="*/ 1395 h 64173"/>
                  <a:gd name="connsiteX16" fmla="*/ 32087 w 41852"/>
                  <a:gd name="connsiteY16" fmla="*/ 13951 h 64173"/>
                  <a:gd name="connsiteX17" fmla="*/ 27902 w 41852"/>
                  <a:gd name="connsiteY17" fmla="*/ 9765 h 64173"/>
                  <a:gd name="connsiteX18" fmla="*/ 20926 w 41852"/>
                  <a:gd name="connsiteY18" fmla="*/ 8370 h 64173"/>
                  <a:gd name="connsiteX19" fmla="*/ 15346 w 41852"/>
                  <a:gd name="connsiteY19" fmla="*/ 9765 h 64173"/>
                  <a:gd name="connsiteX20" fmla="*/ 11161 w 41852"/>
                  <a:gd name="connsiteY20" fmla="*/ 15346 h 64173"/>
                  <a:gd name="connsiteX21" fmla="*/ 9765 w 41852"/>
                  <a:gd name="connsiteY21" fmla="*/ 22321 h 64173"/>
                  <a:gd name="connsiteX22" fmla="*/ 11161 w 41852"/>
                  <a:gd name="connsiteY22" fmla="*/ 29297 h 64173"/>
                  <a:gd name="connsiteX23" fmla="*/ 15346 w 41852"/>
                  <a:gd name="connsiteY23" fmla="*/ 34877 h 64173"/>
                  <a:gd name="connsiteX24" fmla="*/ 20926 w 41852"/>
                  <a:gd name="connsiteY24" fmla="*/ 36272 h 64173"/>
                  <a:gd name="connsiteX25" fmla="*/ 27902 w 41852"/>
                  <a:gd name="connsiteY25" fmla="*/ 34877 h 64173"/>
                  <a:gd name="connsiteX26" fmla="*/ 32087 w 41852"/>
                  <a:gd name="connsiteY26" fmla="*/ 29297 h 64173"/>
                  <a:gd name="connsiteX27" fmla="*/ 33482 w 41852"/>
                  <a:gd name="connsiteY27" fmla="*/ 22321 h 64173"/>
                  <a:gd name="connsiteX28" fmla="*/ 32087 w 41852"/>
                  <a:gd name="connsiteY28" fmla="*/ 13951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52" h="64173">
                    <a:moveTo>
                      <a:pt x="13951" y="1395"/>
                    </a:moveTo>
                    <a:cubicBezTo>
                      <a:pt x="16741" y="0"/>
                      <a:pt x="19531" y="0"/>
                      <a:pt x="22321" y="0"/>
                    </a:cubicBezTo>
                    <a:cubicBezTo>
                      <a:pt x="26507" y="0"/>
                      <a:pt x="29297" y="1395"/>
                      <a:pt x="32087" y="2790"/>
                    </a:cubicBezTo>
                    <a:cubicBezTo>
                      <a:pt x="34877" y="4185"/>
                      <a:pt x="37667" y="6975"/>
                      <a:pt x="39062" y="9765"/>
                    </a:cubicBezTo>
                    <a:cubicBezTo>
                      <a:pt x="40457" y="12556"/>
                      <a:pt x="41852" y="16741"/>
                      <a:pt x="41852" y="20926"/>
                    </a:cubicBezTo>
                    <a:cubicBezTo>
                      <a:pt x="41852" y="25111"/>
                      <a:pt x="40457" y="29297"/>
                      <a:pt x="39062" y="32087"/>
                    </a:cubicBezTo>
                    <a:cubicBezTo>
                      <a:pt x="37667" y="34877"/>
                      <a:pt x="34877" y="37667"/>
                      <a:pt x="32087" y="40457"/>
                    </a:cubicBezTo>
                    <a:cubicBezTo>
                      <a:pt x="29297" y="41852"/>
                      <a:pt x="25111" y="43247"/>
                      <a:pt x="22321" y="43247"/>
                    </a:cubicBezTo>
                    <a:cubicBezTo>
                      <a:pt x="19531" y="43247"/>
                      <a:pt x="16741" y="43247"/>
                      <a:pt x="13951" y="41852"/>
                    </a:cubicBezTo>
                    <a:cubicBezTo>
                      <a:pt x="11161" y="40457"/>
                      <a:pt x="9765" y="39062"/>
                      <a:pt x="8371" y="37667"/>
                    </a:cubicBezTo>
                    <a:lnTo>
                      <a:pt x="8371" y="64173"/>
                    </a:lnTo>
                    <a:lnTo>
                      <a:pt x="0" y="64173"/>
                    </a:lnTo>
                    <a:lnTo>
                      <a:pt x="0" y="2790"/>
                    </a:lnTo>
                    <a:lnTo>
                      <a:pt x="8371" y="2790"/>
                    </a:lnTo>
                    <a:lnTo>
                      <a:pt x="8371" y="8370"/>
                    </a:lnTo>
                    <a:cubicBezTo>
                      <a:pt x="9765" y="4185"/>
                      <a:pt x="11161" y="2790"/>
                      <a:pt x="13951" y="1395"/>
                    </a:cubicBezTo>
                    <a:close/>
                    <a:moveTo>
                      <a:pt x="32087" y="13951"/>
                    </a:moveTo>
                    <a:cubicBezTo>
                      <a:pt x="30692" y="11161"/>
                      <a:pt x="29297" y="9765"/>
                      <a:pt x="27902" y="9765"/>
                    </a:cubicBezTo>
                    <a:cubicBezTo>
                      <a:pt x="26507" y="8370"/>
                      <a:pt x="23716" y="8370"/>
                      <a:pt x="20926" y="8370"/>
                    </a:cubicBezTo>
                    <a:cubicBezTo>
                      <a:pt x="18136" y="8370"/>
                      <a:pt x="16741" y="8370"/>
                      <a:pt x="15346" y="9765"/>
                    </a:cubicBezTo>
                    <a:cubicBezTo>
                      <a:pt x="13951" y="11161"/>
                      <a:pt x="11161" y="12556"/>
                      <a:pt x="11161" y="15346"/>
                    </a:cubicBezTo>
                    <a:cubicBezTo>
                      <a:pt x="9765" y="18136"/>
                      <a:pt x="9765" y="19531"/>
                      <a:pt x="9765" y="22321"/>
                    </a:cubicBezTo>
                    <a:cubicBezTo>
                      <a:pt x="9765" y="25111"/>
                      <a:pt x="9765" y="27902"/>
                      <a:pt x="11161" y="29297"/>
                    </a:cubicBezTo>
                    <a:cubicBezTo>
                      <a:pt x="12556" y="32087"/>
                      <a:pt x="13951" y="33482"/>
                      <a:pt x="15346" y="34877"/>
                    </a:cubicBezTo>
                    <a:cubicBezTo>
                      <a:pt x="16741" y="36272"/>
                      <a:pt x="19531" y="36272"/>
                      <a:pt x="20926" y="36272"/>
                    </a:cubicBezTo>
                    <a:cubicBezTo>
                      <a:pt x="23716" y="36272"/>
                      <a:pt x="25111" y="36272"/>
                      <a:pt x="27902" y="34877"/>
                    </a:cubicBezTo>
                    <a:cubicBezTo>
                      <a:pt x="29297" y="33482"/>
                      <a:pt x="32087" y="32087"/>
                      <a:pt x="32087" y="29297"/>
                    </a:cubicBezTo>
                    <a:cubicBezTo>
                      <a:pt x="33482" y="26506"/>
                      <a:pt x="33482" y="25111"/>
                      <a:pt x="33482" y="22321"/>
                    </a:cubicBezTo>
                    <a:cubicBezTo>
                      <a:pt x="33482" y="18136"/>
                      <a:pt x="32087" y="15346"/>
                      <a:pt x="32087" y="13951"/>
                    </a:cubicBezTo>
                    <a:close/>
                  </a:path>
                </a:pathLst>
              </a:custGeom>
              <a:solidFill>
                <a:srgbClr val="000000"/>
              </a:solidFill>
              <a:ln w="1394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27E8D84E-4E83-0B6D-A909-F1AF5B785731}"/>
                  </a:ext>
                </a:extLst>
              </p:cNvPr>
              <p:cNvSpPr/>
              <p:nvPr/>
            </p:nvSpPr>
            <p:spPr>
              <a:xfrm>
                <a:off x="1730102" y="1015399"/>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3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7902 w 44642"/>
                  <a:gd name="connsiteY13" fmla="*/ 32087 h 41852"/>
                  <a:gd name="connsiteX14" fmla="*/ 32087 w 44642"/>
                  <a:gd name="connsiteY14" fmla="*/ 27902 h 41852"/>
                  <a:gd name="connsiteX15" fmla="*/ 33482 w 44642"/>
                  <a:gd name="connsiteY15" fmla="*/ 19531 h 41852"/>
                  <a:gd name="connsiteX16" fmla="*/ 32087 w 44642"/>
                  <a:gd name="connsiteY16" fmla="*/ 11161 h 41852"/>
                  <a:gd name="connsiteX17" fmla="*/ 27902 w 44642"/>
                  <a:gd name="connsiteY17" fmla="*/ 6975 h 41852"/>
                  <a:gd name="connsiteX18" fmla="*/ 22321 w 44642"/>
                  <a:gd name="connsiteY18" fmla="*/ 5580 h 41852"/>
                  <a:gd name="connsiteX19" fmla="*/ 16741 w 44642"/>
                  <a:gd name="connsiteY19" fmla="*/ 6975 h 41852"/>
                  <a:gd name="connsiteX20" fmla="*/ 12556 w 44642"/>
                  <a:gd name="connsiteY20" fmla="*/ 11161 h 41852"/>
                  <a:gd name="connsiteX21" fmla="*/ 11161 w 44642"/>
                  <a:gd name="connsiteY21" fmla="*/ 19531 h 41852"/>
                  <a:gd name="connsiteX22" fmla="*/ 13951 w 44642"/>
                  <a:gd name="connsiteY22" fmla="*/ 30692 h 41852"/>
                  <a:gd name="connsiteX23" fmla="*/ 22321 w 44642"/>
                  <a:gd name="connsiteY23" fmla="*/ 34877 h 41852"/>
                  <a:gd name="connsiteX24" fmla="*/ 27902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7"/>
                      <a:pt x="0" y="25111"/>
                      <a:pt x="0" y="20926"/>
                    </a:cubicBezTo>
                    <a:cubicBezTo>
                      <a:pt x="0" y="16741"/>
                      <a:pt x="1395" y="12556"/>
                      <a:pt x="2790" y="9765"/>
                    </a:cubicBezTo>
                    <a:cubicBezTo>
                      <a:pt x="4185" y="6975"/>
                      <a:pt x="6975" y="4185"/>
                      <a:pt x="11161" y="2790"/>
                    </a:cubicBezTo>
                    <a:cubicBezTo>
                      <a:pt x="13951" y="1395"/>
                      <a:pt x="18136" y="0"/>
                      <a:pt x="22321" y="0"/>
                    </a:cubicBezTo>
                    <a:cubicBezTo>
                      <a:pt x="26507" y="0"/>
                      <a:pt x="29297" y="1395"/>
                      <a:pt x="33482" y="2790"/>
                    </a:cubicBezTo>
                    <a:cubicBezTo>
                      <a:pt x="36272" y="4185"/>
                      <a:pt x="39062" y="6975"/>
                      <a:pt x="41852" y="9765"/>
                    </a:cubicBezTo>
                    <a:cubicBezTo>
                      <a:pt x="43247" y="12556"/>
                      <a:pt x="44643" y="16741"/>
                      <a:pt x="44643" y="20926"/>
                    </a:cubicBezTo>
                    <a:cubicBezTo>
                      <a:pt x="44643" y="25111"/>
                      <a:pt x="43247" y="29297"/>
                      <a:pt x="41852" y="32087"/>
                    </a:cubicBezTo>
                    <a:cubicBezTo>
                      <a:pt x="40457" y="34877"/>
                      <a:pt x="37667" y="37667"/>
                      <a:pt x="33482" y="39062"/>
                    </a:cubicBezTo>
                    <a:cubicBezTo>
                      <a:pt x="30692" y="40457"/>
                      <a:pt x="26507" y="41852"/>
                      <a:pt x="22321" y="41852"/>
                    </a:cubicBezTo>
                    <a:cubicBezTo>
                      <a:pt x="16741" y="41852"/>
                      <a:pt x="13951" y="40457"/>
                      <a:pt x="9766" y="39062"/>
                    </a:cubicBezTo>
                    <a:close/>
                    <a:moveTo>
                      <a:pt x="27902" y="32087"/>
                    </a:moveTo>
                    <a:cubicBezTo>
                      <a:pt x="29297" y="30692"/>
                      <a:pt x="32087" y="29297"/>
                      <a:pt x="32087" y="27902"/>
                    </a:cubicBezTo>
                    <a:cubicBezTo>
                      <a:pt x="33482" y="25111"/>
                      <a:pt x="33482" y="23716"/>
                      <a:pt x="33482" y="19531"/>
                    </a:cubicBezTo>
                    <a:cubicBezTo>
                      <a:pt x="33482" y="16741"/>
                      <a:pt x="33482" y="13951"/>
                      <a:pt x="32087" y="11161"/>
                    </a:cubicBezTo>
                    <a:cubicBezTo>
                      <a:pt x="30692" y="8370"/>
                      <a:pt x="29297" y="6975"/>
                      <a:pt x="27902" y="6975"/>
                    </a:cubicBezTo>
                    <a:cubicBezTo>
                      <a:pt x="26507" y="5580"/>
                      <a:pt x="23716" y="5580"/>
                      <a:pt x="22321" y="5580"/>
                    </a:cubicBezTo>
                    <a:cubicBezTo>
                      <a:pt x="19531" y="5580"/>
                      <a:pt x="18136" y="5580"/>
                      <a:pt x="16741" y="6975"/>
                    </a:cubicBezTo>
                    <a:cubicBezTo>
                      <a:pt x="15346" y="8370"/>
                      <a:pt x="13951" y="9765"/>
                      <a:pt x="12556" y="11161"/>
                    </a:cubicBezTo>
                    <a:cubicBezTo>
                      <a:pt x="11161" y="13951"/>
                      <a:pt x="11161" y="15346"/>
                      <a:pt x="11161" y="19531"/>
                    </a:cubicBezTo>
                    <a:cubicBezTo>
                      <a:pt x="11161" y="23716"/>
                      <a:pt x="12556" y="27902"/>
                      <a:pt x="13951" y="30692"/>
                    </a:cubicBezTo>
                    <a:cubicBezTo>
                      <a:pt x="15346" y="33482"/>
                      <a:pt x="19531" y="34877"/>
                      <a:pt x="22321" y="34877"/>
                    </a:cubicBezTo>
                    <a:cubicBezTo>
                      <a:pt x="23716" y="33482"/>
                      <a:pt x="25111" y="33482"/>
                      <a:pt x="27902" y="32087"/>
                    </a:cubicBezTo>
                    <a:close/>
                  </a:path>
                </a:pathLst>
              </a:custGeom>
              <a:solidFill>
                <a:srgbClr val="000000"/>
              </a:solidFill>
              <a:ln w="1394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D6BEFD5F-C18F-06FE-A167-F8FF12A97F1B}"/>
                  </a:ext>
                </a:extLst>
              </p:cNvPr>
              <p:cNvSpPr/>
              <p:nvPr/>
            </p:nvSpPr>
            <p:spPr>
              <a:xfrm>
                <a:off x="1780324" y="1014004"/>
                <a:ext cx="61383" cy="41852"/>
              </a:xfrm>
              <a:custGeom>
                <a:avLst/>
                <a:gdLst>
                  <a:gd name="connsiteX0" fmla="*/ 61383 w 61383"/>
                  <a:gd name="connsiteY0" fmla="*/ 0 h 41852"/>
                  <a:gd name="connsiteX1" fmla="*/ 48828 w 61383"/>
                  <a:gd name="connsiteY1" fmla="*/ 41852 h 41852"/>
                  <a:gd name="connsiteX2" fmla="*/ 39062 w 61383"/>
                  <a:gd name="connsiteY2" fmla="*/ 41852 h 41852"/>
                  <a:gd name="connsiteX3" fmla="*/ 30692 w 61383"/>
                  <a:gd name="connsiteY3" fmla="*/ 11161 h 41852"/>
                  <a:gd name="connsiteX4" fmla="*/ 22321 w 61383"/>
                  <a:gd name="connsiteY4" fmla="*/ 41852 h 41852"/>
                  <a:gd name="connsiteX5" fmla="*/ 12556 w 61383"/>
                  <a:gd name="connsiteY5" fmla="*/ 41852 h 41852"/>
                  <a:gd name="connsiteX6" fmla="*/ 0 w 61383"/>
                  <a:gd name="connsiteY6" fmla="*/ 0 h 41852"/>
                  <a:gd name="connsiteX7" fmla="*/ 8371 w 61383"/>
                  <a:gd name="connsiteY7" fmla="*/ 0 h 41852"/>
                  <a:gd name="connsiteX8" fmla="*/ 16741 w 61383"/>
                  <a:gd name="connsiteY8" fmla="*/ 33482 h 41852"/>
                  <a:gd name="connsiteX9" fmla="*/ 25111 w 61383"/>
                  <a:gd name="connsiteY9" fmla="*/ 0 h 41852"/>
                  <a:gd name="connsiteX10" fmla="*/ 34877 w 61383"/>
                  <a:gd name="connsiteY10" fmla="*/ 0 h 41852"/>
                  <a:gd name="connsiteX11" fmla="*/ 43247 w 61383"/>
                  <a:gd name="connsiteY11" fmla="*/ 33482 h 41852"/>
                  <a:gd name="connsiteX12" fmla="*/ 51618 w 61383"/>
                  <a:gd name="connsiteY12" fmla="*/ 0 h 41852"/>
                  <a:gd name="connsiteX13" fmla="*/ 61383 w 61383"/>
                  <a:gd name="connsiteY13"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83" h="41852">
                    <a:moveTo>
                      <a:pt x="61383" y="0"/>
                    </a:moveTo>
                    <a:lnTo>
                      <a:pt x="48828" y="41852"/>
                    </a:lnTo>
                    <a:lnTo>
                      <a:pt x="39062" y="41852"/>
                    </a:lnTo>
                    <a:lnTo>
                      <a:pt x="30692" y="11161"/>
                    </a:lnTo>
                    <a:lnTo>
                      <a:pt x="22321" y="41852"/>
                    </a:lnTo>
                    <a:lnTo>
                      <a:pt x="12556" y="41852"/>
                    </a:lnTo>
                    <a:lnTo>
                      <a:pt x="0" y="0"/>
                    </a:lnTo>
                    <a:lnTo>
                      <a:pt x="8371" y="0"/>
                    </a:lnTo>
                    <a:lnTo>
                      <a:pt x="16741" y="33482"/>
                    </a:lnTo>
                    <a:lnTo>
                      <a:pt x="25111" y="0"/>
                    </a:lnTo>
                    <a:lnTo>
                      <a:pt x="34877" y="0"/>
                    </a:lnTo>
                    <a:lnTo>
                      <a:pt x="43247" y="33482"/>
                    </a:lnTo>
                    <a:lnTo>
                      <a:pt x="51618" y="0"/>
                    </a:lnTo>
                    <a:lnTo>
                      <a:pt x="61383" y="0"/>
                    </a:lnTo>
                    <a:close/>
                  </a:path>
                </a:pathLst>
              </a:custGeom>
              <a:solidFill>
                <a:srgbClr val="000000"/>
              </a:solidFill>
              <a:ln w="1394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070BC1AB-FB9F-A41A-1DAE-743DB2502F90}"/>
                  </a:ext>
                </a:extLst>
              </p:cNvPr>
              <p:cNvSpPr/>
              <p:nvPr/>
            </p:nvSpPr>
            <p:spPr>
              <a:xfrm>
                <a:off x="1850078" y="1016794"/>
                <a:ext cx="41852" cy="41852"/>
              </a:xfrm>
              <a:custGeom>
                <a:avLst/>
                <a:gdLst>
                  <a:gd name="connsiteX0" fmla="*/ 40457 w 41852"/>
                  <a:gd name="connsiteY0" fmla="*/ 22321 h 41852"/>
                  <a:gd name="connsiteX1" fmla="*/ 8371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7 w 41852"/>
                  <a:gd name="connsiteY19" fmla="*/ 6975 h 41852"/>
                  <a:gd name="connsiteX20" fmla="*/ 20926 w 41852"/>
                  <a:gd name="connsiteY20" fmla="*/ 4185 h 41852"/>
                  <a:gd name="connsiteX21" fmla="*/ 12556 w 41852"/>
                  <a:gd name="connsiteY21" fmla="*/ 6975 h 41852"/>
                  <a:gd name="connsiteX22" fmla="*/ 8371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1" y="22321"/>
                    </a:lnTo>
                    <a:cubicBezTo>
                      <a:pt x="8371" y="25111"/>
                      <a:pt x="9765" y="27902"/>
                      <a:pt x="12556" y="30692"/>
                    </a:cubicBezTo>
                    <a:cubicBezTo>
                      <a:pt x="15346" y="32087"/>
                      <a:pt x="18136" y="33482"/>
                      <a:pt x="20926" y="33482"/>
                    </a:cubicBezTo>
                    <a:cubicBezTo>
                      <a:pt x="25111" y="33482"/>
                      <a:pt x="29297"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0457" y="19531"/>
                      <a:pt x="40457" y="20926"/>
                      <a:pt x="40457" y="22321"/>
                    </a:cubicBezTo>
                    <a:close/>
                    <a:moveTo>
                      <a:pt x="32087" y="15346"/>
                    </a:moveTo>
                    <a:cubicBezTo>
                      <a:pt x="32087" y="12556"/>
                      <a:pt x="30692" y="9766"/>
                      <a:pt x="29297" y="6975"/>
                    </a:cubicBezTo>
                    <a:cubicBezTo>
                      <a:pt x="26506" y="5580"/>
                      <a:pt x="23716" y="4185"/>
                      <a:pt x="20926" y="4185"/>
                    </a:cubicBezTo>
                    <a:cubicBezTo>
                      <a:pt x="18136" y="4185"/>
                      <a:pt x="15346" y="5580"/>
                      <a:pt x="12556" y="6975"/>
                    </a:cubicBezTo>
                    <a:cubicBezTo>
                      <a:pt x="9765" y="8370"/>
                      <a:pt x="9765" y="11161"/>
                      <a:pt x="8371"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00AC3C3C-4D3D-B905-B7A9-77F7F8898ADF}"/>
                  </a:ext>
                </a:extLst>
              </p:cNvPr>
              <p:cNvSpPr/>
              <p:nvPr/>
            </p:nvSpPr>
            <p:spPr>
              <a:xfrm>
                <a:off x="1901696" y="1014004"/>
                <a:ext cx="22321" cy="41852"/>
              </a:xfrm>
              <a:custGeom>
                <a:avLst/>
                <a:gdLst>
                  <a:gd name="connsiteX0" fmla="*/ 15346 w 22321"/>
                  <a:gd name="connsiteY0" fmla="*/ 1395 h 41852"/>
                  <a:gd name="connsiteX1" fmla="*/ 22321 w 22321"/>
                  <a:gd name="connsiteY1" fmla="*/ 0 h 41852"/>
                  <a:gd name="connsiteX2" fmla="*/ 22321 w 22321"/>
                  <a:gd name="connsiteY2" fmla="*/ 8370 h 41852"/>
                  <a:gd name="connsiteX3" fmla="*/ 19531 w 22321"/>
                  <a:gd name="connsiteY3" fmla="*/ 8370 h 41852"/>
                  <a:gd name="connsiteX4" fmla="*/ 11161 w 22321"/>
                  <a:gd name="connsiteY4" fmla="*/ 11161 h 41852"/>
                  <a:gd name="connsiteX5" fmla="*/ 8371 w 22321"/>
                  <a:gd name="connsiteY5" fmla="*/ 19531 h 41852"/>
                  <a:gd name="connsiteX6" fmla="*/ 8371 w 22321"/>
                  <a:gd name="connsiteY6" fmla="*/ 41852 h 41852"/>
                  <a:gd name="connsiteX7" fmla="*/ 0 w 22321"/>
                  <a:gd name="connsiteY7" fmla="*/ 41852 h 41852"/>
                  <a:gd name="connsiteX8" fmla="*/ 0 w 22321"/>
                  <a:gd name="connsiteY8" fmla="*/ 0 h 41852"/>
                  <a:gd name="connsiteX9" fmla="*/ 8371 w 22321"/>
                  <a:gd name="connsiteY9" fmla="*/ 0 h 41852"/>
                  <a:gd name="connsiteX10" fmla="*/ 8371 w 22321"/>
                  <a:gd name="connsiteY10" fmla="*/ 5580 h 41852"/>
                  <a:gd name="connsiteX11" fmla="*/ 15346 w 22321"/>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1" h="41852">
                    <a:moveTo>
                      <a:pt x="15346" y="1395"/>
                    </a:moveTo>
                    <a:cubicBezTo>
                      <a:pt x="18136" y="0"/>
                      <a:pt x="19531" y="0"/>
                      <a:pt x="22321" y="0"/>
                    </a:cubicBezTo>
                    <a:lnTo>
                      <a:pt x="22321" y="8370"/>
                    </a:lnTo>
                    <a:lnTo>
                      <a:pt x="19531" y="8370"/>
                    </a:lnTo>
                    <a:cubicBezTo>
                      <a:pt x="16741" y="8370"/>
                      <a:pt x="13951" y="9765"/>
                      <a:pt x="11161" y="11161"/>
                    </a:cubicBezTo>
                    <a:cubicBezTo>
                      <a:pt x="9765" y="12556"/>
                      <a:pt x="8371" y="15346"/>
                      <a:pt x="8371" y="19531"/>
                    </a:cubicBezTo>
                    <a:lnTo>
                      <a:pt x="8371" y="41852"/>
                    </a:lnTo>
                    <a:lnTo>
                      <a:pt x="0" y="41852"/>
                    </a:lnTo>
                    <a:lnTo>
                      <a:pt x="0" y="0"/>
                    </a:lnTo>
                    <a:lnTo>
                      <a:pt x="8371" y="0"/>
                    </a:lnTo>
                    <a:lnTo>
                      <a:pt x="8371" y="5580"/>
                    </a:lnTo>
                    <a:cubicBezTo>
                      <a:pt x="11161" y="4185"/>
                      <a:pt x="12556" y="2790"/>
                      <a:pt x="15346" y="1395"/>
                    </a:cubicBezTo>
                    <a:close/>
                  </a:path>
                </a:pathLst>
              </a:custGeom>
              <a:solidFill>
                <a:srgbClr val="000000"/>
              </a:solidFill>
              <a:ln w="1394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E3B3CBA6-BB5D-D328-7325-F18C48CC509A}"/>
                  </a:ext>
                </a:extLst>
              </p:cNvPr>
              <p:cNvSpPr/>
              <p:nvPr/>
            </p:nvSpPr>
            <p:spPr>
              <a:xfrm>
                <a:off x="1935178" y="997263"/>
                <a:ext cx="11160" cy="58593"/>
              </a:xfrm>
              <a:custGeom>
                <a:avLst/>
                <a:gdLst>
                  <a:gd name="connsiteX0" fmla="*/ 1395 w 11160"/>
                  <a:gd name="connsiteY0" fmla="*/ 9766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6 h 58593"/>
                  <a:gd name="connsiteX7" fmla="*/ 5580 w 11160"/>
                  <a:gd name="connsiteY7" fmla="*/ 11161 h 58593"/>
                  <a:gd name="connsiteX8" fmla="*/ 1395 w 11160"/>
                  <a:gd name="connsiteY8" fmla="*/ 9766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6"/>
                    </a:moveTo>
                    <a:cubicBezTo>
                      <a:pt x="0" y="8371"/>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1"/>
                      <a:pt x="9765" y="9766"/>
                    </a:cubicBezTo>
                    <a:cubicBezTo>
                      <a:pt x="8370" y="11161"/>
                      <a:pt x="6975" y="11161"/>
                      <a:pt x="5580" y="11161"/>
                    </a:cubicBezTo>
                    <a:cubicBezTo>
                      <a:pt x="4185" y="11161"/>
                      <a:pt x="2790" y="11161"/>
                      <a:pt x="1395" y="9766"/>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2A70688F-759A-3F68-B1CC-6E536D50B3F1}"/>
                  </a:ext>
                </a:extLst>
              </p:cNvPr>
              <p:cNvSpPr/>
              <p:nvPr/>
            </p:nvSpPr>
            <p:spPr>
              <a:xfrm>
                <a:off x="1960289" y="1012609"/>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1 w 39062"/>
                  <a:gd name="connsiteY9" fmla="*/ 19531 h 43247"/>
                  <a:gd name="connsiteX10" fmla="*/ 8371 w 39062"/>
                  <a:gd name="connsiteY10" fmla="*/ 43247 h 43247"/>
                  <a:gd name="connsiteX11" fmla="*/ 0 w 39062"/>
                  <a:gd name="connsiteY11" fmla="*/ 43247 h 43247"/>
                  <a:gd name="connsiteX12" fmla="*/ 0 w 39062"/>
                  <a:gd name="connsiteY12" fmla="*/ 1395 h 43247"/>
                  <a:gd name="connsiteX13" fmla="*/ 8371 w 39062"/>
                  <a:gd name="connsiteY13" fmla="*/ 1395 h 43247"/>
                  <a:gd name="connsiteX14" fmla="*/ 8371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7" y="12556"/>
                      <a:pt x="27902" y="11161"/>
                    </a:cubicBezTo>
                    <a:cubicBezTo>
                      <a:pt x="26507" y="9765"/>
                      <a:pt x="23716" y="8370"/>
                      <a:pt x="19531" y="8370"/>
                    </a:cubicBezTo>
                    <a:cubicBezTo>
                      <a:pt x="16741"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5111" y="1395"/>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2A498CF5-7CEC-D5D2-6BAE-9F3DE7BA4AC7}"/>
                  </a:ext>
                </a:extLst>
              </p:cNvPr>
              <p:cNvSpPr/>
              <p:nvPr/>
            </p:nvSpPr>
            <p:spPr>
              <a:xfrm>
                <a:off x="2010512" y="1012609"/>
                <a:ext cx="43247" cy="64173"/>
              </a:xfrm>
              <a:custGeom>
                <a:avLst/>
                <a:gdLst>
                  <a:gd name="connsiteX0" fmla="*/ 29297 w 43247"/>
                  <a:gd name="connsiteY0" fmla="*/ 2790 h 64173"/>
                  <a:gd name="connsiteX1" fmla="*/ 34877 w 43247"/>
                  <a:gd name="connsiteY1" fmla="*/ 6975 h 64173"/>
                  <a:gd name="connsiteX2" fmla="*/ 34877 w 43247"/>
                  <a:gd name="connsiteY2" fmla="*/ 1395 h 64173"/>
                  <a:gd name="connsiteX3" fmla="*/ 43247 w 43247"/>
                  <a:gd name="connsiteY3" fmla="*/ 1395 h 64173"/>
                  <a:gd name="connsiteX4" fmla="*/ 43247 w 43247"/>
                  <a:gd name="connsiteY4" fmla="*/ 44642 h 64173"/>
                  <a:gd name="connsiteX5" fmla="*/ 40457 w 43247"/>
                  <a:gd name="connsiteY5" fmla="*/ 54408 h 64173"/>
                  <a:gd name="connsiteX6" fmla="*/ 33482 w 43247"/>
                  <a:gd name="connsiteY6" fmla="*/ 61383 h 64173"/>
                  <a:gd name="connsiteX7" fmla="*/ 22321 w 43247"/>
                  <a:gd name="connsiteY7" fmla="*/ 64173 h 64173"/>
                  <a:gd name="connsiteX8" fmla="*/ 8371 w 43247"/>
                  <a:gd name="connsiteY8" fmla="*/ 59988 h 64173"/>
                  <a:gd name="connsiteX9" fmla="*/ 1395 w 43247"/>
                  <a:gd name="connsiteY9" fmla="*/ 48828 h 64173"/>
                  <a:gd name="connsiteX10" fmla="*/ 9765 w 43247"/>
                  <a:gd name="connsiteY10" fmla="*/ 48828 h 64173"/>
                  <a:gd name="connsiteX11" fmla="*/ 13951 w 43247"/>
                  <a:gd name="connsiteY11" fmla="*/ 54408 h 64173"/>
                  <a:gd name="connsiteX12" fmla="*/ 22321 w 43247"/>
                  <a:gd name="connsiteY12" fmla="*/ 55803 h 64173"/>
                  <a:gd name="connsiteX13" fmla="*/ 30692 w 43247"/>
                  <a:gd name="connsiteY13" fmla="*/ 53013 h 64173"/>
                  <a:gd name="connsiteX14" fmla="*/ 33482 w 43247"/>
                  <a:gd name="connsiteY14" fmla="*/ 43247 h 64173"/>
                  <a:gd name="connsiteX15" fmla="*/ 33482 w 43247"/>
                  <a:gd name="connsiteY15" fmla="*/ 36272 h 64173"/>
                  <a:gd name="connsiteX16" fmla="*/ 27902 w 43247"/>
                  <a:gd name="connsiteY16" fmla="*/ 41852 h 64173"/>
                  <a:gd name="connsiteX17" fmla="*/ 19531 w 43247"/>
                  <a:gd name="connsiteY17" fmla="*/ 43247 h 64173"/>
                  <a:gd name="connsiteX18" fmla="*/ 9765 w 43247"/>
                  <a:gd name="connsiteY18" fmla="*/ 40457 h 64173"/>
                  <a:gd name="connsiteX19" fmla="*/ 2790 w 43247"/>
                  <a:gd name="connsiteY19" fmla="*/ 32087 h 64173"/>
                  <a:gd name="connsiteX20" fmla="*/ 0 w 43247"/>
                  <a:gd name="connsiteY20" fmla="*/ 20926 h 64173"/>
                  <a:gd name="connsiteX21" fmla="*/ 2790 w 43247"/>
                  <a:gd name="connsiteY21" fmla="*/ 9765 h 64173"/>
                  <a:gd name="connsiteX22" fmla="*/ 9765 w 43247"/>
                  <a:gd name="connsiteY22" fmla="*/ 2790 h 64173"/>
                  <a:gd name="connsiteX23" fmla="*/ 19531 w 43247"/>
                  <a:gd name="connsiteY23" fmla="*/ 0 h 64173"/>
                  <a:gd name="connsiteX24" fmla="*/ 29297 w 43247"/>
                  <a:gd name="connsiteY24" fmla="*/ 2790 h 64173"/>
                  <a:gd name="connsiteX25" fmla="*/ 33482 w 43247"/>
                  <a:gd name="connsiteY25" fmla="*/ 15346 h 64173"/>
                  <a:gd name="connsiteX26" fmla="*/ 29297 w 43247"/>
                  <a:gd name="connsiteY26" fmla="*/ 9765 h 64173"/>
                  <a:gd name="connsiteX27" fmla="*/ 23716 w 43247"/>
                  <a:gd name="connsiteY27" fmla="*/ 8370 h 64173"/>
                  <a:gd name="connsiteX28" fmla="*/ 18136 w 43247"/>
                  <a:gd name="connsiteY28" fmla="*/ 9765 h 64173"/>
                  <a:gd name="connsiteX29" fmla="*/ 13951 w 43247"/>
                  <a:gd name="connsiteY29" fmla="*/ 13951 h 64173"/>
                  <a:gd name="connsiteX30" fmla="*/ 12556 w 43247"/>
                  <a:gd name="connsiteY30" fmla="*/ 20926 h 64173"/>
                  <a:gd name="connsiteX31" fmla="*/ 13951 w 43247"/>
                  <a:gd name="connsiteY31" fmla="*/ 27902 h 64173"/>
                  <a:gd name="connsiteX32" fmla="*/ 18136 w 43247"/>
                  <a:gd name="connsiteY32" fmla="*/ 33482 h 64173"/>
                  <a:gd name="connsiteX33" fmla="*/ 23716 w 43247"/>
                  <a:gd name="connsiteY33" fmla="*/ 34877 h 64173"/>
                  <a:gd name="connsiteX34" fmla="*/ 29297 w 43247"/>
                  <a:gd name="connsiteY34" fmla="*/ 33482 h 64173"/>
                  <a:gd name="connsiteX35" fmla="*/ 33482 w 43247"/>
                  <a:gd name="connsiteY35" fmla="*/ 27902 h 64173"/>
                  <a:gd name="connsiteX36" fmla="*/ 34877 w 43247"/>
                  <a:gd name="connsiteY36" fmla="*/ 20926 h 64173"/>
                  <a:gd name="connsiteX37" fmla="*/ 33482 w 43247"/>
                  <a:gd name="connsiteY37" fmla="*/ 15346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47" h="64173">
                    <a:moveTo>
                      <a:pt x="29297" y="2790"/>
                    </a:moveTo>
                    <a:cubicBezTo>
                      <a:pt x="32087" y="4185"/>
                      <a:pt x="33482" y="5580"/>
                      <a:pt x="34877" y="6975"/>
                    </a:cubicBezTo>
                    <a:lnTo>
                      <a:pt x="34877" y="1395"/>
                    </a:lnTo>
                    <a:lnTo>
                      <a:pt x="43247" y="1395"/>
                    </a:lnTo>
                    <a:lnTo>
                      <a:pt x="43247" y="44642"/>
                    </a:lnTo>
                    <a:cubicBezTo>
                      <a:pt x="43247" y="48828"/>
                      <a:pt x="41852" y="51618"/>
                      <a:pt x="40457" y="54408"/>
                    </a:cubicBezTo>
                    <a:cubicBezTo>
                      <a:pt x="39062" y="57198"/>
                      <a:pt x="36272" y="59988"/>
                      <a:pt x="33482" y="61383"/>
                    </a:cubicBezTo>
                    <a:cubicBezTo>
                      <a:pt x="30692" y="62778"/>
                      <a:pt x="26506" y="64173"/>
                      <a:pt x="22321" y="64173"/>
                    </a:cubicBezTo>
                    <a:cubicBezTo>
                      <a:pt x="16741" y="64173"/>
                      <a:pt x="12556" y="62778"/>
                      <a:pt x="8371" y="59988"/>
                    </a:cubicBezTo>
                    <a:cubicBezTo>
                      <a:pt x="4185" y="57198"/>
                      <a:pt x="2790" y="53013"/>
                      <a:pt x="1395" y="48828"/>
                    </a:cubicBezTo>
                    <a:lnTo>
                      <a:pt x="9765" y="48828"/>
                    </a:lnTo>
                    <a:cubicBezTo>
                      <a:pt x="9765" y="51618"/>
                      <a:pt x="11161" y="53013"/>
                      <a:pt x="13951" y="54408"/>
                    </a:cubicBezTo>
                    <a:cubicBezTo>
                      <a:pt x="16741" y="55803"/>
                      <a:pt x="18136" y="55803"/>
                      <a:pt x="22321" y="55803"/>
                    </a:cubicBezTo>
                    <a:cubicBezTo>
                      <a:pt x="26506" y="55803"/>
                      <a:pt x="29297" y="54408"/>
                      <a:pt x="30692" y="53013"/>
                    </a:cubicBezTo>
                    <a:cubicBezTo>
                      <a:pt x="33482" y="50223"/>
                      <a:pt x="33482" y="47432"/>
                      <a:pt x="33482" y="43247"/>
                    </a:cubicBezTo>
                    <a:lnTo>
                      <a:pt x="33482" y="36272"/>
                    </a:lnTo>
                    <a:cubicBezTo>
                      <a:pt x="32087" y="37667"/>
                      <a:pt x="30692" y="40457"/>
                      <a:pt x="27902" y="41852"/>
                    </a:cubicBezTo>
                    <a:cubicBezTo>
                      <a:pt x="25111" y="43247"/>
                      <a:pt x="22321" y="43247"/>
                      <a:pt x="19531" y="43247"/>
                    </a:cubicBezTo>
                    <a:cubicBezTo>
                      <a:pt x="15346" y="43247"/>
                      <a:pt x="12556" y="41852"/>
                      <a:pt x="9765" y="40457"/>
                    </a:cubicBezTo>
                    <a:cubicBezTo>
                      <a:pt x="6975" y="39062"/>
                      <a:pt x="4185" y="36272"/>
                      <a:pt x="2790" y="32087"/>
                    </a:cubicBezTo>
                    <a:cubicBezTo>
                      <a:pt x="1395" y="29297"/>
                      <a:pt x="0" y="25111"/>
                      <a:pt x="0" y="20926"/>
                    </a:cubicBezTo>
                    <a:cubicBezTo>
                      <a:pt x="0" y="16741"/>
                      <a:pt x="1395" y="12556"/>
                      <a:pt x="2790" y="9765"/>
                    </a:cubicBezTo>
                    <a:cubicBezTo>
                      <a:pt x="4185" y="6975"/>
                      <a:pt x="6975" y="4185"/>
                      <a:pt x="9765" y="2790"/>
                    </a:cubicBezTo>
                    <a:cubicBezTo>
                      <a:pt x="12556" y="1395"/>
                      <a:pt x="16741" y="0"/>
                      <a:pt x="19531" y="0"/>
                    </a:cubicBezTo>
                    <a:cubicBezTo>
                      <a:pt x="23716" y="1395"/>
                      <a:pt x="26506" y="1395"/>
                      <a:pt x="29297" y="2790"/>
                    </a:cubicBezTo>
                    <a:close/>
                    <a:moveTo>
                      <a:pt x="33482" y="15346"/>
                    </a:moveTo>
                    <a:cubicBezTo>
                      <a:pt x="32087" y="12556"/>
                      <a:pt x="30692" y="11161"/>
                      <a:pt x="29297" y="9765"/>
                    </a:cubicBezTo>
                    <a:cubicBezTo>
                      <a:pt x="27902" y="8370"/>
                      <a:pt x="25111" y="8370"/>
                      <a:pt x="23716" y="8370"/>
                    </a:cubicBezTo>
                    <a:cubicBezTo>
                      <a:pt x="22321" y="8370"/>
                      <a:pt x="19531" y="8370"/>
                      <a:pt x="18136" y="9765"/>
                    </a:cubicBezTo>
                    <a:cubicBezTo>
                      <a:pt x="16741" y="11161"/>
                      <a:pt x="13951" y="12556"/>
                      <a:pt x="13951" y="13951"/>
                    </a:cubicBezTo>
                    <a:cubicBezTo>
                      <a:pt x="12556" y="16741"/>
                      <a:pt x="12556" y="18136"/>
                      <a:pt x="12556" y="20926"/>
                    </a:cubicBezTo>
                    <a:cubicBezTo>
                      <a:pt x="12556" y="23716"/>
                      <a:pt x="12556" y="26506"/>
                      <a:pt x="13951" y="27902"/>
                    </a:cubicBezTo>
                    <a:cubicBezTo>
                      <a:pt x="15346" y="30692"/>
                      <a:pt x="16741" y="32087"/>
                      <a:pt x="18136" y="33482"/>
                    </a:cubicBezTo>
                    <a:cubicBezTo>
                      <a:pt x="19531" y="34877"/>
                      <a:pt x="22321" y="34877"/>
                      <a:pt x="23716" y="34877"/>
                    </a:cubicBezTo>
                    <a:cubicBezTo>
                      <a:pt x="26506" y="34877"/>
                      <a:pt x="27902" y="34877"/>
                      <a:pt x="29297" y="33482"/>
                    </a:cubicBezTo>
                    <a:cubicBezTo>
                      <a:pt x="30692" y="32087"/>
                      <a:pt x="33482" y="30692"/>
                      <a:pt x="33482" y="27902"/>
                    </a:cubicBezTo>
                    <a:cubicBezTo>
                      <a:pt x="34877" y="25111"/>
                      <a:pt x="34877" y="23716"/>
                      <a:pt x="34877" y="20926"/>
                    </a:cubicBezTo>
                    <a:cubicBezTo>
                      <a:pt x="34877" y="19531"/>
                      <a:pt x="33482" y="16741"/>
                      <a:pt x="33482" y="15346"/>
                    </a:cubicBezTo>
                    <a:close/>
                  </a:path>
                </a:pathLst>
              </a:custGeom>
              <a:solidFill>
                <a:srgbClr val="000000"/>
              </a:solidFill>
              <a:ln w="1394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2C73C37E-BBEE-41C2-E373-75008EB76432}"/>
                  </a:ext>
                </a:extLst>
              </p:cNvPr>
              <p:cNvSpPr/>
              <p:nvPr/>
            </p:nvSpPr>
            <p:spPr>
              <a:xfrm>
                <a:off x="1547347" y="1094918"/>
                <a:ext cx="72543" cy="53012"/>
              </a:xfrm>
              <a:custGeom>
                <a:avLst/>
                <a:gdLst>
                  <a:gd name="connsiteX0" fmla="*/ 72544 w 72543"/>
                  <a:gd name="connsiteY0" fmla="*/ 0 h 53012"/>
                  <a:gd name="connsiteX1" fmla="*/ 57198 w 72543"/>
                  <a:gd name="connsiteY1" fmla="*/ 53013 h 53012"/>
                  <a:gd name="connsiteX2" fmla="*/ 47432 w 72543"/>
                  <a:gd name="connsiteY2" fmla="*/ 53013 h 53012"/>
                  <a:gd name="connsiteX3" fmla="*/ 36272 w 72543"/>
                  <a:gd name="connsiteY3" fmla="*/ 12556 h 53012"/>
                  <a:gd name="connsiteX4" fmla="*/ 25111 w 72543"/>
                  <a:gd name="connsiteY4" fmla="*/ 53013 h 53012"/>
                  <a:gd name="connsiteX5" fmla="*/ 15346 w 72543"/>
                  <a:gd name="connsiteY5" fmla="*/ 53013 h 53012"/>
                  <a:gd name="connsiteX6" fmla="*/ 0 w 72543"/>
                  <a:gd name="connsiteY6" fmla="*/ 0 h 53012"/>
                  <a:gd name="connsiteX7" fmla="*/ 9765 w 72543"/>
                  <a:gd name="connsiteY7" fmla="*/ 0 h 53012"/>
                  <a:gd name="connsiteX8" fmla="*/ 20926 w 72543"/>
                  <a:gd name="connsiteY8" fmla="*/ 43247 h 53012"/>
                  <a:gd name="connsiteX9" fmla="*/ 33482 w 72543"/>
                  <a:gd name="connsiteY9" fmla="*/ 0 h 53012"/>
                  <a:gd name="connsiteX10" fmla="*/ 43247 w 72543"/>
                  <a:gd name="connsiteY10" fmla="*/ 0 h 53012"/>
                  <a:gd name="connsiteX11" fmla="*/ 54408 w 72543"/>
                  <a:gd name="connsiteY11" fmla="*/ 43247 h 53012"/>
                  <a:gd name="connsiteX12" fmla="*/ 65568 w 72543"/>
                  <a:gd name="connsiteY12" fmla="*/ 0 h 53012"/>
                  <a:gd name="connsiteX13" fmla="*/ 72544 w 72543"/>
                  <a:gd name="connsiteY13" fmla="*/ 0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43" h="53012">
                    <a:moveTo>
                      <a:pt x="72544" y="0"/>
                    </a:moveTo>
                    <a:lnTo>
                      <a:pt x="57198" y="53013"/>
                    </a:lnTo>
                    <a:lnTo>
                      <a:pt x="47432" y="53013"/>
                    </a:lnTo>
                    <a:lnTo>
                      <a:pt x="36272" y="12556"/>
                    </a:lnTo>
                    <a:lnTo>
                      <a:pt x="25111" y="53013"/>
                    </a:lnTo>
                    <a:lnTo>
                      <a:pt x="15346" y="53013"/>
                    </a:lnTo>
                    <a:lnTo>
                      <a:pt x="0" y="0"/>
                    </a:lnTo>
                    <a:lnTo>
                      <a:pt x="9765" y="0"/>
                    </a:lnTo>
                    <a:lnTo>
                      <a:pt x="20926" y="43247"/>
                    </a:lnTo>
                    <a:lnTo>
                      <a:pt x="33482" y="0"/>
                    </a:lnTo>
                    <a:lnTo>
                      <a:pt x="43247" y="0"/>
                    </a:lnTo>
                    <a:lnTo>
                      <a:pt x="54408" y="43247"/>
                    </a:lnTo>
                    <a:lnTo>
                      <a:pt x="65568" y="0"/>
                    </a:lnTo>
                    <a:lnTo>
                      <a:pt x="72544" y="0"/>
                    </a:lnTo>
                    <a:close/>
                  </a:path>
                </a:pathLst>
              </a:custGeom>
              <a:solidFill>
                <a:srgbClr val="000000"/>
              </a:solidFill>
              <a:ln w="1394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9F00AE6E-6036-C852-FA71-197255B41414}"/>
                  </a:ext>
                </a:extLst>
              </p:cNvPr>
              <p:cNvSpPr/>
              <p:nvPr/>
            </p:nvSpPr>
            <p:spPr>
              <a:xfrm>
                <a:off x="1628261" y="110747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6 h 41852"/>
                  <a:gd name="connsiteX4" fmla="*/ 11160 w 44642"/>
                  <a:gd name="connsiteY4" fmla="*/ 2790 h 41852"/>
                  <a:gd name="connsiteX5" fmla="*/ 22321 w 44642"/>
                  <a:gd name="connsiteY5" fmla="*/ 0 h 41852"/>
                  <a:gd name="connsiteX6" fmla="*/ 33482 w 44642"/>
                  <a:gd name="connsiteY6" fmla="*/ 2790 h 41852"/>
                  <a:gd name="connsiteX7" fmla="*/ 41852 w 44642"/>
                  <a:gd name="connsiteY7" fmla="*/ 9766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6506 w 44642"/>
                  <a:gd name="connsiteY13" fmla="*/ 32087 h 41852"/>
                  <a:gd name="connsiteX14" fmla="*/ 30692 w 44642"/>
                  <a:gd name="connsiteY14" fmla="*/ 27902 h 41852"/>
                  <a:gd name="connsiteX15" fmla="*/ 32087 w 44642"/>
                  <a:gd name="connsiteY15" fmla="*/ 19531 h 41852"/>
                  <a:gd name="connsiteX16" fmla="*/ 30692 w 44642"/>
                  <a:gd name="connsiteY16" fmla="*/ 11161 h 41852"/>
                  <a:gd name="connsiteX17" fmla="*/ 26506 w 44642"/>
                  <a:gd name="connsiteY17" fmla="*/ 6975 h 41852"/>
                  <a:gd name="connsiteX18" fmla="*/ 20926 w 44642"/>
                  <a:gd name="connsiteY18" fmla="*/ 5580 h 41852"/>
                  <a:gd name="connsiteX19" fmla="*/ 15346 w 44642"/>
                  <a:gd name="connsiteY19" fmla="*/ 6975 h 41852"/>
                  <a:gd name="connsiteX20" fmla="*/ 11160 w 44642"/>
                  <a:gd name="connsiteY20" fmla="*/ 11161 h 41852"/>
                  <a:gd name="connsiteX21" fmla="*/ 9765 w 44642"/>
                  <a:gd name="connsiteY21" fmla="*/ 19531 h 41852"/>
                  <a:gd name="connsiteX22" fmla="*/ 12556 w 44642"/>
                  <a:gd name="connsiteY22" fmla="*/ 30692 h 41852"/>
                  <a:gd name="connsiteX23" fmla="*/ 20926 w 44642"/>
                  <a:gd name="connsiteY23" fmla="*/ 34877 h 41852"/>
                  <a:gd name="connsiteX24" fmla="*/ 26506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7"/>
                      <a:pt x="0" y="25111"/>
                      <a:pt x="0" y="20926"/>
                    </a:cubicBezTo>
                    <a:cubicBezTo>
                      <a:pt x="0" y="16741"/>
                      <a:pt x="1395" y="12556"/>
                      <a:pt x="2790" y="9766"/>
                    </a:cubicBezTo>
                    <a:cubicBezTo>
                      <a:pt x="4185" y="6975"/>
                      <a:pt x="6975" y="4185"/>
                      <a:pt x="11160" y="2790"/>
                    </a:cubicBezTo>
                    <a:cubicBezTo>
                      <a:pt x="13951" y="1395"/>
                      <a:pt x="18136" y="0"/>
                      <a:pt x="22321" y="0"/>
                    </a:cubicBezTo>
                    <a:cubicBezTo>
                      <a:pt x="26506" y="0"/>
                      <a:pt x="29296" y="1395"/>
                      <a:pt x="33482" y="2790"/>
                    </a:cubicBezTo>
                    <a:cubicBezTo>
                      <a:pt x="37667" y="4185"/>
                      <a:pt x="39062" y="6975"/>
                      <a:pt x="41852" y="9766"/>
                    </a:cubicBezTo>
                    <a:cubicBezTo>
                      <a:pt x="43247" y="12556"/>
                      <a:pt x="44642" y="16741"/>
                      <a:pt x="44642" y="20926"/>
                    </a:cubicBezTo>
                    <a:cubicBezTo>
                      <a:pt x="44642" y="25111"/>
                      <a:pt x="43247" y="29297"/>
                      <a:pt x="41852" y="32087"/>
                    </a:cubicBezTo>
                    <a:cubicBezTo>
                      <a:pt x="40457" y="34877"/>
                      <a:pt x="37667" y="37667"/>
                      <a:pt x="33482" y="39062"/>
                    </a:cubicBezTo>
                    <a:cubicBezTo>
                      <a:pt x="30692" y="40457"/>
                      <a:pt x="26506" y="41852"/>
                      <a:pt x="22321" y="41852"/>
                    </a:cubicBezTo>
                    <a:cubicBezTo>
                      <a:pt x="16741" y="41852"/>
                      <a:pt x="12556" y="40457"/>
                      <a:pt x="9765" y="39062"/>
                    </a:cubicBezTo>
                    <a:close/>
                    <a:moveTo>
                      <a:pt x="26506" y="32087"/>
                    </a:moveTo>
                    <a:cubicBezTo>
                      <a:pt x="27902" y="30692"/>
                      <a:pt x="30692" y="29297"/>
                      <a:pt x="30692" y="27902"/>
                    </a:cubicBezTo>
                    <a:cubicBezTo>
                      <a:pt x="32087" y="25111"/>
                      <a:pt x="32087" y="23716"/>
                      <a:pt x="32087" y="19531"/>
                    </a:cubicBezTo>
                    <a:cubicBezTo>
                      <a:pt x="32087" y="16741"/>
                      <a:pt x="32087" y="13951"/>
                      <a:pt x="30692" y="11161"/>
                    </a:cubicBezTo>
                    <a:cubicBezTo>
                      <a:pt x="29296" y="8370"/>
                      <a:pt x="27902" y="6975"/>
                      <a:pt x="26506" y="6975"/>
                    </a:cubicBezTo>
                    <a:cubicBezTo>
                      <a:pt x="25111" y="5580"/>
                      <a:pt x="22321" y="5580"/>
                      <a:pt x="20926" y="5580"/>
                    </a:cubicBezTo>
                    <a:cubicBezTo>
                      <a:pt x="19531" y="5580"/>
                      <a:pt x="16741" y="5580"/>
                      <a:pt x="15346" y="6975"/>
                    </a:cubicBezTo>
                    <a:cubicBezTo>
                      <a:pt x="13951" y="8370"/>
                      <a:pt x="12556" y="9766"/>
                      <a:pt x="11160" y="11161"/>
                    </a:cubicBezTo>
                    <a:cubicBezTo>
                      <a:pt x="9765" y="13951"/>
                      <a:pt x="9765" y="15346"/>
                      <a:pt x="9765" y="19531"/>
                    </a:cubicBezTo>
                    <a:cubicBezTo>
                      <a:pt x="9765" y="23716"/>
                      <a:pt x="11160" y="27902"/>
                      <a:pt x="12556" y="30692"/>
                    </a:cubicBezTo>
                    <a:cubicBezTo>
                      <a:pt x="15346" y="33482"/>
                      <a:pt x="18136" y="34877"/>
                      <a:pt x="20926" y="34877"/>
                    </a:cubicBezTo>
                    <a:cubicBezTo>
                      <a:pt x="22321" y="33482"/>
                      <a:pt x="25111" y="33482"/>
                      <a:pt x="26506" y="32087"/>
                    </a:cubicBezTo>
                    <a:close/>
                  </a:path>
                </a:pathLst>
              </a:custGeom>
              <a:solidFill>
                <a:srgbClr val="000000"/>
              </a:solidFill>
              <a:ln w="1394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66CEEC34-9BBA-7A83-DBC8-0528ABD28E87}"/>
                  </a:ext>
                </a:extLst>
              </p:cNvPr>
              <p:cNvSpPr/>
              <p:nvPr/>
            </p:nvSpPr>
            <p:spPr>
              <a:xfrm>
                <a:off x="1681274" y="1104684"/>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1 w 69753"/>
                  <a:gd name="connsiteY16" fmla="*/ 19531 h 43247"/>
                  <a:gd name="connsiteX17" fmla="*/ 8371 w 69753"/>
                  <a:gd name="connsiteY17" fmla="*/ 43247 h 43247"/>
                  <a:gd name="connsiteX18" fmla="*/ 0 w 69753"/>
                  <a:gd name="connsiteY18" fmla="*/ 43247 h 43247"/>
                  <a:gd name="connsiteX19" fmla="*/ 0 w 69753"/>
                  <a:gd name="connsiteY19" fmla="*/ 1395 h 43247"/>
                  <a:gd name="connsiteX20" fmla="*/ 8371 w 69753"/>
                  <a:gd name="connsiteY20" fmla="*/ 1395 h 43247"/>
                  <a:gd name="connsiteX21" fmla="*/ 8371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4"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7433" y="8370"/>
                      <a:pt x="44643"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7" y="9765"/>
                      <a:pt x="23716" y="8370"/>
                      <a:pt x="19531" y="8370"/>
                    </a:cubicBezTo>
                    <a:cubicBezTo>
                      <a:pt x="15346"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8" y="0"/>
                      <a:pt x="48828" y="0"/>
                    </a:cubicBezTo>
                    <a:cubicBezTo>
                      <a:pt x="55803" y="0"/>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AC92B981-DAC1-AF63-1BF0-C415C28B2016}"/>
                  </a:ext>
                </a:extLst>
              </p:cNvPr>
              <p:cNvSpPr/>
              <p:nvPr/>
            </p:nvSpPr>
            <p:spPr>
              <a:xfrm>
                <a:off x="1763583" y="1107474"/>
                <a:ext cx="41852" cy="41852"/>
              </a:xfrm>
              <a:custGeom>
                <a:avLst/>
                <a:gdLst>
                  <a:gd name="connsiteX0" fmla="*/ 40457 w 41852"/>
                  <a:gd name="connsiteY0" fmla="*/ 22321 h 41852"/>
                  <a:gd name="connsiteX1" fmla="*/ 8370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6 w 41852"/>
                  <a:gd name="connsiteY19" fmla="*/ 6975 h 41852"/>
                  <a:gd name="connsiteX20" fmla="*/ 20926 w 41852"/>
                  <a:gd name="connsiteY20" fmla="*/ 4185 h 41852"/>
                  <a:gd name="connsiteX21" fmla="*/ 12556 w 41852"/>
                  <a:gd name="connsiteY21" fmla="*/ 6975 h 41852"/>
                  <a:gd name="connsiteX22" fmla="*/ 8370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0" y="22321"/>
                    </a:lnTo>
                    <a:cubicBezTo>
                      <a:pt x="8370" y="25111"/>
                      <a:pt x="9765" y="27902"/>
                      <a:pt x="12556" y="30692"/>
                    </a:cubicBezTo>
                    <a:cubicBezTo>
                      <a:pt x="15346" y="32087"/>
                      <a:pt x="18136" y="33482"/>
                      <a:pt x="20926" y="33482"/>
                    </a:cubicBezTo>
                    <a:cubicBezTo>
                      <a:pt x="25111" y="33482"/>
                      <a:pt x="29296"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1852" y="19531"/>
                      <a:pt x="40457" y="20926"/>
                      <a:pt x="40457" y="22321"/>
                    </a:cubicBezTo>
                    <a:close/>
                    <a:moveTo>
                      <a:pt x="32087" y="15346"/>
                    </a:moveTo>
                    <a:cubicBezTo>
                      <a:pt x="32087" y="12556"/>
                      <a:pt x="30692" y="9766"/>
                      <a:pt x="29296" y="6975"/>
                    </a:cubicBezTo>
                    <a:cubicBezTo>
                      <a:pt x="26506" y="5580"/>
                      <a:pt x="23716" y="4185"/>
                      <a:pt x="20926" y="4185"/>
                    </a:cubicBezTo>
                    <a:cubicBezTo>
                      <a:pt x="18136" y="4185"/>
                      <a:pt x="15346" y="5580"/>
                      <a:pt x="12556" y="6975"/>
                    </a:cubicBezTo>
                    <a:cubicBezTo>
                      <a:pt x="9765" y="8370"/>
                      <a:pt x="9765" y="11161"/>
                      <a:pt x="8370"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476" name="Freeform 475">
                <a:extLst>
                  <a:ext uri="{FF2B5EF4-FFF2-40B4-BE49-F238E27FC236}">
                    <a16:creationId xmlns:a16="http://schemas.microsoft.com/office/drawing/2014/main" id="{9422B96A-C4C0-1854-4DA1-0C42052BDBE3}"/>
                  </a:ext>
                </a:extLst>
              </p:cNvPr>
              <p:cNvSpPr/>
              <p:nvPr/>
            </p:nvSpPr>
            <p:spPr>
              <a:xfrm>
                <a:off x="1816596" y="1104684"/>
                <a:ext cx="39061" cy="43247"/>
              </a:xfrm>
              <a:custGeom>
                <a:avLst/>
                <a:gdLst>
                  <a:gd name="connsiteX0" fmla="*/ 30692 w 39061"/>
                  <a:gd name="connsiteY0" fmla="*/ 2790 h 43247"/>
                  <a:gd name="connsiteX1" fmla="*/ 36272 w 39061"/>
                  <a:gd name="connsiteY1" fmla="*/ 8370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0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77" name="Freeform 476">
                <a:extLst>
                  <a:ext uri="{FF2B5EF4-FFF2-40B4-BE49-F238E27FC236}">
                    <a16:creationId xmlns:a16="http://schemas.microsoft.com/office/drawing/2014/main" id="{131A06EE-B65A-C30B-8361-3A100E0795E0}"/>
                  </a:ext>
                </a:extLst>
              </p:cNvPr>
              <p:cNvSpPr/>
              <p:nvPr/>
            </p:nvSpPr>
            <p:spPr>
              <a:xfrm>
                <a:off x="1893325" y="1089338"/>
                <a:ext cx="11160" cy="58593"/>
              </a:xfrm>
              <a:custGeom>
                <a:avLst/>
                <a:gdLst>
                  <a:gd name="connsiteX0" fmla="*/ 1395 w 11160"/>
                  <a:gd name="connsiteY0" fmla="*/ 9765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5 h 58593"/>
                  <a:gd name="connsiteX7" fmla="*/ 5580 w 11160"/>
                  <a:gd name="connsiteY7" fmla="*/ 11161 h 58593"/>
                  <a:gd name="connsiteX8" fmla="*/ 1395 w 11160"/>
                  <a:gd name="connsiteY8" fmla="*/ 9765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1161"/>
                      <a:pt x="2790" y="9765"/>
                      <a:pt x="1395" y="9765"/>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478" name="Freeform 477">
                <a:extLst>
                  <a:ext uri="{FF2B5EF4-FFF2-40B4-BE49-F238E27FC236}">
                    <a16:creationId xmlns:a16="http://schemas.microsoft.com/office/drawing/2014/main" id="{3AEA49C4-AE91-D25E-6B50-89686AE64D8F}"/>
                  </a:ext>
                </a:extLst>
              </p:cNvPr>
              <p:cNvSpPr/>
              <p:nvPr/>
            </p:nvSpPr>
            <p:spPr>
              <a:xfrm>
                <a:off x="1917042" y="1104684"/>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1978FAD7-090D-5193-6A23-37632EE70092}"/>
                  </a:ext>
                </a:extLst>
              </p:cNvPr>
              <p:cNvSpPr/>
              <p:nvPr/>
            </p:nvSpPr>
            <p:spPr>
              <a:xfrm>
                <a:off x="1547347" y="1186993"/>
                <a:ext cx="53012" cy="55803"/>
              </a:xfrm>
              <a:custGeom>
                <a:avLst/>
                <a:gdLst>
                  <a:gd name="connsiteX0" fmla="*/ 4185 w 53012"/>
                  <a:gd name="connsiteY0" fmla="*/ 12556 h 55803"/>
                  <a:gd name="connsiteX1" fmla="*/ 13951 w 53012"/>
                  <a:gd name="connsiteY1" fmla="*/ 2790 h 55803"/>
                  <a:gd name="connsiteX2" fmla="*/ 27902 w 53012"/>
                  <a:gd name="connsiteY2" fmla="*/ 0 h 55803"/>
                  <a:gd name="connsiteX3" fmla="*/ 43247 w 53012"/>
                  <a:gd name="connsiteY3" fmla="*/ 4185 h 55803"/>
                  <a:gd name="connsiteX4" fmla="*/ 53013 w 53012"/>
                  <a:gd name="connsiteY4" fmla="*/ 15346 h 55803"/>
                  <a:gd name="connsiteX5" fmla="*/ 43247 w 53012"/>
                  <a:gd name="connsiteY5" fmla="*/ 15346 h 55803"/>
                  <a:gd name="connsiteX6" fmla="*/ 37667 w 53012"/>
                  <a:gd name="connsiteY6" fmla="*/ 9765 h 55803"/>
                  <a:gd name="connsiteX7" fmla="*/ 29297 w 53012"/>
                  <a:gd name="connsiteY7" fmla="*/ 8370 h 55803"/>
                  <a:gd name="connsiteX8" fmla="*/ 19531 w 53012"/>
                  <a:gd name="connsiteY8" fmla="*/ 11161 h 55803"/>
                  <a:gd name="connsiteX9" fmla="*/ 12556 w 53012"/>
                  <a:gd name="connsiteY9" fmla="*/ 18136 h 55803"/>
                  <a:gd name="connsiteX10" fmla="*/ 9765 w 53012"/>
                  <a:gd name="connsiteY10" fmla="*/ 27902 h 55803"/>
                  <a:gd name="connsiteX11" fmla="*/ 12556 w 53012"/>
                  <a:gd name="connsiteY11" fmla="*/ 37667 h 55803"/>
                  <a:gd name="connsiteX12" fmla="*/ 19531 w 53012"/>
                  <a:gd name="connsiteY12" fmla="*/ 44642 h 55803"/>
                  <a:gd name="connsiteX13" fmla="*/ 29297 w 53012"/>
                  <a:gd name="connsiteY13" fmla="*/ 47432 h 55803"/>
                  <a:gd name="connsiteX14" fmla="*/ 37667 w 53012"/>
                  <a:gd name="connsiteY14" fmla="*/ 46038 h 55803"/>
                  <a:gd name="connsiteX15" fmla="*/ 43247 w 53012"/>
                  <a:gd name="connsiteY15" fmla="*/ 40457 h 55803"/>
                  <a:gd name="connsiteX16" fmla="*/ 53013 w 53012"/>
                  <a:gd name="connsiteY16" fmla="*/ 40457 h 55803"/>
                  <a:gd name="connsiteX17" fmla="*/ 43247 w 53012"/>
                  <a:gd name="connsiteY17" fmla="*/ 51618 h 55803"/>
                  <a:gd name="connsiteX18" fmla="*/ 27902 w 53012"/>
                  <a:gd name="connsiteY18" fmla="*/ 55803 h 55803"/>
                  <a:gd name="connsiteX19" fmla="*/ 13951 w 53012"/>
                  <a:gd name="connsiteY19" fmla="*/ 53013 h 55803"/>
                  <a:gd name="connsiteX20" fmla="*/ 4185 w 53012"/>
                  <a:gd name="connsiteY20" fmla="*/ 43247 h 55803"/>
                  <a:gd name="connsiteX21" fmla="*/ 0 w 53012"/>
                  <a:gd name="connsiteY21" fmla="*/ 29296 h 55803"/>
                  <a:gd name="connsiteX22" fmla="*/ 4185 w 53012"/>
                  <a:gd name="connsiteY22" fmla="*/ 12556 h 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2" h="55803">
                    <a:moveTo>
                      <a:pt x="4185" y="12556"/>
                    </a:moveTo>
                    <a:cubicBezTo>
                      <a:pt x="6975" y="8370"/>
                      <a:pt x="9765" y="5580"/>
                      <a:pt x="13951" y="2790"/>
                    </a:cubicBezTo>
                    <a:cubicBezTo>
                      <a:pt x="18136" y="0"/>
                      <a:pt x="22321" y="0"/>
                      <a:pt x="27902" y="0"/>
                    </a:cubicBezTo>
                    <a:cubicBezTo>
                      <a:pt x="33482" y="0"/>
                      <a:pt x="39062" y="1395"/>
                      <a:pt x="43247" y="4185"/>
                    </a:cubicBezTo>
                    <a:cubicBezTo>
                      <a:pt x="47432" y="6975"/>
                      <a:pt x="50223" y="11161"/>
                      <a:pt x="53013" y="15346"/>
                    </a:cubicBezTo>
                    <a:lnTo>
                      <a:pt x="43247" y="15346"/>
                    </a:lnTo>
                    <a:cubicBezTo>
                      <a:pt x="41852" y="12556"/>
                      <a:pt x="40457" y="9765"/>
                      <a:pt x="37667" y="9765"/>
                    </a:cubicBezTo>
                    <a:cubicBezTo>
                      <a:pt x="34877" y="8370"/>
                      <a:pt x="32087" y="8370"/>
                      <a:pt x="29297" y="8370"/>
                    </a:cubicBezTo>
                    <a:cubicBezTo>
                      <a:pt x="25111" y="8370"/>
                      <a:pt x="22321" y="9765"/>
                      <a:pt x="19531" y="11161"/>
                    </a:cubicBezTo>
                    <a:cubicBezTo>
                      <a:pt x="16741" y="12556"/>
                      <a:pt x="13951" y="15346"/>
                      <a:pt x="12556" y="18136"/>
                    </a:cubicBezTo>
                    <a:cubicBezTo>
                      <a:pt x="11161" y="20926"/>
                      <a:pt x="9765" y="25111"/>
                      <a:pt x="9765" y="27902"/>
                    </a:cubicBezTo>
                    <a:cubicBezTo>
                      <a:pt x="9765" y="32087"/>
                      <a:pt x="11161" y="34877"/>
                      <a:pt x="12556" y="37667"/>
                    </a:cubicBezTo>
                    <a:cubicBezTo>
                      <a:pt x="13951" y="40457"/>
                      <a:pt x="16741" y="43247"/>
                      <a:pt x="19531" y="44642"/>
                    </a:cubicBezTo>
                    <a:cubicBezTo>
                      <a:pt x="22321" y="46038"/>
                      <a:pt x="25111" y="47432"/>
                      <a:pt x="29297" y="47432"/>
                    </a:cubicBezTo>
                    <a:cubicBezTo>
                      <a:pt x="32087" y="47432"/>
                      <a:pt x="34877" y="47432"/>
                      <a:pt x="37667" y="46038"/>
                    </a:cubicBezTo>
                    <a:cubicBezTo>
                      <a:pt x="40457" y="44642"/>
                      <a:pt x="41852" y="43247"/>
                      <a:pt x="43247" y="40457"/>
                    </a:cubicBezTo>
                    <a:lnTo>
                      <a:pt x="53013" y="40457"/>
                    </a:lnTo>
                    <a:cubicBezTo>
                      <a:pt x="51618" y="46038"/>
                      <a:pt x="47432" y="48828"/>
                      <a:pt x="43247" y="51618"/>
                    </a:cubicBezTo>
                    <a:cubicBezTo>
                      <a:pt x="39062" y="54408"/>
                      <a:pt x="33482" y="55803"/>
                      <a:pt x="27902" y="55803"/>
                    </a:cubicBezTo>
                    <a:cubicBezTo>
                      <a:pt x="22321" y="55803"/>
                      <a:pt x="18136" y="54408"/>
                      <a:pt x="13951" y="53013"/>
                    </a:cubicBezTo>
                    <a:cubicBezTo>
                      <a:pt x="9765" y="50223"/>
                      <a:pt x="6975" y="47432"/>
                      <a:pt x="4185" y="43247"/>
                    </a:cubicBezTo>
                    <a:cubicBezTo>
                      <a:pt x="1395" y="39062"/>
                      <a:pt x="0" y="34877"/>
                      <a:pt x="0" y="29296"/>
                    </a:cubicBezTo>
                    <a:cubicBezTo>
                      <a:pt x="0" y="20926"/>
                      <a:pt x="1395" y="16741"/>
                      <a:pt x="4185" y="12556"/>
                    </a:cubicBezTo>
                    <a:close/>
                  </a:path>
                </a:pathLst>
              </a:custGeom>
              <a:solidFill>
                <a:srgbClr val="000000"/>
              </a:solidFill>
              <a:ln w="1394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A602C3BD-A245-3352-0A38-0CE46571B6F6}"/>
                  </a:ext>
                </a:extLst>
              </p:cNvPr>
              <p:cNvSpPr/>
              <p:nvPr/>
            </p:nvSpPr>
            <p:spPr>
              <a:xfrm>
                <a:off x="1611520" y="1198154"/>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6506 w 44642"/>
                  <a:gd name="connsiteY13" fmla="*/ 33482 h 41852"/>
                  <a:gd name="connsiteX14" fmla="*/ 30692 w 44642"/>
                  <a:gd name="connsiteY14" fmla="*/ 29296 h 41852"/>
                  <a:gd name="connsiteX15" fmla="*/ 32087 w 44642"/>
                  <a:gd name="connsiteY15" fmla="*/ 20926 h 41852"/>
                  <a:gd name="connsiteX16" fmla="*/ 30692 w 44642"/>
                  <a:gd name="connsiteY16" fmla="*/ 12556 h 41852"/>
                  <a:gd name="connsiteX17" fmla="*/ 26506 w 44642"/>
                  <a:gd name="connsiteY17" fmla="*/ 8370 h 41852"/>
                  <a:gd name="connsiteX18" fmla="*/ 20926 w 44642"/>
                  <a:gd name="connsiteY18" fmla="*/ 6975 h 41852"/>
                  <a:gd name="connsiteX19" fmla="*/ 15346 w 44642"/>
                  <a:gd name="connsiteY19" fmla="*/ 8370 h 41852"/>
                  <a:gd name="connsiteX20" fmla="*/ 11161 w 44642"/>
                  <a:gd name="connsiteY20" fmla="*/ 12556 h 41852"/>
                  <a:gd name="connsiteX21" fmla="*/ 9766 w 44642"/>
                  <a:gd name="connsiteY21" fmla="*/ 20926 h 41852"/>
                  <a:gd name="connsiteX22" fmla="*/ 12556 w 44642"/>
                  <a:gd name="connsiteY22" fmla="*/ 32087 h 41852"/>
                  <a:gd name="connsiteX23" fmla="*/ 20926 w 44642"/>
                  <a:gd name="connsiteY23" fmla="*/ 36272 h 41852"/>
                  <a:gd name="connsiteX24" fmla="*/ 26506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3951" y="1395"/>
                      <a:pt x="18136" y="0"/>
                      <a:pt x="22321" y="0"/>
                    </a:cubicBezTo>
                    <a:cubicBezTo>
                      <a:pt x="26506"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6" y="41852"/>
                      <a:pt x="22321" y="41852"/>
                    </a:cubicBezTo>
                    <a:cubicBezTo>
                      <a:pt x="16741" y="41852"/>
                      <a:pt x="12556" y="41852"/>
                      <a:pt x="9766" y="39062"/>
                    </a:cubicBezTo>
                    <a:close/>
                    <a:moveTo>
                      <a:pt x="26506" y="33482"/>
                    </a:moveTo>
                    <a:cubicBezTo>
                      <a:pt x="27901" y="32087"/>
                      <a:pt x="30692" y="30692"/>
                      <a:pt x="30692" y="29296"/>
                    </a:cubicBezTo>
                    <a:cubicBezTo>
                      <a:pt x="32087" y="26506"/>
                      <a:pt x="32087" y="25111"/>
                      <a:pt x="32087" y="20926"/>
                    </a:cubicBezTo>
                    <a:cubicBezTo>
                      <a:pt x="32087" y="18136"/>
                      <a:pt x="32087" y="15346"/>
                      <a:pt x="30692" y="12556"/>
                    </a:cubicBezTo>
                    <a:cubicBezTo>
                      <a:pt x="29297" y="9765"/>
                      <a:pt x="27901" y="8370"/>
                      <a:pt x="26506" y="8370"/>
                    </a:cubicBezTo>
                    <a:cubicBezTo>
                      <a:pt x="25111" y="6975"/>
                      <a:pt x="22321" y="6975"/>
                      <a:pt x="20926" y="6975"/>
                    </a:cubicBezTo>
                    <a:cubicBezTo>
                      <a:pt x="19531" y="6975"/>
                      <a:pt x="16741" y="6975"/>
                      <a:pt x="15346" y="8370"/>
                    </a:cubicBezTo>
                    <a:cubicBezTo>
                      <a:pt x="13951" y="9765"/>
                      <a:pt x="12556" y="11160"/>
                      <a:pt x="11161" y="12556"/>
                    </a:cubicBezTo>
                    <a:cubicBezTo>
                      <a:pt x="9766" y="15346"/>
                      <a:pt x="9766" y="16741"/>
                      <a:pt x="9766" y="20926"/>
                    </a:cubicBezTo>
                    <a:cubicBezTo>
                      <a:pt x="9766" y="25111"/>
                      <a:pt x="11161" y="29296"/>
                      <a:pt x="12556" y="32087"/>
                    </a:cubicBezTo>
                    <a:cubicBezTo>
                      <a:pt x="13951" y="34877"/>
                      <a:pt x="18136" y="36272"/>
                      <a:pt x="20926" y="36272"/>
                    </a:cubicBezTo>
                    <a:cubicBezTo>
                      <a:pt x="22321" y="34877"/>
                      <a:pt x="23716" y="33482"/>
                      <a:pt x="26506" y="33482"/>
                    </a:cubicBezTo>
                    <a:close/>
                  </a:path>
                </a:pathLst>
              </a:custGeom>
              <a:solidFill>
                <a:srgbClr val="000000"/>
              </a:solidFill>
              <a:ln w="1394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E5E77143-C8A6-AC25-91AE-11CAC1735FF6}"/>
                  </a:ext>
                </a:extLst>
              </p:cNvPr>
              <p:cNvSpPr/>
              <p:nvPr/>
            </p:nvSpPr>
            <p:spPr>
              <a:xfrm>
                <a:off x="1665928" y="1196759"/>
                <a:ext cx="39062" cy="43247"/>
              </a:xfrm>
              <a:custGeom>
                <a:avLst/>
                <a:gdLst>
                  <a:gd name="connsiteX0" fmla="*/ 30692 w 39062"/>
                  <a:gd name="connsiteY0" fmla="*/ 2790 h 43247"/>
                  <a:gd name="connsiteX1" fmla="*/ 36272 w 39062"/>
                  <a:gd name="connsiteY1" fmla="*/ 8371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1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6741" y="8371"/>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B1297F56-BC5B-DE8A-67F3-1203F69A5979}"/>
                  </a:ext>
                </a:extLst>
              </p:cNvPr>
              <p:cNvSpPr/>
              <p:nvPr/>
            </p:nvSpPr>
            <p:spPr>
              <a:xfrm>
                <a:off x="1714756" y="1193969"/>
                <a:ext cx="32086" cy="45688"/>
              </a:xfrm>
              <a:custGeom>
                <a:avLst/>
                <a:gdLst>
                  <a:gd name="connsiteX0" fmla="*/ 11161 w 32086"/>
                  <a:gd name="connsiteY0" fmla="*/ 44642 h 45688"/>
                  <a:gd name="connsiteX1" fmla="*/ 5580 w 32086"/>
                  <a:gd name="connsiteY1" fmla="*/ 39062 h 45688"/>
                  <a:gd name="connsiteX2" fmla="*/ 2790 w 32086"/>
                  <a:gd name="connsiteY2" fmla="*/ 32087 h 45688"/>
                  <a:gd name="connsiteX3" fmla="*/ 11161 w 32086"/>
                  <a:gd name="connsiteY3" fmla="*/ 32087 h 45688"/>
                  <a:gd name="connsiteX4" fmla="*/ 13951 w 32086"/>
                  <a:gd name="connsiteY4" fmla="*/ 36272 h 45688"/>
                  <a:gd name="connsiteX5" fmla="*/ 19531 w 32086"/>
                  <a:gd name="connsiteY5" fmla="*/ 37667 h 45688"/>
                  <a:gd name="connsiteX6" fmla="*/ 25111 w 32086"/>
                  <a:gd name="connsiteY6" fmla="*/ 36272 h 45688"/>
                  <a:gd name="connsiteX7" fmla="*/ 26506 w 32086"/>
                  <a:gd name="connsiteY7" fmla="*/ 32087 h 45688"/>
                  <a:gd name="connsiteX8" fmla="*/ 23716 w 32086"/>
                  <a:gd name="connsiteY8" fmla="*/ 27902 h 45688"/>
                  <a:gd name="connsiteX9" fmla="*/ 16741 w 32086"/>
                  <a:gd name="connsiteY9" fmla="*/ 25111 h 45688"/>
                  <a:gd name="connsiteX10" fmla="*/ 8370 w 32086"/>
                  <a:gd name="connsiteY10" fmla="*/ 22321 h 45688"/>
                  <a:gd name="connsiteX11" fmla="*/ 2790 w 32086"/>
                  <a:gd name="connsiteY11" fmla="*/ 18136 h 45688"/>
                  <a:gd name="connsiteX12" fmla="*/ 0 w 32086"/>
                  <a:gd name="connsiteY12" fmla="*/ 11161 h 45688"/>
                  <a:gd name="connsiteX13" fmla="*/ 1395 w 32086"/>
                  <a:gd name="connsiteY13" fmla="*/ 5580 h 45688"/>
                  <a:gd name="connsiteX14" fmla="*/ 6975 w 32086"/>
                  <a:gd name="connsiteY14" fmla="*/ 1395 h 45688"/>
                  <a:gd name="connsiteX15" fmla="*/ 15346 w 32086"/>
                  <a:gd name="connsiteY15" fmla="*/ 0 h 45688"/>
                  <a:gd name="connsiteX16" fmla="*/ 26506 w 32086"/>
                  <a:gd name="connsiteY16" fmla="*/ 4185 h 45688"/>
                  <a:gd name="connsiteX17" fmla="*/ 30692 w 32086"/>
                  <a:gd name="connsiteY17" fmla="*/ 13951 h 45688"/>
                  <a:gd name="connsiteX18" fmla="*/ 22321 w 32086"/>
                  <a:gd name="connsiteY18" fmla="*/ 13951 h 45688"/>
                  <a:gd name="connsiteX19" fmla="*/ 19531 w 32086"/>
                  <a:gd name="connsiteY19" fmla="*/ 9765 h 45688"/>
                  <a:gd name="connsiteX20" fmla="*/ 13951 w 32086"/>
                  <a:gd name="connsiteY20" fmla="*/ 8370 h 45688"/>
                  <a:gd name="connsiteX21" fmla="*/ 8370 w 32086"/>
                  <a:gd name="connsiteY21" fmla="*/ 9765 h 45688"/>
                  <a:gd name="connsiteX22" fmla="*/ 6975 w 32086"/>
                  <a:gd name="connsiteY22" fmla="*/ 12556 h 45688"/>
                  <a:gd name="connsiteX23" fmla="*/ 8370 w 32086"/>
                  <a:gd name="connsiteY23" fmla="*/ 15346 h 45688"/>
                  <a:gd name="connsiteX24" fmla="*/ 11161 w 32086"/>
                  <a:gd name="connsiteY24" fmla="*/ 16741 h 45688"/>
                  <a:gd name="connsiteX25" fmla="*/ 16741 w 32086"/>
                  <a:gd name="connsiteY25" fmla="*/ 18136 h 45688"/>
                  <a:gd name="connsiteX26" fmla="*/ 23716 w 32086"/>
                  <a:gd name="connsiteY26" fmla="*/ 20926 h 45688"/>
                  <a:gd name="connsiteX27" fmla="*/ 29296 w 32086"/>
                  <a:gd name="connsiteY27" fmla="*/ 25111 h 45688"/>
                  <a:gd name="connsiteX28" fmla="*/ 32087 w 32086"/>
                  <a:gd name="connsiteY28" fmla="*/ 32087 h 45688"/>
                  <a:gd name="connsiteX29" fmla="*/ 30692 w 32086"/>
                  <a:gd name="connsiteY29" fmla="*/ 39062 h 45688"/>
                  <a:gd name="connsiteX30" fmla="*/ 25111 w 32086"/>
                  <a:gd name="connsiteY30" fmla="*/ 43247 h 45688"/>
                  <a:gd name="connsiteX31" fmla="*/ 16741 w 32086"/>
                  <a:gd name="connsiteY31" fmla="*/ 44642 h 45688"/>
                  <a:gd name="connsiteX32" fmla="*/ 11161 w 32086"/>
                  <a:gd name="connsiteY32" fmla="*/ 44642 h 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86" h="45688">
                    <a:moveTo>
                      <a:pt x="11161" y="44642"/>
                    </a:moveTo>
                    <a:cubicBezTo>
                      <a:pt x="8370" y="43247"/>
                      <a:pt x="6975" y="41852"/>
                      <a:pt x="5580" y="39062"/>
                    </a:cubicBezTo>
                    <a:cubicBezTo>
                      <a:pt x="4185" y="37667"/>
                      <a:pt x="2790" y="34877"/>
                      <a:pt x="2790" y="32087"/>
                    </a:cubicBezTo>
                    <a:lnTo>
                      <a:pt x="11161" y="32087"/>
                    </a:lnTo>
                    <a:cubicBezTo>
                      <a:pt x="11161" y="33482"/>
                      <a:pt x="12556" y="34877"/>
                      <a:pt x="13951" y="36272"/>
                    </a:cubicBezTo>
                    <a:cubicBezTo>
                      <a:pt x="15346" y="37667"/>
                      <a:pt x="18136" y="37667"/>
                      <a:pt x="19531" y="37667"/>
                    </a:cubicBezTo>
                    <a:cubicBezTo>
                      <a:pt x="22321" y="37667"/>
                      <a:pt x="23716" y="37667"/>
                      <a:pt x="25111" y="36272"/>
                    </a:cubicBezTo>
                    <a:cubicBezTo>
                      <a:pt x="26506" y="34877"/>
                      <a:pt x="26506" y="33482"/>
                      <a:pt x="26506" y="32087"/>
                    </a:cubicBezTo>
                    <a:cubicBezTo>
                      <a:pt x="26506" y="30692"/>
                      <a:pt x="25111" y="29296"/>
                      <a:pt x="23716" y="27902"/>
                    </a:cubicBezTo>
                    <a:cubicBezTo>
                      <a:pt x="22321" y="26506"/>
                      <a:pt x="19531" y="26506"/>
                      <a:pt x="16741" y="25111"/>
                    </a:cubicBezTo>
                    <a:cubicBezTo>
                      <a:pt x="13951" y="23716"/>
                      <a:pt x="11161" y="23716"/>
                      <a:pt x="8370" y="22321"/>
                    </a:cubicBezTo>
                    <a:cubicBezTo>
                      <a:pt x="6975" y="20926"/>
                      <a:pt x="4185" y="20926"/>
                      <a:pt x="2790" y="18136"/>
                    </a:cubicBezTo>
                    <a:cubicBezTo>
                      <a:pt x="1395" y="16741"/>
                      <a:pt x="0" y="13951"/>
                      <a:pt x="0" y="11161"/>
                    </a:cubicBezTo>
                    <a:cubicBezTo>
                      <a:pt x="0" y="8370"/>
                      <a:pt x="0" y="6975"/>
                      <a:pt x="1395" y="5580"/>
                    </a:cubicBezTo>
                    <a:cubicBezTo>
                      <a:pt x="2790" y="4185"/>
                      <a:pt x="4185" y="2790"/>
                      <a:pt x="6975" y="1395"/>
                    </a:cubicBezTo>
                    <a:cubicBezTo>
                      <a:pt x="9765" y="0"/>
                      <a:pt x="12556" y="0"/>
                      <a:pt x="15346" y="0"/>
                    </a:cubicBezTo>
                    <a:cubicBezTo>
                      <a:pt x="19531" y="0"/>
                      <a:pt x="23716" y="1395"/>
                      <a:pt x="26506" y="4185"/>
                    </a:cubicBezTo>
                    <a:cubicBezTo>
                      <a:pt x="29296" y="6975"/>
                      <a:pt x="30692" y="9765"/>
                      <a:pt x="30692" y="13951"/>
                    </a:cubicBezTo>
                    <a:lnTo>
                      <a:pt x="22321" y="13951"/>
                    </a:lnTo>
                    <a:cubicBezTo>
                      <a:pt x="22321" y="12556"/>
                      <a:pt x="20926" y="11161"/>
                      <a:pt x="19531" y="9765"/>
                    </a:cubicBezTo>
                    <a:cubicBezTo>
                      <a:pt x="18136" y="8370"/>
                      <a:pt x="16741" y="8370"/>
                      <a:pt x="13951" y="8370"/>
                    </a:cubicBezTo>
                    <a:cubicBezTo>
                      <a:pt x="11161" y="8370"/>
                      <a:pt x="9765" y="8370"/>
                      <a:pt x="8370" y="9765"/>
                    </a:cubicBezTo>
                    <a:cubicBezTo>
                      <a:pt x="6975" y="11161"/>
                      <a:pt x="6975" y="11161"/>
                      <a:pt x="6975" y="12556"/>
                    </a:cubicBezTo>
                    <a:cubicBezTo>
                      <a:pt x="6975" y="13951"/>
                      <a:pt x="6975" y="13951"/>
                      <a:pt x="8370" y="15346"/>
                    </a:cubicBezTo>
                    <a:cubicBezTo>
                      <a:pt x="9765" y="16741"/>
                      <a:pt x="9765" y="16741"/>
                      <a:pt x="11161" y="16741"/>
                    </a:cubicBezTo>
                    <a:cubicBezTo>
                      <a:pt x="12556" y="16741"/>
                      <a:pt x="13951" y="18136"/>
                      <a:pt x="16741" y="18136"/>
                    </a:cubicBezTo>
                    <a:cubicBezTo>
                      <a:pt x="19531" y="19531"/>
                      <a:pt x="22321" y="19531"/>
                      <a:pt x="23716" y="20926"/>
                    </a:cubicBezTo>
                    <a:cubicBezTo>
                      <a:pt x="25111" y="22321"/>
                      <a:pt x="27902" y="22321"/>
                      <a:pt x="29296" y="25111"/>
                    </a:cubicBezTo>
                    <a:cubicBezTo>
                      <a:pt x="30692" y="26506"/>
                      <a:pt x="32087" y="29296"/>
                      <a:pt x="32087" y="32087"/>
                    </a:cubicBezTo>
                    <a:cubicBezTo>
                      <a:pt x="32087" y="34877"/>
                      <a:pt x="32087" y="36272"/>
                      <a:pt x="30692" y="39062"/>
                    </a:cubicBezTo>
                    <a:cubicBezTo>
                      <a:pt x="29296" y="40457"/>
                      <a:pt x="27902" y="41852"/>
                      <a:pt x="25111" y="43247"/>
                    </a:cubicBezTo>
                    <a:cubicBezTo>
                      <a:pt x="22321" y="44642"/>
                      <a:pt x="19531" y="44642"/>
                      <a:pt x="16741" y="44642"/>
                    </a:cubicBezTo>
                    <a:cubicBezTo>
                      <a:pt x="16741" y="46038"/>
                      <a:pt x="13951" y="46038"/>
                      <a:pt x="11161" y="44642"/>
                    </a:cubicBezTo>
                    <a:close/>
                  </a:path>
                </a:pathLst>
              </a:custGeom>
              <a:solidFill>
                <a:srgbClr val="000000"/>
              </a:solidFill>
              <a:ln w="1394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B4B95BA3-1950-97A7-2ED4-2A93567D36D4}"/>
                  </a:ext>
                </a:extLst>
              </p:cNvPr>
              <p:cNvSpPr/>
              <p:nvPr/>
            </p:nvSpPr>
            <p:spPr>
              <a:xfrm>
                <a:off x="1760793"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0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0"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B4E03231-DBC6-44D0-30C9-76850C9A90F7}"/>
                  </a:ext>
                </a:extLst>
              </p:cNvPr>
              <p:cNvSpPr/>
              <p:nvPr/>
            </p:nvSpPr>
            <p:spPr>
              <a:xfrm>
                <a:off x="1795670" y="1196759"/>
                <a:ext cx="20926" cy="41852"/>
              </a:xfrm>
              <a:custGeom>
                <a:avLst/>
                <a:gdLst>
                  <a:gd name="connsiteX0" fmla="*/ 13951 w 20926"/>
                  <a:gd name="connsiteY0" fmla="*/ 1395 h 41852"/>
                  <a:gd name="connsiteX1" fmla="*/ 20926 w 20926"/>
                  <a:gd name="connsiteY1" fmla="*/ 0 h 41852"/>
                  <a:gd name="connsiteX2" fmla="*/ 20926 w 20926"/>
                  <a:gd name="connsiteY2" fmla="*/ 8371 h 41852"/>
                  <a:gd name="connsiteX3" fmla="*/ 19531 w 20926"/>
                  <a:gd name="connsiteY3" fmla="*/ 8371 h 41852"/>
                  <a:gd name="connsiteX4" fmla="*/ 11160 w 20926"/>
                  <a:gd name="connsiteY4" fmla="*/ 11161 h 41852"/>
                  <a:gd name="connsiteX5" fmla="*/ 8370 w 20926"/>
                  <a:gd name="connsiteY5" fmla="*/ 19531 h 41852"/>
                  <a:gd name="connsiteX6" fmla="*/ 8370 w 20926"/>
                  <a:gd name="connsiteY6" fmla="*/ 41852 h 41852"/>
                  <a:gd name="connsiteX7" fmla="*/ 0 w 20926"/>
                  <a:gd name="connsiteY7" fmla="*/ 41852 h 41852"/>
                  <a:gd name="connsiteX8" fmla="*/ 0 w 20926"/>
                  <a:gd name="connsiteY8" fmla="*/ 0 h 41852"/>
                  <a:gd name="connsiteX9" fmla="*/ 8370 w 20926"/>
                  <a:gd name="connsiteY9" fmla="*/ 0 h 41852"/>
                  <a:gd name="connsiteX10" fmla="*/ 8370 w 20926"/>
                  <a:gd name="connsiteY10" fmla="*/ 5580 h 41852"/>
                  <a:gd name="connsiteX11" fmla="*/ 13951 w 20926"/>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6" h="41852">
                    <a:moveTo>
                      <a:pt x="13951" y="1395"/>
                    </a:moveTo>
                    <a:cubicBezTo>
                      <a:pt x="16741" y="0"/>
                      <a:pt x="18136" y="0"/>
                      <a:pt x="20926" y="0"/>
                    </a:cubicBezTo>
                    <a:lnTo>
                      <a:pt x="20926" y="8371"/>
                    </a:lnTo>
                    <a:lnTo>
                      <a:pt x="19531" y="8371"/>
                    </a:lnTo>
                    <a:cubicBezTo>
                      <a:pt x="16741" y="8371"/>
                      <a:pt x="13951" y="9765"/>
                      <a:pt x="11160" y="11161"/>
                    </a:cubicBezTo>
                    <a:cubicBezTo>
                      <a:pt x="9765" y="12556"/>
                      <a:pt x="8370" y="15346"/>
                      <a:pt x="8370" y="19531"/>
                    </a:cubicBezTo>
                    <a:lnTo>
                      <a:pt x="8370" y="41852"/>
                    </a:lnTo>
                    <a:lnTo>
                      <a:pt x="0" y="41852"/>
                    </a:lnTo>
                    <a:lnTo>
                      <a:pt x="0" y="0"/>
                    </a:lnTo>
                    <a:lnTo>
                      <a:pt x="8370" y="0"/>
                    </a:lnTo>
                    <a:lnTo>
                      <a:pt x="8370" y="5580"/>
                    </a:lnTo>
                    <a:cubicBezTo>
                      <a:pt x="9765" y="4185"/>
                      <a:pt x="12556" y="2790"/>
                      <a:pt x="13951" y="1395"/>
                    </a:cubicBezTo>
                    <a:close/>
                  </a:path>
                </a:pathLst>
              </a:custGeom>
              <a:solidFill>
                <a:srgbClr val="000000"/>
              </a:solidFill>
              <a:ln w="1394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C6E3A500-A0EB-4A6F-7E38-5EEBC2C60397}"/>
                  </a:ext>
                </a:extLst>
              </p:cNvPr>
              <p:cNvSpPr/>
              <p:nvPr/>
            </p:nvSpPr>
            <p:spPr>
              <a:xfrm>
                <a:off x="1829152" y="1198154"/>
                <a:ext cx="37666" cy="41852"/>
              </a:xfrm>
              <a:custGeom>
                <a:avLst/>
                <a:gdLst>
                  <a:gd name="connsiteX0" fmla="*/ 37667 w 37666"/>
                  <a:gd name="connsiteY0" fmla="*/ 0 h 41852"/>
                  <a:gd name="connsiteX1" fmla="*/ 37667 w 37666"/>
                  <a:gd name="connsiteY1" fmla="*/ 41852 h 41852"/>
                  <a:gd name="connsiteX2" fmla="*/ 29297 w 37666"/>
                  <a:gd name="connsiteY2" fmla="*/ 41852 h 41852"/>
                  <a:gd name="connsiteX3" fmla="*/ 29297 w 37666"/>
                  <a:gd name="connsiteY3" fmla="*/ 36272 h 41852"/>
                  <a:gd name="connsiteX4" fmla="*/ 23716 w 37666"/>
                  <a:gd name="connsiteY4" fmla="*/ 40457 h 41852"/>
                  <a:gd name="connsiteX5" fmla="*/ 16741 w 37666"/>
                  <a:gd name="connsiteY5" fmla="*/ 41852 h 41852"/>
                  <a:gd name="connsiteX6" fmla="*/ 8371 w 37666"/>
                  <a:gd name="connsiteY6" fmla="*/ 40457 h 41852"/>
                  <a:gd name="connsiteX7" fmla="*/ 2790 w 37666"/>
                  <a:gd name="connsiteY7" fmla="*/ 34877 h 41852"/>
                  <a:gd name="connsiteX8" fmla="*/ 0 w 37666"/>
                  <a:gd name="connsiteY8" fmla="*/ 25111 h 41852"/>
                  <a:gd name="connsiteX9" fmla="*/ 0 w 37666"/>
                  <a:gd name="connsiteY9" fmla="*/ 0 h 41852"/>
                  <a:gd name="connsiteX10" fmla="*/ 8371 w 37666"/>
                  <a:gd name="connsiteY10" fmla="*/ 0 h 41852"/>
                  <a:gd name="connsiteX11" fmla="*/ 8371 w 37666"/>
                  <a:gd name="connsiteY11" fmla="*/ 23716 h 41852"/>
                  <a:gd name="connsiteX12" fmla="*/ 11161 w 37666"/>
                  <a:gd name="connsiteY12" fmla="*/ 32087 h 41852"/>
                  <a:gd name="connsiteX13" fmla="*/ 19531 w 37666"/>
                  <a:gd name="connsiteY13" fmla="*/ 34877 h 41852"/>
                  <a:gd name="connsiteX14" fmla="*/ 27902 w 37666"/>
                  <a:gd name="connsiteY14" fmla="*/ 32087 h 41852"/>
                  <a:gd name="connsiteX15" fmla="*/ 30692 w 37666"/>
                  <a:gd name="connsiteY15" fmla="*/ 23716 h 41852"/>
                  <a:gd name="connsiteX16" fmla="*/ 30692 w 37666"/>
                  <a:gd name="connsiteY16" fmla="*/ 0 h 41852"/>
                  <a:gd name="connsiteX17" fmla="*/ 37667 w 37666"/>
                  <a:gd name="connsiteY17"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66" h="41852">
                    <a:moveTo>
                      <a:pt x="37667" y="0"/>
                    </a:moveTo>
                    <a:lnTo>
                      <a:pt x="37667" y="41852"/>
                    </a:lnTo>
                    <a:lnTo>
                      <a:pt x="29297" y="41852"/>
                    </a:lnTo>
                    <a:lnTo>
                      <a:pt x="29297" y="36272"/>
                    </a:lnTo>
                    <a:cubicBezTo>
                      <a:pt x="27902" y="37667"/>
                      <a:pt x="26506" y="39062"/>
                      <a:pt x="23716" y="40457"/>
                    </a:cubicBezTo>
                    <a:cubicBezTo>
                      <a:pt x="20926" y="41852"/>
                      <a:pt x="19531" y="41852"/>
                      <a:pt x="16741" y="41852"/>
                    </a:cubicBezTo>
                    <a:cubicBezTo>
                      <a:pt x="13951" y="41852"/>
                      <a:pt x="11161" y="41852"/>
                      <a:pt x="8371" y="40457"/>
                    </a:cubicBezTo>
                    <a:cubicBezTo>
                      <a:pt x="5580" y="39062"/>
                      <a:pt x="4185" y="37667"/>
                      <a:pt x="2790" y="34877"/>
                    </a:cubicBezTo>
                    <a:cubicBezTo>
                      <a:pt x="1395" y="32087"/>
                      <a:pt x="0" y="29296"/>
                      <a:pt x="0" y="25111"/>
                    </a:cubicBezTo>
                    <a:lnTo>
                      <a:pt x="0" y="0"/>
                    </a:lnTo>
                    <a:lnTo>
                      <a:pt x="8371" y="0"/>
                    </a:lnTo>
                    <a:lnTo>
                      <a:pt x="8371" y="23716"/>
                    </a:lnTo>
                    <a:cubicBezTo>
                      <a:pt x="8371" y="27902"/>
                      <a:pt x="9765" y="30692"/>
                      <a:pt x="11161" y="32087"/>
                    </a:cubicBezTo>
                    <a:cubicBezTo>
                      <a:pt x="12556" y="33482"/>
                      <a:pt x="15346" y="34877"/>
                      <a:pt x="19531" y="34877"/>
                    </a:cubicBezTo>
                    <a:cubicBezTo>
                      <a:pt x="22321" y="34877"/>
                      <a:pt x="25111" y="33482"/>
                      <a:pt x="27902" y="32087"/>
                    </a:cubicBezTo>
                    <a:cubicBezTo>
                      <a:pt x="29297" y="30692"/>
                      <a:pt x="30692" y="26506"/>
                      <a:pt x="30692" y="23716"/>
                    </a:cubicBezTo>
                    <a:lnTo>
                      <a:pt x="30692" y="0"/>
                    </a:lnTo>
                    <a:lnTo>
                      <a:pt x="37667" y="0"/>
                    </a:lnTo>
                    <a:close/>
                  </a:path>
                </a:pathLst>
              </a:custGeom>
              <a:solidFill>
                <a:srgbClr val="000000"/>
              </a:solidFill>
              <a:ln w="1394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5D9425EE-56F0-7CC8-BCD1-5A12AEB8F3DD}"/>
                  </a:ext>
                </a:extLst>
              </p:cNvPr>
              <p:cNvSpPr/>
              <p:nvPr/>
            </p:nvSpPr>
            <p:spPr>
              <a:xfrm>
                <a:off x="1877980" y="1196759"/>
                <a:ext cx="41852" cy="44642"/>
              </a:xfrm>
              <a:custGeom>
                <a:avLst/>
                <a:gdLst>
                  <a:gd name="connsiteX0" fmla="*/ 4185 w 41852"/>
                  <a:gd name="connsiteY0" fmla="*/ 9765 h 44642"/>
                  <a:gd name="connsiteX1" fmla="*/ 11161 w 41852"/>
                  <a:gd name="connsiteY1" fmla="*/ 2790 h 44642"/>
                  <a:gd name="connsiteX2" fmla="*/ 22321 w 41852"/>
                  <a:gd name="connsiteY2" fmla="*/ 0 h 44642"/>
                  <a:gd name="connsiteX3" fmla="*/ 34877 w 41852"/>
                  <a:gd name="connsiteY3" fmla="*/ 4185 h 44642"/>
                  <a:gd name="connsiteX4" fmla="*/ 41852 w 41852"/>
                  <a:gd name="connsiteY4" fmla="*/ 13951 h 44642"/>
                  <a:gd name="connsiteX5" fmla="*/ 32087 w 41852"/>
                  <a:gd name="connsiteY5" fmla="*/ 13951 h 44642"/>
                  <a:gd name="connsiteX6" fmla="*/ 27902 w 41852"/>
                  <a:gd name="connsiteY6" fmla="*/ 8371 h 44642"/>
                  <a:gd name="connsiteX7" fmla="*/ 20926 w 41852"/>
                  <a:gd name="connsiteY7" fmla="*/ 6975 h 44642"/>
                  <a:gd name="connsiteX8" fmla="*/ 12556 w 41852"/>
                  <a:gd name="connsiteY8" fmla="*/ 11161 h 44642"/>
                  <a:gd name="connsiteX9" fmla="*/ 9765 w 41852"/>
                  <a:gd name="connsiteY9" fmla="*/ 22321 h 44642"/>
                  <a:gd name="connsiteX10" fmla="*/ 12556 w 41852"/>
                  <a:gd name="connsiteY10" fmla="*/ 33482 h 44642"/>
                  <a:gd name="connsiteX11" fmla="*/ 20926 w 41852"/>
                  <a:gd name="connsiteY11" fmla="*/ 37667 h 44642"/>
                  <a:gd name="connsiteX12" fmla="*/ 30692 w 41852"/>
                  <a:gd name="connsiteY12" fmla="*/ 30692 h 44642"/>
                  <a:gd name="connsiteX13" fmla="*/ 40457 w 41852"/>
                  <a:gd name="connsiteY13" fmla="*/ 30692 h 44642"/>
                  <a:gd name="connsiteX14" fmla="*/ 33482 w 41852"/>
                  <a:gd name="connsiteY14" fmla="*/ 40457 h 44642"/>
                  <a:gd name="connsiteX15" fmla="*/ 20926 w 41852"/>
                  <a:gd name="connsiteY15" fmla="*/ 44642 h 44642"/>
                  <a:gd name="connsiteX16" fmla="*/ 9765 w 41852"/>
                  <a:gd name="connsiteY16" fmla="*/ 41852 h 44642"/>
                  <a:gd name="connsiteX17" fmla="*/ 2790 w 41852"/>
                  <a:gd name="connsiteY17" fmla="*/ 34877 h 44642"/>
                  <a:gd name="connsiteX18" fmla="*/ 0 w 41852"/>
                  <a:gd name="connsiteY18" fmla="*/ 23716 h 44642"/>
                  <a:gd name="connsiteX19" fmla="*/ 4185 w 41852"/>
                  <a:gd name="connsiteY19" fmla="*/ 9765 h 4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2" h="44642">
                    <a:moveTo>
                      <a:pt x="4185" y="9765"/>
                    </a:moveTo>
                    <a:cubicBezTo>
                      <a:pt x="5580" y="6975"/>
                      <a:pt x="8371" y="4185"/>
                      <a:pt x="11161" y="2790"/>
                    </a:cubicBezTo>
                    <a:cubicBezTo>
                      <a:pt x="13951" y="1395"/>
                      <a:pt x="18136" y="0"/>
                      <a:pt x="22321" y="0"/>
                    </a:cubicBezTo>
                    <a:cubicBezTo>
                      <a:pt x="27902" y="0"/>
                      <a:pt x="32087" y="1395"/>
                      <a:pt x="34877" y="4185"/>
                    </a:cubicBezTo>
                    <a:cubicBezTo>
                      <a:pt x="37667" y="6975"/>
                      <a:pt x="40457" y="9765"/>
                      <a:pt x="41852" y="13951"/>
                    </a:cubicBezTo>
                    <a:lnTo>
                      <a:pt x="32087" y="13951"/>
                    </a:lnTo>
                    <a:cubicBezTo>
                      <a:pt x="30692" y="12556"/>
                      <a:pt x="30692" y="9765"/>
                      <a:pt x="27902" y="8371"/>
                    </a:cubicBezTo>
                    <a:cubicBezTo>
                      <a:pt x="26506" y="6975"/>
                      <a:pt x="23716" y="6975"/>
                      <a:pt x="20926" y="6975"/>
                    </a:cubicBezTo>
                    <a:cubicBezTo>
                      <a:pt x="16741" y="6975"/>
                      <a:pt x="13951" y="8371"/>
                      <a:pt x="12556" y="11161"/>
                    </a:cubicBezTo>
                    <a:cubicBezTo>
                      <a:pt x="9765" y="13951"/>
                      <a:pt x="9765" y="16741"/>
                      <a:pt x="9765" y="22321"/>
                    </a:cubicBezTo>
                    <a:cubicBezTo>
                      <a:pt x="9765" y="26506"/>
                      <a:pt x="11161" y="30692"/>
                      <a:pt x="12556" y="33482"/>
                    </a:cubicBezTo>
                    <a:cubicBezTo>
                      <a:pt x="15346" y="36272"/>
                      <a:pt x="18136" y="37667"/>
                      <a:pt x="20926" y="37667"/>
                    </a:cubicBezTo>
                    <a:cubicBezTo>
                      <a:pt x="26506" y="37667"/>
                      <a:pt x="29297" y="34877"/>
                      <a:pt x="30692" y="30692"/>
                    </a:cubicBezTo>
                    <a:lnTo>
                      <a:pt x="40457" y="30692"/>
                    </a:lnTo>
                    <a:cubicBezTo>
                      <a:pt x="39062" y="34877"/>
                      <a:pt x="36272" y="37667"/>
                      <a:pt x="33482" y="40457"/>
                    </a:cubicBezTo>
                    <a:cubicBezTo>
                      <a:pt x="30692" y="43247"/>
                      <a:pt x="26506" y="44642"/>
                      <a:pt x="20926" y="44642"/>
                    </a:cubicBezTo>
                    <a:cubicBezTo>
                      <a:pt x="16741" y="44642"/>
                      <a:pt x="13951" y="43247"/>
                      <a:pt x="9765" y="41852"/>
                    </a:cubicBezTo>
                    <a:cubicBezTo>
                      <a:pt x="6975" y="40457"/>
                      <a:pt x="4185" y="37667"/>
                      <a:pt x="2790" y="34877"/>
                    </a:cubicBezTo>
                    <a:cubicBezTo>
                      <a:pt x="1395" y="32087"/>
                      <a:pt x="0" y="27902"/>
                      <a:pt x="0" y="23716"/>
                    </a:cubicBezTo>
                    <a:cubicBezTo>
                      <a:pt x="1395" y="16741"/>
                      <a:pt x="2790" y="13951"/>
                      <a:pt x="4185" y="9765"/>
                    </a:cubicBezTo>
                    <a:close/>
                  </a:path>
                </a:pathLst>
              </a:custGeom>
              <a:solidFill>
                <a:srgbClr val="000000"/>
              </a:solidFill>
              <a:ln w="1394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D369E7DC-A600-F0A6-3C2A-240C4A0B5516}"/>
                  </a:ext>
                </a:extLst>
              </p:cNvPr>
              <p:cNvSpPr/>
              <p:nvPr/>
            </p:nvSpPr>
            <p:spPr>
              <a:xfrm>
                <a:off x="1929597"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1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1"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6811EF8C-0E57-1993-1D61-CF662262CCB1}"/>
                  </a:ext>
                </a:extLst>
              </p:cNvPr>
              <p:cNvSpPr/>
              <p:nvPr/>
            </p:nvSpPr>
            <p:spPr>
              <a:xfrm>
                <a:off x="1963079" y="1180018"/>
                <a:ext cx="11160" cy="59988"/>
              </a:xfrm>
              <a:custGeom>
                <a:avLst/>
                <a:gdLst>
                  <a:gd name="connsiteX0" fmla="*/ 1395 w 11160"/>
                  <a:gd name="connsiteY0" fmla="*/ 9765 h 59988"/>
                  <a:gd name="connsiteX1" fmla="*/ 0 w 11160"/>
                  <a:gd name="connsiteY1" fmla="*/ 5580 h 59988"/>
                  <a:gd name="connsiteX2" fmla="*/ 1395 w 11160"/>
                  <a:gd name="connsiteY2" fmla="*/ 1395 h 59988"/>
                  <a:gd name="connsiteX3" fmla="*/ 5580 w 11160"/>
                  <a:gd name="connsiteY3" fmla="*/ 0 h 59988"/>
                  <a:gd name="connsiteX4" fmla="*/ 9765 w 11160"/>
                  <a:gd name="connsiteY4" fmla="*/ 1395 h 59988"/>
                  <a:gd name="connsiteX5" fmla="*/ 11160 w 11160"/>
                  <a:gd name="connsiteY5" fmla="*/ 5580 h 59988"/>
                  <a:gd name="connsiteX6" fmla="*/ 9765 w 11160"/>
                  <a:gd name="connsiteY6" fmla="*/ 9765 h 59988"/>
                  <a:gd name="connsiteX7" fmla="*/ 5580 w 11160"/>
                  <a:gd name="connsiteY7" fmla="*/ 11161 h 59988"/>
                  <a:gd name="connsiteX8" fmla="*/ 1395 w 11160"/>
                  <a:gd name="connsiteY8" fmla="*/ 9765 h 59988"/>
                  <a:gd name="connsiteX9" fmla="*/ 9765 w 11160"/>
                  <a:gd name="connsiteY9" fmla="*/ 18136 h 59988"/>
                  <a:gd name="connsiteX10" fmla="*/ 9765 w 11160"/>
                  <a:gd name="connsiteY10" fmla="*/ 59988 h 59988"/>
                  <a:gd name="connsiteX11" fmla="*/ 1395 w 11160"/>
                  <a:gd name="connsiteY11" fmla="*/ 59988 h 59988"/>
                  <a:gd name="connsiteX12" fmla="*/ 1395 w 11160"/>
                  <a:gd name="connsiteY12" fmla="*/ 18136 h 59988"/>
                  <a:gd name="connsiteX13" fmla="*/ 9765 w 11160"/>
                  <a:gd name="connsiteY13" fmla="*/ 18136 h 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9988">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2556"/>
                      <a:pt x="2790" y="11161"/>
                      <a:pt x="1395" y="9765"/>
                    </a:cubicBezTo>
                    <a:close/>
                    <a:moveTo>
                      <a:pt x="9765" y="18136"/>
                    </a:moveTo>
                    <a:lnTo>
                      <a:pt x="9765" y="59988"/>
                    </a:lnTo>
                    <a:lnTo>
                      <a:pt x="1395" y="59988"/>
                    </a:lnTo>
                    <a:lnTo>
                      <a:pt x="1395" y="18136"/>
                    </a:lnTo>
                    <a:lnTo>
                      <a:pt x="9765" y="18136"/>
                    </a:lnTo>
                    <a:close/>
                  </a:path>
                </a:pathLst>
              </a:custGeom>
              <a:solidFill>
                <a:srgbClr val="000000"/>
              </a:solidFill>
              <a:ln w="1394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E2B12414-79BE-9741-1609-5C5765F74BAF}"/>
                  </a:ext>
                </a:extLst>
              </p:cNvPr>
              <p:cNvSpPr/>
              <p:nvPr/>
            </p:nvSpPr>
            <p:spPr>
              <a:xfrm>
                <a:off x="1985400" y="119815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7902 w 44642"/>
                  <a:gd name="connsiteY13" fmla="*/ 33482 h 41852"/>
                  <a:gd name="connsiteX14" fmla="*/ 32087 w 44642"/>
                  <a:gd name="connsiteY14" fmla="*/ 29296 h 41852"/>
                  <a:gd name="connsiteX15" fmla="*/ 33482 w 44642"/>
                  <a:gd name="connsiteY15" fmla="*/ 20926 h 41852"/>
                  <a:gd name="connsiteX16" fmla="*/ 32087 w 44642"/>
                  <a:gd name="connsiteY16" fmla="*/ 12556 h 41852"/>
                  <a:gd name="connsiteX17" fmla="*/ 27902 w 44642"/>
                  <a:gd name="connsiteY17" fmla="*/ 8370 h 41852"/>
                  <a:gd name="connsiteX18" fmla="*/ 22321 w 44642"/>
                  <a:gd name="connsiteY18" fmla="*/ 6975 h 41852"/>
                  <a:gd name="connsiteX19" fmla="*/ 16741 w 44642"/>
                  <a:gd name="connsiteY19" fmla="*/ 8370 h 41852"/>
                  <a:gd name="connsiteX20" fmla="*/ 12556 w 44642"/>
                  <a:gd name="connsiteY20" fmla="*/ 12556 h 41852"/>
                  <a:gd name="connsiteX21" fmla="*/ 11161 w 44642"/>
                  <a:gd name="connsiteY21" fmla="*/ 20926 h 41852"/>
                  <a:gd name="connsiteX22" fmla="*/ 13951 w 44642"/>
                  <a:gd name="connsiteY22" fmla="*/ 32087 h 41852"/>
                  <a:gd name="connsiteX23" fmla="*/ 22321 w 44642"/>
                  <a:gd name="connsiteY23" fmla="*/ 36272 h 41852"/>
                  <a:gd name="connsiteX24" fmla="*/ 27902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5346" y="1395"/>
                      <a:pt x="18136" y="0"/>
                      <a:pt x="22321" y="0"/>
                    </a:cubicBezTo>
                    <a:cubicBezTo>
                      <a:pt x="26507"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7" y="41852"/>
                      <a:pt x="22321" y="41852"/>
                    </a:cubicBezTo>
                    <a:cubicBezTo>
                      <a:pt x="16741" y="41852"/>
                      <a:pt x="13951" y="41852"/>
                      <a:pt x="9765" y="39062"/>
                    </a:cubicBezTo>
                    <a:close/>
                    <a:moveTo>
                      <a:pt x="27902" y="33482"/>
                    </a:moveTo>
                    <a:cubicBezTo>
                      <a:pt x="29297" y="32087"/>
                      <a:pt x="32087" y="30692"/>
                      <a:pt x="32087" y="29296"/>
                    </a:cubicBezTo>
                    <a:cubicBezTo>
                      <a:pt x="33482" y="26506"/>
                      <a:pt x="33482" y="25111"/>
                      <a:pt x="33482" y="20926"/>
                    </a:cubicBezTo>
                    <a:cubicBezTo>
                      <a:pt x="33482" y="18136"/>
                      <a:pt x="33482" y="15346"/>
                      <a:pt x="32087" y="12556"/>
                    </a:cubicBezTo>
                    <a:cubicBezTo>
                      <a:pt x="30692" y="9765"/>
                      <a:pt x="29297" y="8370"/>
                      <a:pt x="27902" y="8370"/>
                    </a:cubicBezTo>
                    <a:cubicBezTo>
                      <a:pt x="26507" y="6975"/>
                      <a:pt x="23716" y="6975"/>
                      <a:pt x="22321" y="6975"/>
                    </a:cubicBezTo>
                    <a:cubicBezTo>
                      <a:pt x="20926" y="6975"/>
                      <a:pt x="18136" y="6975"/>
                      <a:pt x="16741" y="8370"/>
                    </a:cubicBezTo>
                    <a:cubicBezTo>
                      <a:pt x="15346" y="9765"/>
                      <a:pt x="13951" y="11160"/>
                      <a:pt x="12556" y="12556"/>
                    </a:cubicBezTo>
                    <a:cubicBezTo>
                      <a:pt x="11161" y="15346"/>
                      <a:pt x="11161" y="16741"/>
                      <a:pt x="11161" y="20926"/>
                    </a:cubicBezTo>
                    <a:cubicBezTo>
                      <a:pt x="11161" y="25111"/>
                      <a:pt x="12556" y="29296"/>
                      <a:pt x="13951" y="32087"/>
                    </a:cubicBezTo>
                    <a:cubicBezTo>
                      <a:pt x="16741" y="34877"/>
                      <a:pt x="19531" y="36272"/>
                      <a:pt x="22321" y="36272"/>
                    </a:cubicBezTo>
                    <a:cubicBezTo>
                      <a:pt x="23716" y="34877"/>
                      <a:pt x="25111" y="33482"/>
                      <a:pt x="27902" y="33482"/>
                    </a:cubicBezTo>
                    <a:close/>
                  </a:path>
                </a:pathLst>
              </a:custGeom>
              <a:solidFill>
                <a:srgbClr val="000000"/>
              </a:solidFill>
              <a:ln w="1394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4C92035B-8DB0-6C63-1BDF-EE955E71DEF6}"/>
                  </a:ext>
                </a:extLst>
              </p:cNvPr>
              <p:cNvSpPr/>
              <p:nvPr/>
            </p:nvSpPr>
            <p:spPr>
              <a:xfrm>
                <a:off x="2039808" y="1196759"/>
                <a:ext cx="39061" cy="43247"/>
              </a:xfrm>
              <a:custGeom>
                <a:avLst/>
                <a:gdLst>
                  <a:gd name="connsiteX0" fmla="*/ 30692 w 39061"/>
                  <a:gd name="connsiteY0" fmla="*/ 2790 h 43247"/>
                  <a:gd name="connsiteX1" fmla="*/ 36272 w 39061"/>
                  <a:gd name="connsiteY1" fmla="*/ 8371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1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5346" y="8371"/>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grpSp>
        <p:grpSp>
          <p:nvGrpSpPr>
            <p:cNvPr id="491" name="Graphic 54">
              <a:extLst>
                <a:ext uri="{FF2B5EF4-FFF2-40B4-BE49-F238E27FC236}">
                  <a16:creationId xmlns:a16="http://schemas.microsoft.com/office/drawing/2014/main" id="{243DFAF1-3E8F-9A19-1AA2-E29BB8860016}"/>
                </a:ext>
              </a:extLst>
            </p:cNvPr>
            <p:cNvGrpSpPr/>
            <p:nvPr/>
          </p:nvGrpSpPr>
          <p:grpSpPr>
            <a:xfrm>
              <a:off x="2171923" y="287948"/>
              <a:ext cx="318494" cy="1040003"/>
              <a:chOff x="2171923" y="287948"/>
              <a:chExt cx="318494" cy="1040003"/>
            </a:xfrm>
            <a:solidFill>
              <a:srgbClr val="EF8D5B"/>
            </a:solidFill>
          </p:grpSpPr>
          <p:sp>
            <p:nvSpPr>
              <p:cNvPr id="492" name="Freeform 491">
                <a:extLst>
                  <a:ext uri="{FF2B5EF4-FFF2-40B4-BE49-F238E27FC236}">
                    <a16:creationId xmlns:a16="http://schemas.microsoft.com/office/drawing/2014/main" id="{304000AE-EB8C-682D-45C0-3FC23C8BB694}"/>
                  </a:ext>
                </a:extLst>
              </p:cNvPr>
              <p:cNvSpPr/>
              <p:nvPr/>
            </p:nvSpPr>
            <p:spPr>
              <a:xfrm>
                <a:off x="2314512" y="1115844"/>
                <a:ext cx="175905" cy="212107"/>
              </a:xfrm>
              <a:custGeom>
                <a:avLst/>
                <a:gdLst>
                  <a:gd name="connsiteX0" fmla="*/ 11287 w 175905"/>
                  <a:gd name="connsiteY0" fmla="*/ 30692 h 212107"/>
                  <a:gd name="connsiteX1" fmla="*/ 2916 w 175905"/>
                  <a:gd name="connsiteY1" fmla="*/ 73939 h 212107"/>
                  <a:gd name="connsiteX2" fmla="*/ 1521 w 175905"/>
                  <a:gd name="connsiteY2" fmla="*/ 152063 h 212107"/>
                  <a:gd name="connsiteX3" fmla="*/ 15472 w 175905"/>
                  <a:gd name="connsiteY3" fmla="*/ 189730 h 212107"/>
                  <a:gd name="connsiteX4" fmla="*/ 97781 w 175905"/>
                  <a:gd name="connsiteY4" fmla="*/ 209261 h 212107"/>
                  <a:gd name="connsiteX5" fmla="*/ 103361 w 175905"/>
                  <a:gd name="connsiteY5" fmla="*/ 196706 h 212107"/>
                  <a:gd name="connsiteX6" fmla="*/ 101966 w 175905"/>
                  <a:gd name="connsiteY6" fmla="*/ 188335 h 212107"/>
                  <a:gd name="connsiteX7" fmla="*/ 89411 w 175905"/>
                  <a:gd name="connsiteY7" fmla="*/ 182755 h 212107"/>
                  <a:gd name="connsiteX8" fmla="*/ 82435 w 175905"/>
                  <a:gd name="connsiteY8" fmla="*/ 160434 h 212107"/>
                  <a:gd name="connsiteX9" fmla="*/ 74065 w 175905"/>
                  <a:gd name="connsiteY9" fmla="*/ 118581 h 212107"/>
                  <a:gd name="connsiteX10" fmla="*/ 71275 w 175905"/>
                  <a:gd name="connsiteY10" fmla="*/ 39062 h 212107"/>
                  <a:gd name="connsiteX11" fmla="*/ 76855 w 175905"/>
                  <a:gd name="connsiteY11" fmla="*/ 33482 h 212107"/>
                  <a:gd name="connsiteX12" fmla="*/ 88016 w 175905"/>
                  <a:gd name="connsiteY12" fmla="*/ 57198 h 212107"/>
                  <a:gd name="connsiteX13" fmla="*/ 96386 w 175905"/>
                  <a:gd name="connsiteY13" fmla="*/ 104631 h 212107"/>
                  <a:gd name="connsiteX14" fmla="*/ 107547 w 175905"/>
                  <a:gd name="connsiteY14" fmla="*/ 182755 h 212107"/>
                  <a:gd name="connsiteX15" fmla="*/ 124287 w 175905"/>
                  <a:gd name="connsiteY15" fmla="*/ 186940 h 212107"/>
                  <a:gd name="connsiteX16" fmla="*/ 154979 w 175905"/>
                  <a:gd name="connsiteY16" fmla="*/ 191125 h 212107"/>
                  <a:gd name="connsiteX17" fmla="*/ 163350 w 175905"/>
                  <a:gd name="connsiteY17" fmla="*/ 167409 h 212107"/>
                  <a:gd name="connsiteX18" fmla="*/ 175905 w 175905"/>
                  <a:gd name="connsiteY18" fmla="*/ 128347 h 212107"/>
                  <a:gd name="connsiteX19" fmla="*/ 159164 w 175905"/>
                  <a:gd name="connsiteY19" fmla="*/ 71149 h 212107"/>
                  <a:gd name="connsiteX20" fmla="*/ 132658 w 175905"/>
                  <a:gd name="connsiteY20" fmla="*/ 0 h 212107"/>
                  <a:gd name="connsiteX21" fmla="*/ 101966 w 175905"/>
                  <a:gd name="connsiteY21" fmla="*/ 11161 h 212107"/>
                  <a:gd name="connsiteX22" fmla="*/ 12681 w 175905"/>
                  <a:gd name="connsiteY22" fmla="*/ 32087 h 212107"/>
                  <a:gd name="connsiteX23" fmla="*/ 11287 w 175905"/>
                  <a:gd name="connsiteY23" fmla="*/ 30692 h 212107"/>
                  <a:gd name="connsiteX24" fmla="*/ 11287 w 175905"/>
                  <a:gd name="connsiteY24" fmla="*/ 30692 h 21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905" h="212107">
                    <a:moveTo>
                      <a:pt x="11287" y="30692"/>
                    </a:moveTo>
                    <a:cubicBezTo>
                      <a:pt x="8496" y="36272"/>
                      <a:pt x="5706" y="51618"/>
                      <a:pt x="2916" y="73939"/>
                    </a:cubicBezTo>
                    <a:cubicBezTo>
                      <a:pt x="126" y="101841"/>
                      <a:pt x="-1269" y="131137"/>
                      <a:pt x="1521" y="152063"/>
                    </a:cubicBezTo>
                    <a:cubicBezTo>
                      <a:pt x="2916" y="166014"/>
                      <a:pt x="7101" y="184150"/>
                      <a:pt x="15472" y="189730"/>
                    </a:cubicBezTo>
                    <a:cubicBezTo>
                      <a:pt x="40583" y="206471"/>
                      <a:pt x="82435" y="217632"/>
                      <a:pt x="97781" y="209261"/>
                    </a:cubicBezTo>
                    <a:cubicBezTo>
                      <a:pt x="101966" y="206471"/>
                      <a:pt x="103361" y="202286"/>
                      <a:pt x="103361" y="196706"/>
                    </a:cubicBezTo>
                    <a:cubicBezTo>
                      <a:pt x="103361" y="193916"/>
                      <a:pt x="103361" y="192520"/>
                      <a:pt x="101966" y="188335"/>
                    </a:cubicBezTo>
                    <a:cubicBezTo>
                      <a:pt x="94991" y="185545"/>
                      <a:pt x="90806" y="184150"/>
                      <a:pt x="89411" y="182755"/>
                    </a:cubicBezTo>
                    <a:cubicBezTo>
                      <a:pt x="88016" y="181360"/>
                      <a:pt x="86620" y="179965"/>
                      <a:pt x="82435" y="160434"/>
                    </a:cubicBezTo>
                    <a:cubicBezTo>
                      <a:pt x="79645" y="147878"/>
                      <a:pt x="76855" y="133927"/>
                      <a:pt x="74065" y="118581"/>
                    </a:cubicBezTo>
                    <a:cubicBezTo>
                      <a:pt x="69880" y="96260"/>
                      <a:pt x="65694" y="55803"/>
                      <a:pt x="71275" y="39062"/>
                    </a:cubicBezTo>
                    <a:cubicBezTo>
                      <a:pt x="72670" y="33482"/>
                      <a:pt x="75460" y="33482"/>
                      <a:pt x="76855" y="33482"/>
                    </a:cubicBezTo>
                    <a:cubicBezTo>
                      <a:pt x="81040" y="33482"/>
                      <a:pt x="83830" y="37667"/>
                      <a:pt x="88016" y="57198"/>
                    </a:cubicBezTo>
                    <a:cubicBezTo>
                      <a:pt x="90806" y="68359"/>
                      <a:pt x="93596" y="85100"/>
                      <a:pt x="96386" y="104631"/>
                    </a:cubicBezTo>
                    <a:cubicBezTo>
                      <a:pt x="100571" y="132532"/>
                      <a:pt x="104757" y="163224"/>
                      <a:pt x="107547" y="182755"/>
                    </a:cubicBezTo>
                    <a:cubicBezTo>
                      <a:pt x="111732" y="184150"/>
                      <a:pt x="118707" y="185545"/>
                      <a:pt x="124287" y="186940"/>
                    </a:cubicBezTo>
                    <a:cubicBezTo>
                      <a:pt x="135448" y="189730"/>
                      <a:pt x="146609" y="191125"/>
                      <a:pt x="154979" y="191125"/>
                    </a:cubicBezTo>
                    <a:cubicBezTo>
                      <a:pt x="157769" y="184150"/>
                      <a:pt x="160560" y="175780"/>
                      <a:pt x="163350" y="167409"/>
                    </a:cubicBezTo>
                    <a:cubicBezTo>
                      <a:pt x="167535" y="154853"/>
                      <a:pt x="171720" y="140903"/>
                      <a:pt x="175905" y="128347"/>
                    </a:cubicBezTo>
                    <a:cubicBezTo>
                      <a:pt x="171720" y="111606"/>
                      <a:pt x="166140" y="93470"/>
                      <a:pt x="159164" y="71149"/>
                    </a:cubicBezTo>
                    <a:cubicBezTo>
                      <a:pt x="149399" y="40457"/>
                      <a:pt x="139633" y="15346"/>
                      <a:pt x="132658" y="0"/>
                    </a:cubicBezTo>
                    <a:cubicBezTo>
                      <a:pt x="122893" y="4185"/>
                      <a:pt x="113127" y="8371"/>
                      <a:pt x="101966" y="11161"/>
                    </a:cubicBezTo>
                    <a:cubicBezTo>
                      <a:pt x="53139" y="29297"/>
                      <a:pt x="23842" y="36272"/>
                      <a:pt x="12681" y="32087"/>
                    </a:cubicBezTo>
                    <a:cubicBezTo>
                      <a:pt x="14077" y="32087"/>
                      <a:pt x="12681" y="32087"/>
                      <a:pt x="11287" y="30692"/>
                    </a:cubicBezTo>
                    <a:cubicBezTo>
                      <a:pt x="12681" y="30692"/>
                      <a:pt x="12681" y="30692"/>
                      <a:pt x="11287" y="30692"/>
                    </a:cubicBezTo>
                    <a:close/>
                  </a:path>
                </a:pathLst>
              </a:custGeom>
              <a:solidFill>
                <a:srgbClr val="EF8D5B"/>
              </a:solidFill>
              <a:ln w="1394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46B5E920-1F4A-206C-D280-6FA20AF5FDB6}"/>
                  </a:ext>
                </a:extLst>
              </p:cNvPr>
              <p:cNvSpPr/>
              <p:nvPr/>
            </p:nvSpPr>
            <p:spPr>
              <a:xfrm>
                <a:off x="2291697" y="287948"/>
                <a:ext cx="170819" cy="617239"/>
              </a:xfrm>
              <a:custGeom>
                <a:avLst/>
                <a:gdLst>
                  <a:gd name="connsiteX0" fmla="*/ 89905 w 170819"/>
                  <a:gd name="connsiteY0" fmla="*/ 583758 h 617239"/>
                  <a:gd name="connsiteX1" fmla="*/ 102461 w 170819"/>
                  <a:gd name="connsiteY1" fmla="*/ 587943 h 617239"/>
                  <a:gd name="connsiteX2" fmla="*/ 170819 w 170819"/>
                  <a:gd name="connsiteY2" fmla="*/ 617240 h 617239"/>
                  <a:gd name="connsiteX3" fmla="*/ 163844 w 170819"/>
                  <a:gd name="connsiteY3" fmla="*/ 526560 h 617239"/>
                  <a:gd name="connsiteX4" fmla="*/ 159659 w 170819"/>
                  <a:gd name="connsiteY4" fmla="*/ 296373 h 617239"/>
                  <a:gd name="connsiteX5" fmla="*/ 149893 w 170819"/>
                  <a:gd name="connsiteY5" fmla="*/ 29913 h 617239"/>
                  <a:gd name="connsiteX6" fmla="*/ 99670 w 170819"/>
                  <a:gd name="connsiteY6" fmla="*/ 617 h 617239"/>
                  <a:gd name="connsiteX7" fmla="*/ 620 w 170819"/>
                  <a:gd name="connsiteY7" fmla="*/ 24333 h 617239"/>
                  <a:gd name="connsiteX8" fmla="*/ 620 w 170819"/>
                  <a:gd name="connsiteY8" fmla="*/ 66185 h 617239"/>
                  <a:gd name="connsiteX9" fmla="*/ 14571 w 170819"/>
                  <a:gd name="connsiteY9" fmla="*/ 73161 h 617239"/>
                  <a:gd name="connsiteX10" fmla="*/ 36892 w 170819"/>
                  <a:gd name="connsiteY10" fmla="*/ 159655 h 617239"/>
                  <a:gd name="connsiteX11" fmla="*/ 64794 w 170819"/>
                  <a:gd name="connsiteY11" fmla="*/ 334040 h 617239"/>
                  <a:gd name="connsiteX12" fmla="*/ 89905 w 170819"/>
                  <a:gd name="connsiteY12" fmla="*/ 583758 h 61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819" h="617239">
                    <a:moveTo>
                      <a:pt x="89905" y="583758"/>
                    </a:moveTo>
                    <a:cubicBezTo>
                      <a:pt x="94090" y="585153"/>
                      <a:pt x="98275" y="586548"/>
                      <a:pt x="102461" y="587943"/>
                    </a:cubicBezTo>
                    <a:cubicBezTo>
                      <a:pt x="127572" y="596314"/>
                      <a:pt x="154078" y="606079"/>
                      <a:pt x="170819" y="617240"/>
                    </a:cubicBezTo>
                    <a:cubicBezTo>
                      <a:pt x="168029" y="599104"/>
                      <a:pt x="165239" y="571202"/>
                      <a:pt x="163844" y="526560"/>
                    </a:cubicBezTo>
                    <a:cubicBezTo>
                      <a:pt x="161054" y="460991"/>
                      <a:pt x="161054" y="377287"/>
                      <a:pt x="159659" y="296373"/>
                    </a:cubicBezTo>
                    <a:cubicBezTo>
                      <a:pt x="158264" y="170816"/>
                      <a:pt x="158264" y="53629"/>
                      <a:pt x="149893" y="29913"/>
                    </a:cubicBezTo>
                    <a:cubicBezTo>
                      <a:pt x="142918" y="7592"/>
                      <a:pt x="117806" y="2012"/>
                      <a:pt x="99670" y="617"/>
                    </a:cubicBezTo>
                    <a:cubicBezTo>
                      <a:pt x="56423" y="-3569"/>
                      <a:pt x="6200" y="14567"/>
                      <a:pt x="620" y="24333"/>
                    </a:cubicBezTo>
                    <a:cubicBezTo>
                      <a:pt x="620" y="25728"/>
                      <a:pt x="-775" y="31308"/>
                      <a:pt x="620" y="66185"/>
                    </a:cubicBezTo>
                    <a:cubicBezTo>
                      <a:pt x="6200" y="67580"/>
                      <a:pt x="11781" y="70370"/>
                      <a:pt x="14571" y="73161"/>
                    </a:cubicBezTo>
                    <a:cubicBezTo>
                      <a:pt x="15966" y="74556"/>
                      <a:pt x="21546" y="80136"/>
                      <a:pt x="36892" y="159655"/>
                    </a:cubicBezTo>
                    <a:cubicBezTo>
                      <a:pt x="46658" y="208483"/>
                      <a:pt x="56423" y="271261"/>
                      <a:pt x="64794" y="334040"/>
                    </a:cubicBezTo>
                    <a:cubicBezTo>
                      <a:pt x="73164" y="380077"/>
                      <a:pt x="89905" y="511214"/>
                      <a:pt x="89905" y="583758"/>
                    </a:cubicBezTo>
                    <a:close/>
                  </a:path>
                </a:pathLst>
              </a:custGeom>
              <a:solidFill>
                <a:srgbClr val="EF8D5B"/>
              </a:solidFill>
              <a:ln w="1394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224D62CF-785B-4397-DA23-48EF0A521C3C}"/>
                  </a:ext>
                </a:extLst>
              </p:cNvPr>
              <p:cNvSpPr/>
              <p:nvPr/>
            </p:nvSpPr>
            <p:spPr>
              <a:xfrm>
                <a:off x="2171923" y="356923"/>
                <a:ext cx="177591" cy="544079"/>
              </a:xfrm>
              <a:custGeom>
                <a:avLst/>
                <a:gdLst>
                  <a:gd name="connsiteX0" fmla="*/ 95282 w 177591"/>
                  <a:gd name="connsiteY0" fmla="*/ 0 h 544079"/>
                  <a:gd name="connsiteX1" fmla="*/ 70171 w 177591"/>
                  <a:gd name="connsiteY1" fmla="*/ 1395 h 544079"/>
                  <a:gd name="connsiteX2" fmla="*/ 3207 w 177591"/>
                  <a:gd name="connsiteY2" fmla="*/ 26506 h 544079"/>
                  <a:gd name="connsiteX3" fmla="*/ 1812 w 177591"/>
                  <a:gd name="connsiteY3" fmla="*/ 79519 h 544079"/>
                  <a:gd name="connsiteX4" fmla="*/ 18553 w 177591"/>
                  <a:gd name="connsiteY4" fmla="*/ 195311 h 544079"/>
                  <a:gd name="connsiteX5" fmla="*/ 84122 w 177591"/>
                  <a:gd name="connsiteY5" fmla="*/ 468745 h 544079"/>
                  <a:gd name="connsiteX6" fmla="*/ 110628 w 177591"/>
                  <a:gd name="connsiteY6" fmla="*/ 544079 h 544079"/>
                  <a:gd name="connsiteX7" fmla="*/ 139925 w 177591"/>
                  <a:gd name="connsiteY7" fmla="*/ 511993 h 544079"/>
                  <a:gd name="connsiteX8" fmla="*/ 177592 w 177591"/>
                  <a:gd name="connsiteY8" fmla="*/ 509202 h 544079"/>
                  <a:gd name="connsiteX9" fmla="*/ 138530 w 177591"/>
                  <a:gd name="connsiteY9" fmla="*/ 248323 h 544079"/>
                  <a:gd name="connsiteX10" fmla="*/ 117604 w 177591"/>
                  <a:gd name="connsiteY10" fmla="*/ 50223 h 544079"/>
                  <a:gd name="connsiteX11" fmla="*/ 113418 w 177591"/>
                  <a:gd name="connsiteY11" fmla="*/ 2790 h 544079"/>
                  <a:gd name="connsiteX12" fmla="*/ 95282 w 177591"/>
                  <a:gd name="connsiteY12" fmla="*/ 0 h 54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591" h="544079">
                    <a:moveTo>
                      <a:pt x="95282" y="0"/>
                    </a:moveTo>
                    <a:cubicBezTo>
                      <a:pt x="88307" y="0"/>
                      <a:pt x="79937" y="0"/>
                      <a:pt x="70171" y="1395"/>
                    </a:cubicBezTo>
                    <a:cubicBezTo>
                      <a:pt x="40874" y="5580"/>
                      <a:pt x="14368" y="15346"/>
                      <a:pt x="3207" y="26506"/>
                    </a:cubicBezTo>
                    <a:cubicBezTo>
                      <a:pt x="1812" y="27902"/>
                      <a:pt x="-2373" y="34877"/>
                      <a:pt x="1812" y="79519"/>
                    </a:cubicBezTo>
                    <a:cubicBezTo>
                      <a:pt x="4602" y="108816"/>
                      <a:pt x="10183" y="149273"/>
                      <a:pt x="18553" y="195311"/>
                    </a:cubicBezTo>
                    <a:cubicBezTo>
                      <a:pt x="36689" y="290176"/>
                      <a:pt x="61801" y="396201"/>
                      <a:pt x="84122" y="468745"/>
                    </a:cubicBezTo>
                    <a:cubicBezTo>
                      <a:pt x="93887" y="500832"/>
                      <a:pt x="103653" y="525943"/>
                      <a:pt x="110628" y="544079"/>
                    </a:cubicBezTo>
                    <a:cubicBezTo>
                      <a:pt x="116208" y="530129"/>
                      <a:pt x="125974" y="518968"/>
                      <a:pt x="139925" y="511993"/>
                    </a:cubicBezTo>
                    <a:cubicBezTo>
                      <a:pt x="148295" y="507807"/>
                      <a:pt x="162246" y="507807"/>
                      <a:pt x="177592" y="509202"/>
                    </a:cubicBezTo>
                    <a:cubicBezTo>
                      <a:pt x="162246" y="433868"/>
                      <a:pt x="145505" y="298546"/>
                      <a:pt x="138530" y="248323"/>
                    </a:cubicBezTo>
                    <a:cubicBezTo>
                      <a:pt x="130159" y="177175"/>
                      <a:pt x="121789" y="104631"/>
                      <a:pt x="117604" y="50223"/>
                    </a:cubicBezTo>
                    <a:cubicBezTo>
                      <a:pt x="116208" y="30692"/>
                      <a:pt x="114813" y="15346"/>
                      <a:pt x="113418" y="2790"/>
                    </a:cubicBezTo>
                    <a:cubicBezTo>
                      <a:pt x="109233" y="0"/>
                      <a:pt x="102258" y="0"/>
                      <a:pt x="95282" y="0"/>
                    </a:cubicBezTo>
                    <a:close/>
                  </a:path>
                </a:pathLst>
              </a:custGeom>
              <a:solidFill>
                <a:srgbClr val="EF8D5B"/>
              </a:solidFill>
              <a:ln w="13943" cap="flat">
                <a:noFill/>
                <a:prstDash val="solid"/>
                <a:miter/>
              </a:ln>
            </p:spPr>
            <p:txBody>
              <a:bodyPr rtlCol="0" anchor="ctr"/>
              <a:lstStyle/>
              <a:p>
                <a:endParaRPr lang="en-US"/>
              </a:p>
            </p:txBody>
          </p:sp>
        </p:grpSp>
        <p:sp>
          <p:nvSpPr>
            <p:cNvPr id="505" name="Freeform 504">
              <a:extLst>
                <a:ext uri="{FF2B5EF4-FFF2-40B4-BE49-F238E27FC236}">
                  <a16:creationId xmlns:a16="http://schemas.microsoft.com/office/drawing/2014/main" id="{9D6885C0-5386-5ABC-D271-05BDE7F21EAB}"/>
                </a:ext>
              </a:extLst>
            </p:cNvPr>
            <p:cNvSpPr/>
            <p:nvPr/>
          </p:nvSpPr>
          <p:spPr>
            <a:xfrm>
              <a:off x="2596443" y="504801"/>
              <a:ext cx="274829" cy="385040"/>
            </a:xfrm>
            <a:custGeom>
              <a:avLst/>
              <a:gdLst>
                <a:gd name="connsiteX0" fmla="*/ 0 w 274829"/>
                <a:gd name="connsiteY0" fmla="*/ 380855 h 385040"/>
                <a:gd name="connsiteX1" fmla="*/ 4185 w 274829"/>
                <a:gd name="connsiteY1" fmla="*/ 385041 h 385040"/>
                <a:gd name="connsiteX2" fmla="*/ 6975 w 274829"/>
                <a:gd name="connsiteY2" fmla="*/ 385041 h 385040"/>
                <a:gd name="connsiteX3" fmla="*/ 19531 w 274829"/>
                <a:gd name="connsiteY3" fmla="*/ 372485 h 385040"/>
                <a:gd name="connsiteX4" fmla="*/ 118581 w 274829"/>
                <a:gd name="connsiteY4" fmla="*/ 226002 h 385040"/>
                <a:gd name="connsiteX5" fmla="*/ 253904 w 274829"/>
                <a:gd name="connsiteY5" fmla="*/ 27902 h 385040"/>
                <a:gd name="connsiteX6" fmla="*/ 274830 w 274829"/>
                <a:gd name="connsiteY6" fmla="*/ 0 h 385040"/>
                <a:gd name="connsiteX7" fmla="*/ 234373 w 274829"/>
                <a:gd name="connsiteY7" fmla="*/ 30692 h 385040"/>
                <a:gd name="connsiteX8" fmla="*/ 167409 w 274829"/>
                <a:gd name="connsiteY8" fmla="*/ 68359 h 385040"/>
                <a:gd name="connsiteX9" fmla="*/ 110211 w 274829"/>
                <a:gd name="connsiteY9" fmla="*/ 79519 h 385040"/>
                <a:gd name="connsiteX10" fmla="*/ 83705 w 274829"/>
                <a:gd name="connsiteY10" fmla="*/ 55803 h 385040"/>
                <a:gd name="connsiteX11" fmla="*/ 80914 w 274829"/>
                <a:gd name="connsiteY11" fmla="*/ 32087 h 385040"/>
                <a:gd name="connsiteX12" fmla="*/ 0 w 274829"/>
                <a:gd name="connsiteY12" fmla="*/ 380855 h 38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29" h="385040">
                  <a:moveTo>
                    <a:pt x="0" y="380855"/>
                  </a:moveTo>
                  <a:cubicBezTo>
                    <a:pt x="1395" y="383646"/>
                    <a:pt x="2790" y="385041"/>
                    <a:pt x="4185" y="385041"/>
                  </a:cubicBezTo>
                  <a:cubicBezTo>
                    <a:pt x="5580" y="385041"/>
                    <a:pt x="5580" y="385041"/>
                    <a:pt x="6975" y="385041"/>
                  </a:cubicBezTo>
                  <a:cubicBezTo>
                    <a:pt x="8371" y="383646"/>
                    <a:pt x="12556" y="380855"/>
                    <a:pt x="19531" y="372485"/>
                  </a:cubicBezTo>
                  <a:cubicBezTo>
                    <a:pt x="40457" y="347374"/>
                    <a:pt x="78124" y="288781"/>
                    <a:pt x="118581" y="226002"/>
                  </a:cubicBezTo>
                  <a:cubicBezTo>
                    <a:pt x="164619" y="154853"/>
                    <a:pt x="217632" y="72544"/>
                    <a:pt x="253904" y="27902"/>
                  </a:cubicBezTo>
                  <a:cubicBezTo>
                    <a:pt x="260879" y="18136"/>
                    <a:pt x="269250" y="8370"/>
                    <a:pt x="274830" y="0"/>
                  </a:cubicBezTo>
                  <a:cubicBezTo>
                    <a:pt x="262274" y="9765"/>
                    <a:pt x="248323" y="20926"/>
                    <a:pt x="234373" y="30692"/>
                  </a:cubicBezTo>
                  <a:cubicBezTo>
                    <a:pt x="210656" y="47433"/>
                    <a:pt x="188335" y="59988"/>
                    <a:pt x="167409" y="68359"/>
                  </a:cubicBezTo>
                  <a:cubicBezTo>
                    <a:pt x="143693" y="78124"/>
                    <a:pt x="124162" y="82309"/>
                    <a:pt x="110211" y="79519"/>
                  </a:cubicBezTo>
                  <a:cubicBezTo>
                    <a:pt x="96260" y="76729"/>
                    <a:pt x="87890" y="69754"/>
                    <a:pt x="83705" y="55803"/>
                  </a:cubicBezTo>
                  <a:cubicBezTo>
                    <a:pt x="80914" y="48828"/>
                    <a:pt x="80914" y="40457"/>
                    <a:pt x="80914" y="32087"/>
                  </a:cubicBezTo>
                  <a:cubicBezTo>
                    <a:pt x="53013" y="132532"/>
                    <a:pt x="15346" y="312497"/>
                    <a:pt x="0" y="380855"/>
                  </a:cubicBezTo>
                  <a:close/>
                </a:path>
              </a:pathLst>
            </a:custGeom>
            <a:solidFill>
              <a:srgbClr val="7CD0E4"/>
            </a:solidFill>
            <a:ln w="1394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2C9A36C2-A27B-F93F-60B9-BE90311AB723}"/>
                </a:ext>
              </a:extLst>
            </p:cNvPr>
            <p:cNvSpPr/>
            <p:nvPr/>
          </p:nvSpPr>
          <p:spPr>
            <a:xfrm>
              <a:off x="2627135" y="-59177"/>
              <a:ext cx="364114" cy="226370"/>
            </a:xfrm>
            <a:custGeom>
              <a:avLst/>
              <a:gdLst>
                <a:gd name="connsiteX0" fmla="*/ 145088 w 364114"/>
                <a:gd name="connsiteY0" fmla="*/ 167778 h 226370"/>
                <a:gd name="connsiteX1" fmla="*/ 178570 w 364114"/>
                <a:gd name="connsiteY1" fmla="*/ 170568 h 226370"/>
                <a:gd name="connsiteX2" fmla="*/ 344584 w 364114"/>
                <a:gd name="connsiteY2" fmla="*/ 218000 h 226370"/>
                <a:gd name="connsiteX3" fmla="*/ 364115 w 364114"/>
                <a:gd name="connsiteY3" fmla="*/ 226371 h 226370"/>
                <a:gd name="connsiteX4" fmla="*/ 323657 w 364114"/>
                <a:gd name="connsiteY4" fmla="*/ 82678 h 226370"/>
                <a:gd name="connsiteX5" fmla="*/ 260879 w 364114"/>
                <a:gd name="connsiteY5" fmla="*/ 38036 h 226370"/>
                <a:gd name="connsiteX6" fmla="*/ 228792 w 364114"/>
                <a:gd name="connsiteY6" fmla="*/ 31060 h 226370"/>
                <a:gd name="connsiteX7" fmla="*/ 235768 w 364114"/>
                <a:gd name="connsiteY7" fmla="*/ 88259 h 226370"/>
                <a:gd name="connsiteX8" fmla="*/ 235768 w 364114"/>
                <a:gd name="connsiteY8" fmla="*/ 131506 h 226370"/>
                <a:gd name="connsiteX9" fmla="*/ 230187 w 364114"/>
                <a:gd name="connsiteY9" fmla="*/ 155222 h 226370"/>
                <a:gd name="connsiteX10" fmla="*/ 223212 w 364114"/>
                <a:gd name="connsiteY10" fmla="*/ 155222 h 226370"/>
                <a:gd name="connsiteX11" fmla="*/ 216237 w 364114"/>
                <a:gd name="connsiteY11" fmla="*/ 131506 h 226370"/>
                <a:gd name="connsiteX12" fmla="*/ 212051 w 364114"/>
                <a:gd name="connsiteY12" fmla="*/ 92444 h 226370"/>
                <a:gd name="connsiteX13" fmla="*/ 213447 w 364114"/>
                <a:gd name="connsiteY13" fmla="*/ 26875 h 226370"/>
                <a:gd name="connsiteX14" fmla="*/ 217632 w 364114"/>
                <a:gd name="connsiteY14" fmla="*/ 22690 h 226370"/>
                <a:gd name="connsiteX15" fmla="*/ 217632 w 364114"/>
                <a:gd name="connsiteY15" fmla="*/ 22690 h 226370"/>
                <a:gd name="connsiteX16" fmla="*/ 213447 w 364114"/>
                <a:gd name="connsiteY16" fmla="*/ 14320 h 226370"/>
                <a:gd name="connsiteX17" fmla="*/ 118581 w 364114"/>
                <a:gd name="connsiteY17" fmla="*/ 12924 h 226370"/>
                <a:gd name="connsiteX18" fmla="*/ 104631 w 364114"/>
                <a:gd name="connsiteY18" fmla="*/ 21295 h 226370"/>
                <a:gd name="connsiteX19" fmla="*/ 104631 w 364114"/>
                <a:gd name="connsiteY19" fmla="*/ 21295 h 226370"/>
                <a:gd name="connsiteX20" fmla="*/ 97655 w 364114"/>
                <a:gd name="connsiteY20" fmla="*/ 89654 h 226370"/>
                <a:gd name="connsiteX21" fmla="*/ 90680 w 364114"/>
                <a:gd name="connsiteY21" fmla="*/ 131506 h 226370"/>
                <a:gd name="connsiteX22" fmla="*/ 79519 w 364114"/>
                <a:gd name="connsiteY22" fmla="*/ 153827 h 226370"/>
                <a:gd name="connsiteX23" fmla="*/ 72544 w 364114"/>
                <a:gd name="connsiteY23" fmla="*/ 149642 h 226370"/>
                <a:gd name="connsiteX24" fmla="*/ 66964 w 364114"/>
                <a:gd name="connsiteY24" fmla="*/ 103604 h 226370"/>
                <a:gd name="connsiteX25" fmla="*/ 79519 w 364114"/>
                <a:gd name="connsiteY25" fmla="*/ 43616 h 226370"/>
                <a:gd name="connsiteX26" fmla="*/ 87890 w 364114"/>
                <a:gd name="connsiteY26" fmla="*/ 26875 h 226370"/>
                <a:gd name="connsiteX27" fmla="*/ 80914 w 364114"/>
                <a:gd name="connsiteY27" fmla="*/ 33851 h 226370"/>
                <a:gd name="connsiteX28" fmla="*/ 36272 w 364114"/>
                <a:gd name="connsiteY28" fmla="*/ 78493 h 226370"/>
                <a:gd name="connsiteX29" fmla="*/ 0 w 364114"/>
                <a:gd name="connsiteY29" fmla="*/ 204050 h 226370"/>
                <a:gd name="connsiteX30" fmla="*/ 0 w 364114"/>
                <a:gd name="connsiteY30" fmla="*/ 205445 h 226370"/>
                <a:gd name="connsiteX31" fmla="*/ 20926 w 364114"/>
                <a:gd name="connsiteY31" fmla="*/ 195679 h 226370"/>
                <a:gd name="connsiteX32" fmla="*/ 145088 w 364114"/>
                <a:gd name="connsiteY32" fmla="*/ 167778 h 2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4114" h="226370">
                  <a:moveTo>
                    <a:pt x="145088" y="167778"/>
                  </a:moveTo>
                  <a:cubicBezTo>
                    <a:pt x="156248" y="167778"/>
                    <a:pt x="167409" y="169173"/>
                    <a:pt x="178570" y="170568"/>
                  </a:cubicBezTo>
                  <a:cubicBezTo>
                    <a:pt x="237163" y="180334"/>
                    <a:pt x="297151" y="197074"/>
                    <a:pt x="344584" y="218000"/>
                  </a:cubicBezTo>
                  <a:cubicBezTo>
                    <a:pt x="351559" y="220791"/>
                    <a:pt x="357139" y="223581"/>
                    <a:pt x="364115" y="226371"/>
                  </a:cubicBezTo>
                  <a:cubicBezTo>
                    <a:pt x="361325" y="174753"/>
                    <a:pt x="347374" y="116160"/>
                    <a:pt x="323657" y="82678"/>
                  </a:cubicBezTo>
                  <a:cubicBezTo>
                    <a:pt x="309707" y="61752"/>
                    <a:pt x="288781" y="47801"/>
                    <a:pt x="260879" y="38036"/>
                  </a:cubicBezTo>
                  <a:cubicBezTo>
                    <a:pt x="248323" y="33851"/>
                    <a:pt x="235768" y="31060"/>
                    <a:pt x="228792" y="31060"/>
                  </a:cubicBezTo>
                  <a:cubicBezTo>
                    <a:pt x="232978" y="49196"/>
                    <a:pt x="235768" y="71518"/>
                    <a:pt x="235768" y="88259"/>
                  </a:cubicBezTo>
                  <a:cubicBezTo>
                    <a:pt x="235768" y="103604"/>
                    <a:pt x="235768" y="118950"/>
                    <a:pt x="235768" y="131506"/>
                  </a:cubicBezTo>
                  <a:cubicBezTo>
                    <a:pt x="234373" y="152432"/>
                    <a:pt x="231583" y="153827"/>
                    <a:pt x="230187" y="155222"/>
                  </a:cubicBezTo>
                  <a:cubicBezTo>
                    <a:pt x="228792" y="156617"/>
                    <a:pt x="226002" y="156617"/>
                    <a:pt x="223212" y="155222"/>
                  </a:cubicBezTo>
                  <a:cubicBezTo>
                    <a:pt x="221817" y="153827"/>
                    <a:pt x="219027" y="149642"/>
                    <a:pt x="216237" y="131506"/>
                  </a:cubicBezTo>
                  <a:cubicBezTo>
                    <a:pt x="214842" y="120345"/>
                    <a:pt x="213447" y="106394"/>
                    <a:pt x="212051" y="92444"/>
                  </a:cubicBezTo>
                  <a:cubicBezTo>
                    <a:pt x="210656" y="72913"/>
                    <a:pt x="209261" y="35246"/>
                    <a:pt x="213447" y="26875"/>
                  </a:cubicBezTo>
                  <a:cubicBezTo>
                    <a:pt x="214842" y="24085"/>
                    <a:pt x="216237" y="22690"/>
                    <a:pt x="217632" y="22690"/>
                  </a:cubicBezTo>
                  <a:cubicBezTo>
                    <a:pt x="217632" y="22690"/>
                    <a:pt x="217632" y="22690"/>
                    <a:pt x="217632" y="22690"/>
                  </a:cubicBezTo>
                  <a:cubicBezTo>
                    <a:pt x="216237" y="19900"/>
                    <a:pt x="214842" y="17110"/>
                    <a:pt x="213447" y="14320"/>
                  </a:cubicBezTo>
                  <a:cubicBezTo>
                    <a:pt x="193916" y="-6607"/>
                    <a:pt x="164619" y="-2421"/>
                    <a:pt x="118581" y="12924"/>
                  </a:cubicBezTo>
                  <a:cubicBezTo>
                    <a:pt x="114396" y="14320"/>
                    <a:pt x="108816" y="17110"/>
                    <a:pt x="104631" y="21295"/>
                  </a:cubicBezTo>
                  <a:cubicBezTo>
                    <a:pt x="104631" y="21295"/>
                    <a:pt x="104631" y="21295"/>
                    <a:pt x="104631" y="21295"/>
                  </a:cubicBezTo>
                  <a:cubicBezTo>
                    <a:pt x="104631" y="26875"/>
                    <a:pt x="101841" y="57567"/>
                    <a:pt x="97655" y="89654"/>
                  </a:cubicBezTo>
                  <a:cubicBezTo>
                    <a:pt x="94865" y="107790"/>
                    <a:pt x="93470" y="121740"/>
                    <a:pt x="90680" y="131506"/>
                  </a:cubicBezTo>
                  <a:cubicBezTo>
                    <a:pt x="86495" y="149642"/>
                    <a:pt x="83705" y="153827"/>
                    <a:pt x="79519" y="153827"/>
                  </a:cubicBezTo>
                  <a:cubicBezTo>
                    <a:pt x="78124" y="153827"/>
                    <a:pt x="75334" y="153827"/>
                    <a:pt x="72544" y="149642"/>
                  </a:cubicBezTo>
                  <a:cubicBezTo>
                    <a:pt x="68359" y="141271"/>
                    <a:pt x="65568" y="124531"/>
                    <a:pt x="66964" y="103604"/>
                  </a:cubicBezTo>
                  <a:cubicBezTo>
                    <a:pt x="68359" y="81283"/>
                    <a:pt x="72544" y="60357"/>
                    <a:pt x="79519" y="43616"/>
                  </a:cubicBezTo>
                  <a:cubicBezTo>
                    <a:pt x="82310" y="38036"/>
                    <a:pt x="85100" y="32456"/>
                    <a:pt x="87890" y="26875"/>
                  </a:cubicBezTo>
                  <a:cubicBezTo>
                    <a:pt x="86495" y="28270"/>
                    <a:pt x="83705" y="31060"/>
                    <a:pt x="80914" y="33851"/>
                  </a:cubicBezTo>
                  <a:cubicBezTo>
                    <a:pt x="71149" y="42221"/>
                    <a:pt x="58593" y="56172"/>
                    <a:pt x="36272" y="78493"/>
                  </a:cubicBezTo>
                  <a:cubicBezTo>
                    <a:pt x="0" y="116160"/>
                    <a:pt x="0" y="166383"/>
                    <a:pt x="0" y="204050"/>
                  </a:cubicBezTo>
                  <a:cubicBezTo>
                    <a:pt x="0" y="204050"/>
                    <a:pt x="0" y="204050"/>
                    <a:pt x="0" y="205445"/>
                  </a:cubicBezTo>
                  <a:cubicBezTo>
                    <a:pt x="6975" y="201260"/>
                    <a:pt x="13951" y="198469"/>
                    <a:pt x="20926" y="195679"/>
                  </a:cubicBezTo>
                  <a:cubicBezTo>
                    <a:pt x="53013" y="181729"/>
                    <a:pt x="96260" y="167778"/>
                    <a:pt x="145088" y="167778"/>
                  </a:cubicBezTo>
                  <a:close/>
                </a:path>
              </a:pathLst>
            </a:custGeom>
            <a:solidFill>
              <a:srgbClr val="EF8D5B"/>
            </a:solidFill>
            <a:ln w="13943"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B35D2D8-9D19-EF5F-604D-CED9172E6496}"/>
                </a:ext>
              </a:extLst>
            </p:cNvPr>
            <p:cNvSpPr/>
            <p:nvPr/>
          </p:nvSpPr>
          <p:spPr>
            <a:xfrm>
              <a:off x="-176968" y="-75549"/>
              <a:ext cx="8323021" cy="1462038"/>
            </a:xfrm>
            <a:custGeom>
              <a:avLst/>
              <a:gdLst>
                <a:gd name="connsiteX0" fmla="*/ 8323021 w 8323021"/>
                <a:gd name="connsiteY0" fmla="*/ 1459249 h 1462038"/>
                <a:gd name="connsiteX1" fmla="*/ 8304885 w 8323021"/>
                <a:gd name="connsiteY1" fmla="*/ 1459249 h 1462038"/>
                <a:gd name="connsiteX2" fmla="*/ 2829215 w 8323021"/>
                <a:gd name="connsiteY2" fmla="*/ 1452273 h 1462038"/>
                <a:gd name="connsiteX3" fmla="*/ 2791548 w 8323021"/>
                <a:gd name="connsiteY3" fmla="*/ 1452273 h 1462038"/>
                <a:gd name="connsiteX4" fmla="*/ 2772017 w 8323021"/>
                <a:gd name="connsiteY4" fmla="*/ 1450878 h 1462038"/>
                <a:gd name="connsiteX5" fmla="*/ 2760857 w 8323021"/>
                <a:gd name="connsiteY5" fmla="*/ 1448088 h 1462038"/>
                <a:gd name="connsiteX6" fmla="*/ 2760857 w 8323021"/>
                <a:gd name="connsiteY6" fmla="*/ 1443903 h 1462038"/>
                <a:gd name="connsiteX7" fmla="*/ 2772017 w 8323021"/>
                <a:gd name="connsiteY7" fmla="*/ 1442508 h 1462038"/>
                <a:gd name="connsiteX8" fmla="*/ 2798524 w 8323021"/>
                <a:gd name="connsiteY8" fmla="*/ 1443903 h 1462038"/>
                <a:gd name="connsiteX9" fmla="*/ 2830610 w 8323021"/>
                <a:gd name="connsiteY9" fmla="*/ 1445298 h 1462038"/>
                <a:gd name="connsiteX10" fmla="*/ 2841771 w 8323021"/>
                <a:gd name="connsiteY10" fmla="*/ 1443903 h 1462038"/>
                <a:gd name="connsiteX11" fmla="*/ 2857117 w 8323021"/>
                <a:gd name="connsiteY11" fmla="*/ 1420187 h 1462038"/>
                <a:gd name="connsiteX12" fmla="*/ 2847351 w 8323021"/>
                <a:gd name="connsiteY12" fmla="*/ 1388100 h 1462038"/>
                <a:gd name="connsiteX13" fmla="*/ 2847351 w 8323021"/>
                <a:gd name="connsiteY13" fmla="*/ 1386705 h 1462038"/>
                <a:gd name="connsiteX14" fmla="*/ 2830610 w 8323021"/>
                <a:gd name="connsiteY14" fmla="*/ 1375544 h 1462038"/>
                <a:gd name="connsiteX15" fmla="*/ 2830610 w 8323021"/>
                <a:gd name="connsiteY15" fmla="*/ 1368569 h 1462038"/>
                <a:gd name="connsiteX16" fmla="*/ 2838981 w 8323021"/>
                <a:gd name="connsiteY16" fmla="*/ 1365779 h 1462038"/>
                <a:gd name="connsiteX17" fmla="*/ 2852932 w 8323021"/>
                <a:gd name="connsiteY17" fmla="*/ 1381124 h 1462038"/>
                <a:gd name="connsiteX18" fmla="*/ 2857117 w 8323021"/>
                <a:gd name="connsiteY18" fmla="*/ 1382519 h 1462038"/>
                <a:gd name="connsiteX19" fmla="*/ 2903154 w 8323021"/>
                <a:gd name="connsiteY19" fmla="*/ 1396470 h 1462038"/>
                <a:gd name="connsiteX20" fmla="*/ 3002205 w 8323021"/>
                <a:gd name="connsiteY20" fmla="*/ 1413211 h 1462038"/>
                <a:gd name="connsiteX21" fmla="*/ 3021736 w 8323021"/>
                <a:gd name="connsiteY21" fmla="*/ 1407631 h 1462038"/>
                <a:gd name="connsiteX22" fmla="*/ 3017550 w 8323021"/>
                <a:gd name="connsiteY22" fmla="*/ 1376939 h 1462038"/>
                <a:gd name="connsiteX23" fmla="*/ 3010575 w 8323021"/>
                <a:gd name="connsiteY23" fmla="*/ 1340667 h 1462038"/>
                <a:gd name="connsiteX24" fmla="*/ 3016155 w 8323021"/>
                <a:gd name="connsiteY24" fmla="*/ 1326716 h 1462038"/>
                <a:gd name="connsiteX25" fmla="*/ 3070563 w 8323021"/>
                <a:gd name="connsiteY25" fmla="*/ 1353223 h 1462038"/>
                <a:gd name="connsiteX26" fmla="*/ 3102650 w 8323021"/>
                <a:gd name="connsiteY26" fmla="*/ 1374149 h 1462038"/>
                <a:gd name="connsiteX27" fmla="*/ 3106835 w 8323021"/>
                <a:gd name="connsiteY27" fmla="*/ 1375544 h 1462038"/>
                <a:gd name="connsiteX28" fmla="*/ 3099860 w 8323021"/>
                <a:gd name="connsiteY28" fmla="*/ 1354618 h 1462038"/>
                <a:gd name="connsiteX29" fmla="*/ 3076144 w 8323021"/>
                <a:gd name="connsiteY29" fmla="*/ 1277889 h 1462038"/>
                <a:gd name="connsiteX30" fmla="*/ 3080329 w 8323021"/>
                <a:gd name="connsiteY30" fmla="*/ 1259753 h 1462038"/>
                <a:gd name="connsiteX31" fmla="*/ 3172404 w 8323021"/>
                <a:gd name="connsiteY31" fmla="*/ 1335087 h 1462038"/>
                <a:gd name="connsiteX32" fmla="*/ 3242158 w 8323021"/>
                <a:gd name="connsiteY32" fmla="*/ 1400655 h 1462038"/>
                <a:gd name="connsiteX33" fmla="*/ 3244948 w 8323021"/>
                <a:gd name="connsiteY33" fmla="*/ 1402051 h 1462038"/>
                <a:gd name="connsiteX34" fmla="*/ 3242158 w 8323021"/>
                <a:gd name="connsiteY34" fmla="*/ 1388100 h 1462038"/>
                <a:gd name="connsiteX35" fmla="*/ 3229602 w 8323021"/>
                <a:gd name="connsiteY35" fmla="*/ 1357408 h 1462038"/>
                <a:gd name="connsiteX36" fmla="*/ 3190540 w 8323021"/>
                <a:gd name="connsiteY36" fmla="*/ 1276494 h 1462038"/>
                <a:gd name="connsiteX37" fmla="*/ 3152873 w 8323021"/>
                <a:gd name="connsiteY37" fmla="*/ 1195579 h 1462038"/>
                <a:gd name="connsiteX38" fmla="*/ 3154268 w 8323021"/>
                <a:gd name="connsiteY38" fmla="*/ 1178839 h 1462038"/>
                <a:gd name="connsiteX39" fmla="*/ 3164033 w 8323021"/>
                <a:gd name="connsiteY39" fmla="*/ 1173258 h 1462038"/>
                <a:gd name="connsiteX40" fmla="*/ 3173799 w 8323021"/>
                <a:gd name="connsiteY40" fmla="*/ 1166283 h 1462038"/>
                <a:gd name="connsiteX41" fmla="*/ 3171009 w 8323021"/>
                <a:gd name="connsiteY41" fmla="*/ 1153727 h 1462038"/>
                <a:gd name="connsiteX42" fmla="*/ 3172404 w 8323021"/>
                <a:gd name="connsiteY42" fmla="*/ 1123036 h 1462038"/>
                <a:gd name="connsiteX43" fmla="*/ 3236577 w 8323021"/>
                <a:gd name="connsiteY43" fmla="*/ 966787 h 1462038"/>
                <a:gd name="connsiteX44" fmla="*/ 3277035 w 8323021"/>
                <a:gd name="connsiteY44" fmla="*/ 758921 h 1462038"/>
                <a:gd name="connsiteX45" fmla="*/ 3159848 w 8323021"/>
                <a:gd name="connsiteY45" fmla="*/ 616623 h 1462038"/>
                <a:gd name="connsiteX46" fmla="*/ 3158453 w 8323021"/>
                <a:gd name="connsiteY46" fmla="*/ 616623 h 1462038"/>
                <a:gd name="connsiteX47" fmla="*/ 3129156 w 8323021"/>
                <a:gd name="connsiteY47" fmla="*/ 619413 h 1462038"/>
                <a:gd name="connsiteX48" fmla="*/ 3111020 w 8323021"/>
                <a:gd name="connsiteY48" fmla="*/ 666846 h 1462038"/>
                <a:gd name="connsiteX49" fmla="*/ 3071958 w 8323021"/>
                <a:gd name="connsiteY49" fmla="*/ 676612 h 1462038"/>
                <a:gd name="connsiteX50" fmla="*/ 3041267 w 8323021"/>
                <a:gd name="connsiteY50" fmla="*/ 683587 h 1462038"/>
                <a:gd name="connsiteX51" fmla="*/ 3027316 w 8323021"/>
                <a:gd name="connsiteY51" fmla="*/ 689167 h 1462038"/>
                <a:gd name="connsiteX52" fmla="*/ 3039872 w 8323021"/>
                <a:gd name="connsiteY52" fmla="*/ 697538 h 1462038"/>
                <a:gd name="connsiteX53" fmla="*/ 3063588 w 8323021"/>
                <a:gd name="connsiteY53" fmla="*/ 721254 h 1462038"/>
                <a:gd name="connsiteX54" fmla="*/ 3063588 w 8323021"/>
                <a:gd name="connsiteY54" fmla="*/ 722649 h 1462038"/>
                <a:gd name="connsiteX55" fmla="*/ 3122181 w 8323021"/>
                <a:gd name="connsiteY55" fmla="*/ 679402 h 1462038"/>
                <a:gd name="connsiteX56" fmla="*/ 3212861 w 8323021"/>
                <a:gd name="connsiteY56" fmla="*/ 678007 h 1462038"/>
                <a:gd name="connsiteX57" fmla="*/ 3264479 w 8323021"/>
                <a:gd name="connsiteY57" fmla="*/ 781242 h 1462038"/>
                <a:gd name="connsiteX58" fmla="*/ 3247738 w 8323021"/>
                <a:gd name="connsiteY58" fmla="*/ 852391 h 1462038"/>
                <a:gd name="connsiteX59" fmla="*/ 3196120 w 8323021"/>
                <a:gd name="connsiteY59" fmla="*/ 954231 h 1462038"/>
                <a:gd name="connsiteX60" fmla="*/ 3041267 w 8323021"/>
                <a:gd name="connsiteY60" fmla="*/ 1169073 h 1462038"/>
                <a:gd name="connsiteX61" fmla="*/ 2915710 w 8323021"/>
                <a:gd name="connsiteY61" fmla="*/ 1259753 h 1462038"/>
                <a:gd name="connsiteX62" fmla="*/ 2746906 w 8323021"/>
                <a:gd name="connsiteY62" fmla="*/ 1244407 h 1462038"/>
                <a:gd name="connsiteX63" fmla="*/ 2674362 w 8323021"/>
                <a:gd name="connsiteY63" fmla="*/ 1229061 h 1462038"/>
                <a:gd name="connsiteX64" fmla="*/ 2675757 w 8323021"/>
                <a:gd name="connsiteY64" fmla="*/ 1231851 h 1462038"/>
                <a:gd name="connsiteX65" fmla="*/ 2682732 w 8323021"/>
                <a:gd name="connsiteY65" fmla="*/ 1293235 h 1462038"/>
                <a:gd name="connsiteX66" fmla="*/ 2672967 w 8323021"/>
                <a:gd name="connsiteY66" fmla="*/ 1329507 h 1462038"/>
                <a:gd name="connsiteX67" fmla="*/ 2678547 w 8323021"/>
                <a:gd name="connsiteY67" fmla="*/ 1378334 h 1462038"/>
                <a:gd name="connsiteX68" fmla="*/ 2660411 w 8323021"/>
                <a:gd name="connsiteY68" fmla="*/ 1397865 h 1462038"/>
                <a:gd name="connsiteX69" fmla="*/ 2650646 w 8323021"/>
                <a:gd name="connsiteY69" fmla="*/ 1399261 h 1462038"/>
                <a:gd name="connsiteX70" fmla="*/ 2646460 w 8323021"/>
                <a:gd name="connsiteY70" fmla="*/ 1416001 h 1462038"/>
                <a:gd name="connsiteX71" fmla="*/ 2645065 w 8323021"/>
                <a:gd name="connsiteY71" fmla="*/ 1439718 h 1462038"/>
                <a:gd name="connsiteX72" fmla="*/ 2646460 w 8323021"/>
                <a:gd name="connsiteY72" fmla="*/ 1441113 h 1462038"/>
                <a:gd name="connsiteX73" fmla="*/ 2647856 w 8323021"/>
                <a:gd name="connsiteY73" fmla="*/ 1441113 h 1462038"/>
                <a:gd name="connsiteX74" fmla="*/ 2649251 w 8323021"/>
                <a:gd name="connsiteY74" fmla="*/ 1441113 h 1462038"/>
                <a:gd name="connsiteX75" fmla="*/ 2653436 w 8323021"/>
                <a:gd name="connsiteY75" fmla="*/ 1443903 h 1462038"/>
                <a:gd name="connsiteX76" fmla="*/ 2649251 w 8323021"/>
                <a:gd name="connsiteY76" fmla="*/ 1448088 h 1462038"/>
                <a:gd name="connsiteX77" fmla="*/ 2646460 w 8323021"/>
                <a:gd name="connsiteY77" fmla="*/ 1448088 h 1462038"/>
                <a:gd name="connsiteX78" fmla="*/ 2586472 w 8323021"/>
                <a:gd name="connsiteY78" fmla="*/ 1448088 h 1462038"/>
                <a:gd name="connsiteX79" fmla="*/ 44645 w 8323021"/>
                <a:gd name="connsiteY79" fmla="*/ 1452273 h 1462038"/>
                <a:gd name="connsiteX80" fmla="*/ 3 w 8323021"/>
                <a:gd name="connsiteY80" fmla="*/ 1452273 h 1462038"/>
                <a:gd name="connsiteX81" fmla="*/ 509205 w 8323021"/>
                <a:gd name="connsiteY81" fmla="*/ 1449483 h 1462038"/>
                <a:gd name="connsiteX82" fmla="*/ 44645 w 8323021"/>
                <a:gd name="connsiteY82" fmla="*/ 1445298 h 1462038"/>
                <a:gd name="connsiteX83" fmla="*/ 1580623 w 8323021"/>
                <a:gd name="connsiteY83" fmla="*/ 1442508 h 1462038"/>
                <a:gd name="connsiteX84" fmla="*/ 2314433 w 8323021"/>
                <a:gd name="connsiteY84" fmla="*/ 1441113 h 1462038"/>
                <a:gd name="connsiteX85" fmla="*/ 2555781 w 8323021"/>
                <a:gd name="connsiteY85" fmla="*/ 1441113 h 1462038"/>
                <a:gd name="connsiteX86" fmla="*/ 2624139 w 8323021"/>
                <a:gd name="connsiteY86" fmla="*/ 1441113 h 1462038"/>
                <a:gd name="connsiteX87" fmla="*/ 2636695 w 8323021"/>
                <a:gd name="connsiteY87" fmla="*/ 1441113 h 1462038"/>
                <a:gd name="connsiteX88" fmla="*/ 2642275 w 8323021"/>
                <a:gd name="connsiteY88" fmla="*/ 1400655 h 1462038"/>
                <a:gd name="connsiteX89" fmla="*/ 2597633 w 8323021"/>
                <a:gd name="connsiteY89" fmla="*/ 1392285 h 1462038"/>
                <a:gd name="connsiteX90" fmla="*/ 2597633 w 8323021"/>
                <a:gd name="connsiteY90" fmla="*/ 1396470 h 1462038"/>
                <a:gd name="connsiteX91" fmla="*/ 2589262 w 8323021"/>
                <a:gd name="connsiteY91" fmla="*/ 1416001 h 1462038"/>
                <a:gd name="connsiteX92" fmla="*/ 2498583 w 8323021"/>
                <a:gd name="connsiteY92" fmla="*/ 1396470 h 1462038"/>
                <a:gd name="connsiteX93" fmla="*/ 2480447 w 8323021"/>
                <a:gd name="connsiteY93" fmla="*/ 1322531 h 1462038"/>
                <a:gd name="connsiteX94" fmla="*/ 2490212 w 8323021"/>
                <a:gd name="connsiteY94" fmla="*/ 1236037 h 1462038"/>
                <a:gd name="connsiteX95" fmla="*/ 2491607 w 8323021"/>
                <a:gd name="connsiteY95" fmla="*/ 1233246 h 1462038"/>
                <a:gd name="connsiteX96" fmla="*/ 2463706 w 8323021"/>
                <a:gd name="connsiteY96" fmla="*/ 1233246 h 1462038"/>
                <a:gd name="connsiteX97" fmla="*/ 2407903 w 8323021"/>
                <a:gd name="connsiteY97" fmla="*/ 1199765 h 1462038"/>
                <a:gd name="connsiteX98" fmla="*/ 2430224 w 8323021"/>
                <a:gd name="connsiteY98" fmla="*/ 1085368 h 1462038"/>
                <a:gd name="connsiteX99" fmla="*/ 2452545 w 8323021"/>
                <a:gd name="connsiteY99" fmla="*/ 1054677 h 1462038"/>
                <a:gd name="connsiteX100" fmla="*/ 2452545 w 8323021"/>
                <a:gd name="connsiteY100" fmla="*/ 1004454 h 1462038"/>
                <a:gd name="connsiteX101" fmla="*/ 2453940 w 8323021"/>
                <a:gd name="connsiteY101" fmla="*/ 996084 h 1462038"/>
                <a:gd name="connsiteX102" fmla="*/ 2451150 w 8323021"/>
                <a:gd name="connsiteY102" fmla="*/ 991898 h 1462038"/>
                <a:gd name="connsiteX103" fmla="*/ 2423248 w 8323021"/>
                <a:gd name="connsiteY103" fmla="*/ 915169 h 1462038"/>
                <a:gd name="connsiteX104" fmla="*/ 2357680 w 8323021"/>
                <a:gd name="connsiteY104" fmla="*/ 640339 h 1462038"/>
                <a:gd name="connsiteX105" fmla="*/ 2339544 w 8323021"/>
                <a:gd name="connsiteY105" fmla="*/ 524548 h 1462038"/>
                <a:gd name="connsiteX106" fmla="*/ 2342334 w 8323021"/>
                <a:gd name="connsiteY106" fmla="*/ 465955 h 1462038"/>
                <a:gd name="connsiteX107" fmla="*/ 2413483 w 8323021"/>
                <a:gd name="connsiteY107" fmla="*/ 439449 h 1462038"/>
                <a:gd name="connsiteX108" fmla="*/ 2458125 w 8323021"/>
                <a:gd name="connsiteY108" fmla="*/ 439449 h 1462038"/>
                <a:gd name="connsiteX109" fmla="*/ 2458125 w 8323021"/>
                <a:gd name="connsiteY109" fmla="*/ 396201 h 1462038"/>
                <a:gd name="connsiteX110" fmla="*/ 2497187 w 8323021"/>
                <a:gd name="connsiteY110" fmla="*/ 375275 h 1462038"/>
                <a:gd name="connsiteX111" fmla="*/ 2562756 w 8323021"/>
                <a:gd name="connsiteY111" fmla="*/ 368300 h 1462038"/>
                <a:gd name="connsiteX112" fmla="*/ 2619954 w 8323021"/>
                <a:gd name="connsiteY112" fmla="*/ 403177 h 1462038"/>
                <a:gd name="connsiteX113" fmla="*/ 2631115 w 8323021"/>
                <a:gd name="connsiteY113" fmla="*/ 672426 h 1462038"/>
                <a:gd name="connsiteX114" fmla="*/ 2635300 w 8323021"/>
                <a:gd name="connsiteY114" fmla="*/ 904009 h 1462038"/>
                <a:gd name="connsiteX115" fmla="*/ 2640880 w 8323021"/>
                <a:gd name="connsiteY115" fmla="*/ 984923 h 1462038"/>
                <a:gd name="connsiteX116" fmla="*/ 2642275 w 8323021"/>
                <a:gd name="connsiteY116" fmla="*/ 997479 h 1462038"/>
                <a:gd name="connsiteX117" fmla="*/ 2646460 w 8323021"/>
                <a:gd name="connsiteY117" fmla="*/ 1000269 h 1462038"/>
                <a:gd name="connsiteX118" fmla="*/ 2659016 w 8323021"/>
                <a:gd name="connsiteY118" fmla="*/ 1017010 h 1462038"/>
                <a:gd name="connsiteX119" fmla="*/ 2652041 w 8323021"/>
                <a:gd name="connsiteY119" fmla="*/ 1023985 h 1462038"/>
                <a:gd name="connsiteX120" fmla="*/ 2646460 w 8323021"/>
                <a:gd name="connsiteY120" fmla="*/ 1022590 h 1462038"/>
                <a:gd name="connsiteX121" fmla="*/ 2638090 w 8323021"/>
                <a:gd name="connsiteY121" fmla="*/ 1001664 h 1462038"/>
                <a:gd name="connsiteX122" fmla="*/ 2565546 w 8323021"/>
                <a:gd name="connsiteY122" fmla="*/ 970972 h 1462038"/>
                <a:gd name="connsiteX123" fmla="*/ 2555781 w 8323021"/>
                <a:gd name="connsiteY123" fmla="*/ 968182 h 1462038"/>
                <a:gd name="connsiteX124" fmla="*/ 2551595 w 8323021"/>
                <a:gd name="connsiteY124" fmla="*/ 1003059 h 1462038"/>
                <a:gd name="connsiteX125" fmla="*/ 2546015 w 8323021"/>
                <a:gd name="connsiteY125" fmla="*/ 1008639 h 1462038"/>
                <a:gd name="connsiteX126" fmla="*/ 2540435 w 8323021"/>
                <a:gd name="connsiteY126" fmla="*/ 1004454 h 1462038"/>
                <a:gd name="connsiteX127" fmla="*/ 2527879 w 8323021"/>
                <a:gd name="connsiteY127" fmla="*/ 961207 h 1462038"/>
                <a:gd name="connsiteX128" fmla="*/ 2493002 w 8323021"/>
                <a:gd name="connsiteY128" fmla="*/ 962602 h 1462038"/>
                <a:gd name="connsiteX129" fmla="*/ 2465101 w 8323021"/>
                <a:gd name="connsiteY129" fmla="*/ 996084 h 1462038"/>
                <a:gd name="connsiteX130" fmla="*/ 2483237 w 8323021"/>
                <a:gd name="connsiteY130" fmla="*/ 1018405 h 1462038"/>
                <a:gd name="connsiteX131" fmla="*/ 2502768 w 8323021"/>
                <a:gd name="connsiteY131" fmla="*/ 1026775 h 1462038"/>
                <a:gd name="connsiteX132" fmla="*/ 2491607 w 8323021"/>
                <a:gd name="connsiteY132" fmla="*/ 1037936 h 1462038"/>
                <a:gd name="connsiteX133" fmla="*/ 2463706 w 8323021"/>
                <a:gd name="connsiteY133" fmla="*/ 1057467 h 1462038"/>
                <a:gd name="connsiteX134" fmla="*/ 2483237 w 8323021"/>
                <a:gd name="connsiteY134" fmla="*/ 1075603 h 1462038"/>
                <a:gd name="connsiteX135" fmla="*/ 2552990 w 8323021"/>
                <a:gd name="connsiteY135" fmla="*/ 1081183 h 1462038"/>
                <a:gd name="connsiteX136" fmla="*/ 2734350 w 8323021"/>
                <a:gd name="connsiteY136" fmla="*/ 1049097 h 1462038"/>
                <a:gd name="connsiteX137" fmla="*/ 2735745 w 8323021"/>
                <a:gd name="connsiteY137" fmla="*/ 1049097 h 1462038"/>
                <a:gd name="connsiteX138" fmla="*/ 2744116 w 8323021"/>
                <a:gd name="connsiteY138" fmla="*/ 1030961 h 1462038"/>
                <a:gd name="connsiteX139" fmla="*/ 2716214 w 8323021"/>
                <a:gd name="connsiteY139" fmla="*/ 1037936 h 1462038"/>
                <a:gd name="connsiteX140" fmla="*/ 2682732 w 8323021"/>
                <a:gd name="connsiteY140" fmla="*/ 1047701 h 1462038"/>
                <a:gd name="connsiteX141" fmla="*/ 2681337 w 8323021"/>
                <a:gd name="connsiteY141" fmla="*/ 1049097 h 1462038"/>
                <a:gd name="connsiteX142" fmla="*/ 2671572 w 8323021"/>
                <a:gd name="connsiteY142" fmla="*/ 1054677 h 1462038"/>
                <a:gd name="connsiteX143" fmla="*/ 2661806 w 8323021"/>
                <a:gd name="connsiteY143" fmla="*/ 1050492 h 1462038"/>
                <a:gd name="connsiteX144" fmla="*/ 2677152 w 8323021"/>
                <a:gd name="connsiteY144" fmla="*/ 1040726 h 1462038"/>
                <a:gd name="connsiteX145" fmla="*/ 2664596 w 8323021"/>
                <a:gd name="connsiteY145" fmla="*/ 963997 h 1462038"/>
                <a:gd name="connsiteX146" fmla="*/ 2645065 w 8323021"/>
                <a:gd name="connsiteY146" fmla="*/ 827280 h 1462038"/>
                <a:gd name="connsiteX147" fmla="*/ 2731560 w 8323021"/>
                <a:gd name="connsiteY147" fmla="*/ 683587 h 1462038"/>
                <a:gd name="connsiteX148" fmla="*/ 2727375 w 8323021"/>
                <a:gd name="connsiteY148" fmla="*/ 680797 h 1462038"/>
                <a:gd name="connsiteX149" fmla="*/ 2723190 w 8323021"/>
                <a:gd name="connsiteY149" fmla="*/ 675216 h 1462038"/>
                <a:gd name="connsiteX150" fmla="*/ 2802709 w 8323021"/>
                <a:gd name="connsiteY150" fmla="*/ 602672 h 1462038"/>
                <a:gd name="connsiteX151" fmla="*/ 2825030 w 8323021"/>
                <a:gd name="connsiteY151" fmla="*/ 585932 h 1462038"/>
                <a:gd name="connsiteX152" fmla="*/ 2728770 w 8323021"/>
                <a:gd name="connsiteY152" fmla="*/ 524548 h 1462038"/>
                <a:gd name="connsiteX153" fmla="*/ 2727375 w 8323021"/>
                <a:gd name="connsiteY153" fmla="*/ 470140 h 1462038"/>
                <a:gd name="connsiteX154" fmla="*/ 2755276 w 8323021"/>
                <a:gd name="connsiteY154" fmla="*/ 417127 h 1462038"/>
                <a:gd name="connsiteX155" fmla="*/ 2781783 w 8323021"/>
                <a:gd name="connsiteY155" fmla="*/ 371090 h 1462038"/>
                <a:gd name="connsiteX156" fmla="*/ 2791548 w 8323021"/>
                <a:gd name="connsiteY156" fmla="*/ 348769 h 1462038"/>
                <a:gd name="connsiteX157" fmla="*/ 2778993 w 8323021"/>
                <a:gd name="connsiteY157" fmla="*/ 304126 h 1462038"/>
                <a:gd name="connsiteX158" fmla="*/ 2845956 w 8323021"/>
                <a:gd name="connsiteY158" fmla="*/ 221817 h 1462038"/>
                <a:gd name="connsiteX159" fmla="*/ 2970118 w 8323021"/>
                <a:gd name="connsiteY159" fmla="*/ 217632 h 1462038"/>
                <a:gd name="connsiteX160" fmla="*/ 3101255 w 8323021"/>
                <a:gd name="connsiteY160" fmla="*/ 238558 h 1462038"/>
                <a:gd name="connsiteX161" fmla="*/ 3143107 w 8323021"/>
                <a:gd name="connsiteY161" fmla="*/ 265064 h 1462038"/>
                <a:gd name="connsiteX162" fmla="*/ 3154268 w 8323021"/>
                <a:gd name="connsiteY162" fmla="*/ 267854 h 1462038"/>
                <a:gd name="connsiteX163" fmla="*/ 3161243 w 8323021"/>
                <a:gd name="connsiteY163" fmla="*/ 269250 h 1462038"/>
                <a:gd name="connsiteX164" fmla="*/ 3161243 w 8323021"/>
                <a:gd name="connsiteY164" fmla="*/ 239953 h 1462038"/>
                <a:gd name="connsiteX165" fmla="*/ 3138922 w 8323021"/>
                <a:gd name="connsiteY165" fmla="*/ 228792 h 1462038"/>
                <a:gd name="connsiteX166" fmla="*/ 2974303 w 8323021"/>
                <a:gd name="connsiteY166" fmla="*/ 181360 h 1462038"/>
                <a:gd name="connsiteX167" fmla="*/ 2836191 w 8323021"/>
                <a:gd name="connsiteY167" fmla="*/ 200891 h 1462038"/>
                <a:gd name="connsiteX168" fmla="*/ 2797129 w 8323021"/>
                <a:gd name="connsiteY168" fmla="*/ 219027 h 1462038"/>
                <a:gd name="connsiteX169" fmla="*/ 2794338 w 8323021"/>
                <a:gd name="connsiteY169" fmla="*/ 245533 h 1462038"/>
                <a:gd name="connsiteX170" fmla="*/ 2728770 w 8323021"/>
                <a:gd name="connsiteY170" fmla="*/ 280410 h 1462038"/>
                <a:gd name="connsiteX171" fmla="*/ 2721795 w 8323021"/>
                <a:gd name="connsiteY171" fmla="*/ 276225 h 1462038"/>
                <a:gd name="connsiteX172" fmla="*/ 2725980 w 8323021"/>
                <a:gd name="connsiteY172" fmla="*/ 263669 h 1462038"/>
                <a:gd name="connsiteX173" fmla="*/ 2788758 w 8323021"/>
                <a:gd name="connsiteY173" fmla="*/ 214842 h 1462038"/>
                <a:gd name="connsiteX174" fmla="*/ 2788758 w 8323021"/>
                <a:gd name="connsiteY174" fmla="*/ 210656 h 1462038"/>
                <a:gd name="connsiteX175" fmla="*/ 2792943 w 8323021"/>
                <a:gd name="connsiteY175" fmla="*/ 146483 h 1462038"/>
                <a:gd name="connsiteX176" fmla="*/ 2826425 w 8323021"/>
                <a:gd name="connsiteY176" fmla="*/ 80914 h 1462038"/>
                <a:gd name="connsiteX177" fmla="*/ 2894784 w 8323021"/>
                <a:gd name="connsiteY177" fmla="*/ 20926 h 1462038"/>
                <a:gd name="connsiteX178" fmla="*/ 2910130 w 8323021"/>
                <a:gd name="connsiteY178" fmla="*/ 12556 h 1462038"/>
                <a:gd name="connsiteX179" fmla="*/ 2970118 w 8323021"/>
                <a:gd name="connsiteY179" fmla="*/ 0 h 1462038"/>
                <a:gd name="connsiteX180" fmla="*/ 3011970 w 8323021"/>
                <a:gd name="connsiteY180" fmla="*/ 16741 h 1462038"/>
                <a:gd name="connsiteX181" fmla="*/ 3018946 w 8323021"/>
                <a:gd name="connsiteY181" fmla="*/ 29297 h 1462038"/>
                <a:gd name="connsiteX182" fmla="*/ 3122181 w 8323021"/>
                <a:gd name="connsiteY182" fmla="*/ 85100 h 1462038"/>
                <a:gd name="connsiteX183" fmla="*/ 3159848 w 8323021"/>
                <a:gd name="connsiteY183" fmla="*/ 191125 h 1462038"/>
                <a:gd name="connsiteX184" fmla="*/ 3165429 w 8323021"/>
                <a:gd name="connsiteY184" fmla="*/ 237163 h 1462038"/>
                <a:gd name="connsiteX185" fmla="*/ 3210071 w 8323021"/>
                <a:gd name="connsiteY185" fmla="*/ 274830 h 1462038"/>
                <a:gd name="connsiteX186" fmla="*/ 3205886 w 8323021"/>
                <a:gd name="connsiteY186" fmla="*/ 287386 h 1462038"/>
                <a:gd name="connsiteX187" fmla="*/ 3176589 w 8323021"/>
                <a:gd name="connsiteY187" fmla="*/ 291571 h 1462038"/>
                <a:gd name="connsiteX188" fmla="*/ 3180774 w 8323021"/>
                <a:gd name="connsiteY188" fmla="*/ 306917 h 1462038"/>
                <a:gd name="connsiteX189" fmla="*/ 3193330 w 8323021"/>
                <a:gd name="connsiteY189" fmla="*/ 347374 h 1462038"/>
                <a:gd name="connsiteX190" fmla="*/ 3233787 w 8323021"/>
                <a:gd name="connsiteY190" fmla="*/ 566401 h 1462038"/>
                <a:gd name="connsiteX191" fmla="*/ 3207281 w 8323021"/>
                <a:gd name="connsiteY191" fmla="*/ 602672 h 1462038"/>
                <a:gd name="connsiteX192" fmla="*/ 3171009 w 8323021"/>
                <a:gd name="connsiteY192" fmla="*/ 618018 h 1462038"/>
                <a:gd name="connsiteX193" fmla="*/ 3286800 w 8323021"/>
                <a:gd name="connsiteY193" fmla="*/ 761711 h 1462038"/>
                <a:gd name="connsiteX194" fmla="*/ 3246343 w 8323021"/>
                <a:gd name="connsiteY194" fmla="*/ 973762 h 1462038"/>
                <a:gd name="connsiteX195" fmla="*/ 3180774 w 8323021"/>
                <a:gd name="connsiteY195" fmla="*/ 1131406 h 1462038"/>
                <a:gd name="connsiteX196" fmla="*/ 3179379 w 8323021"/>
                <a:gd name="connsiteY196" fmla="*/ 1155122 h 1462038"/>
                <a:gd name="connsiteX197" fmla="*/ 3182169 w 8323021"/>
                <a:gd name="connsiteY197" fmla="*/ 1173258 h 1462038"/>
                <a:gd name="connsiteX198" fmla="*/ 3168219 w 8323021"/>
                <a:gd name="connsiteY198" fmla="*/ 1184419 h 1462038"/>
                <a:gd name="connsiteX199" fmla="*/ 3162638 w 8323021"/>
                <a:gd name="connsiteY199" fmla="*/ 1187209 h 1462038"/>
                <a:gd name="connsiteX200" fmla="*/ 3162638 w 8323021"/>
                <a:gd name="connsiteY200" fmla="*/ 1199765 h 1462038"/>
                <a:gd name="connsiteX201" fmla="*/ 3198910 w 8323021"/>
                <a:gd name="connsiteY201" fmla="*/ 1279284 h 1462038"/>
                <a:gd name="connsiteX202" fmla="*/ 3239367 w 8323021"/>
                <a:gd name="connsiteY202" fmla="*/ 1361593 h 1462038"/>
                <a:gd name="connsiteX203" fmla="*/ 3251923 w 8323021"/>
                <a:gd name="connsiteY203" fmla="*/ 1392285 h 1462038"/>
                <a:gd name="connsiteX204" fmla="*/ 3251923 w 8323021"/>
                <a:gd name="connsiteY204" fmla="*/ 1411816 h 1462038"/>
                <a:gd name="connsiteX205" fmla="*/ 3242158 w 8323021"/>
                <a:gd name="connsiteY205" fmla="*/ 1411816 h 1462038"/>
                <a:gd name="connsiteX206" fmla="*/ 3171009 w 8323021"/>
                <a:gd name="connsiteY206" fmla="*/ 1344852 h 1462038"/>
                <a:gd name="connsiteX207" fmla="*/ 3116601 w 8323021"/>
                <a:gd name="connsiteY207" fmla="*/ 1290445 h 1462038"/>
                <a:gd name="connsiteX208" fmla="*/ 3085909 w 8323021"/>
                <a:gd name="connsiteY208" fmla="*/ 1270914 h 1462038"/>
                <a:gd name="connsiteX209" fmla="*/ 3085909 w 8323021"/>
                <a:gd name="connsiteY209" fmla="*/ 1282074 h 1462038"/>
                <a:gd name="connsiteX210" fmla="*/ 3109626 w 8323021"/>
                <a:gd name="connsiteY210" fmla="*/ 1357408 h 1462038"/>
                <a:gd name="connsiteX211" fmla="*/ 3115206 w 8323021"/>
                <a:gd name="connsiteY211" fmla="*/ 1385310 h 1462038"/>
                <a:gd name="connsiteX212" fmla="*/ 3104045 w 8323021"/>
                <a:gd name="connsiteY212" fmla="*/ 1385310 h 1462038"/>
                <a:gd name="connsiteX213" fmla="*/ 3070563 w 8323021"/>
                <a:gd name="connsiteY213" fmla="*/ 1362988 h 1462038"/>
                <a:gd name="connsiteX214" fmla="*/ 3041267 w 8323021"/>
                <a:gd name="connsiteY214" fmla="*/ 1343458 h 1462038"/>
                <a:gd name="connsiteX215" fmla="*/ 3023131 w 8323021"/>
                <a:gd name="connsiteY215" fmla="*/ 1337877 h 1462038"/>
                <a:gd name="connsiteX216" fmla="*/ 3020341 w 8323021"/>
                <a:gd name="connsiteY216" fmla="*/ 1344852 h 1462038"/>
                <a:gd name="connsiteX217" fmla="*/ 3027316 w 8323021"/>
                <a:gd name="connsiteY217" fmla="*/ 1379729 h 1462038"/>
                <a:gd name="connsiteX218" fmla="*/ 3030106 w 8323021"/>
                <a:gd name="connsiteY218" fmla="*/ 1417396 h 1462038"/>
                <a:gd name="connsiteX219" fmla="*/ 3004995 w 8323021"/>
                <a:gd name="connsiteY219" fmla="*/ 1425767 h 1462038"/>
                <a:gd name="connsiteX220" fmla="*/ 2905944 w 8323021"/>
                <a:gd name="connsiteY220" fmla="*/ 1409026 h 1462038"/>
                <a:gd name="connsiteX221" fmla="*/ 2859907 w 8323021"/>
                <a:gd name="connsiteY221" fmla="*/ 1395075 h 1462038"/>
                <a:gd name="connsiteX222" fmla="*/ 2866882 w 8323021"/>
                <a:gd name="connsiteY222" fmla="*/ 1431347 h 1462038"/>
                <a:gd name="connsiteX223" fmla="*/ 2857117 w 8323021"/>
                <a:gd name="connsiteY223" fmla="*/ 1450878 h 1462038"/>
                <a:gd name="connsiteX224" fmla="*/ 8309070 w 8323021"/>
                <a:gd name="connsiteY224" fmla="*/ 1457854 h 1462038"/>
                <a:gd name="connsiteX225" fmla="*/ 3522568 w 8323021"/>
                <a:gd name="connsiteY225" fmla="*/ 1462039 h 1462038"/>
                <a:gd name="connsiteX226" fmla="*/ 8323021 w 8323021"/>
                <a:gd name="connsiteY226" fmla="*/ 1459249 h 1462038"/>
                <a:gd name="connsiteX227" fmla="*/ 2494397 w 8323021"/>
                <a:gd name="connsiteY227" fmla="*/ 1230456 h 1462038"/>
                <a:gd name="connsiteX228" fmla="*/ 2486027 w 8323021"/>
                <a:gd name="connsiteY228" fmla="*/ 1273704 h 1462038"/>
                <a:gd name="connsiteX229" fmla="*/ 2484632 w 8323021"/>
                <a:gd name="connsiteY229" fmla="*/ 1351828 h 1462038"/>
                <a:gd name="connsiteX230" fmla="*/ 2498583 w 8323021"/>
                <a:gd name="connsiteY230" fmla="*/ 1389495 h 1462038"/>
                <a:gd name="connsiteX231" fmla="*/ 2580892 w 8323021"/>
                <a:gd name="connsiteY231" fmla="*/ 1409026 h 1462038"/>
                <a:gd name="connsiteX232" fmla="*/ 2586472 w 8323021"/>
                <a:gd name="connsiteY232" fmla="*/ 1396470 h 1462038"/>
                <a:gd name="connsiteX233" fmla="*/ 2585077 w 8323021"/>
                <a:gd name="connsiteY233" fmla="*/ 1388100 h 1462038"/>
                <a:gd name="connsiteX234" fmla="*/ 2572522 w 8323021"/>
                <a:gd name="connsiteY234" fmla="*/ 1382519 h 1462038"/>
                <a:gd name="connsiteX235" fmla="*/ 2565546 w 8323021"/>
                <a:gd name="connsiteY235" fmla="*/ 1360198 h 1462038"/>
                <a:gd name="connsiteX236" fmla="*/ 2557176 w 8323021"/>
                <a:gd name="connsiteY236" fmla="*/ 1318346 h 1462038"/>
                <a:gd name="connsiteX237" fmla="*/ 2554386 w 8323021"/>
                <a:gd name="connsiteY237" fmla="*/ 1238827 h 1462038"/>
                <a:gd name="connsiteX238" fmla="*/ 2559966 w 8323021"/>
                <a:gd name="connsiteY238" fmla="*/ 1233246 h 1462038"/>
                <a:gd name="connsiteX239" fmla="*/ 2571126 w 8323021"/>
                <a:gd name="connsiteY239" fmla="*/ 1256963 h 1462038"/>
                <a:gd name="connsiteX240" fmla="*/ 2579497 w 8323021"/>
                <a:gd name="connsiteY240" fmla="*/ 1304395 h 1462038"/>
                <a:gd name="connsiteX241" fmla="*/ 2590657 w 8323021"/>
                <a:gd name="connsiteY241" fmla="*/ 1382519 h 1462038"/>
                <a:gd name="connsiteX242" fmla="*/ 2607398 w 8323021"/>
                <a:gd name="connsiteY242" fmla="*/ 1386705 h 1462038"/>
                <a:gd name="connsiteX243" fmla="*/ 2638090 w 8323021"/>
                <a:gd name="connsiteY243" fmla="*/ 1390890 h 1462038"/>
                <a:gd name="connsiteX244" fmla="*/ 2646460 w 8323021"/>
                <a:gd name="connsiteY244" fmla="*/ 1367174 h 1462038"/>
                <a:gd name="connsiteX245" fmla="*/ 2659016 w 8323021"/>
                <a:gd name="connsiteY245" fmla="*/ 1328112 h 1462038"/>
                <a:gd name="connsiteX246" fmla="*/ 2642275 w 8323021"/>
                <a:gd name="connsiteY246" fmla="*/ 1270914 h 1462038"/>
                <a:gd name="connsiteX247" fmla="*/ 2615769 w 8323021"/>
                <a:gd name="connsiteY247" fmla="*/ 1199765 h 1462038"/>
                <a:gd name="connsiteX248" fmla="*/ 2585077 w 8323021"/>
                <a:gd name="connsiteY248" fmla="*/ 1210925 h 1462038"/>
                <a:gd name="connsiteX249" fmla="*/ 2495792 w 8323021"/>
                <a:gd name="connsiteY249" fmla="*/ 1231851 h 1462038"/>
                <a:gd name="connsiteX250" fmla="*/ 2494397 w 8323021"/>
                <a:gd name="connsiteY250" fmla="*/ 1230456 h 1462038"/>
                <a:gd name="connsiteX251" fmla="*/ 2494397 w 8323021"/>
                <a:gd name="connsiteY251" fmla="*/ 1230456 h 1462038"/>
                <a:gd name="connsiteX252" fmla="*/ 2664596 w 8323021"/>
                <a:gd name="connsiteY252" fmla="*/ 1342062 h 1462038"/>
                <a:gd name="connsiteX253" fmla="*/ 2654831 w 8323021"/>
                <a:gd name="connsiteY253" fmla="*/ 1369964 h 1462038"/>
                <a:gd name="connsiteX254" fmla="*/ 2647856 w 8323021"/>
                <a:gd name="connsiteY254" fmla="*/ 1390890 h 1462038"/>
                <a:gd name="connsiteX255" fmla="*/ 2654831 w 8323021"/>
                <a:gd name="connsiteY255" fmla="*/ 1389495 h 1462038"/>
                <a:gd name="connsiteX256" fmla="*/ 2667387 w 8323021"/>
                <a:gd name="connsiteY256" fmla="*/ 1375544 h 1462038"/>
                <a:gd name="connsiteX257" fmla="*/ 2664596 w 8323021"/>
                <a:gd name="connsiteY257" fmla="*/ 1342062 h 1462038"/>
                <a:gd name="connsiteX258" fmla="*/ 2578102 w 8323021"/>
                <a:gd name="connsiteY258" fmla="*/ 1376939 h 1462038"/>
                <a:gd name="connsiteX259" fmla="*/ 2583682 w 8323021"/>
                <a:gd name="connsiteY259" fmla="*/ 1379729 h 1462038"/>
                <a:gd name="connsiteX260" fmla="*/ 2573917 w 8323021"/>
                <a:gd name="connsiteY260" fmla="*/ 1308581 h 1462038"/>
                <a:gd name="connsiteX261" fmla="*/ 2559966 w 8323021"/>
                <a:gd name="connsiteY261" fmla="*/ 1243012 h 1462038"/>
                <a:gd name="connsiteX262" fmla="*/ 2564151 w 8323021"/>
                <a:gd name="connsiteY262" fmla="*/ 1315556 h 1462038"/>
                <a:gd name="connsiteX263" fmla="*/ 2578102 w 8323021"/>
                <a:gd name="connsiteY263" fmla="*/ 1376939 h 1462038"/>
                <a:gd name="connsiteX264" fmla="*/ 2624139 w 8323021"/>
                <a:gd name="connsiteY264" fmla="*/ 1198370 h 1462038"/>
                <a:gd name="connsiteX265" fmla="*/ 2628325 w 8323021"/>
                <a:gd name="connsiteY265" fmla="*/ 1208135 h 1462038"/>
                <a:gd name="connsiteX266" fmla="*/ 2649251 w 8323021"/>
                <a:gd name="connsiteY266" fmla="*/ 1266728 h 1462038"/>
                <a:gd name="connsiteX267" fmla="*/ 2664596 w 8323021"/>
                <a:gd name="connsiteY267" fmla="*/ 1315556 h 1462038"/>
                <a:gd name="connsiteX268" fmla="*/ 2665992 w 8323021"/>
                <a:gd name="connsiteY268" fmla="*/ 1237432 h 1462038"/>
                <a:gd name="connsiteX269" fmla="*/ 2660411 w 8323021"/>
                <a:gd name="connsiteY269" fmla="*/ 1227666 h 1462038"/>
                <a:gd name="connsiteX270" fmla="*/ 2633905 w 8323021"/>
                <a:gd name="connsiteY270" fmla="*/ 1213715 h 1462038"/>
                <a:gd name="connsiteX271" fmla="*/ 2635300 w 8323021"/>
                <a:gd name="connsiteY271" fmla="*/ 1195579 h 1462038"/>
                <a:gd name="connsiteX272" fmla="*/ 2624139 w 8323021"/>
                <a:gd name="connsiteY272" fmla="*/ 1198370 h 1462038"/>
                <a:gd name="connsiteX273" fmla="*/ 2667387 w 8323021"/>
                <a:gd name="connsiteY273" fmla="*/ 1222086 h 1462038"/>
                <a:gd name="connsiteX274" fmla="*/ 2742721 w 8323021"/>
                <a:gd name="connsiteY274" fmla="*/ 1238827 h 1462038"/>
                <a:gd name="connsiteX275" fmla="*/ 2910130 w 8323021"/>
                <a:gd name="connsiteY275" fmla="*/ 1254173 h 1462038"/>
                <a:gd name="connsiteX276" fmla="*/ 2963143 w 8323021"/>
                <a:gd name="connsiteY276" fmla="*/ 1230456 h 1462038"/>
                <a:gd name="connsiteX277" fmla="*/ 3031501 w 8323021"/>
                <a:gd name="connsiteY277" fmla="*/ 1166283 h 1462038"/>
                <a:gd name="connsiteX278" fmla="*/ 3186355 w 8323021"/>
                <a:gd name="connsiteY278" fmla="*/ 952836 h 1462038"/>
                <a:gd name="connsiteX279" fmla="*/ 3237972 w 8323021"/>
                <a:gd name="connsiteY279" fmla="*/ 850996 h 1462038"/>
                <a:gd name="connsiteX280" fmla="*/ 3254713 w 8323021"/>
                <a:gd name="connsiteY280" fmla="*/ 782637 h 1462038"/>
                <a:gd name="connsiteX281" fmla="*/ 3237972 w 8323021"/>
                <a:gd name="connsiteY281" fmla="*/ 721254 h 1462038"/>
                <a:gd name="connsiteX282" fmla="*/ 3205886 w 8323021"/>
                <a:gd name="connsiteY282" fmla="*/ 684982 h 1462038"/>
                <a:gd name="connsiteX283" fmla="*/ 3168219 w 8323021"/>
                <a:gd name="connsiteY283" fmla="*/ 675216 h 1462038"/>
                <a:gd name="connsiteX284" fmla="*/ 3122181 w 8323021"/>
                <a:gd name="connsiteY284" fmla="*/ 686377 h 1462038"/>
                <a:gd name="connsiteX285" fmla="*/ 2975698 w 8323021"/>
                <a:gd name="connsiteY285" fmla="*/ 870527 h 1462038"/>
                <a:gd name="connsiteX286" fmla="*/ 2939426 w 8323021"/>
                <a:gd name="connsiteY286" fmla="*/ 936095 h 1462038"/>
                <a:gd name="connsiteX287" fmla="*/ 2886413 w 8323021"/>
                <a:gd name="connsiteY287" fmla="*/ 1012825 h 1462038"/>
                <a:gd name="connsiteX288" fmla="*/ 2872463 w 8323021"/>
                <a:gd name="connsiteY288" fmla="*/ 1047701 h 1462038"/>
                <a:gd name="connsiteX289" fmla="*/ 2841771 w 8323021"/>
                <a:gd name="connsiteY289" fmla="*/ 1093739 h 1462038"/>
                <a:gd name="connsiteX290" fmla="*/ 2804104 w 8323021"/>
                <a:gd name="connsiteY290" fmla="*/ 1114665 h 1462038"/>
                <a:gd name="connsiteX291" fmla="*/ 2734350 w 8323021"/>
                <a:gd name="connsiteY291" fmla="*/ 1171863 h 1462038"/>
                <a:gd name="connsiteX292" fmla="*/ 2665992 w 8323021"/>
                <a:gd name="connsiteY292" fmla="*/ 1219296 h 1462038"/>
                <a:gd name="connsiteX293" fmla="*/ 2667387 w 8323021"/>
                <a:gd name="connsiteY293" fmla="*/ 1222086 h 1462038"/>
                <a:gd name="connsiteX294" fmla="*/ 2561361 w 8323021"/>
                <a:gd name="connsiteY294" fmla="*/ 1240222 h 1462038"/>
                <a:gd name="connsiteX295" fmla="*/ 2561361 w 8323021"/>
                <a:gd name="connsiteY295" fmla="*/ 1240222 h 1462038"/>
                <a:gd name="connsiteX296" fmla="*/ 2561361 w 8323021"/>
                <a:gd name="connsiteY296" fmla="*/ 1240222 h 1462038"/>
                <a:gd name="connsiteX297" fmla="*/ 2449755 w 8323021"/>
                <a:gd name="connsiteY297" fmla="*/ 1060257 h 1462038"/>
                <a:gd name="connsiteX298" fmla="*/ 2431619 w 8323021"/>
                <a:gd name="connsiteY298" fmla="*/ 1085368 h 1462038"/>
                <a:gd name="connsiteX299" fmla="*/ 2409298 w 8323021"/>
                <a:gd name="connsiteY299" fmla="*/ 1194184 h 1462038"/>
                <a:gd name="connsiteX300" fmla="*/ 2459520 w 8323021"/>
                <a:gd name="connsiteY300" fmla="*/ 1224876 h 1462038"/>
                <a:gd name="connsiteX301" fmla="*/ 2488817 w 8323021"/>
                <a:gd name="connsiteY301" fmla="*/ 1224876 h 1462038"/>
                <a:gd name="connsiteX302" fmla="*/ 2493002 w 8323021"/>
                <a:gd name="connsiteY302" fmla="*/ 1222086 h 1462038"/>
                <a:gd name="connsiteX303" fmla="*/ 2497187 w 8323021"/>
                <a:gd name="connsiteY303" fmla="*/ 1223481 h 1462038"/>
                <a:gd name="connsiteX304" fmla="*/ 2547410 w 8323021"/>
                <a:gd name="connsiteY304" fmla="*/ 1212320 h 1462038"/>
                <a:gd name="connsiteX305" fmla="*/ 2589262 w 8323021"/>
                <a:gd name="connsiteY305" fmla="*/ 1196975 h 1462038"/>
                <a:gd name="connsiteX306" fmla="*/ 2606003 w 8323021"/>
                <a:gd name="connsiteY306" fmla="*/ 1184419 h 1462038"/>
                <a:gd name="connsiteX307" fmla="*/ 2611584 w 8323021"/>
                <a:gd name="connsiteY307" fmla="*/ 1180234 h 1462038"/>
                <a:gd name="connsiteX308" fmla="*/ 2619954 w 8323021"/>
                <a:gd name="connsiteY308" fmla="*/ 1189999 h 1462038"/>
                <a:gd name="connsiteX309" fmla="*/ 2621349 w 8323021"/>
                <a:gd name="connsiteY309" fmla="*/ 1192789 h 1462038"/>
                <a:gd name="connsiteX310" fmla="*/ 2639485 w 8323021"/>
                <a:gd name="connsiteY310" fmla="*/ 1185814 h 1462038"/>
                <a:gd name="connsiteX311" fmla="*/ 2674362 w 8323021"/>
                <a:gd name="connsiteY311" fmla="*/ 1131406 h 1462038"/>
                <a:gd name="connsiteX312" fmla="*/ 2724585 w 8323021"/>
                <a:gd name="connsiteY312" fmla="*/ 1053282 h 1462038"/>
                <a:gd name="connsiteX313" fmla="*/ 2546015 w 8323021"/>
                <a:gd name="connsiteY313" fmla="*/ 1085368 h 1462038"/>
                <a:gd name="connsiteX314" fmla="*/ 2474866 w 8323021"/>
                <a:gd name="connsiteY314" fmla="*/ 1079788 h 1462038"/>
                <a:gd name="connsiteX315" fmla="*/ 2449755 w 8323021"/>
                <a:gd name="connsiteY315" fmla="*/ 1060257 h 1462038"/>
                <a:gd name="connsiteX316" fmla="*/ 2645065 w 8323021"/>
                <a:gd name="connsiteY316" fmla="*/ 1189999 h 1462038"/>
                <a:gd name="connsiteX317" fmla="*/ 2640880 w 8323021"/>
                <a:gd name="connsiteY317" fmla="*/ 1208135 h 1462038"/>
                <a:gd name="connsiteX318" fmla="*/ 2661806 w 8323021"/>
                <a:gd name="connsiteY318" fmla="*/ 1219296 h 1462038"/>
                <a:gd name="connsiteX319" fmla="*/ 2661806 w 8323021"/>
                <a:gd name="connsiteY319" fmla="*/ 1217901 h 1462038"/>
                <a:gd name="connsiteX320" fmla="*/ 2734350 w 8323021"/>
                <a:gd name="connsiteY320" fmla="*/ 1166283 h 1462038"/>
                <a:gd name="connsiteX321" fmla="*/ 2783178 w 8323021"/>
                <a:gd name="connsiteY321" fmla="*/ 1139776 h 1462038"/>
                <a:gd name="connsiteX322" fmla="*/ 2799919 w 8323021"/>
                <a:gd name="connsiteY322" fmla="*/ 1117455 h 1462038"/>
                <a:gd name="connsiteX323" fmla="*/ 2776202 w 8323021"/>
                <a:gd name="connsiteY323" fmla="*/ 1127221 h 1462038"/>
                <a:gd name="connsiteX324" fmla="*/ 2659016 w 8323021"/>
                <a:gd name="connsiteY324" fmla="*/ 1184419 h 1462038"/>
                <a:gd name="connsiteX325" fmla="*/ 2659016 w 8323021"/>
                <a:gd name="connsiteY325" fmla="*/ 1184419 h 1462038"/>
                <a:gd name="connsiteX326" fmla="*/ 2645065 w 8323021"/>
                <a:gd name="connsiteY326" fmla="*/ 1189999 h 1462038"/>
                <a:gd name="connsiteX327" fmla="*/ 2611584 w 8323021"/>
                <a:gd name="connsiteY327" fmla="*/ 1188604 h 1462038"/>
                <a:gd name="connsiteX328" fmla="*/ 2592053 w 8323021"/>
                <a:gd name="connsiteY328" fmla="*/ 1201160 h 1462038"/>
                <a:gd name="connsiteX329" fmla="*/ 2575312 w 8323021"/>
                <a:gd name="connsiteY329" fmla="*/ 1208135 h 1462038"/>
                <a:gd name="connsiteX330" fmla="*/ 2583682 w 8323021"/>
                <a:gd name="connsiteY330" fmla="*/ 1205345 h 1462038"/>
                <a:gd name="connsiteX331" fmla="*/ 2612979 w 8323021"/>
                <a:gd name="connsiteY331" fmla="*/ 1194184 h 1462038"/>
                <a:gd name="connsiteX332" fmla="*/ 2611584 w 8323021"/>
                <a:gd name="connsiteY332" fmla="*/ 1188604 h 1462038"/>
                <a:gd name="connsiteX333" fmla="*/ 2732955 w 8323021"/>
                <a:gd name="connsiteY333" fmla="*/ 1050492 h 1462038"/>
                <a:gd name="connsiteX334" fmla="*/ 2679942 w 8323021"/>
                <a:gd name="connsiteY334" fmla="*/ 1134196 h 1462038"/>
                <a:gd name="connsiteX335" fmla="*/ 2649251 w 8323021"/>
                <a:gd name="connsiteY335" fmla="*/ 1180234 h 1462038"/>
                <a:gd name="connsiteX336" fmla="*/ 2652041 w 8323021"/>
                <a:gd name="connsiteY336" fmla="*/ 1178839 h 1462038"/>
                <a:gd name="connsiteX337" fmla="*/ 2770622 w 8323021"/>
                <a:gd name="connsiteY337" fmla="*/ 1121640 h 1462038"/>
                <a:gd name="connsiteX338" fmla="*/ 2795734 w 8323021"/>
                <a:gd name="connsiteY338" fmla="*/ 1110480 h 1462038"/>
                <a:gd name="connsiteX339" fmla="*/ 2792943 w 8323021"/>
                <a:gd name="connsiteY339" fmla="*/ 1099319 h 1462038"/>
                <a:gd name="connsiteX340" fmla="*/ 2787363 w 8323021"/>
                <a:gd name="connsiteY340" fmla="*/ 1074208 h 1462038"/>
                <a:gd name="connsiteX341" fmla="*/ 2762252 w 8323021"/>
                <a:gd name="connsiteY341" fmla="*/ 1075603 h 1462038"/>
                <a:gd name="connsiteX342" fmla="*/ 2760857 w 8323021"/>
                <a:gd name="connsiteY342" fmla="*/ 1075603 h 1462038"/>
                <a:gd name="connsiteX343" fmla="*/ 2749696 w 8323021"/>
                <a:gd name="connsiteY343" fmla="*/ 1068628 h 1462038"/>
                <a:gd name="connsiteX344" fmla="*/ 2766437 w 8323021"/>
                <a:gd name="connsiteY344" fmla="*/ 1049097 h 1462038"/>
                <a:gd name="connsiteX345" fmla="*/ 2773412 w 8323021"/>
                <a:gd name="connsiteY345" fmla="*/ 1044911 h 1462038"/>
                <a:gd name="connsiteX346" fmla="*/ 2769227 w 8323021"/>
                <a:gd name="connsiteY346" fmla="*/ 1043516 h 1462038"/>
                <a:gd name="connsiteX347" fmla="*/ 2732955 w 8323021"/>
                <a:gd name="connsiteY347" fmla="*/ 1050492 h 1462038"/>
                <a:gd name="connsiteX348" fmla="*/ 2795734 w 8323021"/>
                <a:gd name="connsiteY348" fmla="*/ 1072813 h 1462038"/>
                <a:gd name="connsiteX349" fmla="*/ 2801314 w 8323021"/>
                <a:gd name="connsiteY349" fmla="*/ 1096529 h 1462038"/>
                <a:gd name="connsiteX350" fmla="*/ 2804104 w 8323021"/>
                <a:gd name="connsiteY350" fmla="*/ 1106295 h 1462038"/>
                <a:gd name="connsiteX351" fmla="*/ 2838981 w 8323021"/>
                <a:gd name="connsiteY351" fmla="*/ 1088159 h 1462038"/>
                <a:gd name="connsiteX352" fmla="*/ 2868277 w 8323021"/>
                <a:gd name="connsiteY352" fmla="*/ 1043516 h 1462038"/>
                <a:gd name="connsiteX353" fmla="*/ 2876648 w 8323021"/>
                <a:gd name="connsiteY353" fmla="*/ 1022590 h 1462038"/>
                <a:gd name="connsiteX354" fmla="*/ 2837586 w 8323021"/>
                <a:gd name="connsiteY354" fmla="*/ 1056072 h 1462038"/>
                <a:gd name="connsiteX355" fmla="*/ 2795734 w 8323021"/>
                <a:gd name="connsiteY355" fmla="*/ 1072813 h 1462038"/>
                <a:gd name="connsiteX356" fmla="*/ 2758066 w 8323021"/>
                <a:gd name="connsiteY356" fmla="*/ 1067233 h 1462038"/>
                <a:gd name="connsiteX357" fmla="*/ 2762252 w 8323021"/>
                <a:gd name="connsiteY357" fmla="*/ 1067233 h 1462038"/>
                <a:gd name="connsiteX358" fmla="*/ 2763647 w 8323021"/>
                <a:gd name="connsiteY358" fmla="*/ 1067233 h 1462038"/>
                <a:gd name="connsiteX359" fmla="*/ 2785968 w 8323021"/>
                <a:gd name="connsiteY359" fmla="*/ 1065837 h 1462038"/>
                <a:gd name="connsiteX360" fmla="*/ 2778993 w 8323021"/>
                <a:gd name="connsiteY360" fmla="*/ 1047701 h 1462038"/>
                <a:gd name="connsiteX361" fmla="*/ 2773412 w 8323021"/>
                <a:gd name="connsiteY361" fmla="*/ 1051887 h 1462038"/>
                <a:gd name="connsiteX362" fmla="*/ 2758066 w 8323021"/>
                <a:gd name="connsiteY362" fmla="*/ 1067233 h 1462038"/>
                <a:gd name="connsiteX363" fmla="*/ 2785968 w 8323021"/>
                <a:gd name="connsiteY363" fmla="*/ 1046306 h 1462038"/>
                <a:gd name="connsiteX364" fmla="*/ 2794338 w 8323021"/>
                <a:gd name="connsiteY364" fmla="*/ 1067233 h 1462038"/>
                <a:gd name="connsiteX365" fmla="*/ 2834796 w 8323021"/>
                <a:gd name="connsiteY365" fmla="*/ 1051887 h 1462038"/>
                <a:gd name="connsiteX366" fmla="*/ 2882228 w 8323021"/>
                <a:gd name="connsiteY366" fmla="*/ 1010034 h 1462038"/>
                <a:gd name="connsiteX367" fmla="*/ 2882228 w 8323021"/>
                <a:gd name="connsiteY367" fmla="*/ 1003059 h 1462038"/>
                <a:gd name="connsiteX368" fmla="*/ 2879438 w 8323021"/>
                <a:gd name="connsiteY368" fmla="*/ 1001664 h 1462038"/>
                <a:gd name="connsiteX369" fmla="*/ 2812474 w 8323021"/>
                <a:gd name="connsiteY369" fmla="*/ 1030961 h 1462038"/>
                <a:gd name="connsiteX370" fmla="*/ 2785968 w 8323021"/>
                <a:gd name="connsiteY370" fmla="*/ 1046306 h 1462038"/>
                <a:gd name="connsiteX371" fmla="*/ 2453940 w 8323021"/>
                <a:gd name="connsiteY371" fmla="*/ 1003059 h 1462038"/>
                <a:gd name="connsiteX372" fmla="*/ 2453940 w 8323021"/>
                <a:gd name="connsiteY372" fmla="*/ 1003059 h 1462038"/>
                <a:gd name="connsiteX373" fmla="*/ 2453940 w 8323021"/>
                <a:gd name="connsiteY373" fmla="*/ 1046306 h 1462038"/>
                <a:gd name="connsiteX374" fmla="*/ 2480447 w 8323021"/>
                <a:gd name="connsiteY374" fmla="*/ 1028170 h 1462038"/>
                <a:gd name="connsiteX375" fmla="*/ 2486027 w 8323021"/>
                <a:gd name="connsiteY375" fmla="*/ 1025380 h 1462038"/>
                <a:gd name="connsiteX376" fmla="*/ 2473471 w 8323021"/>
                <a:gd name="connsiteY376" fmla="*/ 1022590 h 1462038"/>
                <a:gd name="connsiteX377" fmla="*/ 2453940 w 8323021"/>
                <a:gd name="connsiteY377" fmla="*/ 1003059 h 1462038"/>
                <a:gd name="connsiteX378" fmla="*/ 2745511 w 8323021"/>
                <a:gd name="connsiteY378" fmla="*/ 1023985 h 1462038"/>
                <a:gd name="connsiteX379" fmla="*/ 2737140 w 8323021"/>
                <a:gd name="connsiteY379" fmla="*/ 1042121 h 1462038"/>
                <a:gd name="connsiteX380" fmla="*/ 2772017 w 8323021"/>
                <a:gd name="connsiteY380" fmla="*/ 1035146 h 1462038"/>
                <a:gd name="connsiteX381" fmla="*/ 2781783 w 8323021"/>
                <a:gd name="connsiteY381" fmla="*/ 1039331 h 1462038"/>
                <a:gd name="connsiteX382" fmla="*/ 2806894 w 8323021"/>
                <a:gd name="connsiteY382" fmla="*/ 1023985 h 1462038"/>
                <a:gd name="connsiteX383" fmla="*/ 2878043 w 8323021"/>
                <a:gd name="connsiteY383" fmla="*/ 993294 h 1462038"/>
                <a:gd name="connsiteX384" fmla="*/ 2887808 w 8323021"/>
                <a:gd name="connsiteY384" fmla="*/ 998874 h 1462038"/>
                <a:gd name="connsiteX385" fmla="*/ 2887808 w 8323021"/>
                <a:gd name="connsiteY385" fmla="*/ 1000269 h 1462038"/>
                <a:gd name="connsiteX386" fmla="*/ 2933846 w 8323021"/>
                <a:gd name="connsiteY386" fmla="*/ 930515 h 1462038"/>
                <a:gd name="connsiteX387" fmla="*/ 2970118 w 8323021"/>
                <a:gd name="connsiteY387" fmla="*/ 864947 h 1462038"/>
                <a:gd name="connsiteX388" fmla="*/ 3037081 w 8323021"/>
                <a:gd name="connsiteY388" fmla="*/ 751945 h 1462038"/>
                <a:gd name="connsiteX389" fmla="*/ 2999414 w 8323021"/>
                <a:gd name="connsiteY389" fmla="*/ 791008 h 1462038"/>
                <a:gd name="connsiteX390" fmla="*/ 2855722 w 8323021"/>
                <a:gd name="connsiteY390" fmla="*/ 936095 h 1462038"/>
                <a:gd name="connsiteX391" fmla="*/ 2762252 w 8323021"/>
                <a:gd name="connsiteY391" fmla="*/ 1019800 h 1462038"/>
                <a:gd name="connsiteX392" fmla="*/ 2745511 w 8323021"/>
                <a:gd name="connsiteY392" fmla="*/ 1023985 h 1462038"/>
                <a:gd name="connsiteX393" fmla="*/ 2732955 w 8323021"/>
                <a:gd name="connsiteY393" fmla="*/ 683587 h 1462038"/>
                <a:gd name="connsiteX394" fmla="*/ 2675757 w 8323021"/>
                <a:gd name="connsiteY394" fmla="*/ 743575 h 1462038"/>
                <a:gd name="connsiteX395" fmla="*/ 2645065 w 8323021"/>
                <a:gd name="connsiteY395" fmla="*/ 825885 h 1462038"/>
                <a:gd name="connsiteX396" fmla="*/ 2664596 w 8323021"/>
                <a:gd name="connsiteY396" fmla="*/ 959812 h 1462038"/>
                <a:gd name="connsiteX397" fmla="*/ 2677152 w 8323021"/>
                <a:gd name="connsiteY397" fmla="*/ 1035146 h 1462038"/>
                <a:gd name="connsiteX398" fmla="*/ 2703659 w 8323021"/>
                <a:gd name="connsiteY398" fmla="*/ 1026775 h 1462038"/>
                <a:gd name="connsiteX399" fmla="*/ 2739931 w 8323021"/>
                <a:gd name="connsiteY399" fmla="*/ 1017010 h 1462038"/>
                <a:gd name="connsiteX400" fmla="*/ 2744116 w 8323021"/>
                <a:gd name="connsiteY400" fmla="*/ 1001664 h 1462038"/>
                <a:gd name="connsiteX401" fmla="*/ 2744116 w 8323021"/>
                <a:gd name="connsiteY401" fmla="*/ 1000269 h 1462038"/>
                <a:gd name="connsiteX402" fmla="*/ 2725980 w 8323021"/>
                <a:gd name="connsiteY402" fmla="*/ 933305 h 1462038"/>
                <a:gd name="connsiteX403" fmla="*/ 2709239 w 8323021"/>
                <a:gd name="connsiteY403" fmla="*/ 814724 h 1462038"/>
                <a:gd name="connsiteX404" fmla="*/ 2703659 w 8323021"/>
                <a:gd name="connsiteY404" fmla="*/ 771477 h 1462038"/>
                <a:gd name="connsiteX405" fmla="*/ 2717609 w 8323021"/>
                <a:gd name="connsiteY405" fmla="*/ 731019 h 1462038"/>
                <a:gd name="connsiteX406" fmla="*/ 2751091 w 8323021"/>
                <a:gd name="connsiteY406" fmla="*/ 710093 h 1462038"/>
                <a:gd name="connsiteX407" fmla="*/ 2770622 w 8323021"/>
                <a:gd name="connsiteY407" fmla="*/ 698933 h 1462038"/>
                <a:gd name="connsiteX408" fmla="*/ 2772017 w 8323021"/>
                <a:gd name="connsiteY408" fmla="*/ 696142 h 1462038"/>
                <a:gd name="connsiteX409" fmla="*/ 2751091 w 8323021"/>
                <a:gd name="connsiteY409" fmla="*/ 687772 h 1462038"/>
                <a:gd name="connsiteX410" fmla="*/ 2732955 w 8323021"/>
                <a:gd name="connsiteY410" fmla="*/ 683587 h 1462038"/>
                <a:gd name="connsiteX411" fmla="*/ 2749696 w 8323021"/>
                <a:gd name="connsiteY411" fmla="*/ 1010034 h 1462038"/>
                <a:gd name="connsiteX412" fmla="*/ 2748301 w 8323021"/>
                <a:gd name="connsiteY412" fmla="*/ 1017010 h 1462038"/>
                <a:gd name="connsiteX413" fmla="*/ 2760857 w 8323021"/>
                <a:gd name="connsiteY413" fmla="*/ 1014220 h 1462038"/>
                <a:gd name="connsiteX414" fmla="*/ 2790153 w 8323021"/>
                <a:gd name="connsiteY414" fmla="*/ 989108 h 1462038"/>
                <a:gd name="connsiteX415" fmla="*/ 2851537 w 8323021"/>
                <a:gd name="connsiteY415" fmla="*/ 930515 h 1462038"/>
                <a:gd name="connsiteX416" fmla="*/ 2993834 w 8323021"/>
                <a:gd name="connsiteY416" fmla="*/ 788218 h 1462038"/>
                <a:gd name="connsiteX417" fmla="*/ 3049637 w 8323021"/>
                <a:gd name="connsiteY417" fmla="*/ 732415 h 1462038"/>
                <a:gd name="connsiteX418" fmla="*/ 3053823 w 8323021"/>
                <a:gd name="connsiteY418" fmla="*/ 724044 h 1462038"/>
                <a:gd name="connsiteX419" fmla="*/ 3032896 w 8323021"/>
                <a:gd name="connsiteY419" fmla="*/ 705908 h 1462038"/>
                <a:gd name="connsiteX420" fmla="*/ 3017550 w 8323021"/>
                <a:gd name="connsiteY420" fmla="*/ 694747 h 1462038"/>
                <a:gd name="connsiteX421" fmla="*/ 3016155 w 8323021"/>
                <a:gd name="connsiteY421" fmla="*/ 689167 h 1462038"/>
                <a:gd name="connsiteX422" fmla="*/ 3066378 w 8323021"/>
                <a:gd name="connsiteY422" fmla="*/ 672426 h 1462038"/>
                <a:gd name="connsiteX423" fmla="*/ 3104045 w 8323021"/>
                <a:gd name="connsiteY423" fmla="*/ 662661 h 1462038"/>
                <a:gd name="connsiteX424" fmla="*/ 3115206 w 8323021"/>
                <a:gd name="connsiteY424" fmla="*/ 640339 h 1462038"/>
                <a:gd name="connsiteX425" fmla="*/ 3117996 w 8323021"/>
                <a:gd name="connsiteY425" fmla="*/ 622204 h 1462038"/>
                <a:gd name="connsiteX426" fmla="*/ 3056613 w 8323021"/>
                <a:gd name="connsiteY426" fmla="*/ 618018 h 1462038"/>
                <a:gd name="connsiteX427" fmla="*/ 3038477 w 8323021"/>
                <a:gd name="connsiteY427" fmla="*/ 615228 h 1462038"/>
                <a:gd name="connsiteX428" fmla="*/ 3009180 w 8323021"/>
                <a:gd name="connsiteY428" fmla="*/ 655685 h 1462038"/>
                <a:gd name="connsiteX429" fmla="*/ 2875253 w 8323021"/>
                <a:gd name="connsiteY429" fmla="*/ 852391 h 1462038"/>
                <a:gd name="connsiteX430" fmla="*/ 2776202 w 8323021"/>
                <a:gd name="connsiteY430" fmla="*/ 998874 h 1462038"/>
                <a:gd name="connsiteX431" fmla="*/ 2760857 w 8323021"/>
                <a:gd name="connsiteY431" fmla="*/ 1014220 h 1462038"/>
                <a:gd name="connsiteX432" fmla="*/ 2752486 w 8323021"/>
                <a:gd name="connsiteY432" fmla="*/ 1014220 h 1462038"/>
                <a:gd name="connsiteX433" fmla="*/ 2749696 w 8323021"/>
                <a:gd name="connsiteY433" fmla="*/ 1010034 h 1462038"/>
                <a:gd name="connsiteX434" fmla="*/ 2640880 w 8323021"/>
                <a:gd name="connsiteY434" fmla="*/ 1003059 h 1462038"/>
                <a:gd name="connsiteX435" fmla="*/ 2645065 w 8323021"/>
                <a:gd name="connsiteY435" fmla="*/ 1012825 h 1462038"/>
                <a:gd name="connsiteX436" fmla="*/ 2647856 w 8323021"/>
                <a:gd name="connsiteY436" fmla="*/ 1011430 h 1462038"/>
                <a:gd name="connsiteX437" fmla="*/ 2640880 w 8323021"/>
                <a:gd name="connsiteY437" fmla="*/ 1003059 h 1462038"/>
                <a:gd name="connsiteX438" fmla="*/ 2752486 w 8323021"/>
                <a:gd name="connsiteY438" fmla="*/ 1000269 h 1462038"/>
                <a:gd name="connsiteX439" fmla="*/ 2756671 w 8323021"/>
                <a:gd name="connsiteY439" fmla="*/ 1004454 h 1462038"/>
                <a:gd name="connsiteX440" fmla="*/ 2759462 w 8323021"/>
                <a:gd name="connsiteY440" fmla="*/ 1004454 h 1462038"/>
                <a:gd name="connsiteX441" fmla="*/ 2772017 w 8323021"/>
                <a:gd name="connsiteY441" fmla="*/ 991898 h 1462038"/>
                <a:gd name="connsiteX442" fmla="*/ 2871068 w 8323021"/>
                <a:gd name="connsiteY442" fmla="*/ 845416 h 1462038"/>
                <a:gd name="connsiteX443" fmla="*/ 3006390 w 8323021"/>
                <a:gd name="connsiteY443" fmla="*/ 647315 h 1462038"/>
                <a:gd name="connsiteX444" fmla="*/ 3027316 w 8323021"/>
                <a:gd name="connsiteY444" fmla="*/ 619413 h 1462038"/>
                <a:gd name="connsiteX445" fmla="*/ 2986859 w 8323021"/>
                <a:gd name="connsiteY445" fmla="*/ 650105 h 1462038"/>
                <a:gd name="connsiteX446" fmla="*/ 2919895 w 8323021"/>
                <a:gd name="connsiteY446" fmla="*/ 687772 h 1462038"/>
                <a:gd name="connsiteX447" fmla="*/ 2862697 w 8323021"/>
                <a:gd name="connsiteY447" fmla="*/ 698933 h 1462038"/>
                <a:gd name="connsiteX448" fmla="*/ 2836191 w 8323021"/>
                <a:gd name="connsiteY448" fmla="*/ 675216 h 1462038"/>
                <a:gd name="connsiteX449" fmla="*/ 2833401 w 8323021"/>
                <a:gd name="connsiteY449" fmla="*/ 651500 h 1462038"/>
                <a:gd name="connsiteX450" fmla="*/ 2752486 w 8323021"/>
                <a:gd name="connsiteY450" fmla="*/ 1000269 h 1462038"/>
                <a:gd name="connsiteX451" fmla="*/ 2527879 w 8323021"/>
                <a:gd name="connsiteY451" fmla="*/ 958417 h 1462038"/>
                <a:gd name="connsiteX452" fmla="*/ 2530669 w 8323021"/>
                <a:gd name="connsiteY452" fmla="*/ 968182 h 1462038"/>
                <a:gd name="connsiteX453" fmla="*/ 2539040 w 8323021"/>
                <a:gd name="connsiteY453" fmla="*/ 994689 h 1462038"/>
                <a:gd name="connsiteX454" fmla="*/ 2539040 w 8323021"/>
                <a:gd name="connsiteY454" fmla="*/ 994689 h 1462038"/>
                <a:gd name="connsiteX455" fmla="*/ 2543225 w 8323021"/>
                <a:gd name="connsiteY455" fmla="*/ 961207 h 1462038"/>
                <a:gd name="connsiteX456" fmla="*/ 2527879 w 8323021"/>
                <a:gd name="connsiteY456" fmla="*/ 958417 h 1462038"/>
                <a:gd name="connsiteX457" fmla="*/ 2738535 w 8323021"/>
                <a:gd name="connsiteY457" fmla="*/ 678007 h 1462038"/>
                <a:gd name="connsiteX458" fmla="*/ 2752486 w 8323021"/>
                <a:gd name="connsiteY458" fmla="*/ 682192 h 1462038"/>
                <a:gd name="connsiteX459" fmla="*/ 2777598 w 8323021"/>
                <a:gd name="connsiteY459" fmla="*/ 694747 h 1462038"/>
                <a:gd name="connsiteX460" fmla="*/ 2776202 w 8323021"/>
                <a:gd name="connsiteY460" fmla="*/ 704513 h 1462038"/>
                <a:gd name="connsiteX461" fmla="*/ 2753881 w 8323021"/>
                <a:gd name="connsiteY461" fmla="*/ 718464 h 1462038"/>
                <a:gd name="connsiteX462" fmla="*/ 2710634 w 8323021"/>
                <a:gd name="connsiteY462" fmla="*/ 772872 h 1462038"/>
                <a:gd name="connsiteX463" fmla="*/ 2716214 w 8323021"/>
                <a:gd name="connsiteY463" fmla="*/ 816119 h 1462038"/>
                <a:gd name="connsiteX464" fmla="*/ 2732955 w 8323021"/>
                <a:gd name="connsiteY464" fmla="*/ 934700 h 1462038"/>
                <a:gd name="connsiteX465" fmla="*/ 2746906 w 8323021"/>
                <a:gd name="connsiteY465" fmla="*/ 990503 h 1462038"/>
                <a:gd name="connsiteX466" fmla="*/ 2845956 w 8323021"/>
                <a:gd name="connsiteY466" fmla="*/ 592907 h 1462038"/>
                <a:gd name="connsiteX467" fmla="*/ 2843166 w 8323021"/>
                <a:gd name="connsiteY467" fmla="*/ 591512 h 1462038"/>
                <a:gd name="connsiteX468" fmla="*/ 2763647 w 8323021"/>
                <a:gd name="connsiteY468" fmla="*/ 654290 h 1462038"/>
                <a:gd name="connsiteX469" fmla="*/ 2738535 w 8323021"/>
                <a:gd name="connsiteY469" fmla="*/ 678007 h 1462038"/>
                <a:gd name="connsiteX470" fmla="*/ 2550200 w 8323021"/>
                <a:gd name="connsiteY470" fmla="*/ 955627 h 1462038"/>
                <a:gd name="connsiteX471" fmla="*/ 2562756 w 8323021"/>
                <a:gd name="connsiteY471" fmla="*/ 959812 h 1462038"/>
                <a:gd name="connsiteX472" fmla="*/ 2631115 w 8323021"/>
                <a:gd name="connsiteY472" fmla="*/ 989108 h 1462038"/>
                <a:gd name="connsiteX473" fmla="*/ 2624139 w 8323021"/>
                <a:gd name="connsiteY473" fmla="*/ 898428 h 1462038"/>
                <a:gd name="connsiteX474" fmla="*/ 2619954 w 8323021"/>
                <a:gd name="connsiteY474" fmla="*/ 668241 h 1462038"/>
                <a:gd name="connsiteX475" fmla="*/ 2610189 w 8323021"/>
                <a:gd name="connsiteY475" fmla="*/ 401782 h 1462038"/>
                <a:gd name="connsiteX476" fmla="*/ 2559966 w 8323021"/>
                <a:gd name="connsiteY476" fmla="*/ 372485 h 1462038"/>
                <a:gd name="connsiteX477" fmla="*/ 2460916 w 8323021"/>
                <a:gd name="connsiteY477" fmla="*/ 396201 h 1462038"/>
                <a:gd name="connsiteX478" fmla="*/ 2460916 w 8323021"/>
                <a:gd name="connsiteY478" fmla="*/ 438054 h 1462038"/>
                <a:gd name="connsiteX479" fmla="*/ 2474866 w 8323021"/>
                <a:gd name="connsiteY479" fmla="*/ 445029 h 1462038"/>
                <a:gd name="connsiteX480" fmla="*/ 2497187 w 8323021"/>
                <a:gd name="connsiteY480" fmla="*/ 531524 h 1462038"/>
                <a:gd name="connsiteX481" fmla="*/ 2525089 w 8323021"/>
                <a:gd name="connsiteY481" fmla="*/ 705908 h 1462038"/>
                <a:gd name="connsiteX482" fmla="*/ 2550200 w 8323021"/>
                <a:gd name="connsiteY482" fmla="*/ 955627 h 1462038"/>
                <a:gd name="connsiteX483" fmla="*/ 2434409 w 8323021"/>
                <a:gd name="connsiteY483" fmla="*/ 440844 h 1462038"/>
                <a:gd name="connsiteX484" fmla="*/ 2409298 w 8323021"/>
                <a:gd name="connsiteY484" fmla="*/ 442239 h 1462038"/>
                <a:gd name="connsiteX485" fmla="*/ 2342334 w 8323021"/>
                <a:gd name="connsiteY485" fmla="*/ 467350 h 1462038"/>
                <a:gd name="connsiteX486" fmla="*/ 2340939 w 8323021"/>
                <a:gd name="connsiteY486" fmla="*/ 520363 h 1462038"/>
                <a:gd name="connsiteX487" fmla="*/ 2357680 w 8323021"/>
                <a:gd name="connsiteY487" fmla="*/ 636154 h 1462038"/>
                <a:gd name="connsiteX488" fmla="*/ 2423248 w 8323021"/>
                <a:gd name="connsiteY488" fmla="*/ 909589 h 1462038"/>
                <a:gd name="connsiteX489" fmla="*/ 2449755 w 8323021"/>
                <a:gd name="connsiteY489" fmla="*/ 984923 h 1462038"/>
                <a:gd name="connsiteX490" fmla="*/ 2479051 w 8323021"/>
                <a:gd name="connsiteY490" fmla="*/ 952836 h 1462038"/>
                <a:gd name="connsiteX491" fmla="*/ 2516719 w 8323021"/>
                <a:gd name="connsiteY491" fmla="*/ 950046 h 1462038"/>
                <a:gd name="connsiteX492" fmla="*/ 2477656 w 8323021"/>
                <a:gd name="connsiteY492" fmla="*/ 689167 h 1462038"/>
                <a:gd name="connsiteX493" fmla="*/ 2456730 w 8323021"/>
                <a:gd name="connsiteY493" fmla="*/ 491066 h 1462038"/>
                <a:gd name="connsiteX494" fmla="*/ 2452545 w 8323021"/>
                <a:gd name="connsiteY494" fmla="*/ 443634 h 1462038"/>
                <a:gd name="connsiteX495" fmla="*/ 2434409 w 8323021"/>
                <a:gd name="connsiteY495" fmla="*/ 440844 h 1462038"/>
                <a:gd name="connsiteX496" fmla="*/ 2526484 w 8323021"/>
                <a:gd name="connsiteY496" fmla="*/ 950046 h 1462038"/>
                <a:gd name="connsiteX497" fmla="*/ 2543225 w 8323021"/>
                <a:gd name="connsiteY497" fmla="*/ 952836 h 1462038"/>
                <a:gd name="connsiteX498" fmla="*/ 2519509 w 8323021"/>
                <a:gd name="connsiteY498" fmla="*/ 705908 h 1462038"/>
                <a:gd name="connsiteX499" fmla="*/ 2491607 w 8323021"/>
                <a:gd name="connsiteY499" fmla="*/ 531524 h 1462038"/>
                <a:gd name="connsiteX500" fmla="*/ 2470681 w 8323021"/>
                <a:gd name="connsiteY500" fmla="*/ 447819 h 1462038"/>
                <a:gd name="connsiteX501" fmla="*/ 2462311 w 8323021"/>
                <a:gd name="connsiteY501" fmla="*/ 443634 h 1462038"/>
                <a:gd name="connsiteX502" fmla="*/ 2466496 w 8323021"/>
                <a:gd name="connsiteY502" fmla="*/ 495252 h 1462038"/>
                <a:gd name="connsiteX503" fmla="*/ 2488817 w 8323021"/>
                <a:gd name="connsiteY503" fmla="*/ 697538 h 1462038"/>
                <a:gd name="connsiteX504" fmla="*/ 2516719 w 8323021"/>
                <a:gd name="connsiteY504" fmla="*/ 899824 h 1462038"/>
                <a:gd name="connsiteX505" fmla="*/ 2526484 w 8323021"/>
                <a:gd name="connsiteY505" fmla="*/ 950046 h 1462038"/>
                <a:gd name="connsiteX506" fmla="*/ 2855722 w 8323021"/>
                <a:gd name="connsiteY506" fmla="*/ 595697 h 1462038"/>
                <a:gd name="connsiteX507" fmla="*/ 2851537 w 8323021"/>
                <a:gd name="connsiteY507" fmla="*/ 605463 h 1462038"/>
                <a:gd name="connsiteX508" fmla="*/ 2840376 w 8323021"/>
                <a:gd name="connsiteY508" fmla="*/ 666846 h 1462038"/>
                <a:gd name="connsiteX509" fmla="*/ 2862697 w 8323021"/>
                <a:gd name="connsiteY509" fmla="*/ 691957 h 1462038"/>
                <a:gd name="connsiteX510" fmla="*/ 2981278 w 8323021"/>
                <a:gd name="connsiteY510" fmla="*/ 644525 h 1462038"/>
                <a:gd name="connsiteX511" fmla="*/ 3025921 w 8323021"/>
                <a:gd name="connsiteY511" fmla="*/ 609648 h 1462038"/>
                <a:gd name="connsiteX512" fmla="*/ 2999414 w 8323021"/>
                <a:gd name="connsiteY512" fmla="*/ 597092 h 1462038"/>
                <a:gd name="connsiteX513" fmla="*/ 2998020 w 8323021"/>
                <a:gd name="connsiteY513" fmla="*/ 588722 h 1462038"/>
                <a:gd name="connsiteX514" fmla="*/ 3017550 w 8323021"/>
                <a:gd name="connsiteY514" fmla="*/ 581746 h 1462038"/>
                <a:gd name="connsiteX515" fmla="*/ 3052427 w 8323021"/>
                <a:gd name="connsiteY515" fmla="*/ 574771 h 1462038"/>
                <a:gd name="connsiteX516" fmla="*/ 3078934 w 8323021"/>
                <a:gd name="connsiteY516" fmla="*/ 523153 h 1462038"/>
                <a:gd name="connsiteX517" fmla="*/ 3069168 w 8323021"/>
                <a:gd name="connsiteY517" fmla="*/ 500832 h 1462038"/>
                <a:gd name="connsiteX518" fmla="*/ 3062193 w 8323021"/>
                <a:gd name="connsiteY518" fmla="*/ 479906 h 1462038"/>
                <a:gd name="connsiteX519" fmla="*/ 3078934 w 8323021"/>
                <a:gd name="connsiteY519" fmla="*/ 435263 h 1462038"/>
                <a:gd name="connsiteX520" fmla="*/ 3083119 w 8323021"/>
                <a:gd name="connsiteY520" fmla="*/ 425498 h 1462038"/>
                <a:gd name="connsiteX521" fmla="*/ 3044057 w 8323021"/>
                <a:gd name="connsiteY521" fmla="*/ 467350 h 1462038"/>
                <a:gd name="connsiteX522" fmla="*/ 2998020 w 8323021"/>
                <a:gd name="connsiteY522" fmla="*/ 502227 h 1462038"/>
                <a:gd name="connsiteX523" fmla="*/ 2943611 w 8323021"/>
                <a:gd name="connsiteY523" fmla="*/ 520363 h 1462038"/>
                <a:gd name="connsiteX524" fmla="*/ 2897574 w 8323021"/>
                <a:gd name="connsiteY524" fmla="*/ 511993 h 1462038"/>
                <a:gd name="connsiteX525" fmla="*/ 2862697 w 8323021"/>
                <a:gd name="connsiteY525" fmla="*/ 484091 h 1462038"/>
                <a:gd name="connsiteX526" fmla="*/ 2822240 w 8323021"/>
                <a:gd name="connsiteY526" fmla="*/ 387831 h 1462038"/>
                <a:gd name="connsiteX527" fmla="*/ 2812474 w 8323021"/>
                <a:gd name="connsiteY527" fmla="*/ 283200 h 1462038"/>
                <a:gd name="connsiteX528" fmla="*/ 2812474 w 8323021"/>
                <a:gd name="connsiteY528" fmla="*/ 277620 h 1462038"/>
                <a:gd name="connsiteX529" fmla="*/ 2809684 w 8323021"/>
                <a:gd name="connsiteY529" fmla="*/ 288781 h 1462038"/>
                <a:gd name="connsiteX530" fmla="*/ 2791548 w 8323021"/>
                <a:gd name="connsiteY530" fmla="*/ 341793 h 1462038"/>
                <a:gd name="connsiteX531" fmla="*/ 2811079 w 8323021"/>
                <a:gd name="connsiteY531" fmla="*/ 396201 h 1462038"/>
                <a:gd name="connsiteX532" fmla="*/ 2848746 w 8323021"/>
                <a:gd name="connsiteY532" fmla="*/ 517573 h 1462038"/>
                <a:gd name="connsiteX533" fmla="*/ 2851537 w 8323021"/>
                <a:gd name="connsiteY533" fmla="*/ 552450 h 1462038"/>
                <a:gd name="connsiteX534" fmla="*/ 2862697 w 8323021"/>
                <a:gd name="connsiteY534" fmla="*/ 538499 h 1462038"/>
                <a:gd name="connsiteX535" fmla="*/ 2868277 w 8323021"/>
                <a:gd name="connsiteY535" fmla="*/ 527338 h 1462038"/>
                <a:gd name="connsiteX536" fmla="*/ 2872463 w 8323021"/>
                <a:gd name="connsiteY536" fmla="*/ 528733 h 1462038"/>
                <a:gd name="connsiteX537" fmla="*/ 2871068 w 8323021"/>
                <a:gd name="connsiteY537" fmla="*/ 548265 h 1462038"/>
                <a:gd name="connsiteX538" fmla="*/ 2866882 w 8323021"/>
                <a:gd name="connsiteY538" fmla="*/ 560820 h 1462038"/>
                <a:gd name="connsiteX539" fmla="*/ 2872463 w 8323021"/>
                <a:gd name="connsiteY539" fmla="*/ 559425 h 1462038"/>
                <a:gd name="connsiteX540" fmla="*/ 2875253 w 8323021"/>
                <a:gd name="connsiteY540" fmla="*/ 563610 h 1462038"/>
                <a:gd name="connsiteX541" fmla="*/ 2864092 w 8323021"/>
                <a:gd name="connsiteY541" fmla="*/ 574771 h 1462038"/>
                <a:gd name="connsiteX542" fmla="*/ 2859907 w 8323021"/>
                <a:gd name="connsiteY542" fmla="*/ 581746 h 1462038"/>
                <a:gd name="connsiteX543" fmla="*/ 2868277 w 8323021"/>
                <a:gd name="connsiteY543" fmla="*/ 590117 h 1462038"/>
                <a:gd name="connsiteX544" fmla="*/ 2871068 w 8323021"/>
                <a:gd name="connsiteY544" fmla="*/ 591512 h 1462038"/>
                <a:gd name="connsiteX545" fmla="*/ 2875253 w 8323021"/>
                <a:gd name="connsiteY545" fmla="*/ 592907 h 1462038"/>
                <a:gd name="connsiteX546" fmla="*/ 2876648 w 8323021"/>
                <a:gd name="connsiteY546" fmla="*/ 592907 h 1462038"/>
                <a:gd name="connsiteX547" fmla="*/ 2879438 w 8323021"/>
                <a:gd name="connsiteY547" fmla="*/ 597092 h 1462038"/>
                <a:gd name="connsiteX548" fmla="*/ 2875253 w 8323021"/>
                <a:gd name="connsiteY548" fmla="*/ 599882 h 1462038"/>
                <a:gd name="connsiteX549" fmla="*/ 2873858 w 8323021"/>
                <a:gd name="connsiteY549" fmla="*/ 599882 h 1462038"/>
                <a:gd name="connsiteX550" fmla="*/ 2868277 w 8323021"/>
                <a:gd name="connsiteY550" fmla="*/ 598487 h 1462038"/>
                <a:gd name="connsiteX551" fmla="*/ 2855722 w 8323021"/>
                <a:gd name="connsiteY551" fmla="*/ 595697 h 1462038"/>
                <a:gd name="connsiteX552" fmla="*/ 2723190 w 8323021"/>
                <a:gd name="connsiteY552" fmla="*/ 672426 h 1462038"/>
                <a:gd name="connsiteX553" fmla="*/ 2723190 w 8323021"/>
                <a:gd name="connsiteY553" fmla="*/ 672426 h 1462038"/>
                <a:gd name="connsiteX554" fmla="*/ 2730165 w 8323021"/>
                <a:gd name="connsiteY554" fmla="*/ 675216 h 1462038"/>
                <a:gd name="connsiteX555" fmla="*/ 2758066 w 8323021"/>
                <a:gd name="connsiteY555" fmla="*/ 648710 h 1462038"/>
                <a:gd name="connsiteX556" fmla="*/ 2834796 w 8323021"/>
                <a:gd name="connsiteY556" fmla="*/ 588722 h 1462038"/>
                <a:gd name="connsiteX557" fmla="*/ 2826425 w 8323021"/>
                <a:gd name="connsiteY557" fmla="*/ 585932 h 1462038"/>
                <a:gd name="connsiteX558" fmla="*/ 2799919 w 8323021"/>
                <a:gd name="connsiteY558" fmla="*/ 605463 h 1462038"/>
                <a:gd name="connsiteX559" fmla="*/ 2744116 w 8323021"/>
                <a:gd name="connsiteY559" fmla="*/ 648710 h 1462038"/>
                <a:gd name="connsiteX560" fmla="*/ 2723190 w 8323021"/>
                <a:gd name="connsiteY560" fmla="*/ 672426 h 1462038"/>
                <a:gd name="connsiteX561" fmla="*/ 2723190 w 8323021"/>
                <a:gd name="connsiteY561" fmla="*/ 672426 h 1462038"/>
                <a:gd name="connsiteX562" fmla="*/ 3042662 w 8323021"/>
                <a:gd name="connsiteY562" fmla="*/ 606858 h 1462038"/>
                <a:gd name="connsiteX563" fmla="*/ 3058008 w 8323021"/>
                <a:gd name="connsiteY563" fmla="*/ 609648 h 1462038"/>
                <a:gd name="connsiteX564" fmla="*/ 3119391 w 8323021"/>
                <a:gd name="connsiteY564" fmla="*/ 613833 h 1462038"/>
                <a:gd name="connsiteX565" fmla="*/ 3119391 w 8323021"/>
                <a:gd name="connsiteY565" fmla="*/ 591512 h 1462038"/>
                <a:gd name="connsiteX566" fmla="*/ 3105440 w 8323021"/>
                <a:gd name="connsiteY566" fmla="*/ 578956 h 1462038"/>
                <a:gd name="connsiteX567" fmla="*/ 3098465 w 8323021"/>
                <a:gd name="connsiteY567" fmla="*/ 562215 h 1462038"/>
                <a:gd name="connsiteX568" fmla="*/ 3067773 w 8323021"/>
                <a:gd name="connsiteY568" fmla="*/ 578956 h 1462038"/>
                <a:gd name="connsiteX569" fmla="*/ 3045452 w 8323021"/>
                <a:gd name="connsiteY569" fmla="*/ 602672 h 1462038"/>
                <a:gd name="connsiteX570" fmla="*/ 3042662 w 8323021"/>
                <a:gd name="connsiteY570" fmla="*/ 606858 h 1462038"/>
                <a:gd name="connsiteX571" fmla="*/ 3126366 w 8323021"/>
                <a:gd name="connsiteY571" fmla="*/ 595697 h 1462038"/>
                <a:gd name="connsiteX572" fmla="*/ 3126366 w 8323021"/>
                <a:gd name="connsiteY572" fmla="*/ 612438 h 1462038"/>
                <a:gd name="connsiteX573" fmla="*/ 3147293 w 8323021"/>
                <a:gd name="connsiteY573" fmla="*/ 611043 h 1462038"/>
                <a:gd name="connsiteX574" fmla="*/ 3143107 w 8323021"/>
                <a:gd name="connsiteY574" fmla="*/ 608253 h 1462038"/>
                <a:gd name="connsiteX575" fmla="*/ 3126366 w 8323021"/>
                <a:gd name="connsiteY575" fmla="*/ 595697 h 1462038"/>
                <a:gd name="connsiteX576" fmla="*/ 3126366 w 8323021"/>
                <a:gd name="connsiteY576" fmla="*/ 587327 h 1462038"/>
                <a:gd name="connsiteX577" fmla="*/ 3145897 w 8323021"/>
                <a:gd name="connsiteY577" fmla="*/ 601277 h 1462038"/>
                <a:gd name="connsiteX578" fmla="*/ 3157058 w 8323021"/>
                <a:gd name="connsiteY578" fmla="*/ 608253 h 1462038"/>
                <a:gd name="connsiteX579" fmla="*/ 3197515 w 8323021"/>
                <a:gd name="connsiteY579" fmla="*/ 592907 h 1462038"/>
                <a:gd name="connsiteX580" fmla="*/ 3219836 w 8323021"/>
                <a:gd name="connsiteY580" fmla="*/ 562215 h 1462038"/>
                <a:gd name="connsiteX581" fmla="*/ 3179379 w 8323021"/>
                <a:gd name="connsiteY581" fmla="*/ 347374 h 1462038"/>
                <a:gd name="connsiteX582" fmla="*/ 3162638 w 8323021"/>
                <a:gd name="connsiteY582" fmla="*/ 287386 h 1462038"/>
                <a:gd name="connsiteX583" fmla="*/ 3157058 w 8323021"/>
                <a:gd name="connsiteY583" fmla="*/ 285990 h 1462038"/>
                <a:gd name="connsiteX584" fmla="*/ 3154268 w 8323021"/>
                <a:gd name="connsiteY584" fmla="*/ 299941 h 1462038"/>
                <a:gd name="connsiteX585" fmla="*/ 3140317 w 8323021"/>
                <a:gd name="connsiteY585" fmla="*/ 354349 h 1462038"/>
                <a:gd name="connsiteX586" fmla="*/ 3117996 w 8323021"/>
                <a:gd name="connsiteY586" fmla="*/ 442239 h 1462038"/>
                <a:gd name="connsiteX587" fmla="*/ 3126366 w 8323021"/>
                <a:gd name="connsiteY587" fmla="*/ 488276 h 1462038"/>
                <a:gd name="connsiteX588" fmla="*/ 3122181 w 8323021"/>
                <a:gd name="connsiteY588" fmla="*/ 531524 h 1462038"/>
                <a:gd name="connsiteX589" fmla="*/ 3126366 w 8323021"/>
                <a:gd name="connsiteY589" fmla="*/ 587327 h 1462038"/>
                <a:gd name="connsiteX590" fmla="*/ 3004995 w 8323021"/>
                <a:gd name="connsiteY590" fmla="*/ 592907 h 1462038"/>
                <a:gd name="connsiteX591" fmla="*/ 3006390 w 8323021"/>
                <a:gd name="connsiteY591" fmla="*/ 594302 h 1462038"/>
                <a:gd name="connsiteX592" fmla="*/ 3034291 w 8323021"/>
                <a:gd name="connsiteY592" fmla="*/ 604068 h 1462038"/>
                <a:gd name="connsiteX593" fmla="*/ 3041267 w 8323021"/>
                <a:gd name="connsiteY593" fmla="*/ 597092 h 1462038"/>
                <a:gd name="connsiteX594" fmla="*/ 3048242 w 8323021"/>
                <a:gd name="connsiteY594" fmla="*/ 584536 h 1462038"/>
                <a:gd name="connsiteX595" fmla="*/ 3018946 w 8323021"/>
                <a:gd name="connsiteY595" fmla="*/ 588722 h 1462038"/>
                <a:gd name="connsiteX596" fmla="*/ 3004995 w 8323021"/>
                <a:gd name="connsiteY596" fmla="*/ 592907 h 1462038"/>
                <a:gd name="connsiteX597" fmla="*/ 2832005 w 8323021"/>
                <a:gd name="connsiteY597" fmla="*/ 581746 h 1462038"/>
                <a:gd name="connsiteX598" fmla="*/ 2841771 w 8323021"/>
                <a:gd name="connsiteY598" fmla="*/ 584536 h 1462038"/>
                <a:gd name="connsiteX599" fmla="*/ 2848746 w 8323021"/>
                <a:gd name="connsiteY599" fmla="*/ 580351 h 1462038"/>
                <a:gd name="connsiteX600" fmla="*/ 2851537 w 8323021"/>
                <a:gd name="connsiteY600" fmla="*/ 578956 h 1462038"/>
                <a:gd name="connsiteX601" fmla="*/ 2848746 w 8323021"/>
                <a:gd name="connsiteY601" fmla="*/ 569191 h 1462038"/>
                <a:gd name="connsiteX602" fmla="*/ 2832005 w 8323021"/>
                <a:gd name="connsiteY602" fmla="*/ 581746 h 1462038"/>
                <a:gd name="connsiteX603" fmla="*/ 3105440 w 8323021"/>
                <a:gd name="connsiteY603" fmla="*/ 558030 h 1462038"/>
                <a:gd name="connsiteX604" fmla="*/ 3111020 w 8323021"/>
                <a:gd name="connsiteY604" fmla="*/ 573376 h 1462038"/>
                <a:gd name="connsiteX605" fmla="*/ 3119391 w 8323021"/>
                <a:gd name="connsiteY605" fmla="*/ 581746 h 1462038"/>
                <a:gd name="connsiteX606" fmla="*/ 3116601 w 8323021"/>
                <a:gd name="connsiteY606" fmla="*/ 544079 h 1462038"/>
                <a:gd name="connsiteX607" fmla="*/ 3105440 w 8323021"/>
                <a:gd name="connsiteY607" fmla="*/ 558030 h 1462038"/>
                <a:gd name="connsiteX608" fmla="*/ 2787363 w 8323021"/>
                <a:gd name="connsiteY608" fmla="*/ 355744 h 1462038"/>
                <a:gd name="connsiteX609" fmla="*/ 2780388 w 8323021"/>
                <a:gd name="connsiteY609" fmla="*/ 371090 h 1462038"/>
                <a:gd name="connsiteX610" fmla="*/ 2753881 w 8323021"/>
                <a:gd name="connsiteY610" fmla="*/ 417127 h 1462038"/>
                <a:gd name="connsiteX611" fmla="*/ 2727375 w 8323021"/>
                <a:gd name="connsiteY611" fmla="*/ 518968 h 1462038"/>
                <a:gd name="connsiteX612" fmla="*/ 2823635 w 8323021"/>
                <a:gd name="connsiteY612" fmla="*/ 577561 h 1462038"/>
                <a:gd name="connsiteX613" fmla="*/ 2841771 w 8323021"/>
                <a:gd name="connsiteY613" fmla="*/ 563610 h 1462038"/>
                <a:gd name="connsiteX614" fmla="*/ 2844561 w 8323021"/>
                <a:gd name="connsiteY614" fmla="*/ 560820 h 1462038"/>
                <a:gd name="connsiteX615" fmla="*/ 2840376 w 8323021"/>
                <a:gd name="connsiteY615" fmla="*/ 520363 h 1462038"/>
                <a:gd name="connsiteX616" fmla="*/ 2802709 w 8323021"/>
                <a:gd name="connsiteY616" fmla="*/ 401782 h 1462038"/>
                <a:gd name="connsiteX617" fmla="*/ 2787363 w 8323021"/>
                <a:gd name="connsiteY617" fmla="*/ 355744 h 1462038"/>
                <a:gd name="connsiteX618" fmla="*/ 3080329 w 8323021"/>
                <a:gd name="connsiteY618" fmla="*/ 539894 h 1462038"/>
                <a:gd name="connsiteX619" fmla="*/ 3062193 w 8323021"/>
                <a:gd name="connsiteY619" fmla="*/ 573376 h 1462038"/>
                <a:gd name="connsiteX620" fmla="*/ 3063588 w 8323021"/>
                <a:gd name="connsiteY620" fmla="*/ 573376 h 1462038"/>
                <a:gd name="connsiteX621" fmla="*/ 3073353 w 8323021"/>
                <a:gd name="connsiteY621" fmla="*/ 559425 h 1462038"/>
                <a:gd name="connsiteX622" fmla="*/ 3080329 w 8323021"/>
                <a:gd name="connsiteY622" fmla="*/ 539894 h 1462038"/>
                <a:gd name="connsiteX623" fmla="*/ 2854327 w 8323021"/>
                <a:gd name="connsiteY623" fmla="*/ 563610 h 1462038"/>
                <a:gd name="connsiteX624" fmla="*/ 2854327 w 8323021"/>
                <a:gd name="connsiteY624" fmla="*/ 566401 h 1462038"/>
                <a:gd name="connsiteX625" fmla="*/ 2855722 w 8323021"/>
                <a:gd name="connsiteY625" fmla="*/ 571981 h 1462038"/>
                <a:gd name="connsiteX626" fmla="*/ 2862697 w 8323021"/>
                <a:gd name="connsiteY626" fmla="*/ 555240 h 1462038"/>
                <a:gd name="connsiteX627" fmla="*/ 2854327 w 8323021"/>
                <a:gd name="connsiteY627" fmla="*/ 563610 h 1462038"/>
                <a:gd name="connsiteX628" fmla="*/ 3085909 w 8323021"/>
                <a:gd name="connsiteY628" fmla="*/ 527338 h 1462038"/>
                <a:gd name="connsiteX629" fmla="*/ 3078934 w 8323021"/>
                <a:gd name="connsiteY629" fmla="*/ 563610 h 1462038"/>
                <a:gd name="connsiteX630" fmla="*/ 3076144 w 8323021"/>
                <a:gd name="connsiteY630" fmla="*/ 567796 h 1462038"/>
                <a:gd name="connsiteX631" fmla="*/ 3095675 w 8323021"/>
                <a:gd name="connsiteY631" fmla="*/ 555240 h 1462038"/>
                <a:gd name="connsiteX632" fmla="*/ 3097070 w 8323021"/>
                <a:gd name="connsiteY632" fmla="*/ 555240 h 1462038"/>
                <a:gd name="connsiteX633" fmla="*/ 3102650 w 8323021"/>
                <a:gd name="connsiteY633" fmla="*/ 495252 h 1462038"/>
                <a:gd name="connsiteX634" fmla="*/ 3099860 w 8323021"/>
                <a:gd name="connsiteY634" fmla="*/ 499437 h 1462038"/>
                <a:gd name="connsiteX635" fmla="*/ 3085909 w 8323021"/>
                <a:gd name="connsiteY635" fmla="*/ 527338 h 1462038"/>
                <a:gd name="connsiteX636" fmla="*/ 3085909 w 8323021"/>
                <a:gd name="connsiteY636" fmla="*/ 527338 h 1462038"/>
                <a:gd name="connsiteX637" fmla="*/ 3109626 w 8323021"/>
                <a:gd name="connsiteY637" fmla="*/ 496647 h 1462038"/>
                <a:gd name="connsiteX638" fmla="*/ 3104045 w 8323021"/>
                <a:gd name="connsiteY638" fmla="*/ 548265 h 1462038"/>
                <a:gd name="connsiteX639" fmla="*/ 3115206 w 8323021"/>
                <a:gd name="connsiteY639" fmla="*/ 530129 h 1462038"/>
                <a:gd name="connsiteX640" fmla="*/ 3109626 w 8323021"/>
                <a:gd name="connsiteY640" fmla="*/ 496647 h 1462038"/>
                <a:gd name="connsiteX641" fmla="*/ 2815265 w 8323021"/>
                <a:gd name="connsiteY641" fmla="*/ 267854 h 1462038"/>
                <a:gd name="connsiteX642" fmla="*/ 2818055 w 8323021"/>
                <a:gd name="connsiteY642" fmla="*/ 269250 h 1462038"/>
                <a:gd name="connsiteX643" fmla="*/ 2819450 w 8323021"/>
                <a:gd name="connsiteY643" fmla="*/ 287386 h 1462038"/>
                <a:gd name="connsiteX644" fmla="*/ 2829215 w 8323021"/>
                <a:gd name="connsiteY644" fmla="*/ 390621 h 1462038"/>
                <a:gd name="connsiteX645" fmla="*/ 2868277 w 8323021"/>
                <a:gd name="connsiteY645" fmla="*/ 484091 h 1462038"/>
                <a:gd name="connsiteX646" fmla="*/ 2943611 w 8323021"/>
                <a:gd name="connsiteY646" fmla="*/ 517573 h 1462038"/>
                <a:gd name="connsiteX647" fmla="*/ 3039872 w 8323021"/>
                <a:gd name="connsiteY647" fmla="*/ 465955 h 1462038"/>
                <a:gd name="connsiteX648" fmla="*/ 3083119 w 8323021"/>
                <a:gd name="connsiteY648" fmla="*/ 417127 h 1462038"/>
                <a:gd name="connsiteX649" fmla="*/ 3094280 w 8323021"/>
                <a:gd name="connsiteY649" fmla="*/ 410152 h 1462038"/>
                <a:gd name="connsiteX650" fmla="*/ 3092884 w 8323021"/>
                <a:gd name="connsiteY650" fmla="*/ 422708 h 1462038"/>
                <a:gd name="connsiteX651" fmla="*/ 3084514 w 8323021"/>
                <a:gd name="connsiteY651" fmla="*/ 440844 h 1462038"/>
                <a:gd name="connsiteX652" fmla="*/ 3067773 w 8323021"/>
                <a:gd name="connsiteY652" fmla="*/ 482696 h 1462038"/>
                <a:gd name="connsiteX653" fmla="*/ 3074749 w 8323021"/>
                <a:gd name="connsiteY653" fmla="*/ 499437 h 1462038"/>
                <a:gd name="connsiteX654" fmla="*/ 3083119 w 8323021"/>
                <a:gd name="connsiteY654" fmla="*/ 516178 h 1462038"/>
                <a:gd name="connsiteX655" fmla="*/ 3104045 w 8323021"/>
                <a:gd name="connsiteY655" fmla="*/ 484091 h 1462038"/>
                <a:gd name="connsiteX656" fmla="*/ 3112416 w 8323021"/>
                <a:gd name="connsiteY656" fmla="*/ 443634 h 1462038"/>
                <a:gd name="connsiteX657" fmla="*/ 3101255 w 8323021"/>
                <a:gd name="connsiteY657" fmla="*/ 401782 h 1462038"/>
                <a:gd name="connsiteX658" fmla="*/ 3088699 w 8323021"/>
                <a:gd name="connsiteY658" fmla="*/ 355744 h 1462038"/>
                <a:gd name="connsiteX659" fmla="*/ 3080329 w 8323021"/>
                <a:gd name="connsiteY659" fmla="*/ 309707 h 1462038"/>
                <a:gd name="connsiteX660" fmla="*/ 3067773 w 8323021"/>
                <a:gd name="connsiteY660" fmla="*/ 270645 h 1462038"/>
                <a:gd name="connsiteX661" fmla="*/ 3066378 w 8323021"/>
                <a:gd name="connsiteY661" fmla="*/ 260879 h 1462038"/>
                <a:gd name="connsiteX662" fmla="*/ 3085909 w 8323021"/>
                <a:gd name="connsiteY662" fmla="*/ 267854 h 1462038"/>
                <a:gd name="connsiteX663" fmla="*/ 3120786 w 8323021"/>
                <a:gd name="connsiteY663" fmla="*/ 284595 h 1462038"/>
                <a:gd name="connsiteX664" fmla="*/ 3127761 w 8323021"/>
                <a:gd name="connsiteY664" fmla="*/ 279015 h 1462038"/>
                <a:gd name="connsiteX665" fmla="*/ 3117996 w 8323021"/>
                <a:gd name="connsiteY665" fmla="*/ 274830 h 1462038"/>
                <a:gd name="connsiteX666" fmla="*/ 3111020 w 8323021"/>
                <a:gd name="connsiteY666" fmla="*/ 266459 h 1462038"/>
                <a:gd name="connsiteX667" fmla="*/ 3115206 w 8323021"/>
                <a:gd name="connsiteY667" fmla="*/ 262274 h 1462038"/>
                <a:gd name="connsiteX668" fmla="*/ 3122181 w 8323021"/>
                <a:gd name="connsiteY668" fmla="*/ 262274 h 1462038"/>
                <a:gd name="connsiteX669" fmla="*/ 3087304 w 8323021"/>
                <a:gd name="connsiteY669" fmla="*/ 242743 h 1462038"/>
                <a:gd name="connsiteX670" fmla="*/ 2837586 w 8323021"/>
                <a:gd name="connsiteY670" fmla="*/ 226002 h 1462038"/>
                <a:gd name="connsiteX671" fmla="*/ 2790153 w 8323021"/>
                <a:gd name="connsiteY671" fmla="*/ 259484 h 1462038"/>
                <a:gd name="connsiteX672" fmla="*/ 2774807 w 8323021"/>
                <a:gd name="connsiteY672" fmla="*/ 301336 h 1462038"/>
                <a:gd name="connsiteX673" fmla="*/ 2784573 w 8323021"/>
                <a:gd name="connsiteY673" fmla="*/ 336213 h 1462038"/>
                <a:gd name="connsiteX674" fmla="*/ 2798524 w 8323021"/>
                <a:gd name="connsiteY674" fmla="*/ 291571 h 1462038"/>
                <a:gd name="connsiteX675" fmla="*/ 2815265 w 8323021"/>
                <a:gd name="connsiteY675" fmla="*/ 267854 h 1462038"/>
                <a:gd name="connsiteX676" fmla="*/ 3112416 w 8323021"/>
                <a:gd name="connsiteY676" fmla="*/ 485486 h 1462038"/>
                <a:gd name="connsiteX677" fmla="*/ 3116601 w 8323021"/>
                <a:gd name="connsiteY677" fmla="*/ 493857 h 1462038"/>
                <a:gd name="connsiteX678" fmla="*/ 3120786 w 8323021"/>
                <a:gd name="connsiteY678" fmla="*/ 513388 h 1462038"/>
                <a:gd name="connsiteX679" fmla="*/ 3120786 w 8323021"/>
                <a:gd name="connsiteY679" fmla="*/ 489671 h 1462038"/>
                <a:gd name="connsiteX680" fmla="*/ 3116601 w 8323021"/>
                <a:gd name="connsiteY680" fmla="*/ 458980 h 1462038"/>
                <a:gd name="connsiteX681" fmla="*/ 3112416 w 8323021"/>
                <a:gd name="connsiteY681" fmla="*/ 485486 h 1462038"/>
                <a:gd name="connsiteX682" fmla="*/ 3077539 w 8323021"/>
                <a:gd name="connsiteY682" fmla="*/ 269250 h 1462038"/>
                <a:gd name="connsiteX683" fmla="*/ 3088699 w 8323021"/>
                <a:gd name="connsiteY683" fmla="*/ 308312 h 1462038"/>
                <a:gd name="connsiteX684" fmla="*/ 3097070 w 8323021"/>
                <a:gd name="connsiteY684" fmla="*/ 354349 h 1462038"/>
                <a:gd name="connsiteX685" fmla="*/ 3109626 w 8323021"/>
                <a:gd name="connsiteY685" fmla="*/ 400387 h 1462038"/>
                <a:gd name="connsiteX686" fmla="*/ 3117996 w 8323021"/>
                <a:gd name="connsiteY686" fmla="*/ 429683 h 1462038"/>
                <a:gd name="connsiteX687" fmla="*/ 3136132 w 8323021"/>
                <a:gd name="connsiteY687" fmla="*/ 354349 h 1462038"/>
                <a:gd name="connsiteX688" fmla="*/ 3150083 w 8323021"/>
                <a:gd name="connsiteY688" fmla="*/ 299941 h 1462038"/>
                <a:gd name="connsiteX689" fmla="*/ 3152873 w 8323021"/>
                <a:gd name="connsiteY689" fmla="*/ 285990 h 1462038"/>
                <a:gd name="connsiteX690" fmla="*/ 3138922 w 8323021"/>
                <a:gd name="connsiteY690" fmla="*/ 281805 h 1462038"/>
                <a:gd name="connsiteX691" fmla="*/ 3126366 w 8323021"/>
                <a:gd name="connsiteY691" fmla="*/ 291571 h 1462038"/>
                <a:gd name="connsiteX692" fmla="*/ 3085909 w 8323021"/>
                <a:gd name="connsiteY692" fmla="*/ 274830 h 1462038"/>
                <a:gd name="connsiteX693" fmla="*/ 3077539 w 8323021"/>
                <a:gd name="connsiteY693" fmla="*/ 269250 h 1462038"/>
                <a:gd name="connsiteX694" fmla="*/ 2460916 w 8323021"/>
                <a:gd name="connsiteY694" fmla="*/ 396201 h 1462038"/>
                <a:gd name="connsiteX695" fmla="*/ 2460916 w 8323021"/>
                <a:gd name="connsiteY695" fmla="*/ 396201 h 1462038"/>
                <a:gd name="connsiteX696" fmla="*/ 2460916 w 8323021"/>
                <a:gd name="connsiteY696" fmla="*/ 396201 h 1462038"/>
                <a:gd name="connsiteX697" fmla="*/ 3172404 w 8323021"/>
                <a:gd name="connsiteY697" fmla="*/ 281805 h 1462038"/>
                <a:gd name="connsiteX698" fmla="*/ 3196120 w 8323021"/>
                <a:gd name="connsiteY698" fmla="*/ 279015 h 1462038"/>
                <a:gd name="connsiteX699" fmla="*/ 3197515 w 8323021"/>
                <a:gd name="connsiteY699" fmla="*/ 273435 h 1462038"/>
                <a:gd name="connsiteX700" fmla="*/ 3159848 w 8323021"/>
                <a:gd name="connsiteY700" fmla="*/ 242743 h 1462038"/>
                <a:gd name="connsiteX701" fmla="*/ 3159848 w 8323021"/>
                <a:gd name="connsiteY701" fmla="*/ 270645 h 1462038"/>
                <a:gd name="connsiteX702" fmla="*/ 3171009 w 8323021"/>
                <a:gd name="connsiteY702" fmla="*/ 279015 h 1462038"/>
                <a:gd name="connsiteX703" fmla="*/ 3172404 w 8323021"/>
                <a:gd name="connsiteY703" fmla="*/ 281805 h 1462038"/>
                <a:gd name="connsiteX704" fmla="*/ 3159848 w 8323021"/>
                <a:gd name="connsiteY704" fmla="*/ 280410 h 1462038"/>
                <a:gd name="connsiteX705" fmla="*/ 3165429 w 8323021"/>
                <a:gd name="connsiteY705" fmla="*/ 281805 h 1462038"/>
                <a:gd name="connsiteX706" fmla="*/ 3159848 w 8323021"/>
                <a:gd name="connsiteY706" fmla="*/ 279015 h 1462038"/>
                <a:gd name="connsiteX707" fmla="*/ 3159848 w 8323021"/>
                <a:gd name="connsiteY707" fmla="*/ 280410 h 1462038"/>
                <a:gd name="connsiteX708" fmla="*/ 3138922 w 8323021"/>
                <a:gd name="connsiteY708" fmla="*/ 274830 h 1462038"/>
                <a:gd name="connsiteX709" fmla="*/ 3152873 w 8323021"/>
                <a:gd name="connsiteY709" fmla="*/ 279015 h 1462038"/>
                <a:gd name="connsiteX710" fmla="*/ 3152873 w 8323021"/>
                <a:gd name="connsiteY710" fmla="*/ 274830 h 1462038"/>
                <a:gd name="connsiteX711" fmla="*/ 3144502 w 8323021"/>
                <a:gd name="connsiteY711" fmla="*/ 272040 h 1462038"/>
                <a:gd name="connsiteX712" fmla="*/ 3138922 w 8323021"/>
                <a:gd name="connsiteY712" fmla="*/ 270645 h 1462038"/>
                <a:gd name="connsiteX713" fmla="*/ 3138922 w 8323021"/>
                <a:gd name="connsiteY713" fmla="*/ 274830 h 1462038"/>
                <a:gd name="connsiteX714" fmla="*/ 2721795 w 8323021"/>
                <a:gd name="connsiteY714" fmla="*/ 272040 h 1462038"/>
                <a:gd name="connsiteX715" fmla="*/ 2721795 w 8323021"/>
                <a:gd name="connsiteY715" fmla="*/ 272040 h 1462038"/>
                <a:gd name="connsiteX716" fmla="*/ 2780388 w 8323021"/>
                <a:gd name="connsiteY716" fmla="*/ 242743 h 1462038"/>
                <a:gd name="connsiteX717" fmla="*/ 2781783 w 8323021"/>
                <a:gd name="connsiteY717" fmla="*/ 221817 h 1462038"/>
                <a:gd name="connsiteX718" fmla="*/ 2734350 w 8323021"/>
                <a:gd name="connsiteY718" fmla="*/ 255299 h 1462038"/>
                <a:gd name="connsiteX719" fmla="*/ 2721795 w 8323021"/>
                <a:gd name="connsiteY719" fmla="*/ 272040 h 1462038"/>
                <a:gd name="connsiteX720" fmla="*/ 3124971 w 8323021"/>
                <a:gd name="connsiteY720" fmla="*/ 267854 h 1462038"/>
                <a:gd name="connsiteX721" fmla="*/ 3130552 w 8323021"/>
                <a:gd name="connsiteY721" fmla="*/ 270645 h 1462038"/>
                <a:gd name="connsiteX722" fmla="*/ 3130552 w 8323021"/>
                <a:gd name="connsiteY722" fmla="*/ 267854 h 1462038"/>
                <a:gd name="connsiteX723" fmla="*/ 3124971 w 8323021"/>
                <a:gd name="connsiteY723" fmla="*/ 267854 h 1462038"/>
                <a:gd name="connsiteX724" fmla="*/ 2933846 w 8323021"/>
                <a:gd name="connsiteY724" fmla="*/ 171594 h 1462038"/>
                <a:gd name="connsiteX725" fmla="*/ 2967328 w 8323021"/>
                <a:gd name="connsiteY725" fmla="*/ 174384 h 1462038"/>
                <a:gd name="connsiteX726" fmla="*/ 3133342 w 8323021"/>
                <a:gd name="connsiteY726" fmla="*/ 221817 h 1462038"/>
                <a:gd name="connsiteX727" fmla="*/ 3152873 w 8323021"/>
                <a:gd name="connsiteY727" fmla="*/ 230187 h 1462038"/>
                <a:gd name="connsiteX728" fmla="*/ 3112416 w 8323021"/>
                <a:gd name="connsiteY728" fmla="*/ 86495 h 1462038"/>
                <a:gd name="connsiteX729" fmla="*/ 3049637 w 8323021"/>
                <a:gd name="connsiteY729" fmla="*/ 41852 h 1462038"/>
                <a:gd name="connsiteX730" fmla="*/ 3017550 w 8323021"/>
                <a:gd name="connsiteY730" fmla="*/ 34877 h 1462038"/>
                <a:gd name="connsiteX731" fmla="*/ 3024526 w 8323021"/>
                <a:gd name="connsiteY731" fmla="*/ 92075 h 1462038"/>
                <a:gd name="connsiteX732" fmla="*/ 3024526 w 8323021"/>
                <a:gd name="connsiteY732" fmla="*/ 135322 h 1462038"/>
                <a:gd name="connsiteX733" fmla="*/ 3018946 w 8323021"/>
                <a:gd name="connsiteY733" fmla="*/ 159039 h 1462038"/>
                <a:gd name="connsiteX734" fmla="*/ 3011970 w 8323021"/>
                <a:gd name="connsiteY734" fmla="*/ 159039 h 1462038"/>
                <a:gd name="connsiteX735" fmla="*/ 3004995 w 8323021"/>
                <a:gd name="connsiteY735" fmla="*/ 135322 h 1462038"/>
                <a:gd name="connsiteX736" fmla="*/ 3000810 w 8323021"/>
                <a:gd name="connsiteY736" fmla="*/ 96260 h 1462038"/>
                <a:gd name="connsiteX737" fmla="*/ 3002205 w 8323021"/>
                <a:gd name="connsiteY737" fmla="*/ 30692 h 1462038"/>
                <a:gd name="connsiteX738" fmla="*/ 3006390 w 8323021"/>
                <a:gd name="connsiteY738" fmla="*/ 26506 h 1462038"/>
                <a:gd name="connsiteX739" fmla="*/ 3006390 w 8323021"/>
                <a:gd name="connsiteY739" fmla="*/ 26506 h 1462038"/>
                <a:gd name="connsiteX740" fmla="*/ 3002205 w 8323021"/>
                <a:gd name="connsiteY740" fmla="*/ 18136 h 1462038"/>
                <a:gd name="connsiteX741" fmla="*/ 2907340 w 8323021"/>
                <a:gd name="connsiteY741" fmla="*/ 16741 h 1462038"/>
                <a:gd name="connsiteX742" fmla="*/ 2893389 w 8323021"/>
                <a:gd name="connsiteY742" fmla="*/ 25111 h 1462038"/>
                <a:gd name="connsiteX743" fmla="*/ 2893389 w 8323021"/>
                <a:gd name="connsiteY743" fmla="*/ 25111 h 1462038"/>
                <a:gd name="connsiteX744" fmla="*/ 2886413 w 8323021"/>
                <a:gd name="connsiteY744" fmla="*/ 93470 h 1462038"/>
                <a:gd name="connsiteX745" fmla="*/ 2879438 w 8323021"/>
                <a:gd name="connsiteY745" fmla="*/ 135322 h 1462038"/>
                <a:gd name="connsiteX746" fmla="*/ 2868277 w 8323021"/>
                <a:gd name="connsiteY746" fmla="*/ 157643 h 1462038"/>
                <a:gd name="connsiteX747" fmla="*/ 2861302 w 8323021"/>
                <a:gd name="connsiteY747" fmla="*/ 153458 h 1462038"/>
                <a:gd name="connsiteX748" fmla="*/ 2855722 w 8323021"/>
                <a:gd name="connsiteY748" fmla="*/ 107421 h 1462038"/>
                <a:gd name="connsiteX749" fmla="*/ 2868277 w 8323021"/>
                <a:gd name="connsiteY749" fmla="*/ 47433 h 1462038"/>
                <a:gd name="connsiteX750" fmla="*/ 2876648 w 8323021"/>
                <a:gd name="connsiteY750" fmla="*/ 30692 h 1462038"/>
                <a:gd name="connsiteX751" fmla="*/ 2869672 w 8323021"/>
                <a:gd name="connsiteY751" fmla="*/ 37667 h 1462038"/>
                <a:gd name="connsiteX752" fmla="*/ 2825030 w 8323021"/>
                <a:gd name="connsiteY752" fmla="*/ 82309 h 1462038"/>
                <a:gd name="connsiteX753" fmla="*/ 2788758 w 8323021"/>
                <a:gd name="connsiteY753" fmla="*/ 207866 h 1462038"/>
                <a:gd name="connsiteX754" fmla="*/ 2788758 w 8323021"/>
                <a:gd name="connsiteY754" fmla="*/ 209261 h 1462038"/>
                <a:gd name="connsiteX755" fmla="*/ 2809684 w 8323021"/>
                <a:gd name="connsiteY755" fmla="*/ 199496 h 1462038"/>
                <a:gd name="connsiteX756" fmla="*/ 2933846 w 8323021"/>
                <a:gd name="connsiteY756" fmla="*/ 171594 h 1462038"/>
                <a:gd name="connsiteX757" fmla="*/ 2869672 w 8323021"/>
                <a:gd name="connsiteY757" fmla="*/ 152063 h 1462038"/>
                <a:gd name="connsiteX758" fmla="*/ 2869672 w 8323021"/>
                <a:gd name="connsiteY758" fmla="*/ 152063 h 1462038"/>
                <a:gd name="connsiteX759" fmla="*/ 2869672 w 8323021"/>
                <a:gd name="connsiteY759" fmla="*/ 152063 h 1462038"/>
                <a:gd name="connsiteX760" fmla="*/ 2886413 w 8323021"/>
                <a:gd name="connsiteY760" fmla="*/ 33482 h 1462038"/>
                <a:gd name="connsiteX761" fmla="*/ 2876648 w 8323021"/>
                <a:gd name="connsiteY761" fmla="*/ 51618 h 1462038"/>
                <a:gd name="connsiteX762" fmla="*/ 2869672 w 8323021"/>
                <a:gd name="connsiteY762" fmla="*/ 150668 h 1462038"/>
                <a:gd name="connsiteX763" fmla="*/ 2880833 w 8323021"/>
                <a:gd name="connsiteY763" fmla="*/ 90680 h 1462038"/>
                <a:gd name="connsiteX764" fmla="*/ 2886413 w 8323021"/>
                <a:gd name="connsiteY764" fmla="*/ 33482 h 1462038"/>
                <a:gd name="connsiteX765" fmla="*/ 3007785 w 8323021"/>
                <a:gd name="connsiteY765" fmla="*/ 34877 h 1462038"/>
                <a:gd name="connsiteX766" fmla="*/ 3007785 w 8323021"/>
                <a:gd name="connsiteY766" fmla="*/ 94865 h 1462038"/>
                <a:gd name="connsiteX767" fmla="*/ 3011970 w 8323021"/>
                <a:gd name="connsiteY767" fmla="*/ 133927 h 1462038"/>
                <a:gd name="connsiteX768" fmla="*/ 3014760 w 8323021"/>
                <a:gd name="connsiteY768" fmla="*/ 149273 h 1462038"/>
                <a:gd name="connsiteX769" fmla="*/ 3017550 w 8323021"/>
                <a:gd name="connsiteY769" fmla="*/ 90680 h 1462038"/>
                <a:gd name="connsiteX770" fmla="*/ 3010575 w 8323021"/>
                <a:gd name="connsiteY770" fmla="*/ 34877 h 1462038"/>
                <a:gd name="connsiteX771" fmla="*/ 3007785 w 8323021"/>
                <a:gd name="connsiteY771" fmla="*/ 34877 h 14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Lst>
              <a:rect l="l" t="t" r="r" b="b"/>
              <a:pathLst>
                <a:path w="8323021" h="1462038">
                  <a:moveTo>
                    <a:pt x="8323021" y="1459249"/>
                  </a:moveTo>
                  <a:cubicBezTo>
                    <a:pt x="8323021" y="1459249"/>
                    <a:pt x="8304885" y="1459249"/>
                    <a:pt x="8304885" y="1459249"/>
                  </a:cubicBezTo>
                  <a:cubicBezTo>
                    <a:pt x="8299305" y="1459249"/>
                    <a:pt x="2981278" y="1456458"/>
                    <a:pt x="2829215" y="1452273"/>
                  </a:cubicBezTo>
                  <a:cubicBezTo>
                    <a:pt x="2815265" y="1453668"/>
                    <a:pt x="2799919" y="1453668"/>
                    <a:pt x="2791548" y="1452273"/>
                  </a:cubicBezTo>
                  <a:cubicBezTo>
                    <a:pt x="2784573" y="1452273"/>
                    <a:pt x="2777598" y="1450878"/>
                    <a:pt x="2772017" y="1450878"/>
                  </a:cubicBezTo>
                  <a:cubicBezTo>
                    <a:pt x="2762252" y="1449483"/>
                    <a:pt x="2762252" y="1449483"/>
                    <a:pt x="2760857" y="1448088"/>
                  </a:cubicBezTo>
                  <a:cubicBezTo>
                    <a:pt x="2759462" y="1446693"/>
                    <a:pt x="2759462" y="1445298"/>
                    <a:pt x="2760857" y="1443903"/>
                  </a:cubicBezTo>
                  <a:cubicBezTo>
                    <a:pt x="2762252" y="1441113"/>
                    <a:pt x="2763647" y="1441113"/>
                    <a:pt x="2772017" y="1442508"/>
                  </a:cubicBezTo>
                  <a:cubicBezTo>
                    <a:pt x="2777598" y="1442508"/>
                    <a:pt x="2787363" y="1443903"/>
                    <a:pt x="2798524" y="1443903"/>
                  </a:cubicBezTo>
                  <a:cubicBezTo>
                    <a:pt x="2805499" y="1443903"/>
                    <a:pt x="2816660" y="1445298"/>
                    <a:pt x="2830610" y="1445298"/>
                  </a:cubicBezTo>
                  <a:cubicBezTo>
                    <a:pt x="2834796" y="1445298"/>
                    <a:pt x="2837586" y="1443903"/>
                    <a:pt x="2841771" y="1443903"/>
                  </a:cubicBezTo>
                  <a:cubicBezTo>
                    <a:pt x="2852932" y="1442508"/>
                    <a:pt x="2858512" y="1434137"/>
                    <a:pt x="2857117" y="1420187"/>
                  </a:cubicBezTo>
                  <a:cubicBezTo>
                    <a:pt x="2857117" y="1410421"/>
                    <a:pt x="2852932" y="1397865"/>
                    <a:pt x="2847351" y="1388100"/>
                  </a:cubicBezTo>
                  <a:cubicBezTo>
                    <a:pt x="2847351" y="1388100"/>
                    <a:pt x="2847351" y="1386705"/>
                    <a:pt x="2847351" y="1386705"/>
                  </a:cubicBezTo>
                  <a:cubicBezTo>
                    <a:pt x="2834796" y="1381124"/>
                    <a:pt x="2832005" y="1376939"/>
                    <a:pt x="2830610" y="1375544"/>
                  </a:cubicBezTo>
                  <a:cubicBezTo>
                    <a:pt x="2829215" y="1372754"/>
                    <a:pt x="2829215" y="1371359"/>
                    <a:pt x="2830610" y="1368569"/>
                  </a:cubicBezTo>
                  <a:cubicBezTo>
                    <a:pt x="2832005" y="1365779"/>
                    <a:pt x="2834796" y="1364384"/>
                    <a:pt x="2838981" y="1365779"/>
                  </a:cubicBezTo>
                  <a:cubicBezTo>
                    <a:pt x="2843166" y="1367174"/>
                    <a:pt x="2848746" y="1374149"/>
                    <a:pt x="2852932" y="1381124"/>
                  </a:cubicBezTo>
                  <a:cubicBezTo>
                    <a:pt x="2854327" y="1381124"/>
                    <a:pt x="2855722" y="1382519"/>
                    <a:pt x="2857117" y="1382519"/>
                  </a:cubicBezTo>
                  <a:cubicBezTo>
                    <a:pt x="2869672" y="1386705"/>
                    <a:pt x="2885018" y="1392285"/>
                    <a:pt x="2903154" y="1396470"/>
                  </a:cubicBezTo>
                  <a:cubicBezTo>
                    <a:pt x="2942217" y="1406236"/>
                    <a:pt x="2979883" y="1413211"/>
                    <a:pt x="3002205" y="1413211"/>
                  </a:cubicBezTo>
                  <a:cubicBezTo>
                    <a:pt x="3011970" y="1413211"/>
                    <a:pt x="3018946" y="1411816"/>
                    <a:pt x="3021736" y="1407631"/>
                  </a:cubicBezTo>
                  <a:cubicBezTo>
                    <a:pt x="3025921" y="1402051"/>
                    <a:pt x="3021736" y="1389495"/>
                    <a:pt x="3017550" y="1376939"/>
                  </a:cubicBezTo>
                  <a:cubicBezTo>
                    <a:pt x="3013365" y="1365779"/>
                    <a:pt x="3010575" y="1353223"/>
                    <a:pt x="3010575" y="1340667"/>
                  </a:cubicBezTo>
                  <a:cubicBezTo>
                    <a:pt x="3010575" y="1333692"/>
                    <a:pt x="3011970" y="1329507"/>
                    <a:pt x="3016155" y="1326716"/>
                  </a:cubicBezTo>
                  <a:cubicBezTo>
                    <a:pt x="3025921" y="1321136"/>
                    <a:pt x="3044057" y="1333692"/>
                    <a:pt x="3070563" y="1353223"/>
                  </a:cubicBezTo>
                  <a:cubicBezTo>
                    <a:pt x="3083119" y="1362988"/>
                    <a:pt x="3095675" y="1371359"/>
                    <a:pt x="3102650" y="1374149"/>
                  </a:cubicBezTo>
                  <a:cubicBezTo>
                    <a:pt x="3104045" y="1375544"/>
                    <a:pt x="3105440" y="1375544"/>
                    <a:pt x="3106835" y="1375544"/>
                  </a:cubicBezTo>
                  <a:cubicBezTo>
                    <a:pt x="3106835" y="1372754"/>
                    <a:pt x="3102650" y="1362988"/>
                    <a:pt x="3099860" y="1354618"/>
                  </a:cubicBezTo>
                  <a:cubicBezTo>
                    <a:pt x="3092884" y="1336482"/>
                    <a:pt x="3080329" y="1309976"/>
                    <a:pt x="3076144" y="1277889"/>
                  </a:cubicBezTo>
                  <a:cubicBezTo>
                    <a:pt x="3076144" y="1273704"/>
                    <a:pt x="3073353" y="1262543"/>
                    <a:pt x="3080329" y="1259753"/>
                  </a:cubicBezTo>
                  <a:cubicBezTo>
                    <a:pt x="3092884" y="1254173"/>
                    <a:pt x="3119391" y="1279284"/>
                    <a:pt x="3172404" y="1335087"/>
                  </a:cubicBezTo>
                  <a:cubicBezTo>
                    <a:pt x="3200305" y="1364384"/>
                    <a:pt x="3228207" y="1393680"/>
                    <a:pt x="3242158" y="1400655"/>
                  </a:cubicBezTo>
                  <a:cubicBezTo>
                    <a:pt x="3243553" y="1400655"/>
                    <a:pt x="3243553" y="1402051"/>
                    <a:pt x="3244948" y="1402051"/>
                  </a:cubicBezTo>
                  <a:cubicBezTo>
                    <a:pt x="3244948" y="1400655"/>
                    <a:pt x="3244948" y="1397865"/>
                    <a:pt x="3242158" y="1388100"/>
                  </a:cubicBezTo>
                  <a:cubicBezTo>
                    <a:pt x="3239367" y="1381124"/>
                    <a:pt x="3235182" y="1369964"/>
                    <a:pt x="3229602" y="1357408"/>
                  </a:cubicBezTo>
                  <a:cubicBezTo>
                    <a:pt x="3218441" y="1333692"/>
                    <a:pt x="3204490" y="1304395"/>
                    <a:pt x="3190540" y="1276494"/>
                  </a:cubicBezTo>
                  <a:cubicBezTo>
                    <a:pt x="3171009" y="1238827"/>
                    <a:pt x="3154268" y="1205345"/>
                    <a:pt x="3152873" y="1195579"/>
                  </a:cubicBezTo>
                  <a:cubicBezTo>
                    <a:pt x="3151478" y="1187209"/>
                    <a:pt x="3151478" y="1181629"/>
                    <a:pt x="3154268" y="1178839"/>
                  </a:cubicBezTo>
                  <a:cubicBezTo>
                    <a:pt x="3157058" y="1174653"/>
                    <a:pt x="3161243" y="1174653"/>
                    <a:pt x="3164033" y="1173258"/>
                  </a:cubicBezTo>
                  <a:cubicBezTo>
                    <a:pt x="3168219" y="1171863"/>
                    <a:pt x="3172404" y="1170468"/>
                    <a:pt x="3173799" y="1166283"/>
                  </a:cubicBezTo>
                  <a:cubicBezTo>
                    <a:pt x="3175194" y="1160703"/>
                    <a:pt x="3173799" y="1157912"/>
                    <a:pt x="3171009" y="1153727"/>
                  </a:cubicBezTo>
                  <a:cubicBezTo>
                    <a:pt x="3166823" y="1148147"/>
                    <a:pt x="3161243" y="1139776"/>
                    <a:pt x="3172404" y="1123036"/>
                  </a:cubicBezTo>
                  <a:cubicBezTo>
                    <a:pt x="3180774" y="1110480"/>
                    <a:pt x="3210071" y="1044911"/>
                    <a:pt x="3236577" y="966787"/>
                  </a:cubicBezTo>
                  <a:cubicBezTo>
                    <a:pt x="3258899" y="899824"/>
                    <a:pt x="3285405" y="809144"/>
                    <a:pt x="3277035" y="758921"/>
                  </a:cubicBezTo>
                  <a:cubicBezTo>
                    <a:pt x="3265874" y="694747"/>
                    <a:pt x="3205886" y="648710"/>
                    <a:pt x="3159848" y="616623"/>
                  </a:cubicBezTo>
                  <a:cubicBezTo>
                    <a:pt x="3159848" y="616623"/>
                    <a:pt x="3159848" y="616623"/>
                    <a:pt x="3158453" y="616623"/>
                  </a:cubicBezTo>
                  <a:cubicBezTo>
                    <a:pt x="3148687" y="618018"/>
                    <a:pt x="3138922" y="619413"/>
                    <a:pt x="3129156" y="619413"/>
                  </a:cubicBezTo>
                  <a:cubicBezTo>
                    <a:pt x="3127761" y="643130"/>
                    <a:pt x="3122181" y="662661"/>
                    <a:pt x="3111020" y="666846"/>
                  </a:cubicBezTo>
                  <a:cubicBezTo>
                    <a:pt x="3102650" y="669636"/>
                    <a:pt x="3087304" y="673821"/>
                    <a:pt x="3071958" y="676612"/>
                  </a:cubicBezTo>
                  <a:cubicBezTo>
                    <a:pt x="3060798" y="679402"/>
                    <a:pt x="3049637" y="680797"/>
                    <a:pt x="3041267" y="683587"/>
                  </a:cubicBezTo>
                  <a:cubicBezTo>
                    <a:pt x="3031501" y="686377"/>
                    <a:pt x="3027316" y="687772"/>
                    <a:pt x="3027316" y="689167"/>
                  </a:cubicBezTo>
                  <a:cubicBezTo>
                    <a:pt x="3030106" y="691957"/>
                    <a:pt x="3035686" y="694747"/>
                    <a:pt x="3039872" y="697538"/>
                  </a:cubicBezTo>
                  <a:cubicBezTo>
                    <a:pt x="3051032" y="704513"/>
                    <a:pt x="3063588" y="711488"/>
                    <a:pt x="3063588" y="721254"/>
                  </a:cubicBezTo>
                  <a:cubicBezTo>
                    <a:pt x="3063588" y="721254"/>
                    <a:pt x="3063588" y="722649"/>
                    <a:pt x="3063588" y="722649"/>
                  </a:cubicBezTo>
                  <a:cubicBezTo>
                    <a:pt x="3081724" y="703118"/>
                    <a:pt x="3099860" y="687772"/>
                    <a:pt x="3122181" y="679402"/>
                  </a:cubicBezTo>
                  <a:cubicBezTo>
                    <a:pt x="3157058" y="664056"/>
                    <a:pt x="3187750" y="664056"/>
                    <a:pt x="3212861" y="678007"/>
                  </a:cubicBezTo>
                  <a:cubicBezTo>
                    <a:pt x="3240762" y="694747"/>
                    <a:pt x="3258899" y="731019"/>
                    <a:pt x="3264479" y="781242"/>
                  </a:cubicBezTo>
                  <a:cubicBezTo>
                    <a:pt x="3265874" y="796588"/>
                    <a:pt x="3260293" y="821699"/>
                    <a:pt x="3247738" y="852391"/>
                  </a:cubicBezTo>
                  <a:cubicBezTo>
                    <a:pt x="3235182" y="881688"/>
                    <a:pt x="3218441" y="916564"/>
                    <a:pt x="3196120" y="954231"/>
                  </a:cubicBezTo>
                  <a:cubicBezTo>
                    <a:pt x="3151478" y="1030961"/>
                    <a:pt x="3092884" y="1111875"/>
                    <a:pt x="3041267" y="1169073"/>
                  </a:cubicBezTo>
                  <a:cubicBezTo>
                    <a:pt x="3003600" y="1210925"/>
                    <a:pt x="2951982" y="1259753"/>
                    <a:pt x="2915710" y="1259753"/>
                  </a:cubicBezTo>
                  <a:cubicBezTo>
                    <a:pt x="2869672" y="1259753"/>
                    <a:pt x="2804104" y="1254173"/>
                    <a:pt x="2746906" y="1244407"/>
                  </a:cubicBezTo>
                  <a:cubicBezTo>
                    <a:pt x="2725980" y="1241617"/>
                    <a:pt x="2698078" y="1236037"/>
                    <a:pt x="2674362" y="1229061"/>
                  </a:cubicBezTo>
                  <a:cubicBezTo>
                    <a:pt x="2674362" y="1230456"/>
                    <a:pt x="2675757" y="1230456"/>
                    <a:pt x="2675757" y="1231851"/>
                  </a:cubicBezTo>
                  <a:cubicBezTo>
                    <a:pt x="2685523" y="1243012"/>
                    <a:pt x="2688313" y="1263938"/>
                    <a:pt x="2682732" y="1293235"/>
                  </a:cubicBezTo>
                  <a:cubicBezTo>
                    <a:pt x="2679942" y="1304395"/>
                    <a:pt x="2677152" y="1316951"/>
                    <a:pt x="2672967" y="1329507"/>
                  </a:cubicBezTo>
                  <a:cubicBezTo>
                    <a:pt x="2677152" y="1349038"/>
                    <a:pt x="2679942" y="1367174"/>
                    <a:pt x="2678547" y="1378334"/>
                  </a:cubicBezTo>
                  <a:cubicBezTo>
                    <a:pt x="2677152" y="1388100"/>
                    <a:pt x="2670177" y="1395075"/>
                    <a:pt x="2660411" y="1397865"/>
                  </a:cubicBezTo>
                  <a:cubicBezTo>
                    <a:pt x="2657621" y="1399261"/>
                    <a:pt x="2653436" y="1399261"/>
                    <a:pt x="2650646" y="1399261"/>
                  </a:cubicBezTo>
                  <a:cubicBezTo>
                    <a:pt x="2649251" y="1404841"/>
                    <a:pt x="2646460" y="1410421"/>
                    <a:pt x="2646460" y="1416001"/>
                  </a:cubicBezTo>
                  <a:cubicBezTo>
                    <a:pt x="2642275" y="1431347"/>
                    <a:pt x="2643670" y="1436927"/>
                    <a:pt x="2645065" y="1439718"/>
                  </a:cubicBezTo>
                  <a:cubicBezTo>
                    <a:pt x="2645065" y="1439718"/>
                    <a:pt x="2646460" y="1441113"/>
                    <a:pt x="2646460" y="1441113"/>
                  </a:cubicBezTo>
                  <a:cubicBezTo>
                    <a:pt x="2646460" y="1441113"/>
                    <a:pt x="2646460" y="1441113"/>
                    <a:pt x="2647856" y="1441113"/>
                  </a:cubicBezTo>
                  <a:cubicBezTo>
                    <a:pt x="2647856" y="1441113"/>
                    <a:pt x="2649251" y="1441113"/>
                    <a:pt x="2649251" y="1441113"/>
                  </a:cubicBezTo>
                  <a:cubicBezTo>
                    <a:pt x="2653436" y="1441113"/>
                    <a:pt x="2653436" y="1443903"/>
                    <a:pt x="2653436" y="1443903"/>
                  </a:cubicBezTo>
                  <a:cubicBezTo>
                    <a:pt x="2653436" y="1443903"/>
                    <a:pt x="2653436" y="1446693"/>
                    <a:pt x="2649251" y="1448088"/>
                  </a:cubicBezTo>
                  <a:cubicBezTo>
                    <a:pt x="2647856" y="1448088"/>
                    <a:pt x="2647856" y="1448088"/>
                    <a:pt x="2646460" y="1448088"/>
                  </a:cubicBezTo>
                  <a:cubicBezTo>
                    <a:pt x="2639485" y="1448088"/>
                    <a:pt x="2618559" y="1448088"/>
                    <a:pt x="2586472" y="1448088"/>
                  </a:cubicBezTo>
                  <a:cubicBezTo>
                    <a:pt x="2236308" y="1448088"/>
                    <a:pt x="64176" y="1452273"/>
                    <a:pt x="44645" y="1452273"/>
                  </a:cubicBezTo>
                  <a:cubicBezTo>
                    <a:pt x="44645" y="1452273"/>
                    <a:pt x="3" y="1452273"/>
                    <a:pt x="3" y="1452273"/>
                  </a:cubicBezTo>
                  <a:cubicBezTo>
                    <a:pt x="-1392" y="1452273"/>
                    <a:pt x="509205" y="1450878"/>
                    <a:pt x="509205" y="1449483"/>
                  </a:cubicBezTo>
                  <a:cubicBezTo>
                    <a:pt x="509205" y="1448088"/>
                    <a:pt x="43250" y="1445298"/>
                    <a:pt x="44645" y="1445298"/>
                  </a:cubicBezTo>
                  <a:cubicBezTo>
                    <a:pt x="50226" y="1445298"/>
                    <a:pt x="1051890" y="1443903"/>
                    <a:pt x="1580623" y="1442508"/>
                  </a:cubicBezTo>
                  <a:cubicBezTo>
                    <a:pt x="1890330" y="1441113"/>
                    <a:pt x="2137258" y="1441113"/>
                    <a:pt x="2314433" y="1441113"/>
                  </a:cubicBezTo>
                  <a:cubicBezTo>
                    <a:pt x="2419063" y="1441113"/>
                    <a:pt x="2501373" y="1441113"/>
                    <a:pt x="2555781" y="1441113"/>
                  </a:cubicBezTo>
                  <a:cubicBezTo>
                    <a:pt x="2585077" y="1441113"/>
                    <a:pt x="2608793" y="1441113"/>
                    <a:pt x="2624139" y="1441113"/>
                  </a:cubicBezTo>
                  <a:cubicBezTo>
                    <a:pt x="2629720" y="1441113"/>
                    <a:pt x="2633905" y="1441113"/>
                    <a:pt x="2636695" y="1441113"/>
                  </a:cubicBezTo>
                  <a:cubicBezTo>
                    <a:pt x="2633905" y="1432742"/>
                    <a:pt x="2636695" y="1420187"/>
                    <a:pt x="2642275" y="1400655"/>
                  </a:cubicBezTo>
                  <a:cubicBezTo>
                    <a:pt x="2626929" y="1400655"/>
                    <a:pt x="2610189" y="1396470"/>
                    <a:pt x="2597633" y="1392285"/>
                  </a:cubicBezTo>
                  <a:cubicBezTo>
                    <a:pt x="2597633" y="1393680"/>
                    <a:pt x="2597633" y="1395075"/>
                    <a:pt x="2597633" y="1396470"/>
                  </a:cubicBezTo>
                  <a:cubicBezTo>
                    <a:pt x="2599028" y="1407631"/>
                    <a:pt x="2593448" y="1413211"/>
                    <a:pt x="2589262" y="1416001"/>
                  </a:cubicBezTo>
                  <a:cubicBezTo>
                    <a:pt x="2569731" y="1428557"/>
                    <a:pt x="2522299" y="1413211"/>
                    <a:pt x="2498583" y="1396470"/>
                  </a:cubicBezTo>
                  <a:cubicBezTo>
                    <a:pt x="2483237" y="1386705"/>
                    <a:pt x="2480447" y="1350433"/>
                    <a:pt x="2480447" y="1322531"/>
                  </a:cubicBezTo>
                  <a:cubicBezTo>
                    <a:pt x="2480447" y="1289049"/>
                    <a:pt x="2486027" y="1254173"/>
                    <a:pt x="2490212" y="1236037"/>
                  </a:cubicBezTo>
                  <a:cubicBezTo>
                    <a:pt x="2490212" y="1234642"/>
                    <a:pt x="2490212" y="1233246"/>
                    <a:pt x="2491607" y="1233246"/>
                  </a:cubicBezTo>
                  <a:cubicBezTo>
                    <a:pt x="2480447" y="1234642"/>
                    <a:pt x="2470681" y="1234642"/>
                    <a:pt x="2463706" y="1233246"/>
                  </a:cubicBezTo>
                  <a:cubicBezTo>
                    <a:pt x="2435804" y="1227666"/>
                    <a:pt x="2417668" y="1216506"/>
                    <a:pt x="2407903" y="1199765"/>
                  </a:cubicBezTo>
                  <a:cubicBezTo>
                    <a:pt x="2392557" y="1169073"/>
                    <a:pt x="2412088" y="1124431"/>
                    <a:pt x="2430224" y="1085368"/>
                  </a:cubicBezTo>
                  <a:cubicBezTo>
                    <a:pt x="2435804" y="1072813"/>
                    <a:pt x="2444175" y="1063047"/>
                    <a:pt x="2452545" y="1054677"/>
                  </a:cubicBezTo>
                  <a:cubicBezTo>
                    <a:pt x="2451150" y="1043516"/>
                    <a:pt x="2448360" y="1023985"/>
                    <a:pt x="2452545" y="1004454"/>
                  </a:cubicBezTo>
                  <a:cubicBezTo>
                    <a:pt x="2452545" y="1001664"/>
                    <a:pt x="2453940" y="998874"/>
                    <a:pt x="2453940" y="996084"/>
                  </a:cubicBezTo>
                  <a:cubicBezTo>
                    <a:pt x="2452545" y="994689"/>
                    <a:pt x="2452545" y="993294"/>
                    <a:pt x="2451150" y="991898"/>
                  </a:cubicBezTo>
                  <a:cubicBezTo>
                    <a:pt x="2442780" y="973762"/>
                    <a:pt x="2433014" y="947256"/>
                    <a:pt x="2423248" y="915169"/>
                  </a:cubicBezTo>
                  <a:cubicBezTo>
                    <a:pt x="2400927" y="841230"/>
                    <a:pt x="2375816" y="736600"/>
                    <a:pt x="2357680" y="640339"/>
                  </a:cubicBezTo>
                  <a:cubicBezTo>
                    <a:pt x="2349310" y="594302"/>
                    <a:pt x="2343729" y="553845"/>
                    <a:pt x="2339544" y="524548"/>
                  </a:cubicBezTo>
                  <a:cubicBezTo>
                    <a:pt x="2335359" y="479906"/>
                    <a:pt x="2338149" y="470140"/>
                    <a:pt x="2342334" y="465955"/>
                  </a:cubicBezTo>
                  <a:cubicBezTo>
                    <a:pt x="2356285" y="452004"/>
                    <a:pt x="2388372" y="442239"/>
                    <a:pt x="2413483" y="439449"/>
                  </a:cubicBezTo>
                  <a:cubicBezTo>
                    <a:pt x="2428829" y="438054"/>
                    <a:pt x="2445570" y="436659"/>
                    <a:pt x="2458125" y="439449"/>
                  </a:cubicBezTo>
                  <a:cubicBezTo>
                    <a:pt x="2455335" y="400387"/>
                    <a:pt x="2458125" y="397596"/>
                    <a:pt x="2458125" y="396201"/>
                  </a:cubicBezTo>
                  <a:cubicBezTo>
                    <a:pt x="2463706" y="385041"/>
                    <a:pt x="2490212" y="378065"/>
                    <a:pt x="2497187" y="375275"/>
                  </a:cubicBezTo>
                  <a:cubicBezTo>
                    <a:pt x="2519509" y="369695"/>
                    <a:pt x="2543225" y="366905"/>
                    <a:pt x="2562756" y="368300"/>
                  </a:cubicBezTo>
                  <a:cubicBezTo>
                    <a:pt x="2593448" y="371090"/>
                    <a:pt x="2612979" y="382251"/>
                    <a:pt x="2619954" y="403177"/>
                  </a:cubicBezTo>
                  <a:cubicBezTo>
                    <a:pt x="2628325" y="428288"/>
                    <a:pt x="2629720" y="541289"/>
                    <a:pt x="2631115" y="672426"/>
                  </a:cubicBezTo>
                  <a:cubicBezTo>
                    <a:pt x="2631115" y="754736"/>
                    <a:pt x="2632510" y="838440"/>
                    <a:pt x="2635300" y="904009"/>
                  </a:cubicBezTo>
                  <a:cubicBezTo>
                    <a:pt x="2636695" y="938886"/>
                    <a:pt x="2638090" y="965392"/>
                    <a:pt x="2640880" y="984923"/>
                  </a:cubicBezTo>
                  <a:cubicBezTo>
                    <a:pt x="2640880" y="989108"/>
                    <a:pt x="2642275" y="993294"/>
                    <a:pt x="2642275" y="997479"/>
                  </a:cubicBezTo>
                  <a:cubicBezTo>
                    <a:pt x="2643670" y="998874"/>
                    <a:pt x="2645065" y="998874"/>
                    <a:pt x="2646460" y="1000269"/>
                  </a:cubicBezTo>
                  <a:cubicBezTo>
                    <a:pt x="2654831" y="1007244"/>
                    <a:pt x="2659016" y="1011430"/>
                    <a:pt x="2659016" y="1017010"/>
                  </a:cubicBezTo>
                  <a:cubicBezTo>
                    <a:pt x="2659016" y="1019800"/>
                    <a:pt x="2657621" y="1022590"/>
                    <a:pt x="2652041" y="1023985"/>
                  </a:cubicBezTo>
                  <a:cubicBezTo>
                    <a:pt x="2649251" y="1025380"/>
                    <a:pt x="2647856" y="1023985"/>
                    <a:pt x="2646460" y="1022590"/>
                  </a:cubicBezTo>
                  <a:cubicBezTo>
                    <a:pt x="2643670" y="1021195"/>
                    <a:pt x="2640880" y="1015615"/>
                    <a:pt x="2638090" y="1001664"/>
                  </a:cubicBezTo>
                  <a:cubicBezTo>
                    <a:pt x="2621349" y="990503"/>
                    <a:pt x="2593448" y="979343"/>
                    <a:pt x="2565546" y="970972"/>
                  </a:cubicBezTo>
                  <a:cubicBezTo>
                    <a:pt x="2561361" y="969577"/>
                    <a:pt x="2558571" y="969577"/>
                    <a:pt x="2555781" y="968182"/>
                  </a:cubicBezTo>
                  <a:cubicBezTo>
                    <a:pt x="2555781" y="983528"/>
                    <a:pt x="2554386" y="996084"/>
                    <a:pt x="2551595" y="1003059"/>
                  </a:cubicBezTo>
                  <a:cubicBezTo>
                    <a:pt x="2551595" y="1004454"/>
                    <a:pt x="2550200" y="1008639"/>
                    <a:pt x="2546015" y="1008639"/>
                  </a:cubicBezTo>
                  <a:cubicBezTo>
                    <a:pt x="2543225" y="1008639"/>
                    <a:pt x="2541830" y="1007244"/>
                    <a:pt x="2540435" y="1004454"/>
                  </a:cubicBezTo>
                  <a:cubicBezTo>
                    <a:pt x="2536250" y="998874"/>
                    <a:pt x="2532064" y="983528"/>
                    <a:pt x="2527879" y="961207"/>
                  </a:cubicBezTo>
                  <a:cubicBezTo>
                    <a:pt x="2511138" y="958417"/>
                    <a:pt x="2499978" y="959812"/>
                    <a:pt x="2493002" y="962602"/>
                  </a:cubicBezTo>
                  <a:cubicBezTo>
                    <a:pt x="2479051" y="969577"/>
                    <a:pt x="2470681" y="980738"/>
                    <a:pt x="2465101" y="996084"/>
                  </a:cubicBezTo>
                  <a:cubicBezTo>
                    <a:pt x="2474866" y="1015615"/>
                    <a:pt x="2480447" y="1018405"/>
                    <a:pt x="2483237" y="1018405"/>
                  </a:cubicBezTo>
                  <a:cubicBezTo>
                    <a:pt x="2497187" y="1021195"/>
                    <a:pt x="2502768" y="1022590"/>
                    <a:pt x="2502768" y="1026775"/>
                  </a:cubicBezTo>
                  <a:cubicBezTo>
                    <a:pt x="2502768" y="1030961"/>
                    <a:pt x="2498583" y="1033751"/>
                    <a:pt x="2491607" y="1037936"/>
                  </a:cubicBezTo>
                  <a:cubicBezTo>
                    <a:pt x="2484632" y="1042121"/>
                    <a:pt x="2473471" y="1047701"/>
                    <a:pt x="2463706" y="1057467"/>
                  </a:cubicBezTo>
                  <a:cubicBezTo>
                    <a:pt x="2466496" y="1067233"/>
                    <a:pt x="2472076" y="1071418"/>
                    <a:pt x="2483237" y="1075603"/>
                  </a:cubicBezTo>
                  <a:cubicBezTo>
                    <a:pt x="2498583" y="1079788"/>
                    <a:pt x="2522299" y="1081183"/>
                    <a:pt x="2552990" y="1081183"/>
                  </a:cubicBezTo>
                  <a:cubicBezTo>
                    <a:pt x="2599028" y="1081183"/>
                    <a:pt x="2684128" y="1060257"/>
                    <a:pt x="2734350" y="1049097"/>
                  </a:cubicBezTo>
                  <a:cubicBezTo>
                    <a:pt x="2734350" y="1049097"/>
                    <a:pt x="2735745" y="1049097"/>
                    <a:pt x="2735745" y="1049097"/>
                  </a:cubicBezTo>
                  <a:cubicBezTo>
                    <a:pt x="2738535" y="1043516"/>
                    <a:pt x="2741326" y="1036541"/>
                    <a:pt x="2744116" y="1030961"/>
                  </a:cubicBezTo>
                  <a:cubicBezTo>
                    <a:pt x="2735745" y="1033751"/>
                    <a:pt x="2725980" y="1035146"/>
                    <a:pt x="2716214" y="1037936"/>
                  </a:cubicBezTo>
                  <a:cubicBezTo>
                    <a:pt x="2702263" y="1042121"/>
                    <a:pt x="2691103" y="1044911"/>
                    <a:pt x="2682732" y="1047701"/>
                  </a:cubicBezTo>
                  <a:cubicBezTo>
                    <a:pt x="2682732" y="1049097"/>
                    <a:pt x="2681337" y="1049097"/>
                    <a:pt x="2681337" y="1049097"/>
                  </a:cubicBezTo>
                  <a:cubicBezTo>
                    <a:pt x="2678547" y="1051887"/>
                    <a:pt x="2675757" y="1053282"/>
                    <a:pt x="2671572" y="1054677"/>
                  </a:cubicBezTo>
                  <a:cubicBezTo>
                    <a:pt x="2667387" y="1054677"/>
                    <a:pt x="2661806" y="1056072"/>
                    <a:pt x="2661806" y="1050492"/>
                  </a:cubicBezTo>
                  <a:cubicBezTo>
                    <a:pt x="2661806" y="1047701"/>
                    <a:pt x="2664596" y="1044911"/>
                    <a:pt x="2677152" y="1040726"/>
                  </a:cubicBezTo>
                  <a:cubicBezTo>
                    <a:pt x="2679942" y="1028170"/>
                    <a:pt x="2672967" y="997479"/>
                    <a:pt x="2664596" y="963997"/>
                  </a:cubicBezTo>
                  <a:cubicBezTo>
                    <a:pt x="2654831" y="922145"/>
                    <a:pt x="2640880" y="869132"/>
                    <a:pt x="2645065" y="827280"/>
                  </a:cubicBezTo>
                  <a:cubicBezTo>
                    <a:pt x="2650646" y="758921"/>
                    <a:pt x="2689708" y="721254"/>
                    <a:pt x="2731560" y="683587"/>
                  </a:cubicBezTo>
                  <a:cubicBezTo>
                    <a:pt x="2730165" y="683587"/>
                    <a:pt x="2728770" y="682192"/>
                    <a:pt x="2727375" y="680797"/>
                  </a:cubicBezTo>
                  <a:cubicBezTo>
                    <a:pt x="2724585" y="679402"/>
                    <a:pt x="2723190" y="678007"/>
                    <a:pt x="2723190" y="675216"/>
                  </a:cubicBezTo>
                  <a:cubicBezTo>
                    <a:pt x="2721795" y="664056"/>
                    <a:pt x="2748301" y="643130"/>
                    <a:pt x="2802709" y="602672"/>
                  </a:cubicBezTo>
                  <a:cubicBezTo>
                    <a:pt x="2811079" y="597092"/>
                    <a:pt x="2818055" y="591512"/>
                    <a:pt x="2825030" y="585932"/>
                  </a:cubicBezTo>
                  <a:cubicBezTo>
                    <a:pt x="2772017" y="566401"/>
                    <a:pt x="2738535" y="545474"/>
                    <a:pt x="2728770" y="524548"/>
                  </a:cubicBezTo>
                  <a:cubicBezTo>
                    <a:pt x="2720399" y="507807"/>
                    <a:pt x="2720399" y="489671"/>
                    <a:pt x="2727375" y="470140"/>
                  </a:cubicBezTo>
                  <a:cubicBezTo>
                    <a:pt x="2732955" y="452004"/>
                    <a:pt x="2744116" y="435263"/>
                    <a:pt x="2755276" y="417127"/>
                  </a:cubicBezTo>
                  <a:cubicBezTo>
                    <a:pt x="2763647" y="403177"/>
                    <a:pt x="2773412" y="387831"/>
                    <a:pt x="2781783" y="371090"/>
                  </a:cubicBezTo>
                  <a:cubicBezTo>
                    <a:pt x="2785968" y="362720"/>
                    <a:pt x="2788758" y="355744"/>
                    <a:pt x="2791548" y="348769"/>
                  </a:cubicBezTo>
                  <a:cubicBezTo>
                    <a:pt x="2784573" y="327843"/>
                    <a:pt x="2778993" y="312497"/>
                    <a:pt x="2778993" y="304126"/>
                  </a:cubicBezTo>
                  <a:cubicBezTo>
                    <a:pt x="2776202" y="273435"/>
                    <a:pt x="2804104" y="238558"/>
                    <a:pt x="2845956" y="221817"/>
                  </a:cubicBezTo>
                  <a:cubicBezTo>
                    <a:pt x="2871068" y="212051"/>
                    <a:pt x="2933846" y="214842"/>
                    <a:pt x="2970118" y="217632"/>
                  </a:cubicBezTo>
                  <a:cubicBezTo>
                    <a:pt x="3020341" y="221817"/>
                    <a:pt x="3074749" y="230187"/>
                    <a:pt x="3101255" y="238558"/>
                  </a:cubicBezTo>
                  <a:cubicBezTo>
                    <a:pt x="3124971" y="245533"/>
                    <a:pt x="3137527" y="255299"/>
                    <a:pt x="3143107" y="265064"/>
                  </a:cubicBezTo>
                  <a:cubicBezTo>
                    <a:pt x="3147293" y="266459"/>
                    <a:pt x="3151478" y="266459"/>
                    <a:pt x="3154268" y="267854"/>
                  </a:cubicBezTo>
                  <a:cubicBezTo>
                    <a:pt x="3157058" y="267854"/>
                    <a:pt x="3158453" y="269250"/>
                    <a:pt x="3161243" y="269250"/>
                  </a:cubicBezTo>
                  <a:cubicBezTo>
                    <a:pt x="3161243" y="259484"/>
                    <a:pt x="3161243" y="251114"/>
                    <a:pt x="3161243" y="239953"/>
                  </a:cubicBezTo>
                  <a:cubicBezTo>
                    <a:pt x="3154268" y="237163"/>
                    <a:pt x="3147293" y="232978"/>
                    <a:pt x="3138922" y="228792"/>
                  </a:cubicBezTo>
                  <a:cubicBezTo>
                    <a:pt x="3091490" y="207866"/>
                    <a:pt x="3032896" y="191125"/>
                    <a:pt x="2974303" y="181360"/>
                  </a:cubicBezTo>
                  <a:cubicBezTo>
                    <a:pt x="2945007" y="177175"/>
                    <a:pt x="2897574" y="175780"/>
                    <a:pt x="2836191" y="200891"/>
                  </a:cubicBezTo>
                  <a:cubicBezTo>
                    <a:pt x="2822240" y="206471"/>
                    <a:pt x="2809684" y="212051"/>
                    <a:pt x="2797129" y="219027"/>
                  </a:cubicBezTo>
                  <a:cubicBezTo>
                    <a:pt x="2797129" y="228792"/>
                    <a:pt x="2797129" y="238558"/>
                    <a:pt x="2794338" y="245533"/>
                  </a:cubicBezTo>
                  <a:cubicBezTo>
                    <a:pt x="2785968" y="279015"/>
                    <a:pt x="2755276" y="281805"/>
                    <a:pt x="2728770" y="280410"/>
                  </a:cubicBezTo>
                  <a:cubicBezTo>
                    <a:pt x="2724585" y="280410"/>
                    <a:pt x="2723190" y="277620"/>
                    <a:pt x="2721795" y="276225"/>
                  </a:cubicBezTo>
                  <a:cubicBezTo>
                    <a:pt x="2720399" y="273435"/>
                    <a:pt x="2721795" y="269250"/>
                    <a:pt x="2725980" y="263669"/>
                  </a:cubicBezTo>
                  <a:cubicBezTo>
                    <a:pt x="2735745" y="251114"/>
                    <a:pt x="2758066" y="232978"/>
                    <a:pt x="2788758" y="214842"/>
                  </a:cubicBezTo>
                  <a:cubicBezTo>
                    <a:pt x="2788758" y="213446"/>
                    <a:pt x="2788758" y="212051"/>
                    <a:pt x="2788758" y="210656"/>
                  </a:cubicBezTo>
                  <a:cubicBezTo>
                    <a:pt x="2788758" y="192520"/>
                    <a:pt x="2788758" y="168804"/>
                    <a:pt x="2792943" y="146483"/>
                  </a:cubicBezTo>
                  <a:cubicBezTo>
                    <a:pt x="2798524" y="119976"/>
                    <a:pt x="2809684" y="97655"/>
                    <a:pt x="2826425" y="80914"/>
                  </a:cubicBezTo>
                  <a:cubicBezTo>
                    <a:pt x="2879438" y="25111"/>
                    <a:pt x="2889204" y="18136"/>
                    <a:pt x="2894784" y="20926"/>
                  </a:cubicBezTo>
                  <a:cubicBezTo>
                    <a:pt x="2898969" y="16741"/>
                    <a:pt x="2904549" y="13951"/>
                    <a:pt x="2910130" y="12556"/>
                  </a:cubicBezTo>
                  <a:cubicBezTo>
                    <a:pt x="2938031" y="4185"/>
                    <a:pt x="2954772" y="0"/>
                    <a:pt x="2970118" y="0"/>
                  </a:cubicBezTo>
                  <a:cubicBezTo>
                    <a:pt x="2988254" y="0"/>
                    <a:pt x="3000810" y="5580"/>
                    <a:pt x="3011970" y="16741"/>
                  </a:cubicBezTo>
                  <a:cubicBezTo>
                    <a:pt x="3014760" y="19531"/>
                    <a:pt x="3017550" y="23716"/>
                    <a:pt x="3018946" y="29297"/>
                  </a:cubicBezTo>
                  <a:cubicBezTo>
                    <a:pt x="3039872" y="32087"/>
                    <a:pt x="3091490" y="40457"/>
                    <a:pt x="3122181" y="85100"/>
                  </a:cubicBezTo>
                  <a:cubicBezTo>
                    <a:pt x="3138922" y="108816"/>
                    <a:pt x="3151478" y="146483"/>
                    <a:pt x="3159848" y="191125"/>
                  </a:cubicBezTo>
                  <a:cubicBezTo>
                    <a:pt x="3162638" y="206471"/>
                    <a:pt x="3164033" y="221817"/>
                    <a:pt x="3165429" y="237163"/>
                  </a:cubicBezTo>
                  <a:cubicBezTo>
                    <a:pt x="3191935" y="251114"/>
                    <a:pt x="3208676" y="265064"/>
                    <a:pt x="3210071" y="274830"/>
                  </a:cubicBezTo>
                  <a:cubicBezTo>
                    <a:pt x="3211466" y="280410"/>
                    <a:pt x="3210071" y="284595"/>
                    <a:pt x="3205886" y="287386"/>
                  </a:cubicBezTo>
                  <a:cubicBezTo>
                    <a:pt x="3200305" y="291571"/>
                    <a:pt x="3189145" y="292966"/>
                    <a:pt x="3176589" y="291571"/>
                  </a:cubicBezTo>
                  <a:cubicBezTo>
                    <a:pt x="3176589" y="294361"/>
                    <a:pt x="3177984" y="298546"/>
                    <a:pt x="3180774" y="306917"/>
                  </a:cubicBezTo>
                  <a:cubicBezTo>
                    <a:pt x="3183564" y="318077"/>
                    <a:pt x="3187750" y="332028"/>
                    <a:pt x="3193330" y="347374"/>
                  </a:cubicBezTo>
                  <a:cubicBezTo>
                    <a:pt x="3214256" y="412942"/>
                    <a:pt x="3246343" y="511993"/>
                    <a:pt x="3233787" y="566401"/>
                  </a:cubicBezTo>
                  <a:cubicBezTo>
                    <a:pt x="3230997" y="580351"/>
                    <a:pt x="3221232" y="592907"/>
                    <a:pt x="3207281" y="602672"/>
                  </a:cubicBezTo>
                  <a:cubicBezTo>
                    <a:pt x="3197515" y="609648"/>
                    <a:pt x="3184959" y="613833"/>
                    <a:pt x="3171009" y="618018"/>
                  </a:cubicBezTo>
                  <a:cubicBezTo>
                    <a:pt x="3217046" y="650105"/>
                    <a:pt x="3275639" y="696142"/>
                    <a:pt x="3286800" y="761711"/>
                  </a:cubicBezTo>
                  <a:cubicBezTo>
                    <a:pt x="3295170" y="813329"/>
                    <a:pt x="3270059" y="905404"/>
                    <a:pt x="3246343" y="973762"/>
                  </a:cubicBezTo>
                  <a:cubicBezTo>
                    <a:pt x="3219836" y="1051887"/>
                    <a:pt x="3189145" y="1118850"/>
                    <a:pt x="3180774" y="1131406"/>
                  </a:cubicBezTo>
                  <a:cubicBezTo>
                    <a:pt x="3172404" y="1143962"/>
                    <a:pt x="3175194" y="1149542"/>
                    <a:pt x="3179379" y="1155122"/>
                  </a:cubicBezTo>
                  <a:cubicBezTo>
                    <a:pt x="3182169" y="1159308"/>
                    <a:pt x="3186355" y="1164888"/>
                    <a:pt x="3182169" y="1173258"/>
                  </a:cubicBezTo>
                  <a:cubicBezTo>
                    <a:pt x="3179379" y="1181629"/>
                    <a:pt x="3172404" y="1184419"/>
                    <a:pt x="3168219" y="1184419"/>
                  </a:cubicBezTo>
                  <a:cubicBezTo>
                    <a:pt x="3165429" y="1185814"/>
                    <a:pt x="3162638" y="1185814"/>
                    <a:pt x="3162638" y="1187209"/>
                  </a:cubicBezTo>
                  <a:cubicBezTo>
                    <a:pt x="3161243" y="1188604"/>
                    <a:pt x="3161243" y="1192789"/>
                    <a:pt x="3162638" y="1199765"/>
                  </a:cubicBezTo>
                  <a:cubicBezTo>
                    <a:pt x="3164033" y="1209530"/>
                    <a:pt x="3180774" y="1243012"/>
                    <a:pt x="3198910" y="1279284"/>
                  </a:cubicBezTo>
                  <a:cubicBezTo>
                    <a:pt x="3212861" y="1308581"/>
                    <a:pt x="3228207" y="1337877"/>
                    <a:pt x="3239367" y="1361593"/>
                  </a:cubicBezTo>
                  <a:cubicBezTo>
                    <a:pt x="3244948" y="1375544"/>
                    <a:pt x="3249133" y="1385310"/>
                    <a:pt x="3251923" y="1392285"/>
                  </a:cubicBezTo>
                  <a:cubicBezTo>
                    <a:pt x="3254713" y="1402051"/>
                    <a:pt x="3254713" y="1407631"/>
                    <a:pt x="3251923" y="1411816"/>
                  </a:cubicBezTo>
                  <a:cubicBezTo>
                    <a:pt x="3249133" y="1414606"/>
                    <a:pt x="3246343" y="1414606"/>
                    <a:pt x="3242158" y="1411816"/>
                  </a:cubicBezTo>
                  <a:cubicBezTo>
                    <a:pt x="3228207" y="1404841"/>
                    <a:pt x="3200305" y="1375544"/>
                    <a:pt x="3171009" y="1344852"/>
                  </a:cubicBezTo>
                  <a:cubicBezTo>
                    <a:pt x="3152873" y="1325321"/>
                    <a:pt x="3133342" y="1304395"/>
                    <a:pt x="3116601" y="1290445"/>
                  </a:cubicBezTo>
                  <a:cubicBezTo>
                    <a:pt x="3092884" y="1268123"/>
                    <a:pt x="3087304" y="1269518"/>
                    <a:pt x="3085909" y="1270914"/>
                  </a:cubicBezTo>
                  <a:cubicBezTo>
                    <a:pt x="3084514" y="1270914"/>
                    <a:pt x="3084514" y="1273704"/>
                    <a:pt x="3085909" y="1282074"/>
                  </a:cubicBezTo>
                  <a:cubicBezTo>
                    <a:pt x="3091490" y="1312766"/>
                    <a:pt x="3102650" y="1339272"/>
                    <a:pt x="3109626" y="1357408"/>
                  </a:cubicBezTo>
                  <a:cubicBezTo>
                    <a:pt x="3116601" y="1374149"/>
                    <a:pt x="3119391" y="1381124"/>
                    <a:pt x="3115206" y="1385310"/>
                  </a:cubicBezTo>
                  <a:cubicBezTo>
                    <a:pt x="3112416" y="1388100"/>
                    <a:pt x="3106835" y="1386705"/>
                    <a:pt x="3104045" y="1385310"/>
                  </a:cubicBezTo>
                  <a:cubicBezTo>
                    <a:pt x="3095675" y="1381124"/>
                    <a:pt x="3083119" y="1372754"/>
                    <a:pt x="3070563" y="1362988"/>
                  </a:cubicBezTo>
                  <a:cubicBezTo>
                    <a:pt x="3060798" y="1356013"/>
                    <a:pt x="3051032" y="1347643"/>
                    <a:pt x="3041267" y="1343458"/>
                  </a:cubicBezTo>
                  <a:cubicBezTo>
                    <a:pt x="3030106" y="1336482"/>
                    <a:pt x="3025921" y="1336482"/>
                    <a:pt x="3023131" y="1337877"/>
                  </a:cubicBezTo>
                  <a:cubicBezTo>
                    <a:pt x="3021736" y="1339272"/>
                    <a:pt x="3020341" y="1342062"/>
                    <a:pt x="3020341" y="1344852"/>
                  </a:cubicBezTo>
                  <a:cubicBezTo>
                    <a:pt x="3020341" y="1356013"/>
                    <a:pt x="3024526" y="1368569"/>
                    <a:pt x="3027316" y="1379729"/>
                  </a:cubicBezTo>
                  <a:cubicBezTo>
                    <a:pt x="3031501" y="1395075"/>
                    <a:pt x="3035686" y="1409026"/>
                    <a:pt x="3030106" y="1417396"/>
                  </a:cubicBezTo>
                  <a:cubicBezTo>
                    <a:pt x="3025921" y="1422977"/>
                    <a:pt x="3017550" y="1425767"/>
                    <a:pt x="3004995" y="1425767"/>
                  </a:cubicBezTo>
                  <a:cubicBezTo>
                    <a:pt x="2984069" y="1425767"/>
                    <a:pt x="2945007" y="1418791"/>
                    <a:pt x="2905944" y="1409026"/>
                  </a:cubicBezTo>
                  <a:cubicBezTo>
                    <a:pt x="2887808" y="1404841"/>
                    <a:pt x="2872463" y="1399261"/>
                    <a:pt x="2859907" y="1395075"/>
                  </a:cubicBezTo>
                  <a:cubicBezTo>
                    <a:pt x="2865487" y="1407631"/>
                    <a:pt x="2868277" y="1420187"/>
                    <a:pt x="2866882" y="1431347"/>
                  </a:cubicBezTo>
                  <a:cubicBezTo>
                    <a:pt x="2865487" y="1439718"/>
                    <a:pt x="2862697" y="1446693"/>
                    <a:pt x="2857117" y="1450878"/>
                  </a:cubicBezTo>
                  <a:cubicBezTo>
                    <a:pt x="3032896" y="1455064"/>
                    <a:pt x="8303491" y="1457854"/>
                    <a:pt x="8309070" y="1457854"/>
                  </a:cubicBezTo>
                  <a:cubicBezTo>
                    <a:pt x="8310466" y="1457854"/>
                    <a:pt x="3522568" y="1459249"/>
                    <a:pt x="3522568" y="1462039"/>
                  </a:cubicBezTo>
                  <a:cubicBezTo>
                    <a:pt x="3518382" y="1456458"/>
                    <a:pt x="8324417" y="1459249"/>
                    <a:pt x="8323021" y="1459249"/>
                  </a:cubicBezTo>
                  <a:close/>
                  <a:moveTo>
                    <a:pt x="2494397" y="1230456"/>
                  </a:moveTo>
                  <a:cubicBezTo>
                    <a:pt x="2491607" y="1236037"/>
                    <a:pt x="2488817" y="1251382"/>
                    <a:pt x="2486027" y="1273704"/>
                  </a:cubicBezTo>
                  <a:cubicBezTo>
                    <a:pt x="2483237" y="1301605"/>
                    <a:pt x="2481842" y="1330902"/>
                    <a:pt x="2484632" y="1351828"/>
                  </a:cubicBezTo>
                  <a:cubicBezTo>
                    <a:pt x="2486027" y="1365779"/>
                    <a:pt x="2490212" y="1383915"/>
                    <a:pt x="2498583" y="1389495"/>
                  </a:cubicBezTo>
                  <a:cubicBezTo>
                    <a:pt x="2523694" y="1406236"/>
                    <a:pt x="2565546" y="1417396"/>
                    <a:pt x="2580892" y="1409026"/>
                  </a:cubicBezTo>
                  <a:cubicBezTo>
                    <a:pt x="2585077" y="1406236"/>
                    <a:pt x="2586472" y="1402051"/>
                    <a:pt x="2586472" y="1396470"/>
                  </a:cubicBezTo>
                  <a:cubicBezTo>
                    <a:pt x="2586472" y="1393680"/>
                    <a:pt x="2586472" y="1392285"/>
                    <a:pt x="2585077" y="1388100"/>
                  </a:cubicBezTo>
                  <a:cubicBezTo>
                    <a:pt x="2578102" y="1385310"/>
                    <a:pt x="2573917" y="1383915"/>
                    <a:pt x="2572522" y="1382519"/>
                  </a:cubicBezTo>
                  <a:cubicBezTo>
                    <a:pt x="2571126" y="1381124"/>
                    <a:pt x="2569731" y="1379729"/>
                    <a:pt x="2565546" y="1360198"/>
                  </a:cubicBezTo>
                  <a:cubicBezTo>
                    <a:pt x="2562756" y="1347643"/>
                    <a:pt x="2559966" y="1333692"/>
                    <a:pt x="2557176" y="1318346"/>
                  </a:cubicBezTo>
                  <a:cubicBezTo>
                    <a:pt x="2552990" y="1296025"/>
                    <a:pt x="2548805" y="1255568"/>
                    <a:pt x="2554386" y="1238827"/>
                  </a:cubicBezTo>
                  <a:cubicBezTo>
                    <a:pt x="2555781" y="1233246"/>
                    <a:pt x="2558571" y="1233246"/>
                    <a:pt x="2559966" y="1233246"/>
                  </a:cubicBezTo>
                  <a:cubicBezTo>
                    <a:pt x="2564151" y="1233246"/>
                    <a:pt x="2566941" y="1237432"/>
                    <a:pt x="2571126" y="1256963"/>
                  </a:cubicBezTo>
                  <a:cubicBezTo>
                    <a:pt x="2573917" y="1268123"/>
                    <a:pt x="2576707" y="1284864"/>
                    <a:pt x="2579497" y="1304395"/>
                  </a:cubicBezTo>
                  <a:cubicBezTo>
                    <a:pt x="2583682" y="1332297"/>
                    <a:pt x="2587867" y="1362988"/>
                    <a:pt x="2590657" y="1382519"/>
                  </a:cubicBezTo>
                  <a:cubicBezTo>
                    <a:pt x="2594843" y="1383915"/>
                    <a:pt x="2601818" y="1385310"/>
                    <a:pt x="2607398" y="1386705"/>
                  </a:cubicBezTo>
                  <a:cubicBezTo>
                    <a:pt x="2618559" y="1389495"/>
                    <a:pt x="2629720" y="1390890"/>
                    <a:pt x="2638090" y="1390890"/>
                  </a:cubicBezTo>
                  <a:cubicBezTo>
                    <a:pt x="2640880" y="1383915"/>
                    <a:pt x="2643670" y="1375544"/>
                    <a:pt x="2646460" y="1367174"/>
                  </a:cubicBezTo>
                  <a:cubicBezTo>
                    <a:pt x="2650646" y="1354618"/>
                    <a:pt x="2654831" y="1340667"/>
                    <a:pt x="2659016" y="1328112"/>
                  </a:cubicBezTo>
                  <a:cubicBezTo>
                    <a:pt x="2654831" y="1311371"/>
                    <a:pt x="2649251" y="1293235"/>
                    <a:pt x="2642275" y="1270914"/>
                  </a:cubicBezTo>
                  <a:cubicBezTo>
                    <a:pt x="2632510" y="1240222"/>
                    <a:pt x="2622744" y="1215111"/>
                    <a:pt x="2615769" y="1199765"/>
                  </a:cubicBezTo>
                  <a:cubicBezTo>
                    <a:pt x="2606003" y="1203950"/>
                    <a:pt x="2596238" y="1208135"/>
                    <a:pt x="2585077" y="1210925"/>
                  </a:cubicBezTo>
                  <a:cubicBezTo>
                    <a:pt x="2536250" y="1229061"/>
                    <a:pt x="2506953" y="1236037"/>
                    <a:pt x="2495792" y="1231851"/>
                  </a:cubicBezTo>
                  <a:cubicBezTo>
                    <a:pt x="2497187" y="1231851"/>
                    <a:pt x="2495792" y="1231851"/>
                    <a:pt x="2494397" y="1230456"/>
                  </a:cubicBezTo>
                  <a:cubicBezTo>
                    <a:pt x="2494397" y="1230456"/>
                    <a:pt x="2494397" y="1230456"/>
                    <a:pt x="2494397" y="1230456"/>
                  </a:cubicBezTo>
                  <a:close/>
                  <a:moveTo>
                    <a:pt x="2664596" y="1342062"/>
                  </a:moveTo>
                  <a:cubicBezTo>
                    <a:pt x="2661806" y="1351828"/>
                    <a:pt x="2657621" y="1361593"/>
                    <a:pt x="2654831" y="1369964"/>
                  </a:cubicBezTo>
                  <a:cubicBezTo>
                    <a:pt x="2652041" y="1376939"/>
                    <a:pt x="2649251" y="1383915"/>
                    <a:pt x="2647856" y="1390890"/>
                  </a:cubicBezTo>
                  <a:cubicBezTo>
                    <a:pt x="2650646" y="1390890"/>
                    <a:pt x="2653436" y="1389495"/>
                    <a:pt x="2654831" y="1389495"/>
                  </a:cubicBezTo>
                  <a:cubicBezTo>
                    <a:pt x="2661806" y="1386705"/>
                    <a:pt x="2665992" y="1382519"/>
                    <a:pt x="2667387" y="1375544"/>
                  </a:cubicBezTo>
                  <a:cubicBezTo>
                    <a:pt x="2668782" y="1369964"/>
                    <a:pt x="2667387" y="1357408"/>
                    <a:pt x="2664596" y="1342062"/>
                  </a:cubicBezTo>
                  <a:close/>
                  <a:moveTo>
                    <a:pt x="2578102" y="1376939"/>
                  </a:moveTo>
                  <a:cubicBezTo>
                    <a:pt x="2579497" y="1376939"/>
                    <a:pt x="2580892" y="1378334"/>
                    <a:pt x="2583682" y="1379729"/>
                  </a:cubicBezTo>
                  <a:cubicBezTo>
                    <a:pt x="2580892" y="1361593"/>
                    <a:pt x="2578102" y="1333692"/>
                    <a:pt x="2573917" y="1308581"/>
                  </a:cubicBezTo>
                  <a:cubicBezTo>
                    <a:pt x="2566941" y="1263938"/>
                    <a:pt x="2562756" y="1248592"/>
                    <a:pt x="2559966" y="1243012"/>
                  </a:cubicBezTo>
                  <a:cubicBezTo>
                    <a:pt x="2557176" y="1254173"/>
                    <a:pt x="2558571" y="1280679"/>
                    <a:pt x="2564151" y="1315556"/>
                  </a:cubicBezTo>
                  <a:cubicBezTo>
                    <a:pt x="2569731" y="1349038"/>
                    <a:pt x="2575312" y="1374149"/>
                    <a:pt x="2578102" y="1376939"/>
                  </a:cubicBezTo>
                  <a:close/>
                  <a:moveTo>
                    <a:pt x="2624139" y="1198370"/>
                  </a:moveTo>
                  <a:cubicBezTo>
                    <a:pt x="2625534" y="1201160"/>
                    <a:pt x="2626929" y="1203950"/>
                    <a:pt x="2628325" y="1208135"/>
                  </a:cubicBezTo>
                  <a:cubicBezTo>
                    <a:pt x="2635300" y="1223481"/>
                    <a:pt x="2642275" y="1245802"/>
                    <a:pt x="2649251" y="1266728"/>
                  </a:cubicBezTo>
                  <a:cubicBezTo>
                    <a:pt x="2653436" y="1277889"/>
                    <a:pt x="2659016" y="1296025"/>
                    <a:pt x="2664596" y="1315556"/>
                  </a:cubicBezTo>
                  <a:cubicBezTo>
                    <a:pt x="2674362" y="1283469"/>
                    <a:pt x="2678547" y="1252778"/>
                    <a:pt x="2665992" y="1237432"/>
                  </a:cubicBezTo>
                  <a:cubicBezTo>
                    <a:pt x="2663201" y="1234642"/>
                    <a:pt x="2661806" y="1230456"/>
                    <a:pt x="2660411" y="1227666"/>
                  </a:cubicBezTo>
                  <a:cubicBezTo>
                    <a:pt x="2647856" y="1223481"/>
                    <a:pt x="2636695" y="1217901"/>
                    <a:pt x="2633905" y="1213715"/>
                  </a:cubicBezTo>
                  <a:cubicBezTo>
                    <a:pt x="2631115" y="1209530"/>
                    <a:pt x="2631115" y="1203950"/>
                    <a:pt x="2635300" y="1195579"/>
                  </a:cubicBezTo>
                  <a:cubicBezTo>
                    <a:pt x="2631115" y="1195579"/>
                    <a:pt x="2628325" y="1196975"/>
                    <a:pt x="2624139" y="1198370"/>
                  </a:cubicBezTo>
                  <a:close/>
                  <a:moveTo>
                    <a:pt x="2667387" y="1222086"/>
                  </a:moveTo>
                  <a:cubicBezTo>
                    <a:pt x="2684128" y="1227666"/>
                    <a:pt x="2709239" y="1233246"/>
                    <a:pt x="2742721" y="1238827"/>
                  </a:cubicBezTo>
                  <a:cubicBezTo>
                    <a:pt x="2799919" y="1248592"/>
                    <a:pt x="2864092" y="1254173"/>
                    <a:pt x="2910130" y="1254173"/>
                  </a:cubicBezTo>
                  <a:cubicBezTo>
                    <a:pt x="2924080" y="1254173"/>
                    <a:pt x="2942217" y="1245802"/>
                    <a:pt x="2963143" y="1230456"/>
                  </a:cubicBezTo>
                  <a:cubicBezTo>
                    <a:pt x="2982674" y="1215111"/>
                    <a:pt x="3006390" y="1194184"/>
                    <a:pt x="3031501" y="1166283"/>
                  </a:cubicBezTo>
                  <a:cubicBezTo>
                    <a:pt x="3083119" y="1109085"/>
                    <a:pt x="3140317" y="1029565"/>
                    <a:pt x="3186355" y="952836"/>
                  </a:cubicBezTo>
                  <a:cubicBezTo>
                    <a:pt x="3208676" y="915169"/>
                    <a:pt x="3226812" y="880292"/>
                    <a:pt x="3237972" y="850996"/>
                  </a:cubicBezTo>
                  <a:cubicBezTo>
                    <a:pt x="3250528" y="820304"/>
                    <a:pt x="3256108" y="796588"/>
                    <a:pt x="3254713" y="782637"/>
                  </a:cubicBezTo>
                  <a:cubicBezTo>
                    <a:pt x="3251923" y="758921"/>
                    <a:pt x="3246343" y="737995"/>
                    <a:pt x="3237972" y="721254"/>
                  </a:cubicBezTo>
                  <a:cubicBezTo>
                    <a:pt x="3229602" y="704513"/>
                    <a:pt x="3219836" y="691957"/>
                    <a:pt x="3205886" y="684982"/>
                  </a:cubicBezTo>
                  <a:cubicBezTo>
                    <a:pt x="3194725" y="678007"/>
                    <a:pt x="3182169" y="675216"/>
                    <a:pt x="3168219" y="675216"/>
                  </a:cubicBezTo>
                  <a:cubicBezTo>
                    <a:pt x="3154268" y="675216"/>
                    <a:pt x="3137527" y="679402"/>
                    <a:pt x="3122181" y="686377"/>
                  </a:cubicBezTo>
                  <a:cubicBezTo>
                    <a:pt x="3062193" y="712883"/>
                    <a:pt x="3021736" y="785427"/>
                    <a:pt x="2975698" y="870527"/>
                  </a:cubicBezTo>
                  <a:cubicBezTo>
                    <a:pt x="2964538" y="891453"/>
                    <a:pt x="2951982" y="913774"/>
                    <a:pt x="2939426" y="936095"/>
                  </a:cubicBezTo>
                  <a:cubicBezTo>
                    <a:pt x="2921290" y="966787"/>
                    <a:pt x="2904549" y="993294"/>
                    <a:pt x="2886413" y="1012825"/>
                  </a:cubicBezTo>
                  <a:cubicBezTo>
                    <a:pt x="2885018" y="1023985"/>
                    <a:pt x="2878043" y="1039331"/>
                    <a:pt x="2872463" y="1047701"/>
                  </a:cubicBezTo>
                  <a:cubicBezTo>
                    <a:pt x="2862697" y="1067233"/>
                    <a:pt x="2850141" y="1085368"/>
                    <a:pt x="2841771" y="1093739"/>
                  </a:cubicBezTo>
                  <a:cubicBezTo>
                    <a:pt x="2836191" y="1099319"/>
                    <a:pt x="2822240" y="1106295"/>
                    <a:pt x="2804104" y="1114665"/>
                  </a:cubicBezTo>
                  <a:cubicBezTo>
                    <a:pt x="2808289" y="1136986"/>
                    <a:pt x="2772017" y="1153727"/>
                    <a:pt x="2734350" y="1171863"/>
                  </a:cubicBezTo>
                  <a:cubicBezTo>
                    <a:pt x="2703659" y="1187209"/>
                    <a:pt x="2670177" y="1202555"/>
                    <a:pt x="2665992" y="1219296"/>
                  </a:cubicBezTo>
                  <a:cubicBezTo>
                    <a:pt x="2667387" y="1220691"/>
                    <a:pt x="2667387" y="1220691"/>
                    <a:pt x="2667387" y="1222086"/>
                  </a:cubicBezTo>
                  <a:close/>
                  <a:moveTo>
                    <a:pt x="2561361" y="1240222"/>
                  </a:moveTo>
                  <a:cubicBezTo>
                    <a:pt x="2561361" y="1240222"/>
                    <a:pt x="2561361" y="1240222"/>
                    <a:pt x="2561361" y="1240222"/>
                  </a:cubicBezTo>
                  <a:cubicBezTo>
                    <a:pt x="2561361" y="1240222"/>
                    <a:pt x="2561361" y="1240222"/>
                    <a:pt x="2561361" y="1240222"/>
                  </a:cubicBezTo>
                  <a:close/>
                  <a:moveTo>
                    <a:pt x="2449755" y="1060257"/>
                  </a:moveTo>
                  <a:cubicBezTo>
                    <a:pt x="2442780" y="1067233"/>
                    <a:pt x="2437199" y="1075603"/>
                    <a:pt x="2431619" y="1085368"/>
                  </a:cubicBezTo>
                  <a:cubicBezTo>
                    <a:pt x="2413483" y="1123036"/>
                    <a:pt x="2395347" y="1166283"/>
                    <a:pt x="2409298" y="1194184"/>
                  </a:cubicBezTo>
                  <a:cubicBezTo>
                    <a:pt x="2417668" y="1209530"/>
                    <a:pt x="2433014" y="1219296"/>
                    <a:pt x="2459520" y="1224876"/>
                  </a:cubicBezTo>
                  <a:cubicBezTo>
                    <a:pt x="2466496" y="1226271"/>
                    <a:pt x="2476261" y="1226271"/>
                    <a:pt x="2488817" y="1224876"/>
                  </a:cubicBezTo>
                  <a:cubicBezTo>
                    <a:pt x="2490212" y="1223481"/>
                    <a:pt x="2491607" y="1222086"/>
                    <a:pt x="2493002" y="1222086"/>
                  </a:cubicBezTo>
                  <a:cubicBezTo>
                    <a:pt x="2494397" y="1222086"/>
                    <a:pt x="2495792" y="1222086"/>
                    <a:pt x="2497187" y="1223481"/>
                  </a:cubicBezTo>
                  <a:cubicBezTo>
                    <a:pt x="2511138" y="1222086"/>
                    <a:pt x="2527879" y="1217901"/>
                    <a:pt x="2547410" y="1212320"/>
                  </a:cubicBezTo>
                  <a:cubicBezTo>
                    <a:pt x="2562756" y="1208135"/>
                    <a:pt x="2578102" y="1202555"/>
                    <a:pt x="2589262" y="1196975"/>
                  </a:cubicBezTo>
                  <a:cubicBezTo>
                    <a:pt x="2606003" y="1188604"/>
                    <a:pt x="2606003" y="1184419"/>
                    <a:pt x="2606003" y="1184419"/>
                  </a:cubicBezTo>
                  <a:cubicBezTo>
                    <a:pt x="2606003" y="1181629"/>
                    <a:pt x="2608793" y="1180234"/>
                    <a:pt x="2611584" y="1180234"/>
                  </a:cubicBezTo>
                  <a:cubicBezTo>
                    <a:pt x="2612979" y="1180234"/>
                    <a:pt x="2615769" y="1181629"/>
                    <a:pt x="2619954" y="1189999"/>
                  </a:cubicBezTo>
                  <a:cubicBezTo>
                    <a:pt x="2619954" y="1191394"/>
                    <a:pt x="2621349" y="1191394"/>
                    <a:pt x="2621349" y="1192789"/>
                  </a:cubicBezTo>
                  <a:cubicBezTo>
                    <a:pt x="2628325" y="1189999"/>
                    <a:pt x="2633905" y="1187209"/>
                    <a:pt x="2639485" y="1185814"/>
                  </a:cubicBezTo>
                  <a:cubicBezTo>
                    <a:pt x="2646460" y="1171863"/>
                    <a:pt x="2659016" y="1155122"/>
                    <a:pt x="2674362" y="1131406"/>
                  </a:cubicBezTo>
                  <a:cubicBezTo>
                    <a:pt x="2691103" y="1107690"/>
                    <a:pt x="2710634" y="1079788"/>
                    <a:pt x="2724585" y="1053282"/>
                  </a:cubicBezTo>
                  <a:cubicBezTo>
                    <a:pt x="2672967" y="1065837"/>
                    <a:pt x="2592053" y="1085368"/>
                    <a:pt x="2546015" y="1085368"/>
                  </a:cubicBezTo>
                  <a:cubicBezTo>
                    <a:pt x="2513928" y="1085368"/>
                    <a:pt x="2490212" y="1083973"/>
                    <a:pt x="2474866" y="1079788"/>
                  </a:cubicBezTo>
                  <a:cubicBezTo>
                    <a:pt x="2460916" y="1075603"/>
                    <a:pt x="2453940" y="1070023"/>
                    <a:pt x="2449755" y="1060257"/>
                  </a:cubicBezTo>
                  <a:close/>
                  <a:moveTo>
                    <a:pt x="2645065" y="1189999"/>
                  </a:moveTo>
                  <a:cubicBezTo>
                    <a:pt x="2639485" y="1202555"/>
                    <a:pt x="2639485" y="1206740"/>
                    <a:pt x="2640880" y="1208135"/>
                  </a:cubicBezTo>
                  <a:cubicBezTo>
                    <a:pt x="2642275" y="1210925"/>
                    <a:pt x="2649251" y="1215111"/>
                    <a:pt x="2661806" y="1219296"/>
                  </a:cubicBezTo>
                  <a:cubicBezTo>
                    <a:pt x="2661806" y="1219296"/>
                    <a:pt x="2661806" y="1217901"/>
                    <a:pt x="2661806" y="1217901"/>
                  </a:cubicBezTo>
                  <a:cubicBezTo>
                    <a:pt x="2665992" y="1198370"/>
                    <a:pt x="2699473" y="1183024"/>
                    <a:pt x="2734350" y="1166283"/>
                  </a:cubicBezTo>
                  <a:cubicBezTo>
                    <a:pt x="2752486" y="1157912"/>
                    <a:pt x="2770622" y="1148147"/>
                    <a:pt x="2783178" y="1139776"/>
                  </a:cubicBezTo>
                  <a:cubicBezTo>
                    <a:pt x="2794338" y="1131406"/>
                    <a:pt x="2801314" y="1124431"/>
                    <a:pt x="2799919" y="1117455"/>
                  </a:cubicBezTo>
                  <a:cubicBezTo>
                    <a:pt x="2792943" y="1120245"/>
                    <a:pt x="2784573" y="1124431"/>
                    <a:pt x="2776202" y="1127221"/>
                  </a:cubicBezTo>
                  <a:cubicBezTo>
                    <a:pt x="2738535" y="1142567"/>
                    <a:pt x="2691103" y="1163493"/>
                    <a:pt x="2659016" y="1184419"/>
                  </a:cubicBezTo>
                  <a:cubicBezTo>
                    <a:pt x="2659016" y="1184419"/>
                    <a:pt x="2659016" y="1184419"/>
                    <a:pt x="2659016" y="1184419"/>
                  </a:cubicBezTo>
                  <a:cubicBezTo>
                    <a:pt x="2656226" y="1184419"/>
                    <a:pt x="2652041" y="1187209"/>
                    <a:pt x="2645065" y="1189999"/>
                  </a:cubicBezTo>
                  <a:close/>
                  <a:moveTo>
                    <a:pt x="2611584" y="1188604"/>
                  </a:moveTo>
                  <a:cubicBezTo>
                    <a:pt x="2607398" y="1194184"/>
                    <a:pt x="2599028" y="1198370"/>
                    <a:pt x="2592053" y="1201160"/>
                  </a:cubicBezTo>
                  <a:cubicBezTo>
                    <a:pt x="2587867" y="1203950"/>
                    <a:pt x="2582287" y="1205345"/>
                    <a:pt x="2575312" y="1208135"/>
                  </a:cubicBezTo>
                  <a:cubicBezTo>
                    <a:pt x="2578102" y="1206740"/>
                    <a:pt x="2580892" y="1206740"/>
                    <a:pt x="2583682" y="1205345"/>
                  </a:cubicBezTo>
                  <a:cubicBezTo>
                    <a:pt x="2593448" y="1201160"/>
                    <a:pt x="2604608" y="1196975"/>
                    <a:pt x="2612979" y="1194184"/>
                  </a:cubicBezTo>
                  <a:cubicBezTo>
                    <a:pt x="2614374" y="1192789"/>
                    <a:pt x="2612979" y="1189999"/>
                    <a:pt x="2611584" y="1188604"/>
                  </a:cubicBezTo>
                  <a:close/>
                  <a:moveTo>
                    <a:pt x="2732955" y="1050492"/>
                  </a:moveTo>
                  <a:cubicBezTo>
                    <a:pt x="2717609" y="1078393"/>
                    <a:pt x="2698078" y="1109085"/>
                    <a:pt x="2679942" y="1134196"/>
                  </a:cubicBezTo>
                  <a:cubicBezTo>
                    <a:pt x="2668782" y="1150937"/>
                    <a:pt x="2657621" y="1166283"/>
                    <a:pt x="2649251" y="1180234"/>
                  </a:cubicBezTo>
                  <a:cubicBezTo>
                    <a:pt x="2650646" y="1178839"/>
                    <a:pt x="2652041" y="1178839"/>
                    <a:pt x="2652041" y="1178839"/>
                  </a:cubicBezTo>
                  <a:cubicBezTo>
                    <a:pt x="2684128" y="1156517"/>
                    <a:pt x="2732955" y="1136986"/>
                    <a:pt x="2770622" y="1121640"/>
                  </a:cubicBezTo>
                  <a:cubicBezTo>
                    <a:pt x="2778993" y="1117455"/>
                    <a:pt x="2788758" y="1114665"/>
                    <a:pt x="2795734" y="1110480"/>
                  </a:cubicBezTo>
                  <a:cubicBezTo>
                    <a:pt x="2794338" y="1106295"/>
                    <a:pt x="2794338" y="1102109"/>
                    <a:pt x="2792943" y="1099319"/>
                  </a:cubicBezTo>
                  <a:cubicBezTo>
                    <a:pt x="2791548" y="1090949"/>
                    <a:pt x="2788758" y="1082578"/>
                    <a:pt x="2787363" y="1074208"/>
                  </a:cubicBezTo>
                  <a:cubicBezTo>
                    <a:pt x="2778993" y="1075603"/>
                    <a:pt x="2770622" y="1075603"/>
                    <a:pt x="2762252" y="1075603"/>
                  </a:cubicBezTo>
                  <a:lnTo>
                    <a:pt x="2760857" y="1075603"/>
                  </a:lnTo>
                  <a:cubicBezTo>
                    <a:pt x="2751091" y="1075603"/>
                    <a:pt x="2749696" y="1071418"/>
                    <a:pt x="2749696" y="1068628"/>
                  </a:cubicBezTo>
                  <a:cubicBezTo>
                    <a:pt x="2749696" y="1065837"/>
                    <a:pt x="2751091" y="1060257"/>
                    <a:pt x="2766437" y="1049097"/>
                  </a:cubicBezTo>
                  <a:cubicBezTo>
                    <a:pt x="2769227" y="1047701"/>
                    <a:pt x="2770622" y="1046306"/>
                    <a:pt x="2773412" y="1044911"/>
                  </a:cubicBezTo>
                  <a:cubicBezTo>
                    <a:pt x="2772017" y="1043516"/>
                    <a:pt x="2770622" y="1043516"/>
                    <a:pt x="2769227" y="1043516"/>
                  </a:cubicBezTo>
                  <a:cubicBezTo>
                    <a:pt x="2767832" y="1042121"/>
                    <a:pt x="2752486" y="1046306"/>
                    <a:pt x="2732955" y="1050492"/>
                  </a:cubicBezTo>
                  <a:close/>
                  <a:moveTo>
                    <a:pt x="2795734" y="1072813"/>
                  </a:moveTo>
                  <a:cubicBezTo>
                    <a:pt x="2797129" y="1079788"/>
                    <a:pt x="2799919" y="1088159"/>
                    <a:pt x="2801314" y="1096529"/>
                  </a:cubicBezTo>
                  <a:cubicBezTo>
                    <a:pt x="2802709" y="1099319"/>
                    <a:pt x="2802709" y="1103505"/>
                    <a:pt x="2804104" y="1106295"/>
                  </a:cubicBezTo>
                  <a:cubicBezTo>
                    <a:pt x="2820845" y="1099319"/>
                    <a:pt x="2833401" y="1092344"/>
                    <a:pt x="2838981" y="1088159"/>
                  </a:cubicBezTo>
                  <a:cubicBezTo>
                    <a:pt x="2847351" y="1081183"/>
                    <a:pt x="2858512" y="1063047"/>
                    <a:pt x="2868277" y="1043516"/>
                  </a:cubicBezTo>
                  <a:cubicBezTo>
                    <a:pt x="2872463" y="1035146"/>
                    <a:pt x="2875253" y="1028170"/>
                    <a:pt x="2876648" y="1022590"/>
                  </a:cubicBezTo>
                  <a:cubicBezTo>
                    <a:pt x="2862697" y="1036541"/>
                    <a:pt x="2850141" y="1047701"/>
                    <a:pt x="2837586" y="1056072"/>
                  </a:cubicBezTo>
                  <a:cubicBezTo>
                    <a:pt x="2822240" y="1067233"/>
                    <a:pt x="2808289" y="1071418"/>
                    <a:pt x="2795734" y="1072813"/>
                  </a:cubicBezTo>
                  <a:close/>
                  <a:moveTo>
                    <a:pt x="2758066" y="1067233"/>
                  </a:moveTo>
                  <a:cubicBezTo>
                    <a:pt x="2758066" y="1067233"/>
                    <a:pt x="2759462" y="1067233"/>
                    <a:pt x="2762252" y="1067233"/>
                  </a:cubicBezTo>
                  <a:lnTo>
                    <a:pt x="2763647" y="1067233"/>
                  </a:lnTo>
                  <a:cubicBezTo>
                    <a:pt x="2770622" y="1067233"/>
                    <a:pt x="2778993" y="1067233"/>
                    <a:pt x="2785968" y="1065837"/>
                  </a:cubicBezTo>
                  <a:cubicBezTo>
                    <a:pt x="2783178" y="1058862"/>
                    <a:pt x="2781783" y="1051887"/>
                    <a:pt x="2778993" y="1047701"/>
                  </a:cubicBezTo>
                  <a:cubicBezTo>
                    <a:pt x="2776202" y="1049097"/>
                    <a:pt x="2774807" y="1050492"/>
                    <a:pt x="2773412" y="1051887"/>
                  </a:cubicBezTo>
                  <a:cubicBezTo>
                    <a:pt x="2762252" y="1063047"/>
                    <a:pt x="2759462" y="1065837"/>
                    <a:pt x="2758066" y="1067233"/>
                  </a:cubicBezTo>
                  <a:close/>
                  <a:moveTo>
                    <a:pt x="2785968" y="1046306"/>
                  </a:moveTo>
                  <a:cubicBezTo>
                    <a:pt x="2788758" y="1051887"/>
                    <a:pt x="2791548" y="1058862"/>
                    <a:pt x="2794338" y="1067233"/>
                  </a:cubicBezTo>
                  <a:cubicBezTo>
                    <a:pt x="2806894" y="1065837"/>
                    <a:pt x="2819450" y="1061652"/>
                    <a:pt x="2834796" y="1051887"/>
                  </a:cubicBezTo>
                  <a:cubicBezTo>
                    <a:pt x="2850141" y="1042121"/>
                    <a:pt x="2865487" y="1028170"/>
                    <a:pt x="2882228" y="1010034"/>
                  </a:cubicBezTo>
                  <a:cubicBezTo>
                    <a:pt x="2882228" y="1007244"/>
                    <a:pt x="2882228" y="1004454"/>
                    <a:pt x="2882228" y="1003059"/>
                  </a:cubicBezTo>
                  <a:cubicBezTo>
                    <a:pt x="2882228" y="1001664"/>
                    <a:pt x="2880833" y="1001664"/>
                    <a:pt x="2879438" y="1001664"/>
                  </a:cubicBezTo>
                  <a:cubicBezTo>
                    <a:pt x="2871068" y="1001664"/>
                    <a:pt x="2841771" y="1015615"/>
                    <a:pt x="2812474" y="1030961"/>
                  </a:cubicBezTo>
                  <a:cubicBezTo>
                    <a:pt x="2801314" y="1036541"/>
                    <a:pt x="2792943" y="1040726"/>
                    <a:pt x="2785968" y="1046306"/>
                  </a:cubicBezTo>
                  <a:close/>
                  <a:moveTo>
                    <a:pt x="2453940" y="1003059"/>
                  </a:moveTo>
                  <a:cubicBezTo>
                    <a:pt x="2453940" y="1003059"/>
                    <a:pt x="2453940" y="1003059"/>
                    <a:pt x="2453940" y="1003059"/>
                  </a:cubicBezTo>
                  <a:cubicBezTo>
                    <a:pt x="2451150" y="1019800"/>
                    <a:pt x="2452545" y="1036541"/>
                    <a:pt x="2453940" y="1046306"/>
                  </a:cubicBezTo>
                  <a:cubicBezTo>
                    <a:pt x="2463706" y="1037936"/>
                    <a:pt x="2473471" y="1032356"/>
                    <a:pt x="2480447" y="1028170"/>
                  </a:cubicBezTo>
                  <a:cubicBezTo>
                    <a:pt x="2483237" y="1026775"/>
                    <a:pt x="2484632" y="1025380"/>
                    <a:pt x="2486027" y="1025380"/>
                  </a:cubicBezTo>
                  <a:cubicBezTo>
                    <a:pt x="2483237" y="1025380"/>
                    <a:pt x="2480447" y="1023985"/>
                    <a:pt x="2473471" y="1022590"/>
                  </a:cubicBezTo>
                  <a:cubicBezTo>
                    <a:pt x="2467891" y="1021195"/>
                    <a:pt x="2460916" y="1014220"/>
                    <a:pt x="2453940" y="1003059"/>
                  </a:cubicBezTo>
                  <a:close/>
                  <a:moveTo>
                    <a:pt x="2745511" y="1023985"/>
                  </a:moveTo>
                  <a:cubicBezTo>
                    <a:pt x="2742721" y="1029565"/>
                    <a:pt x="2741326" y="1035146"/>
                    <a:pt x="2737140" y="1042121"/>
                  </a:cubicBezTo>
                  <a:cubicBezTo>
                    <a:pt x="2756671" y="1037936"/>
                    <a:pt x="2767832" y="1035146"/>
                    <a:pt x="2772017" y="1035146"/>
                  </a:cubicBezTo>
                  <a:cubicBezTo>
                    <a:pt x="2776202" y="1035146"/>
                    <a:pt x="2778993" y="1036541"/>
                    <a:pt x="2781783" y="1039331"/>
                  </a:cubicBezTo>
                  <a:cubicBezTo>
                    <a:pt x="2788758" y="1035146"/>
                    <a:pt x="2797129" y="1029565"/>
                    <a:pt x="2806894" y="1023985"/>
                  </a:cubicBezTo>
                  <a:cubicBezTo>
                    <a:pt x="2832005" y="1010034"/>
                    <a:pt x="2865487" y="993294"/>
                    <a:pt x="2878043" y="993294"/>
                  </a:cubicBezTo>
                  <a:cubicBezTo>
                    <a:pt x="2882228" y="993294"/>
                    <a:pt x="2886413" y="994689"/>
                    <a:pt x="2887808" y="998874"/>
                  </a:cubicBezTo>
                  <a:cubicBezTo>
                    <a:pt x="2887808" y="998874"/>
                    <a:pt x="2887808" y="1000269"/>
                    <a:pt x="2887808" y="1000269"/>
                  </a:cubicBezTo>
                  <a:cubicBezTo>
                    <a:pt x="2903154" y="980738"/>
                    <a:pt x="2918500" y="958417"/>
                    <a:pt x="2933846" y="930515"/>
                  </a:cubicBezTo>
                  <a:cubicBezTo>
                    <a:pt x="2946402" y="908194"/>
                    <a:pt x="2958957" y="885873"/>
                    <a:pt x="2970118" y="864947"/>
                  </a:cubicBezTo>
                  <a:cubicBezTo>
                    <a:pt x="2992439" y="823094"/>
                    <a:pt x="3013365" y="784032"/>
                    <a:pt x="3037081" y="751945"/>
                  </a:cubicBezTo>
                  <a:cubicBezTo>
                    <a:pt x="3027316" y="761711"/>
                    <a:pt x="3014760" y="775662"/>
                    <a:pt x="2999414" y="791008"/>
                  </a:cubicBezTo>
                  <a:cubicBezTo>
                    <a:pt x="2958957" y="832860"/>
                    <a:pt x="2901759" y="888663"/>
                    <a:pt x="2855722" y="936095"/>
                  </a:cubicBezTo>
                  <a:cubicBezTo>
                    <a:pt x="2770622" y="1019800"/>
                    <a:pt x="2765042" y="1019800"/>
                    <a:pt x="2762252" y="1019800"/>
                  </a:cubicBezTo>
                  <a:cubicBezTo>
                    <a:pt x="2759462" y="1021195"/>
                    <a:pt x="2752486" y="1022590"/>
                    <a:pt x="2745511" y="1023985"/>
                  </a:cubicBezTo>
                  <a:close/>
                  <a:moveTo>
                    <a:pt x="2732955" y="683587"/>
                  </a:moveTo>
                  <a:cubicBezTo>
                    <a:pt x="2712029" y="703118"/>
                    <a:pt x="2691103" y="721254"/>
                    <a:pt x="2675757" y="743575"/>
                  </a:cubicBezTo>
                  <a:cubicBezTo>
                    <a:pt x="2657621" y="768686"/>
                    <a:pt x="2647856" y="795193"/>
                    <a:pt x="2645065" y="825885"/>
                  </a:cubicBezTo>
                  <a:cubicBezTo>
                    <a:pt x="2640880" y="864947"/>
                    <a:pt x="2654831" y="917959"/>
                    <a:pt x="2664596" y="959812"/>
                  </a:cubicBezTo>
                  <a:cubicBezTo>
                    <a:pt x="2672967" y="993294"/>
                    <a:pt x="2678547" y="1019800"/>
                    <a:pt x="2677152" y="1035146"/>
                  </a:cubicBezTo>
                  <a:cubicBezTo>
                    <a:pt x="2684128" y="1032356"/>
                    <a:pt x="2693893" y="1029565"/>
                    <a:pt x="2703659" y="1026775"/>
                  </a:cubicBezTo>
                  <a:cubicBezTo>
                    <a:pt x="2714819" y="1023985"/>
                    <a:pt x="2728770" y="1019800"/>
                    <a:pt x="2739931" y="1017010"/>
                  </a:cubicBezTo>
                  <a:cubicBezTo>
                    <a:pt x="2741326" y="1011430"/>
                    <a:pt x="2742721" y="1007244"/>
                    <a:pt x="2744116" y="1001664"/>
                  </a:cubicBezTo>
                  <a:cubicBezTo>
                    <a:pt x="2744116" y="1001664"/>
                    <a:pt x="2744116" y="1000269"/>
                    <a:pt x="2744116" y="1000269"/>
                  </a:cubicBezTo>
                  <a:cubicBezTo>
                    <a:pt x="2738535" y="990503"/>
                    <a:pt x="2732955" y="972367"/>
                    <a:pt x="2725980" y="933305"/>
                  </a:cubicBezTo>
                  <a:cubicBezTo>
                    <a:pt x="2719004" y="895638"/>
                    <a:pt x="2713424" y="848206"/>
                    <a:pt x="2709239" y="814724"/>
                  </a:cubicBezTo>
                  <a:cubicBezTo>
                    <a:pt x="2706449" y="796588"/>
                    <a:pt x="2705054" y="781242"/>
                    <a:pt x="2703659" y="771477"/>
                  </a:cubicBezTo>
                  <a:cubicBezTo>
                    <a:pt x="2700868" y="754736"/>
                    <a:pt x="2705054" y="742180"/>
                    <a:pt x="2717609" y="731019"/>
                  </a:cubicBezTo>
                  <a:cubicBezTo>
                    <a:pt x="2727375" y="721254"/>
                    <a:pt x="2739931" y="715674"/>
                    <a:pt x="2751091" y="710093"/>
                  </a:cubicBezTo>
                  <a:cubicBezTo>
                    <a:pt x="2759462" y="705908"/>
                    <a:pt x="2767832" y="701723"/>
                    <a:pt x="2770622" y="698933"/>
                  </a:cubicBezTo>
                  <a:cubicBezTo>
                    <a:pt x="2772017" y="697538"/>
                    <a:pt x="2772017" y="696142"/>
                    <a:pt x="2772017" y="696142"/>
                  </a:cubicBezTo>
                  <a:cubicBezTo>
                    <a:pt x="2770622" y="693352"/>
                    <a:pt x="2760857" y="690562"/>
                    <a:pt x="2751091" y="687772"/>
                  </a:cubicBezTo>
                  <a:cubicBezTo>
                    <a:pt x="2744116" y="687772"/>
                    <a:pt x="2738535" y="686377"/>
                    <a:pt x="2732955" y="683587"/>
                  </a:cubicBezTo>
                  <a:close/>
                  <a:moveTo>
                    <a:pt x="2749696" y="1010034"/>
                  </a:moveTo>
                  <a:cubicBezTo>
                    <a:pt x="2749696" y="1012825"/>
                    <a:pt x="2748301" y="1014220"/>
                    <a:pt x="2748301" y="1017010"/>
                  </a:cubicBezTo>
                  <a:cubicBezTo>
                    <a:pt x="2753881" y="1015615"/>
                    <a:pt x="2758066" y="1014220"/>
                    <a:pt x="2760857" y="1014220"/>
                  </a:cubicBezTo>
                  <a:cubicBezTo>
                    <a:pt x="2762252" y="1014220"/>
                    <a:pt x="2767832" y="1010034"/>
                    <a:pt x="2790153" y="989108"/>
                  </a:cubicBezTo>
                  <a:cubicBezTo>
                    <a:pt x="2805499" y="975158"/>
                    <a:pt x="2825030" y="955627"/>
                    <a:pt x="2851537" y="930515"/>
                  </a:cubicBezTo>
                  <a:cubicBezTo>
                    <a:pt x="2898969" y="884478"/>
                    <a:pt x="2953377" y="828675"/>
                    <a:pt x="2993834" y="788218"/>
                  </a:cubicBezTo>
                  <a:cubicBezTo>
                    <a:pt x="3023131" y="758921"/>
                    <a:pt x="3044057" y="736600"/>
                    <a:pt x="3049637" y="732415"/>
                  </a:cubicBezTo>
                  <a:cubicBezTo>
                    <a:pt x="3052427" y="729624"/>
                    <a:pt x="3053823" y="726834"/>
                    <a:pt x="3053823" y="724044"/>
                  </a:cubicBezTo>
                  <a:cubicBezTo>
                    <a:pt x="3052427" y="717069"/>
                    <a:pt x="3041267" y="711488"/>
                    <a:pt x="3032896" y="705908"/>
                  </a:cubicBezTo>
                  <a:cubicBezTo>
                    <a:pt x="3025921" y="701723"/>
                    <a:pt x="3020341" y="698933"/>
                    <a:pt x="3017550" y="694747"/>
                  </a:cubicBezTo>
                  <a:cubicBezTo>
                    <a:pt x="3016155" y="693352"/>
                    <a:pt x="3016155" y="690562"/>
                    <a:pt x="3016155" y="689167"/>
                  </a:cubicBezTo>
                  <a:cubicBezTo>
                    <a:pt x="3018946" y="682192"/>
                    <a:pt x="3032896" y="679402"/>
                    <a:pt x="3066378" y="672426"/>
                  </a:cubicBezTo>
                  <a:cubicBezTo>
                    <a:pt x="3080329" y="669636"/>
                    <a:pt x="3095675" y="666846"/>
                    <a:pt x="3104045" y="662661"/>
                  </a:cubicBezTo>
                  <a:cubicBezTo>
                    <a:pt x="3106835" y="661266"/>
                    <a:pt x="3111020" y="657080"/>
                    <a:pt x="3115206" y="640339"/>
                  </a:cubicBezTo>
                  <a:cubicBezTo>
                    <a:pt x="3116601" y="634759"/>
                    <a:pt x="3116601" y="629179"/>
                    <a:pt x="3117996" y="622204"/>
                  </a:cubicBezTo>
                  <a:cubicBezTo>
                    <a:pt x="3098465" y="622204"/>
                    <a:pt x="3077539" y="622204"/>
                    <a:pt x="3056613" y="618018"/>
                  </a:cubicBezTo>
                  <a:cubicBezTo>
                    <a:pt x="3051032" y="616623"/>
                    <a:pt x="3044057" y="616623"/>
                    <a:pt x="3038477" y="615228"/>
                  </a:cubicBezTo>
                  <a:cubicBezTo>
                    <a:pt x="3030106" y="627784"/>
                    <a:pt x="3020341" y="641735"/>
                    <a:pt x="3009180" y="655685"/>
                  </a:cubicBezTo>
                  <a:cubicBezTo>
                    <a:pt x="2972908" y="700328"/>
                    <a:pt x="2921290" y="781242"/>
                    <a:pt x="2875253" y="852391"/>
                  </a:cubicBezTo>
                  <a:cubicBezTo>
                    <a:pt x="2834796" y="913774"/>
                    <a:pt x="2797129" y="972367"/>
                    <a:pt x="2776202" y="998874"/>
                  </a:cubicBezTo>
                  <a:cubicBezTo>
                    <a:pt x="2769227" y="1007244"/>
                    <a:pt x="2765042" y="1011430"/>
                    <a:pt x="2760857" y="1014220"/>
                  </a:cubicBezTo>
                  <a:cubicBezTo>
                    <a:pt x="2758066" y="1015615"/>
                    <a:pt x="2755276" y="1015615"/>
                    <a:pt x="2752486" y="1014220"/>
                  </a:cubicBezTo>
                  <a:cubicBezTo>
                    <a:pt x="2751091" y="1011430"/>
                    <a:pt x="2751091" y="1010034"/>
                    <a:pt x="2749696" y="1010034"/>
                  </a:cubicBezTo>
                  <a:close/>
                  <a:moveTo>
                    <a:pt x="2640880" y="1003059"/>
                  </a:moveTo>
                  <a:cubicBezTo>
                    <a:pt x="2642275" y="1010034"/>
                    <a:pt x="2645065" y="1012825"/>
                    <a:pt x="2645065" y="1012825"/>
                  </a:cubicBezTo>
                  <a:cubicBezTo>
                    <a:pt x="2646460" y="1012825"/>
                    <a:pt x="2647856" y="1011430"/>
                    <a:pt x="2647856" y="1011430"/>
                  </a:cubicBezTo>
                  <a:cubicBezTo>
                    <a:pt x="2647856" y="1011430"/>
                    <a:pt x="2647856" y="1008639"/>
                    <a:pt x="2640880" y="1003059"/>
                  </a:cubicBezTo>
                  <a:close/>
                  <a:moveTo>
                    <a:pt x="2752486" y="1000269"/>
                  </a:moveTo>
                  <a:cubicBezTo>
                    <a:pt x="2753881" y="1003059"/>
                    <a:pt x="2755276" y="1004454"/>
                    <a:pt x="2756671" y="1004454"/>
                  </a:cubicBezTo>
                  <a:cubicBezTo>
                    <a:pt x="2758066" y="1004454"/>
                    <a:pt x="2758066" y="1004454"/>
                    <a:pt x="2759462" y="1004454"/>
                  </a:cubicBezTo>
                  <a:cubicBezTo>
                    <a:pt x="2760857" y="1003059"/>
                    <a:pt x="2765042" y="1000269"/>
                    <a:pt x="2772017" y="991898"/>
                  </a:cubicBezTo>
                  <a:cubicBezTo>
                    <a:pt x="2792943" y="966787"/>
                    <a:pt x="2830610" y="908194"/>
                    <a:pt x="2871068" y="845416"/>
                  </a:cubicBezTo>
                  <a:cubicBezTo>
                    <a:pt x="2917105" y="774267"/>
                    <a:pt x="2970118" y="691957"/>
                    <a:pt x="3006390" y="647315"/>
                  </a:cubicBezTo>
                  <a:cubicBezTo>
                    <a:pt x="3013365" y="637549"/>
                    <a:pt x="3021736" y="627784"/>
                    <a:pt x="3027316" y="619413"/>
                  </a:cubicBezTo>
                  <a:cubicBezTo>
                    <a:pt x="3014760" y="629179"/>
                    <a:pt x="3000810" y="640339"/>
                    <a:pt x="2986859" y="650105"/>
                  </a:cubicBezTo>
                  <a:cubicBezTo>
                    <a:pt x="2963143" y="666846"/>
                    <a:pt x="2940821" y="679402"/>
                    <a:pt x="2919895" y="687772"/>
                  </a:cubicBezTo>
                  <a:cubicBezTo>
                    <a:pt x="2896179" y="697538"/>
                    <a:pt x="2876648" y="701723"/>
                    <a:pt x="2862697" y="698933"/>
                  </a:cubicBezTo>
                  <a:cubicBezTo>
                    <a:pt x="2848746" y="696142"/>
                    <a:pt x="2840376" y="689167"/>
                    <a:pt x="2836191" y="675216"/>
                  </a:cubicBezTo>
                  <a:cubicBezTo>
                    <a:pt x="2833401" y="668241"/>
                    <a:pt x="2833401" y="659871"/>
                    <a:pt x="2833401" y="651500"/>
                  </a:cubicBezTo>
                  <a:cubicBezTo>
                    <a:pt x="2804104" y="751945"/>
                    <a:pt x="2766437" y="931910"/>
                    <a:pt x="2752486" y="1000269"/>
                  </a:cubicBezTo>
                  <a:close/>
                  <a:moveTo>
                    <a:pt x="2527879" y="958417"/>
                  </a:moveTo>
                  <a:cubicBezTo>
                    <a:pt x="2529274" y="962602"/>
                    <a:pt x="2529274" y="965392"/>
                    <a:pt x="2530669" y="968182"/>
                  </a:cubicBezTo>
                  <a:cubicBezTo>
                    <a:pt x="2534854" y="986318"/>
                    <a:pt x="2537645" y="991898"/>
                    <a:pt x="2539040" y="994689"/>
                  </a:cubicBezTo>
                  <a:cubicBezTo>
                    <a:pt x="2539040" y="994689"/>
                    <a:pt x="2539040" y="994689"/>
                    <a:pt x="2539040" y="994689"/>
                  </a:cubicBezTo>
                  <a:cubicBezTo>
                    <a:pt x="2541830" y="989108"/>
                    <a:pt x="2541830" y="976553"/>
                    <a:pt x="2543225" y="961207"/>
                  </a:cubicBezTo>
                  <a:cubicBezTo>
                    <a:pt x="2537645" y="959812"/>
                    <a:pt x="2532064" y="958417"/>
                    <a:pt x="2527879" y="958417"/>
                  </a:cubicBezTo>
                  <a:close/>
                  <a:moveTo>
                    <a:pt x="2738535" y="678007"/>
                  </a:moveTo>
                  <a:cubicBezTo>
                    <a:pt x="2742721" y="679402"/>
                    <a:pt x="2748301" y="680797"/>
                    <a:pt x="2752486" y="682192"/>
                  </a:cubicBezTo>
                  <a:cubicBezTo>
                    <a:pt x="2765042" y="684982"/>
                    <a:pt x="2774807" y="687772"/>
                    <a:pt x="2777598" y="694747"/>
                  </a:cubicBezTo>
                  <a:cubicBezTo>
                    <a:pt x="2778993" y="697538"/>
                    <a:pt x="2778993" y="700328"/>
                    <a:pt x="2776202" y="704513"/>
                  </a:cubicBezTo>
                  <a:cubicBezTo>
                    <a:pt x="2773412" y="710093"/>
                    <a:pt x="2765042" y="714279"/>
                    <a:pt x="2753881" y="718464"/>
                  </a:cubicBezTo>
                  <a:cubicBezTo>
                    <a:pt x="2732955" y="728229"/>
                    <a:pt x="2706449" y="740785"/>
                    <a:pt x="2710634" y="772872"/>
                  </a:cubicBezTo>
                  <a:cubicBezTo>
                    <a:pt x="2712029" y="782637"/>
                    <a:pt x="2713424" y="797983"/>
                    <a:pt x="2716214" y="816119"/>
                  </a:cubicBezTo>
                  <a:cubicBezTo>
                    <a:pt x="2720399" y="849601"/>
                    <a:pt x="2725980" y="895638"/>
                    <a:pt x="2732955" y="934700"/>
                  </a:cubicBezTo>
                  <a:cubicBezTo>
                    <a:pt x="2738535" y="962602"/>
                    <a:pt x="2742721" y="980738"/>
                    <a:pt x="2746906" y="990503"/>
                  </a:cubicBezTo>
                  <a:cubicBezTo>
                    <a:pt x="2766437" y="895638"/>
                    <a:pt x="2820845" y="645920"/>
                    <a:pt x="2845956" y="592907"/>
                  </a:cubicBezTo>
                  <a:cubicBezTo>
                    <a:pt x="2844561" y="592907"/>
                    <a:pt x="2844561" y="592907"/>
                    <a:pt x="2843166" y="591512"/>
                  </a:cubicBezTo>
                  <a:cubicBezTo>
                    <a:pt x="2820845" y="605463"/>
                    <a:pt x="2790153" y="627784"/>
                    <a:pt x="2763647" y="654290"/>
                  </a:cubicBezTo>
                  <a:cubicBezTo>
                    <a:pt x="2755276" y="662661"/>
                    <a:pt x="2746906" y="671031"/>
                    <a:pt x="2738535" y="678007"/>
                  </a:cubicBezTo>
                  <a:close/>
                  <a:moveTo>
                    <a:pt x="2550200" y="955627"/>
                  </a:moveTo>
                  <a:cubicBezTo>
                    <a:pt x="2554386" y="957022"/>
                    <a:pt x="2558571" y="958417"/>
                    <a:pt x="2562756" y="959812"/>
                  </a:cubicBezTo>
                  <a:cubicBezTo>
                    <a:pt x="2587867" y="968182"/>
                    <a:pt x="2614374" y="977948"/>
                    <a:pt x="2631115" y="989108"/>
                  </a:cubicBezTo>
                  <a:cubicBezTo>
                    <a:pt x="2628325" y="970972"/>
                    <a:pt x="2625534" y="943071"/>
                    <a:pt x="2624139" y="898428"/>
                  </a:cubicBezTo>
                  <a:cubicBezTo>
                    <a:pt x="2621349" y="832860"/>
                    <a:pt x="2621349" y="749155"/>
                    <a:pt x="2619954" y="668241"/>
                  </a:cubicBezTo>
                  <a:cubicBezTo>
                    <a:pt x="2618559" y="542684"/>
                    <a:pt x="2618559" y="425498"/>
                    <a:pt x="2610189" y="401782"/>
                  </a:cubicBezTo>
                  <a:cubicBezTo>
                    <a:pt x="2603213" y="379460"/>
                    <a:pt x="2578102" y="373880"/>
                    <a:pt x="2559966" y="372485"/>
                  </a:cubicBezTo>
                  <a:cubicBezTo>
                    <a:pt x="2516719" y="368300"/>
                    <a:pt x="2466496" y="386436"/>
                    <a:pt x="2460916" y="396201"/>
                  </a:cubicBezTo>
                  <a:cubicBezTo>
                    <a:pt x="2460916" y="397596"/>
                    <a:pt x="2459520" y="403177"/>
                    <a:pt x="2460916" y="438054"/>
                  </a:cubicBezTo>
                  <a:cubicBezTo>
                    <a:pt x="2466496" y="439449"/>
                    <a:pt x="2472076" y="442239"/>
                    <a:pt x="2474866" y="445029"/>
                  </a:cubicBezTo>
                  <a:cubicBezTo>
                    <a:pt x="2476261" y="446424"/>
                    <a:pt x="2481842" y="452004"/>
                    <a:pt x="2497187" y="531524"/>
                  </a:cubicBezTo>
                  <a:cubicBezTo>
                    <a:pt x="2506953" y="580351"/>
                    <a:pt x="2516719" y="643130"/>
                    <a:pt x="2525089" y="705908"/>
                  </a:cubicBezTo>
                  <a:cubicBezTo>
                    <a:pt x="2532064" y="751945"/>
                    <a:pt x="2548805" y="884478"/>
                    <a:pt x="2550200" y="955627"/>
                  </a:cubicBezTo>
                  <a:close/>
                  <a:moveTo>
                    <a:pt x="2434409" y="440844"/>
                  </a:moveTo>
                  <a:cubicBezTo>
                    <a:pt x="2427434" y="440844"/>
                    <a:pt x="2419063" y="440844"/>
                    <a:pt x="2409298" y="442239"/>
                  </a:cubicBezTo>
                  <a:cubicBezTo>
                    <a:pt x="2380001" y="446424"/>
                    <a:pt x="2353495" y="456190"/>
                    <a:pt x="2342334" y="467350"/>
                  </a:cubicBezTo>
                  <a:cubicBezTo>
                    <a:pt x="2340939" y="468745"/>
                    <a:pt x="2336754" y="475721"/>
                    <a:pt x="2340939" y="520363"/>
                  </a:cubicBezTo>
                  <a:cubicBezTo>
                    <a:pt x="2343729" y="549660"/>
                    <a:pt x="2349310" y="590117"/>
                    <a:pt x="2357680" y="636154"/>
                  </a:cubicBezTo>
                  <a:cubicBezTo>
                    <a:pt x="2375816" y="731019"/>
                    <a:pt x="2400927" y="837045"/>
                    <a:pt x="2423248" y="909589"/>
                  </a:cubicBezTo>
                  <a:cubicBezTo>
                    <a:pt x="2433014" y="941676"/>
                    <a:pt x="2442780" y="966787"/>
                    <a:pt x="2449755" y="984923"/>
                  </a:cubicBezTo>
                  <a:cubicBezTo>
                    <a:pt x="2455335" y="970972"/>
                    <a:pt x="2465101" y="959812"/>
                    <a:pt x="2479051" y="952836"/>
                  </a:cubicBezTo>
                  <a:cubicBezTo>
                    <a:pt x="2487422" y="948651"/>
                    <a:pt x="2501373" y="948651"/>
                    <a:pt x="2516719" y="950046"/>
                  </a:cubicBezTo>
                  <a:cubicBezTo>
                    <a:pt x="2501373" y="874712"/>
                    <a:pt x="2484632" y="739390"/>
                    <a:pt x="2477656" y="689167"/>
                  </a:cubicBezTo>
                  <a:cubicBezTo>
                    <a:pt x="2469286" y="618018"/>
                    <a:pt x="2460916" y="545474"/>
                    <a:pt x="2456730" y="491066"/>
                  </a:cubicBezTo>
                  <a:cubicBezTo>
                    <a:pt x="2455335" y="471535"/>
                    <a:pt x="2453940" y="456190"/>
                    <a:pt x="2452545" y="443634"/>
                  </a:cubicBezTo>
                  <a:cubicBezTo>
                    <a:pt x="2449755" y="442239"/>
                    <a:pt x="2442780" y="440844"/>
                    <a:pt x="2434409" y="440844"/>
                  </a:cubicBezTo>
                  <a:close/>
                  <a:moveTo>
                    <a:pt x="2526484" y="950046"/>
                  </a:moveTo>
                  <a:cubicBezTo>
                    <a:pt x="2532064" y="951441"/>
                    <a:pt x="2537645" y="952836"/>
                    <a:pt x="2543225" y="952836"/>
                  </a:cubicBezTo>
                  <a:cubicBezTo>
                    <a:pt x="2543225" y="902614"/>
                    <a:pt x="2534854" y="814724"/>
                    <a:pt x="2519509" y="705908"/>
                  </a:cubicBezTo>
                  <a:cubicBezTo>
                    <a:pt x="2511138" y="643130"/>
                    <a:pt x="2499978" y="580351"/>
                    <a:pt x="2491607" y="531524"/>
                  </a:cubicBezTo>
                  <a:cubicBezTo>
                    <a:pt x="2477656" y="457585"/>
                    <a:pt x="2472076" y="449214"/>
                    <a:pt x="2470681" y="447819"/>
                  </a:cubicBezTo>
                  <a:cubicBezTo>
                    <a:pt x="2469286" y="446424"/>
                    <a:pt x="2466496" y="445029"/>
                    <a:pt x="2462311" y="443634"/>
                  </a:cubicBezTo>
                  <a:cubicBezTo>
                    <a:pt x="2463706" y="456190"/>
                    <a:pt x="2465101" y="472930"/>
                    <a:pt x="2466496" y="495252"/>
                  </a:cubicBezTo>
                  <a:cubicBezTo>
                    <a:pt x="2472076" y="552450"/>
                    <a:pt x="2480447" y="626389"/>
                    <a:pt x="2488817" y="697538"/>
                  </a:cubicBezTo>
                  <a:cubicBezTo>
                    <a:pt x="2495792" y="753341"/>
                    <a:pt x="2505558" y="832860"/>
                    <a:pt x="2516719" y="899824"/>
                  </a:cubicBezTo>
                  <a:cubicBezTo>
                    <a:pt x="2520904" y="919355"/>
                    <a:pt x="2523694" y="936095"/>
                    <a:pt x="2526484" y="950046"/>
                  </a:cubicBezTo>
                  <a:close/>
                  <a:moveTo>
                    <a:pt x="2855722" y="595697"/>
                  </a:moveTo>
                  <a:cubicBezTo>
                    <a:pt x="2854327" y="598487"/>
                    <a:pt x="2852932" y="602672"/>
                    <a:pt x="2851537" y="605463"/>
                  </a:cubicBezTo>
                  <a:cubicBezTo>
                    <a:pt x="2845956" y="619413"/>
                    <a:pt x="2837586" y="645920"/>
                    <a:pt x="2840376" y="666846"/>
                  </a:cubicBezTo>
                  <a:cubicBezTo>
                    <a:pt x="2841771" y="682192"/>
                    <a:pt x="2850141" y="689167"/>
                    <a:pt x="2862697" y="691957"/>
                  </a:cubicBezTo>
                  <a:cubicBezTo>
                    <a:pt x="2887808" y="696142"/>
                    <a:pt x="2931056" y="679402"/>
                    <a:pt x="2981278" y="644525"/>
                  </a:cubicBezTo>
                  <a:cubicBezTo>
                    <a:pt x="2996624" y="633364"/>
                    <a:pt x="3011970" y="622204"/>
                    <a:pt x="3025921" y="609648"/>
                  </a:cubicBezTo>
                  <a:cubicBezTo>
                    <a:pt x="3013365" y="606858"/>
                    <a:pt x="3002205" y="602672"/>
                    <a:pt x="2999414" y="597092"/>
                  </a:cubicBezTo>
                  <a:cubicBezTo>
                    <a:pt x="2998020" y="595697"/>
                    <a:pt x="2996624" y="592907"/>
                    <a:pt x="2998020" y="588722"/>
                  </a:cubicBezTo>
                  <a:cubicBezTo>
                    <a:pt x="3000810" y="584536"/>
                    <a:pt x="3006390" y="583141"/>
                    <a:pt x="3017550" y="581746"/>
                  </a:cubicBezTo>
                  <a:cubicBezTo>
                    <a:pt x="3025921" y="580351"/>
                    <a:pt x="3038477" y="578956"/>
                    <a:pt x="3052427" y="574771"/>
                  </a:cubicBezTo>
                  <a:cubicBezTo>
                    <a:pt x="3063588" y="555240"/>
                    <a:pt x="3071958" y="538499"/>
                    <a:pt x="3078934" y="523153"/>
                  </a:cubicBezTo>
                  <a:cubicBezTo>
                    <a:pt x="3077539" y="514783"/>
                    <a:pt x="3073353" y="507807"/>
                    <a:pt x="3069168" y="500832"/>
                  </a:cubicBezTo>
                  <a:cubicBezTo>
                    <a:pt x="3064983" y="492462"/>
                    <a:pt x="3060798" y="486881"/>
                    <a:pt x="3062193" y="479906"/>
                  </a:cubicBezTo>
                  <a:cubicBezTo>
                    <a:pt x="3063588" y="471535"/>
                    <a:pt x="3071958" y="452004"/>
                    <a:pt x="3078934" y="435263"/>
                  </a:cubicBezTo>
                  <a:cubicBezTo>
                    <a:pt x="3080329" y="432473"/>
                    <a:pt x="3081724" y="429683"/>
                    <a:pt x="3083119" y="425498"/>
                  </a:cubicBezTo>
                  <a:cubicBezTo>
                    <a:pt x="3076144" y="435263"/>
                    <a:pt x="3062193" y="450609"/>
                    <a:pt x="3044057" y="467350"/>
                  </a:cubicBezTo>
                  <a:cubicBezTo>
                    <a:pt x="3028711" y="481301"/>
                    <a:pt x="3013365" y="493857"/>
                    <a:pt x="2998020" y="502227"/>
                  </a:cubicBezTo>
                  <a:cubicBezTo>
                    <a:pt x="2978488" y="513388"/>
                    <a:pt x="2960352" y="520363"/>
                    <a:pt x="2943611" y="520363"/>
                  </a:cubicBezTo>
                  <a:cubicBezTo>
                    <a:pt x="2926871" y="521758"/>
                    <a:pt x="2910130" y="518968"/>
                    <a:pt x="2897574" y="511993"/>
                  </a:cubicBezTo>
                  <a:cubicBezTo>
                    <a:pt x="2885018" y="506412"/>
                    <a:pt x="2873858" y="496647"/>
                    <a:pt x="2862697" y="484091"/>
                  </a:cubicBezTo>
                  <a:cubicBezTo>
                    <a:pt x="2845956" y="463165"/>
                    <a:pt x="2833401" y="431078"/>
                    <a:pt x="2822240" y="387831"/>
                  </a:cubicBezTo>
                  <a:cubicBezTo>
                    <a:pt x="2809684" y="339003"/>
                    <a:pt x="2811079" y="302731"/>
                    <a:pt x="2812474" y="283200"/>
                  </a:cubicBezTo>
                  <a:cubicBezTo>
                    <a:pt x="2812474" y="281805"/>
                    <a:pt x="2812474" y="279015"/>
                    <a:pt x="2812474" y="277620"/>
                  </a:cubicBezTo>
                  <a:cubicBezTo>
                    <a:pt x="2811079" y="280410"/>
                    <a:pt x="2809684" y="284595"/>
                    <a:pt x="2809684" y="288781"/>
                  </a:cubicBezTo>
                  <a:cubicBezTo>
                    <a:pt x="2805499" y="301336"/>
                    <a:pt x="2801314" y="319472"/>
                    <a:pt x="2791548" y="341793"/>
                  </a:cubicBezTo>
                  <a:cubicBezTo>
                    <a:pt x="2797129" y="358534"/>
                    <a:pt x="2804104" y="376670"/>
                    <a:pt x="2811079" y="396201"/>
                  </a:cubicBezTo>
                  <a:cubicBezTo>
                    <a:pt x="2829215" y="447819"/>
                    <a:pt x="2848746" y="502227"/>
                    <a:pt x="2848746" y="517573"/>
                  </a:cubicBezTo>
                  <a:cubicBezTo>
                    <a:pt x="2848746" y="525943"/>
                    <a:pt x="2848746" y="539894"/>
                    <a:pt x="2851537" y="552450"/>
                  </a:cubicBezTo>
                  <a:cubicBezTo>
                    <a:pt x="2861302" y="544079"/>
                    <a:pt x="2862697" y="539894"/>
                    <a:pt x="2862697" y="538499"/>
                  </a:cubicBezTo>
                  <a:cubicBezTo>
                    <a:pt x="2864092" y="528733"/>
                    <a:pt x="2865487" y="527338"/>
                    <a:pt x="2868277" y="527338"/>
                  </a:cubicBezTo>
                  <a:cubicBezTo>
                    <a:pt x="2869672" y="527338"/>
                    <a:pt x="2871068" y="527338"/>
                    <a:pt x="2872463" y="528733"/>
                  </a:cubicBezTo>
                  <a:cubicBezTo>
                    <a:pt x="2873858" y="531524"/>
                    <a:pt x="2873858" y="537104"/>
                    <a:pt x="2871068" y="548265"/>
                  </a:cubicBezTo>
                  <a:cubicBezTo>
                    <a:pt x="2869672" y="551055"/>
                    <a:pt x="2868277" y="555240"/>
                    <a:pt x="2866882" y="560820"/>
                  </a:cubicBezTo>
                  <a:cubicBezTo>
                    <a:pt x="2868277" y="559425"/>
                    <a:pt x="2869672" y="559425"/>
                    <a:pt x="2872463" y="559425"/>
                  </a:cubicBezTo>
                  <a:cubicBezTo>
                    <a:pt x="2873858" y="559425"/>
                    <a:pt x="2875253" y="560820"/>
                    <a:pt x="2875253" y="563610"/>
                  </a:cubicBezTo>
                  <a:cubicBezTo>
                    <a:pt x="2875253" y="566401"/>
                    <a:pt x="2873858" y="569191"/>
                    <a:pt x="2864092" y="574771"/>
                  </a:cubicBezTo>
                  <a:cubicBezTo>
                    <a:pt x="2862697" y="576166"/>
                    <a:pt x="2861302" y="578956"/>
                    <a:pt x="2859907" y="581746"/>
                  </a:cubicBezTo>
                  <a:cubicBezTo>
                    <a:pt x="2862697" y="585932"/>
                    <a:pt x="2865487" y="588722"/>
                    <a:pt x="2868277" y="590117"/>
                  </a:cubicBezTo>
                  <a:cubicBezTo>
                    <a:pt x="2869672" y="590117"/>
                    <a:pt x="2869672" y="590117"/>
                    <a:pt x="2871068" y="591512"/>
                  </a:cubicBezTo>
                  <a:cubicBezTo>
                    <a:pt x="2872463" y="591512"/>
                    <a:pt x="2873858" y="592907"/>
                    <a:pt x="2875253" y="592907"/>
                  </a:cubicBezTo>
                  <a:cubicBezTo>
                    <a:pt x="2875253" y="592907"/>
                    <a:pt x="2876648" y="592907"/>
                    <a:pt x="2876648" y="592907"/>
                  </a:cubicBezTo>
                  <a:cubicBezTo>
                    <a:pt x="2879438" y="594302"/>
                    <a:pt x="2879438" y="595697"/>
                    <a:pt x="2879438" y="597092"/>
                  </a:cubicBezTo>
                  <a:cubicBezTo>
                    <a:pt x="2879438" y="598487"/>
                    <a:pt x="2878043" y="599882"/>
                    <a:pt x="2875253" y="599882"/>
                  </a:cubicBezTo>
                  <a:cubicBezTo>
                    <a:pt x="2875253" y="599882"/>
                    <a:pt x="2873858" y="599882"/>
                    <a:pt x="2873858" y="599882"/>
                  </a:cubicBezTo>
                  <a:cubicBezTo>
                    <a:pt x="2871068" y="599882"/>
                    <a:pt x="2869672" y="598487"/>
                    <a:pt x="2868277" y="598487"/>
                  </a:cubicBezTo>
                  <a:cubicBezTo>
                    <a:pt x="2864092" y="598487"/>
                    <a:pt x="2859907" y="597092"/>
                    <a:pt x="2855722" y="595697"/>
                  </a:cubicBezTo>
                  <a:close/>
                  <a:moveTo>
                    <a:pt x="2723190" y="672426"/>
                  </a:moveTo>
                  <a:cubicBezTo>
                    <a:pt x="2723190" y="672426"/>
                    <a:pt x="2723190" y="672426"/>
                    <a:pt x="2723190" y="672426"/>
                  </a:cubicBezTo>
                  <a:cubicBezTo>
                    <a:pt x="2725980" y="673821"/>
                    <a:pt x="2728770" y="675216"/>
                    <a:pt x="2730165" y="675216"/>
                  </a:cubicBezTo>
                  <a:cubicBezTo>
                    <a:pt x="2739931" y="666846"/>
                    <a:pt x="2748301" y="658476"/>
                    <a:pt x="2758066" y="648710"/>
                  </a:cubicBezTo>
                  <a:cubicBezTo>
                    <a:pt x="2783178" y="623599"/>
                    <a:pt x="2812474" y="602672"/>
                    <a:pt x="2834796" y="588722"/>
                  </a:cubicBezTo>
                  <a:cubicBezTo>
                    <a:pt x="2832005" y="587327"/>
                    <a:pt x="2829215" y="587327"/>
                    <a:pt x="2826425" y="585932"/>
                  </a:cubicBezTo>
                  <a:cubicBezTo>
                    <a:pt x="2818055" y="591512"/>
                    <a:pt x="2809684" y="598487"/>
                    <a:pt x="2799919" y="605463"/>
                  </a:cubicBezTo>
                  <a:cubicBezTo>
                    <a:pt x="2780388" y="620809"/>
                    <a:pt x="2759462" y="636154"/>
                    <a:pt x="2744116" y="648710"/>
                  </a:cubicBezTo>
                  <a:cubicBezTo>
                    <a:pt x="2721795" y="668241"/>
                    <a:pt x="2723190" y="672426"/>
                    <a:pt x="2723190" y="672426"/>
                  </a:cubicBezTo>
                  <a:lnTo>
                    <a:pt x="2723190" y="672426"/>
                  </a:lnTo>
                  <a:close/>
                  <a:moveTo>
                    <a:pt x="3042662" y="606858"/>
                  </a:moveTo>
                  <a:cubicBezTo>
                    <a:pt x="3046847" y="608253"/>
                    <a:pt x="3052427" y="608253"/>
                    <a:pt x="3058008" y="609648"/>
                  </a:cubicBezTo>
                  <a:cubicBezTo>
                    <a:pt x="3078934" y="612438"/>
                    <a:pt x="3099860" y="613833"/>
                    <a:pt x="3119391" y="613833"/>
                  </a:cubicBezTo>
                  <a:cubicBezTo>
                    <a:pt x="3119391" y="606858"/>
                    <a:pt x="3119391" y="599882"/>
                    <a:pt x="3119391" y="591512"/>
                  </a:cubicBezTo>
                  <a:cubicBezTo>
                    <a:pt x="3113811" y="587327"/>
                    <a:pt x="3108230" y="583141"/>
                    <a:pt x="3105440" y="578956"/>
                  </a:cubicBezTo>
                  <a:cubicBezTo>
                    <a:pt x="3102650" y="576166"/>
                    <a:pt x="3099860" y="570586"/>
                    <a:pt x="3098465" y="562215"/>
                  </a:cubicBezTo>
                  <a:cubicBezTo>
                    <a:pt x="3087304" y="569191"/>
                    <a:pt x="3077539" y="574771"/>
                    <a:pt x="3067773" y="578956"/>
                  </a:cubicBezTo>
                  <a:cubicBezTo>
                    <a:pt x="3062193" y="585932"/>
                    <a:pt x="3053823" y="594302"/>
                    <a:pt x="3045452" y="602672"/>
                  </a:cubicBezTo>
                  <a:cubicBezTo>
                    <a:pt x="3044057" y="604068"/>
                    <a:pt x="3044057" y="605463"/>
                    <a:pt x="3042662" y="606858"/>
                  </a:cubicBezTo>
                  <a:close/>
                  <a:moveTo>
                    <a:pt x="3126366" y="595697"/>
                  </a:moveTo>
                  <a:cubicBezTo>
                    <a:pt x="3126366" y="601277"/>
                    <a:pt x="3126366" y="606858"/>
                    <a:pt x="3126366" y="612438"/>
                  </a:cubicBezTo>
                  <a:cubicBezTo>
                    <a:pt x="3133342" y="612438"/>
                    <a:pt x="3141712" y="611043"/>
                    <a:pt x="3147293" y="611043"/>
                  </a:cubicBezTo>
                  <a:cubicBezTo>
                    <a:pt x="3145897" y="609648"/>
                    <a:pt x="3144502" y="608253"/>
                    <a:pt x="3143107" y="608253"/>
                  </a:cubicBezTo>
                  <a:cubicBezTo>
                    <a:pt x="3137527" y="602672"/>
                    <a:pt x="3131947" y="599882"/>
                    <a:pt x="3126366" y="595697"/>
                  </a:cubicBezTo>
                  <a:close/>
                  <a:moveTo>
                    <a:pt x="3126366" y="587327"/>
                  </a:moveTo>
                  <a:cubicBezTo>
                    <a:pt x="3131947" y="591512"/>
                    <a:pt x="3138922" y="595697"/>
                    <a:pt x="3145897" y="601277"/>
                  </a:cubicBezTo>
                  <a:cubicBezTo>
                    <a:pt x="3148687" y="604068"/>
                    <a:pt x="3152873" y="605463"/>
                    <a:pt x="3157058" y="608253"/>
                  </a:cubicBezTo>
                  <a:cubicBezTo>
                    <a:pt x="3173799" y="605463"/>
                    <a:pt x="3187750" y="599882"/>
                    <a:pt x="3197515" y="592907"/>
                  </a:cubicBezTo>
                  <a:cubicBezTo>
                    <a:pt x="3210071" y="584536"/>
                    <a:pt x="3217046" y="574771"/>
                    <a:pt x="3219836" y="562215"/>
                  </a:cubicBezTo>
                  <a:cubicBezTo>
                    <a:pt x="3230997" y="509202"/>
                    <a:pt x="3200305" y="411547"/>
                    <a:pt x="3179379" y="347374"/>
                  </a:cubicBezTo>
                  <a:cubicBezTo>
                    <a:pt x="3168219" y="312497"/>
                    <a:pt x="3162638" y="297151"/>
                    <a:pt x="3162638" y="287386"/>
                  </a:cubicBezTo>
                  <a:cubicBezTo>
                    <a:pt x="3161243" y="287386"/>
                    <a:pt x="3158453" y="287386"/>
                    <a:pt x="3157058" y="285990"/>
                  </a:cubicBezTo>
                  <a:cubicBezTo>
                    <a:pt x="3157058" y="290176"/>
                    <a:pt x="3155663" y="295756"/>
                    <a:pt x="3154268" y="299941"/>
                  </a:cubicBezTo>
                  <a:cubicBezTo>
                    <a:pt x="3151478" y="312497"/>
                    <a:pt x="3145897" y="332028"/>
                    <a:pt x="3140317" y="354349"/>
                  </a:cubicBezTo>
                  <a:cubicBezTo>
                    <a:pt x="3133342" y="380856"/>
                    <a:pt x="3124971" y="411547"/>
                    <a:pt x="3117996" y="442239"/>
                  </a:cubicBezTo>
                  <a:cubicBezTo>
                    <a:pt x="3122181" y="457585"/>
                    <a:pt x="3124971" y="474326"/>
                    <a:pt x="3126366" y="488276"/>
                  </a:cubicBezTo>
                  <a:cubicBezTo>
                    <a:pt x="3127761" y="505017"/>
                    <a:pt x="3126366" y="518968"/>
                    <a:pt x="3122181" y="531524"/>
                  </a:cubicBezTo>
                  <a:cubicBezTo>
                    <a:pt x="3124971" y="549660"/>
                    <a:pt x="3126366" y="569191"/>
                    <a:pt x="3126366" y="587327"/>
                  </a:cubicBezTo>
                  <a:close/>
                  <a:moveTo>
                    <a:pt x="3004995" y="592907"/>
                  </a:moveTo>
                  <a:cubicBezTo>
                    <a:pt x="3004995" y="592907"/>
                    <a:pt x="3004995" y="594302"/>
                    <a:pt x="3006390" y="594302"/>
                  </a:cubicBezTo>
                  <a:cubicBezTo>
                    <a:pt x="3007785" y="597092"/>
                    <a:pt x="3017550" y="601277"/>
                    <a:pt x="3034291" y="604068"/>
                  </a:cubicBezTo>
                  <a:cubicBezTo>
                    <a:pt x="3037081" y="601277"/>
                    <a:pt x="3039872" y="599882"/>
                    <a:pt x="3041267" y="597092"/>
                  </a:cubicBezTo>
                  <a:cubicBezTo>
                    <a:pt x="3044057" y="592907"/>
                    <a:pt x="3046847" y="588722"/>
                    <a:pt x="3048242" y="584536"/>
                  </a:cubicBezTo>
                  <a:cubicBezTo>
                    <a:pt x="3037081" y="587327"/>
                    <a:pt x="3027316" y="588722"/>
                    <a:pt x="3018946" y="588722"/>
                  </a:cubicBezTo>
                  <a:cubicBezTo>
                    <a:pt x="3013365" y="591512"/>
                    <a:pt x="3006390" y="591512"/>
                    <a:pt x="3004995" y="592907"/>
                  </a:cubicBezTo>
                  <a:close/>
                  <a:moveTo>
                    <a:pt x="2832005" y="581746"/>
                  </a:moveTo>
                  <a:cubicBezTo>
                    <a:pt x="2834796" y="583141"/>
                    <a:pt x="2838981" y="584536"/>
                    <a:pt x="2841771" y="584536"/>
                  </a:cubicBezTo>
                  <a:cubicBezTo>
                    <a:pt x="2844561" y="583141"/>
                    <a:pt x="2845956" y="581746"/>
                    <a:pt x="2848746" y="580351"/>
                  </a:cubicBezTo>
                  <a:cubicBezTo>
                    <a:pt x="2850141" y="580351"/>
                    <a:pt x="2850141" y="578956"/>
                    <a:pt x="2851537" y="578956"/>
                  </a:cubicBezTo>
                  <a:cubicBezTo>
                    <a:pt x="2850141" y="576166"/>
                    <a:pt x="2848746" y="573376"/>
                    <a:pt x="2848746" y="569191"/>
                  </a:cubicBezTo>
                  <a:cubicBezTo>
                    <a:pt x="2843166" y="573376"/>
                    <a:pt x="2837586" y="576166"/>
                    <a:pt x="2832005" y="581746"/>
                  </a:cubicBezTo>
                  <a:close/>
                  <a:moveTo>
                    <a:pt x="3105440" y="558030"/>
                  </a:moveTo>
                  <a:cubicBezTo>
                    <a:pt x="3106835" y="566401"/>
                    <a:pt x="3108230" y="571981"/>
                    <a:pt x="3111020" y="573376"/>
                  </a:cubicBezTo>
                  <a:cubicBezTo>
                    <a:pt x="3113811" y="576166"/>
                    <a:pt x="3116601" y="578956"/>
                    <a:pt x="3119391" y="581746"/>
                  </a:cubicBezTo>
                  <a:cubicBezTo>
                    <a:pt x="3119391" y="569191"/>
                    <a:pt x="3117996" y="555240"/>
                    <a:pt x="3116601" y="544079"/>
                  </a:cubicBezTo>
                  <a:cubicBezTo>
                    <a:pt x="3113811" y="549660"/>
                    <a:pt x="3111020" y="553845"/>
                    <a:pt x="3105440" y="558030"/>
                  </a:cubicBezTo>
                  <a:close/>
                  <a:moveTo>
                    <a:pt x="2787363" y="355744"/>
                  </a:moveTo>
                  <a:cubicBezTo>
                    <a:pt x="2784573" y="361324"/>
                    <a:pt x="2783178" y="365510"/>
                    <a:pt x="2780388" y="371090"/>
                  </a:cubicBezTo>
                  <a:cubicBezTo>
                    <a:pt x="2772017" y="387831"/>
                    <a:pt x="2763647" y="403177"/>
                    <a:pt x="2753881" y="417127"/>
                  </a:cubicBezTo>
                  <a:cubicBezTo>
                    <a:pt x="2731560" y="453399"/>
                    <a:pt x="2712029" y="485486"/>
                    <a:pt x="2727375" y="518968"/>
                  </a:cubicBezTo>
                  <a:cubicBezTo>
                    <a:pt x="2737140" y="538499"/>
                    <a:pt x="2770622" y="559425"/>
                    <a:pt x="2823635" y="577561"/>
                  </a:cubicBezTo>
                  <a:cubicBezTo>
                    <a:pt x="2830610" y="571981"/>
                    <a:pt x="2836191" y="567796"/>
                    <a:pt x="2841771" y="563610"/>
                  </a:cubicBezTo>
                  <a:cubicBezTo>
                    <a:pt x="2843166" y="562215"/>
                    <a:pt x="2844561" y="562215"/>
                    <a:pt x="2844561" y="560820"/>
                  </a:cubicBezTo>
                  <a:cubicBezTo>
                    <a:pt x="2841771" y="545474"/>
                    <a:pt x="2840376" y="530129"/>
                    <a:pt x="2840376" y="520363"/>
                  </a:cubicBezTo>
                  <a:cubicBezTo>
                    <a:pt x="2840376" y="506412"/>
                    <a:pt x="2820845" y="450609"/>
                    <a:pt x="2802709" y="401782"/>
                  </a:cubicBezTo>
                  <a:cubicBezTo>
                    <a:pt x="2798524" y="386436"/>
                    <a:pt x="2792943" y="369695"/>
                    <a:pt x="2787363" y="355744"/>
                  </a:cubicBezTo>
                  <a:close/>
                  <a:moveTo>
                    <a:pt x="3080329" y="539894"/>
                  </a:moveTo>
                  <a:cubicBezTo>
                    <a:pt x="3074749" y="549660"/>
                    <a:pt x="3069168" y="562215"/>
                    <a:pt x="3062193" y="573376"/>
                  </a:cubicBezTo>
                  <a:cubicBezTo>
                    <a:pt x="3062193" y="573376"/>
                    <a:pt x="3063588" y="573376"/>
                    <a:pt x="3063588" y="573376"/>
                  </a:cubicBezTo>
                  <a:cubicBezTo>
                    <a:pt x="3067773" y="567796"/>
                    <a:pt x="3070563" y="563610"/>
                    <a:pt x="3073353" y="559425"/>
                  </a:cubicBezTo>
                  <a:cubicBezTo>
                    <a:pt x="3077539" y="552450"/>
                    <a:pt x="3078934" y="545474"/>
                    <a:pt x="3080329" y="539894"/>
                  </a:cubicBezTo>
                  <a:close/>
                  <a:moveTo>
                    <a:pt x="2854327" y="563610"/>
                  </a:moveTo>
                  <a:cubicBezTo>
                    <a:pt x="2854327" y="565006"/>
                    <a:pt x="2854327" y="565006"/>
                    <a:pt x="2854327" y="566401"/>
                  </a:cubicBezTo>
                  <a:cubicBezTo>
                    <a:pt x="2854327" y="567796"/>
                    <a:pt x="2855722" y="570586"/>
                    <a:pt x="2855722" y="571981"/>
                  </a:cubicBezTo>
                  <a:cubicBezTo>
                    <a:pt x="2858512" y="565006"/>
                    <a:pt x="2859907" y="559425"/>
                    <a:pt x="2862697" y="555240"/>
                  </a:cubicBezTo>
                  <a:cubicBezTo>
                    <a:pt x="2859907" y="558030"/>
                    <a:pt x="2857117" y="560820"/>
                    <a:pt x="2854327" y="563610"/>
                  </a:cubicBezTo>
                  <a:close/>
                  <a:moveTo>
                    <a:pt x="3085909" y="527338"/>
                  </a:moveTo>
                  <a:cubicBezTo>
                    <a:pt x="3087304" y="537104"/>
                    <a:pt x="3087304" y="549660"/>
                    <a:pt x="3078934" y="563610"/>
                  </a:cubicBezTo>
                  <a:cubicBezTo>
                    <a:pt x="3077539" y="565006"/>
                    <a:pt x="3077539" y="566401"/>
                    <a:pt x="3076144" y="567796"/>
                  </a:cubicBezTo>
                  <a:cubicBezTo>
                    <a:pt x="3083119" y="565006"/>
                    <a:pt x="3090094" y="560820"/>
                    <a:pt x="3095675" y="555240"/>
                  </a:cubicBezTo>
                  <a:cubicBezTo>
                    <a:pt x="3095675" y="555240"/>
                    <a:pt x="3095675" y="555240"/>
                    <a:pt x="3097070" y="555240"/>
                  </a:cubicBezTo>
                  <a:cubicBezTo>
                    <a:pt x="3095675" y="541289"/>
                    <a:pt x="3097070" y="521758"/>
                    <a:pt x="3102650" y="495252"/>
                  </a:cubicBezTo>
                  <a:cubicBezTo>
                    <a:pt x="3101255" y="496647"/>
                    <a:pt x="3101255" y="498042"/>
                    <a:pt x="3099860" y="499437"/>
                  </a:cubicBezTo>
                  <a:cubicBezTo>
                    <a:pt x="3097070" y="506412"/>
                    <a:pt x="3091490" y="514783"/>
                    <a:pt x="3085909" y="527338"/>
                  </a:cubicBezTo>
                  <a:cubicBezTo>
                    <a:pt x="3087304" y="525943"/>
                    <a:pt x="3087304" y="525943"/>
                    <a:pt x="3085909" y="527338"/>
                  </a:cubicBezTo>
                  <a:close/>
                  <a:moveTo>
                    <a:pt x="3109626" y="496647"/>
                  </a:moveTo>
                  <a:cubicBezTo>
                    <a:pt x="3105440" y="520363"/>
                    <a:pt x="3104045" y="537104"/>
                    <a:pt x="3104045" y="548265"/>
                  </a:cubicBezTo>
                  <a:cubicBezTo>
                    <a:pt x="3109626" y="542684"/>
                    <a:pt x="3112416" y="537104"/>
                    <a:pt x="3115206" y="530129"/>
                  </a:cubicBezTo>
                  <a:cubicBezTo>
                    <a:pt x="3115206" y="517573"/>
                    <a:pt x="3112416" y="505017"/>
                    <a:pt x="3109626" y="496647"/>
                  </a:cubicBezTo>
                  <a:close/>
                  <a:moveTo>
                    <a:pt x="2815265" y="267854"/>
                  </a:moveTo>
                  <a:cubicBezTo>
                    <a:pt x="2816660" y="267854"/>
                    <a:pt x="2818055" y="267854"/>
                    <a:pt x="2818055" y="269250"/>
                  </a:cubicBezTo>
                  <a:cubicBezTo>
                    <a:pt x="2820845" y="272040"/>
                    <a:pt x="2820845" y="276225"/>
                    <a:pt x="2819450" y="287386"/>
                  </a:cubicBezTo>
                  <a:cubicBezTo>
                    <a:pt x="2818055" y="306917"/>
                    <a:pt x="2816660" y="343189"/>
                    <a:pt x="2829215" y="390621"/>
                  </a:cubicBezTo>
                  <a:cubicBezTo>
                    <a:pt x="2838981" y="432473"/>
                    <a:pt x="2852932" y="463165"/>
                    <a:pt x="2868277" y="484091"/>
                  </a:cubicBezTo>
                  <a:cubicBezTo>
                    <a:pt x="2887808" y="509202"/>
                    <a:pt x="2911525" y="520363"/>
                    <a:pt x="2943611" y="517573"/>
                  </a:cubicBezTo>
                  <a:cubicBezTo>
                    <a:pt x="2964538" y="516178"/>
                    <a:pt x="2996624" y="505017"/>
                    <a:pt x="3039872" y="465955"/>
                  </a:cubicBezTo>
                  <a:cubicBezTo>
                    <a:pt x="3066378" y="442239"/>
                    <a:pt x="3083119" y="418523"/>
                    <a:pt x="3083119" y="417127"/>
                  </a:cubicBezTo>
                  <a:cubicBezTo>
                    <a:pt x="3087304" y="411547"/>
                    <a:pt x="3090094" y="407362"/>
                    <a:pt x="3094280" y="410152"/>
                  </a:cubicBezTo>
                  <a:cubicBezTo>
                    <a:pt x="3097070" y="411547"/>
                    <a:pt x="3095675" y="417127"/>
                    <a:pt x="3092884" y="422708"/>
                  </a:cubicBezTo>
                  <a:cubicBezTo>
                    <a:pt x="3091490" y="428288"/>
                    <a:pt x="3088699" y="433868"/>
                    <a:pt x="3084514" y="440844"/>
                  </a:cubicBezTo>
                  <a:cubicBezTo>
                    <a:pt x="3077539" y="456190"/>
                    <a:pt x="3069168" y="477116"/>
                    <a:pt x="3067773" y="482696"/>
                  </a:cubicBezTo>
                  <a:cubicBezTo>
                    <a:pt x="3067773" y="486881"/>
                    <a:pt x="3070563" y="492462"/>
                    <a:pt x="3074749" y="499437"/>
                  </a:cubicBezTo>
                  <a:cubicBezTo>
                    <a:pt x="3077539" y="503622"/>
                    <a:pt x="3080329" y="509202"/>
                    <a:pt x="3083119" y="516178"/>
                  </a:cubicBezTo>
                  <a:cubicBezTo>
                    <a:pt x="3092884" y="496647"/>
                    <a:pt x="3098465" y="485486"/>
                    <a:pt x="3104045" y="484091"/>
                  </a:cubicBezTo>
                  <a:cubicBezTo>
                    <a:pt x="3106835" y="470140"/>
                    <a:pt x="3109626" y="457585"/>
                    <a:pt x="3112416" y="443634"/>
                  </a:cubicBezTo>
                  <a:cubicBezTo>
                    <a:pt x="3109626" y="429683"/>
                    <a:pt x="3105440" y="415732"/>
                    <a:pt x="3101255" y="401782"/>
                  </a:cubicBezTo>
                  <a:cubicBezTo>
                    <a:pt x="3095675" y="385041"/>
                    <a:pt x="3091490" y="369695"/>
                    <a:pt x="3088699" y="355744"/>
                  </a:cubicBezTo>
                  <a:cubicBezTo>
                    <a:pt x="3084514" y="334818"/>
                    <a:pt x="3081724" y="320867"/>
                    <a:pt x="3080329" y="309707"/>
                  </a:cubicBezTo>
                  <a:cubicBezTo>
                    <a:pt x="3077539" y="288781"/>
                    <a:pt x="3076144" y="281805"/>
                    <a:pt x="3067773" y="270645"/>
                  </a:cubicBezTo>
                  <a:cubicBezTo>
                    <a:pt x="3066378" y="267854"/>
                    <a:pt x="3063588" y="263669"/>
                    <a:pt x="3066378" y="260879"/>
                  </a:cubicBezTo>
                  <a:cubicBezTo>
                    <a:pt x="3069168" y="258089"/>
                    <a:pt x="3074749" y="260879"/>
                    <a:pt x="3085909" y="267854"/>
                  </a:cubicBezTo>
                  <a:cubicBezTo>
                    <a:pt x="3095675" y="274830"/>
                    <a:pt x="3113811" y="285990"/>
                    <a:pt x="3120786" y="284595"/>
                  </a:cubicBezTo>
                  <a:cubicBezTo>
                    <a:pt x="3123576" y="284595"/>
                    <a:pt x="3126366" y="281805"/>
                    <a:pt x="3127761" y="279015"/>
                  </a:cubicBezTo>
                  <a:cubicBezTo>
                    <a:pt x="3123576" y="277620"/>
                    <a:pt x="3120786" y="276225"/>
                    <a:pt x="3117996" y="274830"/>
                  </a:cubicBezTo>
                  <a:cubicBezTo>
                    <a:pt x="3113811" y="272040"/>
                    <a:pt x="3111020" y="269250"/>
                    <a:pt x="3111020" y="266459"/>
                  </a:cubicBezTo>
                  <a:cubicBezTo>
                    <a:pt x="3111020" y="265064"/>
                    <a:pt x="3112416" y="263669"/>
                    <a:pt x="3115206" y="262274"/>
                  </a:cubicBezTo>
                  <a:cubicBezTo>
                    <a:pt x="3116601" y="262274"/>
                    <a:pt x="3119391" y="262274"/>
                    <a:pt x="3122181" y="262274"/>
                  </a:cubicBezTo>
                  <a:cubicBezTo>
                    <a:pt x="3116601" y="255299"/>
                    <a:pt x="3105440" y="248323"/>
                    <a:pt x="3087304" y="242743"/>
                  </a:cubicBezTo>
                  <a:cubicBezTo>
                    <a:pt x="3035686" y="227397"/>
                    <a:pt x="2876648" y="209261"/>
                    <a:pt x="2837586" y="226002"/>
                  </a:cubicBezTo>
                  <a:cubicBezTo>
                    <a:pt x="2818055" y="234373"/>
                    <a:pt x="2801314" y="245533"/>
                    <a:pt x="2790153" y="259484"/>
                  </a:cubicBezTo>
                  <a:cubicBezTo>
                    <a:pt x="2778993" y="273435"/>
                    <a:pt x="2773412" y="287386"/>
                    <a:pt x="2774807" y="301336"/>
                  </a:cubicBezTo>
                  <a:cubicBezTo>
                    <a:pt x="2774807" y="306917"/>
                    <a:pt x="2778993" y="319472"/>
                    <a:pt x="2784573" y="336213"/>
                  </a:cubicBezTo>
                  <a:cubicBezTo>
                    <a:pt x="2791548" y="318077"/>
                    <a:pt x="2795734" y="302731"/>
                    <a:pt x="2798524" y="291571"/>
                  </a:cubicBezTo>
                  <a:cubicBezTo>
                    <a:pt x="2808289" y="274830"/>
                    <a:pt x="2809684" y="267854"/>
                    <a:pt x="2815265" y="267854"/>
                  </a:cubicBezTo>
                  <a:close/>
                  <a:moveTo>
                    <a:pt x="3112416" y="485486"/>
                  </a:moveTo>
                  <a:cubicBezTo>
                    <a:pt x="3115206" y="486881"/>
                    <a:pt x="3116601" y="491066"/>
                    <a:pt x="3116601" y="493857"/>
                  </a:cubicBezTo>
                  <a:cubicBezTo>
                    <a:pt x="3117996" y="499437"/>
                    <a:pt x="3119391" y="505017"/>
                    <a:pt x="3120786" y="513388"/>
                  </a:cubicBezTo>
                  <a:cubicBezTo>
                    <a:pt x="3122181" y="506412"/>
                    <a:pt x="3122181" y="498042"/>
                    <a:pt x="3120786" y="489671"/>
                  </a:cubicBezTo>
                  <a:cubicBezTo>
                    <a:pt x="3120786" y="479906"/>
                    <a:pt x="3117996" y="468745"/>
                    <a:pt x="3116601" y="458980"/>
                  </a:cubicBezTo>
                  <a:cubicBezTo>
                    <a:pt x="3115206" y="468745"/>
                    <a:pt x="3113811" y="477116"/>
                    <a:pt x="3112416" y="485486"/>
                  </a:cubicBezTo>
                  <a:close/>
                  <a:moveTo>
                    <a:pt x="3077539" y="269250"/>
                  </a:moveTo>
                  <a:cubicBezTo>
                    <a:pt x="3084514" y="280410"/>
                    <a:pt x="3085909" y="288781"/>
                    <a:pt x="3088699" y="308312"/>
                  </a:cubicBezTo>
                  <a:cubicBezTo>
                    <a:pt x="3090094" y="319472"/>
                    <a:pt x="3092884" y="333423"/>
                    <a:pt x="3097070" y="354349"/>
                  </a:cubicBezTo>
                  <a:cubicBezTo>
                    <a:pt x="3099860" y="368300"/>
                    <a:pt x="3104045" y="383646"/>
                    <a:pt x="3109626" y="400387"/>
                  </a:cubicBezTo>
                  <a:cubicBezTo>
                    <a:pt x="3112416" y="410152"/>
                    <a:pt x="3115206" y="419918"/>
                    <a:pt x="3117996" y="429683"/>
                  </a:cubicBezTo>
                  <a:cubicBezTo>
                    <a:pt x="3123576" y="403177"/>
                    <a:pt x="3130552" y="378065"/>
                    <a:pt x="3136132" y="354349"/>
                  </a:cubicBezTo>
                  <a:cubicBezTo>
                    <a:pt x="3141712" y="332028"/>
                    <a:pt x="3147293" y="312497"/>
                    <a:pt x="3150083" y="299941"/>
                  </a:cubicBezTo>
                  <a:cubicBezTo>
                    <a:pt x="3151478" y="295756"/>
                    <a:pt x="3151478" y="291571"/>
                    <a:pt x="3152873" y="285990"/>
                  </a:cubicBezTo>
                  <a:cubicBezTo>
                    <a:pt x="3147293" y="284595"/>
                    <a:pt x="3143107" y="283200"/>
                    <a:pt x="3138922" y="281805"/>
                  </a:cubicBezTo>
                  <a:cubicBezTo>
                    <a:pt x="3136132" y="287386"/>
                    <a:pt x="3131947" y="290176"/>
                    <a:pt x="3126366" y="291571"/>
                  </a:cubicBezTo>
                  <a:cubicBezTo>
                    <a:pt x="3116601" y="292966"/>
                    <a:pt x="3099860" y="283200"/>
                    <a:pt x="3085909" y="274830"/>
                  </a:cubicBezTo>
                  <a:cubicBezTo>
                    <a:pt x="3083119" y="272040"/>
                    <a:pt x="3080329" y="270645"/>
                    <a:pt x="3077539" y="269250"/>
                  </a:cubicBezTo>
                  <a:close/>
                  <a:moveTo>
                    <a:pt x="2460916" y="396201"/>
                  </a:moveTo>
                  <a:cubicBezTo>
                    <a:pt x="2460916" y="396201"/>
                    <a:pt x="2460916" y="396201"/>
                    <a:pt x="2460916" y="396201"/>
                  </a:cubicBezTo>
                  <a:cubicBezTo>
                    <a:pt x="2460916" y="396201"/>
                    <a:pt x="2460916" y="396201"/>
                    <a:pt x="2460916" y="396201"/>
                  </a:cubicBezTo>
                  <a:close/>
                  <a:moveTo>
                    <a:pt x="3172404" y="281805"/>
                  </a:moveTo>
                  <a:cubicBezTo>
                    <a:pt x="3183564" y="283200"/>
                    <a:pt x="3191935" y="281805"/>
                    <a:pt x="3196120" y="279015"/>
                  </a:cubicBezTo>
                  <a:cubicBezTo>
                    <a:pt x="3197515" y="277620"/>
                    <a:pt x="3198910" y="276225"/>
                    <a:pt x="3197515" y="273435"/>
                  </a:cubicBezTo>
                  <a:cubicBezTo>
                    <a:pt x="3196120" y="267854"/>
                    <a:pt x="3183564" y="256694"/>
                    <a:pt x="3159848" y="242743"/>
                  </a:cubicBezTo>
                  <a:cubicBezTo>
                    <a:pt x="3159848" y="252509"/>
                    <a:pt x="3159848" y="262274"/>
                    <a:pt x="3159848" y="270645"/>
                  </a:cubicBezTo>
                  <a:cubicBezTo>
                    <a:pt x="3165429" y="273435"/>
                    <a:pt x="3169614" y="274830"/>
                    <a:pt x="3171009" y="279015"/>
                  </a:cubicBezTo>
                  <a:cubicBezTo>
                    <a:pt x="3172404" y="279015"/>
                    <a:pt x="3172404" y="280410"/>
                    <a:pt x="3172404" y="281805"/>
                  </a:cubicBezTo>
                  <a:close/>
                  <a:moveTo>
                    <a:pt x="3159848" y="280410"/>
                  </a:moveTo>
                  <a:cubicBezTo>
                    <a:pt x="3161243" y="280410"/>
                    <a:pt x="3164033" y="280410"/>
                    <a:pt x="3165429" y="281805"/>
                  </a:cubicBezTo>
                  <a:cubicBezTo>
                    <a:pt x="3164033" y="280410"/>
                    <a:pt x="3162638" y="280410"/>
                    <a:pt x="3159848" y="279015"/>
                  </a:cubicBezTo>
                  <a:cubicBezTo>
                    <a:pt x="3159848" y="277620"/>
                    <a:pt x="3159848" y="279015"/>
                    <a:pt x="3159848" y="280410"/>
                  </a:cubicBezTo>
                  <a:close/>
                  <a:moveTo>
                    <a:pt x="3138922" y="274830"/>
                  </a:moveTo>
                  <a:cubicBezTo>
                    <a:pt x="3143107" y="276225"/>
                    <a:pt x="3148687" y="277620"/>
                    <a:pt x="3152873" y="279015"/>
                  </a:cubicBezTo>
                  <a:cubicBezTo>
                    <a:pt x="3152873" y="277620"/>
                    <a:pt x="3152873" y="276225"/>
                    <a:pt x="3152873" y="274830"/>
                  </a:cubicBezTo>
                  <a:cubicBezTo>
                    <a:pt x="3150083" y="273435"/>
                    <a:pt x="3147293" y="273435"/>
                    <a:pt x="3144502" y="272040"/>
                  </a:cubicBezTo>
                  <a:cubicBezTo>
                    <a:pt x="3143107" y="272040"/>
                    <a:pt x="3140317" y="270645"/>
                    <a:pt x="3138922" y="270645"/>
                  </a:cubicBezTo>
                  <a:cubicBezTo>
                    <a:pt x="3138922" y="272040"/>
                    <a:pt x="3138922" y="273435"/>
                    <a:pt x="3138922" y="274830"/>
                  </a:cubicBezTo>
                  <a:close/>
                  <a:moveTo>
                    <a:pt x="2721795" y="272040"/>
                  </a:moveTo>
                  <a:cubicBezTo>
                    <a:pt x="2721795" y="272040"/>
                    <a:pt x="2723190" y="272040"/>
                    <a:pt x="2721795" y="272040"/>
                  </a:cubicBezTo>
                  <a:cubicBezTo>
                    <a:pt x="2756671" y="273435"/>
                    <a:pt x="2774807" y="265064"/>
                    <a:pt x="2780388" y="242743"/>
                  </a:cubicBezTo>
                  <a:cubicBezTo>
                    <a:pt x="2781783" y="237163"/>
                    <a:pt x="2781783" y="230187"/>
                    <a:pt x="2781783" y="221817"/>
                  </a:cubicBezTo>
                  <a:cubicBezTo>
                    <a:pt x="2760857" y="234373"/>
                    <a:pt x="2744116" y="245533"/>
                    <a:pt x="2734350" y="255299"/>
                  </a:cubicBezTo>
                  <a:cubicBezTo>
                    <a:pt x="2725980" y="265064"/>
                    <a:pt x="2723190" y="270645"/>
                    <a:pt x="2721795" y="272040"/>
                  </a:cubicBezTo>
                  <a:close/>
                  <a:moveTo>
                    <a:pt x="3124971" y="267854"/>
                  </a:moveTo>
                  <a:cubicBezTo>
                    <a:pt x="3126366" y="269250"/>
                    <a:pt x="3129156" y="269250"/>
                    <a:pt x="3130552" y="270645"/>
                  </a:cubicBezTo>
                  <a:cubicBezTo>
                    <a:pt x="3130552" y="269250"/>
                    <a:pt x="3130552" y="269250"/>
                    <a:pt x="3130552" y="267854"/>
                  </a:cubicBezTo>
                  <a:cubicBezTo>
                    <a:pt x="3129156" y="269250"/>
                    <a:pt x="3126366" y="269250"/>
                    <a:pt x="3124971" y="267854"/>
                  </a:cubicBezTo>
                  <a:close/>
                  <a:moveTo>
                    <a:pt x="2933846" y="171594"/>
                  </a:moveTo>
                  <a:cubicBezTo>
                    <a:pt x="2945007" y="171594"/>
                    <a:pt x="2956167" y="172989"/>
                    <a:pt x="2967328" y="174384"/>
                  </a:cubicBezTo>
                  <a:cubicBezTo>
                    <a:pt x="3025921" y="184150"/>
                    <a:pt x="3085909" y="200891"/>
                    <a:pt x="3133342" y="221817"/>
                  </a:cubicBezTo>
                  <a:cubicBezTo>
                    <a:pt x="3140317" y="224607"/>
                    <a:pt x="3145897" y="227397"/>
                    <a:pt x="3152873" y="230187"/>
                  </a:cubicBezTo>
                  <a:cubicBezTo>
                    <a:pt x="3150083" y="178570"/>
                    <a:pt x="3136132" y="119976"/>
                    <a:pt x="3112416" y="86495"/>
                  </a:cubicBezTo>
                  <a:cubicBezTo>
                    <a:pt x="3098465" y="65569"/>
                    <a:pt x="3077539" y="51618"/>
                    <a:pt x="3049637" y="41852"/>
                  </a:cubicBezTo>
                  <a:cubicBezTo>
                    <a:pt x="3037081" y="37667"/>
                    <a:pt x="3024526" y="34877"/>
                    <a:pt x="3017550" y="34877"/>
                  </a:cubicBezTo>
                  <a:cubicBezTo>
                    <a:pt x="3021736" y="53013"/>
                    <a:pt x="3024526" y="75334"/>
                    <a:pt x="3024526" y="92075"/>
                  </a:cubicBezTo>
                  <a:cubicBezTo>
                    <a:pt x="3024526" y="107421"/>
                    <a:pt x="3024526" y="122767"/>
                    <a:pt x="3024526" y="135322"/>
                  </a:cubicBezTo>
                  <a:cubicBezTo>
                    <a:pt x="3023131" y="156248"/>
                    <a:pt x="3020341" y="157643"/>
                    <a:pt x="3018946" y="159039"/>
                  </a:cubicBezTo>
                  <a:cubicBezTo>
                    <a:pt x="3017550" y="160434"/>
                    <a:pt x="3014760" y="160434"/>
                    <a:pt x="3011970" y="159039"/>
                  </a:cubicBezTo>
                  <a:cubicBezTo>
                    <a:pt x="3010575" y="157643"/>
                    <a:pt x="3007785" y="153458"/>
                    <a:pt x="3004995" y="135322"/>
                  </a:cubicBezTo>
                  <a:cubicBezTo>
                    <a:pt x="3003600" y="124162"/>
                    <a:pt x="3002205" y="110211"/>
                    <a:pt x="3000810" y="96260"/>
                  </a:cubicBezTo>
                  <a:cubicBezTo>
                    <a:pt x="2999414" y="76729"/>
                    <a:pt x="2998020" y="39062"/>
                    <a:pt x="3002205" y="30692"/>
                  </a:cubicBezTo>
                  <a:cubicBezTo>
                    <a:pt x="3003600" y="27902"/>
                    <a:pt x="3004995" y="26506"/>
                    <a:pt x="3006390" y="26506"/>
                  </a:cubicBezTo>
                  <a:cubicBezTo>
                    <a:pt x="3006390" y="26506"/>
                    <a:pt x="3006390" y="26506"/>
                    <a:pt x="3006390" y="26506"/>
                  </a:cubicBezTo>
                  <a:cubicBezTo>
                    <a:pt x="3004995" y="23716"/>
                    <a:pt x="3003600" y="20926"/>
                    <a:pt x="3002205" y="18136"/>
                  </a:cubicBezTo>
                  <a:cubicBezTo>
                    <a:pt x="2982674" y="-2790"/>
                    <a:pt x="2953377" y="1395"/>
                    <a:pt x="2907340" y="16741"/>
                  </a:cubicBezTo>
                  <a:cubicBezTo>
                    <a:pt x="2903154" y="18136"/>
                    <a:pt x="2897574" y="20926"/>
                    <a:pt x="2893389" y="25111"/>
                  </a:cubicBezTo>
                  <a:cubicBezTo>
                    <a:pt x="2893389" y="25111"/>
                    <a:pt x="2893389" y="25111"/>
                    <a:pt x="2893389" y="25111"/>
                  </a:cubicBezTo>
                  <a:cubicBezTo>
                    <a:pt x="2893389" y="30692"/>
                    <a:pt x="2890599" y="61383"/>
                    <a:pt x="2886413" y="93470"/>
                  </a:cubicBezTo>
                  <a:cubicBezTo>
                    <a:pt x="2883623" y="111606"/>
                    <a:pt x="2882228" y="125557"/>
                    <a:pt x="2879438" y="135322"/>
                  </a:cubicBezTo>
                  <a:cubicBezTo>
                    <a:pt x="2875253" y="153458"/>
                    <a:pt x="2872463" y="157643"/>
                    <a:pt x="2868277" y="157643"/>
                  </a:cubicBezTo>
                  <a:cubicBezTo>
                    <a:pt x="2866882" y="157643"/>
                    <a:pt x="2864092" y="157643"/>
                    <a:pt x="2861302" y="153458"/>
                  </a:cubicBezTo>
                  <a:cubicBezTo>
                    <a:pt x="2857117" y="145088"/>
                    <a:pt x="2854327" y="128347"/>
                    <a:pt x="2855722" y="107421"/>
                  </a:cubicBezTo>
                  <a:cubicBezTo>
                    <a:pt x="2857117" y="85100"/>
                    <a:pt x="2861302" y="64173"/>
                    <a:pt x="2868277" y="47433"/>
                  </a:cubicBezTo>
                  <a:cubicBezTo>
                    <a:pt x="2871068" y="41852"/>
                    <a:pt x="2873858" y="36272"/>
                    <a:pt x="2876648" y="30692"/>
                  </a:cubicBezTo>
                  <a:cubicBezTo>
                    <a:pt x="2875253" y="32087"/>
                    <a:pt x="2872463" y="34877"/>
                    <a:pt x="2869672" y="37667"/>
                  </a:cubicBezTo>
                  <a:cubicBezTo>
                    <a:pt x="2859907" y="46037"/>
                    <a:pt x="2847351" y="59988"/>
                    <a:pt x="2825030" y="82309"/>
                  </a:cubicBezTo>
                  <a:cubicBezTo>
                    <a:pt x="2788758" y="119976"/>
                    <a:pt x="2788758" y="170199"/>
                    <a:pt x="2788758" y="207866"/>
                  </a:cubicBezTo>
                  <a:cubicBezTo>
                    <a:pt x="2788758" y="207866"/>
                    <a:pt x="2788758" y="207866"/>
                    <a:pt x="2788758" y="209261"/>
                  </a:cubicBezTo>
                  <a:cubicBezTo>
                    <a:pt x="2795734" y="205076"/>
                    <a:pt x="2802709" y="202286"/>
                    <a:pt x="2809684" y="199496"/>
                  </a:cubicBezTo>
                  <a:cubicBezTo>
                    <a:pt x="2841771" y="186940"/>
                    <a:pt x="2886413" y="171594"/>
                    <a:pt x="2933846" y="171594"/>
                  </a:cubicBezTo>
                  <a:close/>
                  <a:moveTo>
                    <a:pt x="2869672" y="152063"/>
                  </a:moveTo>
                  <a:cubicBezTo>
                    <a:pt x="2869672" y="152063"/>
                    <a:pt x="2869672" y="152063"/>
                    <a:pt x="2869672" y="152063"/>
                  </a:cubicBezTo>
                  <a:cubicBezTo>
                    <a:pt x="2869672" y="152063"/>
                    <a:pt x="2869672" y="152063"/>
                    <a:pt x="2869672" y="152063"/>
                  </a:cubicBezTo>
                  <a:close/>
                  <a:moveTo>
                    <a:pt x="2886413" y="33482"/>
                  </a:moveTo>
                  <a:cubicBezTo>
                    <a:pt x="2882228" y="37667"/>
                    <a:pt x="2879438" y="44642"/>
                    <a:pt x="2876648" y="51618"/>
                  </a:cubicBezTo>
                  <a:cubicBezTo>
                    <a:pt x="2861302" y="86495"/>
                    <a:pt x="2862697" y="135322"/>
                    <a:pt x="2869672" y="150668"/>
                  </a:cubicBezTo>
                  <a:cubicBezTo>
                    <a:pt x="2871068" y="146483"/>
                    <a:pt x="2876648" y="133927"/>
                    <a:pt x="2880833" y="90680"/>
                  </a:cubicBezTo>
                  <a:cubicBezTo>
                    <a:pt x="2883623" y="68359"/>
                    <a:pt x="2885018" y="46037"/>
                    <a:pt x="2886413" y="33482"/>
                  </a:cubicBezTo>
                  <a:close/>
                  <a:moveTo>
                    <a:pt x="3007785" y="34877"/>
                  </a:moveTo>
                  <a:cubicBezTo>
                    <a:pt x="3006390" y="40457"/>
                    <a:pt x="3004995" y="64173"/>
                    <a:pt x="3007785" y="94865"/>
                  </a:cubicBezTo>
                  <a:cubicBezTo>
                    <a:pt x="3009180" y="110211"/>
                    <a:pt x="3010575" y="124162"/>
                    <a:pt x="3011970" y="133927"/>
                  </a:cubicBezTo>
                  <a:cubicBezTo>
                    <a:pt x="3013365" y="142298"/>
                    <a:pt x="3014760" y="146483"/>
                    <a:pt x="3014760" y="149273"/>
                  </a:cubicBezTo>
                  <a:cubicBezTo>
                    <a:pt x="3016155" y="139508"/>
                    <a:pt x="3017550" y="117186"/>
                    <a:pt x="3017550" y="90680"/>
                  </a:cubicBezTo>
                  <a:cubicBezTo>
                    <a:pt x="3016155" y="66964"/>
                    <a:pt x="3013365" y="47433"/>
                    <a:pt x="3010575" y="34877"/>
                  </a:cubicBezTo>
                  <a:cubicBezTo>
                    <a:pt x="3009180" y="34877"/>
                    <a:pt x="3007785" y="34877"/>
                    <a:pt x="3007785" y="34877"/>
                  </a:cubicBezTo>
                  <a:close/>
                </a:path>
              </a:pathLst>
            </a:custGeom>
            <a:solidFill>
              <a:srgbClr val="34302F"/>
            </a:solidFill>
            <a:ln w="13943" cap="flat">
              <a:noFill/>
              <a:prstDash val="solid"/>
              <a:miter/>
            </a:ln>
          </p:spPr>
          <p:txBody>
            <a:bodyPr rtlCol="0" anchor="ctr"/>
            <a:lstStyle/>
            <a:p>
              <a:endParaRPr lang="en-US"/>
            </a:p>
          </p:txBody>
        </p:sp>
      </p:grpSp>
      <p:sp>
        <p:nvSpPr>
          <p:cNvPr id="66" name="Rectangle 65">
            <a:extLst>
              <a:ext uri="{FF2B5EF4-FFF2-40B4-BE49-F238E27FC236}">
                <a16:creationId xmlns:a16="http://schemas.microsoft.com/office/drawing/2014/main" id="{D12688E5-2B02-CFF9-B560-F2DAFCC77FBE}"/>
              </a:ext>
            </a:extLst>
          </p:cNvPr>
          <p:cNvSpPr/>
          <p:nvPr userDrawn="1"/>
        </p:nvSpPr>
        <p:spPr>
          <a:xfrm>
            <a:off x="3958917" y="10040313"/>
            <a:ext cx="1616661" cy="40011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40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4" name="Picture 3">
            <a:extLst>
              <a:ext uri="{FF2B5EF4-FFF2-40B4-BE49-F238E27FC236}">
                <a16:creationId xmlns:a16="http://schemas.microsoft.com/office/drawing/2014/main" id="{2D0A5BDA-DB80-90B9-0745-30D84A5D113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5733905" y="10072592"/>
            <a:ext cx="1193701" cy="2741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0074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61" name="Rectangle 360">
            <a:extLst>
              <a:ext uri="{FF2B5EF4-FFF2-40B4-BE49-F238E27FC236}">
                <a16:creationId xmlns:a16="http://schemas.microsoft.com/office/drawing/2014/main" id="{24D75763-FFFE-D346-B173-3FFA4F7CAF72}"/>
              </a:ext>
            </a:extLst>
          </p:cNvPr>
          <p:cNvSpPr/>
          <p:nvPr userDrawn="1"/>
        </p:nvSpPr>
        <p:spPr>
          <a:xfrm flipH="1" flipV="1">
            <a:off x="-3" y="-1"/>
            <a:ext cx="2496103"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2" name="Graphic 383">
            <a:extLst>
              <a:ext uri="{FF2B5EF4-FFF2-40B4-BE49-F238E27FC236}">
                <a16:creationId xmlns:a16="http://schemas.microsoft.com/office/drawing/2014/main" id="{AAF15FC5-4893-8939-0224-7A9F4ABD9758}"/>
              </a:ext>
            </a:extLst>
          </p:cNvPr>
          <p:cNvSpPr/>
          <p:nvPr userDrawn="1"/>
        </p:nvSpPr>
        <p:spPr>
          <a:xfrm>
            <a:off x="-165155" y="6350737"/>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B1F2729F-7CAB-2481-5188-EDE46118BD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2912563" y="9725830"/>
            <a:ext cx="1193701" cy="274116"/>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E2DCB8FA-F952-9047-5E6A-086C77356160}"/>
              </a:ext>
            </a:extLst>
          </p:cNvPr>
          <p:cNvSpPr/>
          <p:nvPr userDrawn="1"/>
        </p:nvSpPr>
        <p:spPr>
          <a:xfrm flipH="1" flipV="1">
            <a:off x="2047163" y="2442856"/>
            <a:ext cx="657641" cy="7047132"/>
          </a:xfrm>
          <a:prstGeom prst="rect">
            <a:avLst/>
          </a:prstGeom>
          <a:solidFill>
            <a:srgbClr val="EF8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30" name="Text Placeholder 32">
            <a:extLst>
              <a:ext uri="{FF2B5EF4-FFF2-40B4-BE49-F238E27FC236}">
                <a16:creationId xmlns:a16="http://schemas.microsoft.com/office/drawing/2014/main" id="{E5656F6E-37C8-074A-8E96-43D0F2FC50CE}"/>
              </a:ext>
            </a:extLst>
          </p:cNvPr>
          <p:cNvSpPr>
            <a:spLocks noGrp="1"/>
          </p:cNvSpPr>
          <p:nvPr>
            <p:ph type="body" sz="quarter" idx="11" hasCustomPrompt="1"/>
          </p:nvPr>
        </p:nvSpPr>
        <p:spPr>
          <a:xfrm>
            <a:off x="2047166" y="2576177"/>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31" name="Text Placeholder 32">
            <a:extLst>
              <a:ext uri="{FF2B5EF4-FFF2-40B4-BE49-F238E27FC236}">
                <a16:creationId xmlns:a16="http://schemas.microsoft.com/office/drawing/2014/main" id="{325D83A7-79C8-A548-BBC2-CA89723CA6CF}"/>
              </a:ext>
            </a:extLst>
          </p:cNvPr>
          <p:cNvSpPr>
            <a:spLocks noGrp="1"/>
          </p:cNvSpPr>
          <p:nvPr>
            <p:ph type="body" sz="quarter" idx="49" hasCustomPrompt="1"/>
          </p:nvPr>
        </p:nvSpPr>
        <p:spPr>
          <a:xfrm>
            <a:off x="2830132" y="2576177"/>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332" name="Text Placeholder 32">
            <a:extLst>
              <a:ext uri="{FF2B5EF4-FFF2-40B4-BE49-F238E27FC236}">
                <a16:creationId xmlns:a16="http://schemas.microsoft.com/office/drawing/2014/main" id="{9709ADB0-7EC7-7E4D-AB1C-AFDBEA20E333}"/>
              </a:ext>
            </a:extLst>
          </p:cNvPr>
          <p:cNvSpPr>
            <a:spLocks noGrp="1"/>
          </p:cNvSpPr>
          <p:nvPr>
            <p:ph type="body" sz="quarter" idx="13" hasCustomPrompt="1"/>
          </p:nvPr>
        </p:nvSpPr>
        <p:spPr>
          <a:xfrm>
            <a:off x="2047166" y="3051419"/>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333" name="Text Placeholder 32">
            <a:extLst>
              <a:ext uri="{FF2B5EF4-FFF2-40B4-BE49-F238E27FC236}">
                <a16:creationId xmlns:a16="http://schemas.microsoft.com/office/drawing/2014/main" id="{BD9CCF2E-E31B-F24B-AE3A-F3AD0C0D725D}"/>
              </a:ext>
            </a:extLst>
          </p:cNvPr>
          <p:cNvSpPr>
            <a:spLocks noGrp="1"/>
          </p:cNvSpPr>
          <p:nvPr>
            <p:ph type="body" sz="quarter" idx="14" hasCustomPrompt="1"/>
          </p:nvPr>
        </p:nvSpPr>
        <p:spPr>
          <a:xfrm>
            <a:off x="2830132" y="305141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334" name="Text Placeholder 32">
            <a:extLst>
              <a:ext uri="{FF2B5EF4-FFF2-40B4-BE49-F238E27FC236}">
                <a16:creationId xmlns:a16="http://schemas.microsoft.com/office/drawing/2014/main" id="{89761DE6-BA61-A040-9787-C409D41D3210}"/>
              </a:ext>
            </a:extLst>
          </p:cNvPr>
          <p:cNvSpPr>
            <a:spLocks noGrp="1"/>
          </p:cNvSpPr>
          <p:nvPr>
            <p:ph type="body" sz="quarter" idx="15" hasCustomPrompt="1"/>
          </p:nvPr>
        </p:nvSpPr>
        <p:spPr>
          <a:xfrm>
            <a:off x="2047166" y="3552553"/>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335" name="Text Placeholder 32">
            <a:extLst>
              <a:ext uri="{FF2B5EF4-FFF2-40B4-BE49-F238E27FC236}">
                <a16:creationId xmlns:a16="http://schemas.microsoft.com/office/drawing/2014/main" id="{D89BB1F5-7B63-824C-8677-757940098E1E}"/>
              </a:ext>
            </a:extLst>
          </p:cNvPr>
          <p:cNvSpPr>
            <a:spLocks noGrp="1"/>
          </p:cNvSpPr>
          <p:nvPr>
            <p:ph type="body" sz="quarter" idx="19" hasCustomPrompt="1"/>
          </p:nvPr>
        </p:nvSpPr>
        <p:spPr>
          <a:xfrm>
            <a:off x="2830132" y="3552553"/>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336" name="Text Placeholder 32">
            <a:extLst>
              <a:ext uri="{FF2B5EF4-FFF2-40B4-BE49-F238E27FC236}">
                <a16:creationId xmlns:a16="http://schemas.microsoft.com/office/drawing/2014/main" id="{57D38869-9F43-0F44-BFF1-2099B0C5644A}"/>
              </a:ext>
            </a:extLst>
          </p:cNvPr>
          <p:cNvSpPr>
            <a:spLocks noGrp="1"/>
          </p:cNvSpPr>
          <p:nvPr>
            <p:ph type="body" sz="quarter" idx="17" hasCustomPrompt="1"/>
          </p:nvPr>
        </p:nvSpPr>
        <p:spPr>
          <a:xfrm>
            <a:off x="2047166" y="4053508"/>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337" name="Text Placeholder 32">
            <a:extLst>
              <a:ext uri="{FF2B5EF4-FFF2-40B4-BE49-F238E27FC236}">
                <a16:creationId xmlns:a16="http://schemas.microsoft.com/office/drawing/2014/main" id="{B33A46CF-72DE-724E-A383-028E3C486710}"/>
              </a:ext>
            </a:extLst>
          </p:cNvPr>
          <p:cNvSpPr>
            <a:spLocks noGrp="1"/>
          </p:cNvSpPr>
          <p:nvPr>
            <p:ph type="body" sz="quarter" idx="20" hasCustomPrompt="1"/>
          </p:nvPr>
        </p:nvSpPr>
        <p:spPr>
          <a:xfrm>
            <a:off x="2830132" y="4053508"/>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338" name="Text Placeholder 32">
            <a:extLst>
              <a:ext uri="{FF2B5EF4-FFF2-40B4-BE49-F238E27FC236}">
                <a16:creationId xmlns:a16="http://schemas.microsoft.com/office/drawing/2014/main" id="{8AF90649-A83F-2F4A-B11F-76E0A49118C3}"/>
              </a:ext>
            </a:extLst>
          </p:cNvPr>
          <p:cNvSpPr>
            <a:spLocks noGrp="1"/>
          </p:cNvSpPr>
          <p:nvPr>
            <p:ph type="body" sz="quarter" idx="21" hasCustomPrompt="1"/>
          </p:nvPr>
        </p:nvSpPr>
        <p:spPr>
          <a:xfrm>
            <a:off x="2047166" y="4555298"/>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339" name="Text Placeholder 32">
            <a:extLst>
              <a:ext uri="{FF2B5EF4-FFF2-40B4-BE49-F238E27FC236}">
                <a16:creationId xmlns:a16="http://schemas.microsoft.com/office/drawing/2014/main" id="{EAB79600-A97B-F44A-B1F4-C908D7C2023F}"/>
              </a:ext>
            </a:extLst>
          </p:cNvPr>
          <p:cNvSpPr>
            <a:spLocks noGrp="1"/>
          </p:cNvSpPr>
          <p:nvPr>
            <p:ph type="body" sz="quarter" idx="22" hasCustomPrompt="1"/>
          </p:nvPr>
        </p:nvSpPr>
        <p:spPr>
          <a:xfrm>
            <a:off x="2830132" y="4555298"/>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340" name="Text Placeholder 32">
            <a:extLst>
              <a:ext uri="{FF2B5EF4-FFF2-40B4-BE49-F238E27FC236}">
                <a16:creationId xmlns:a16="http://schemas.microsoft.com/office/drawing/2014/main" id="{E3702C07-BBF5-8847-B222-966AEEFDB82F}"/>
              </a:ext>
            </a:extLst>
          </p:cNvPr>
          <p:cNvSpPr>
            <a:spLocks noGrp="1"/>
          </p:cNvSpPr>
          <p:nvPr>
            <p:ph type="body" sz="quarter" idx="51" hasCustomPrompt="1"/>
          </p:nvPr>
        </p:nvSpPr>
        <p:spPr>
          <a:xfrm>
            <a:off x="2056806" y="5084494"/>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341" name="Text Placeholder 32">
            <a:extLst>
              <a:ext uri="{FF2B5EF4-FFF2-40B4-BE49-F238E27FC236}">
                <a16:creationId xmlns:a16="http://schemas.microsoft.com/office/drawing/2014/main" id="{8A3DC48D-0CD9-464E-AE57-DF56AB5C501E}"/>
              </a:ext>
            </a:extLst>
          </p:cNvPr>
          <p:cNvSpPr>
            <a:spLocks noGrp="1"/>
          </p:cNvSpPr>
          <p:nvPr>
            <p:ph type="body" sz="quarter" idx="52" hasCustomPrompt="1"/>
          </p:nvPr>
        </p:nvSpPr>
        <p:spPr>
          <a:xfrm>
            <a:off x="2839772" y="5084494"/>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342" name="Text Placeholder 32">
            <a:extLst>
              <a:ext uri="{FF2B5EF4-FFF2-40B4-BE49-F238E27FC236}">
                <a16:creationId xmlns:a16="http://schemas.microsoft.com/office/drawing/2014/main" id="{2C434D2A-7E3F-AC4D-B388-864713FC0806}"/>
              </a:ext>
            </a:extLst>
          </p:cNvPr>
          <p:cNvSpPr>
            <a:spLocks noGrp="1"/>
          </p:cNvSpPr>
          <p:nvPr>
            <p:ph type="body" sz="quarter" idx="53" hasCustomPrompt="1"/>
          </p:nvPr>
        </p:nvSpPr>
        <p:spPr>
          <a:xfrm>
            <a:off x="2056806" y="5574726"/>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343" name="Text Placeholder 32">
            <a:extLst>
              <a:ext uri="{FF2B5EF4-FFF2-40B4-BE49-F238E27FC236}">
                <a16:creationId xmlns:a16="http://schemas.microsoft.com/office/drawing/2014/main" id="{B50D5349-F391-B64B-B3C2-DF37D4F2ABE7}"/>
              </a:ext>
            </a:extLst>
          </p:cNvPr>
          <p:cNvSpPr>
            <a:spLocks noGrp="1"/>
          </p:cNvSpPr>
          <p:nvPr>
            <p:ph type="body" sz="quarter" idx="54" hasCustomPrompt="1"/>
          </p:nvPr>
        </p:nvSpPr>
        <p:spPr>
          <a:xfrm>
            <a:off x="2839772" y="5574726"/>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344" name="Rectangle 343">
            <a:extLst>
              <a:ext uri="{FF2B5EF4-FFF2-40B4-BE49-F238E27FC236}">
                <a16:creationId xmlns:a16="http://schemas.microsoft.com/office/drawing/2014/main" id="{72F68190-18F9-DF4D-83C1-0EFA2EB257C4}"/>
              </a:ext>
            </a:extLst>
          </p:cNvPr>
          <p:cNvSpPr/>
          <p:nvPr userDrawn="1"/>
        </p:nvSpPr>
        <p:spPr>
          <a:xfrm>
            <a:off x="2839772" y="10235148"/>
            <a:ext cx="3763506" cy="369332"/>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362" name="Text Placeholder 32">
            <a:extLst>
              <a:ext uri="{FF2B5EF4-FFF2-40B4-BE49-F238E27FC236}">
                <a16:creationId xmlns:a16="http://schemas.microsoft.com/office/drawing/2014/main" id="{5D8C5A76-9737-8F42-891A-E48FC08715FD}"/>
              </a:ext>
            </a:extLst>
          </p:cNvPr>
          <p:cNvSpPr>
            <a:spLocks noGrp="1"/>
          </p:cNvSpPr>
          <p:nvPr>
            <p:ph type="body" sz="quarter" idx="47" hasCustomPrompt="1"/>
          </p:nvPr>
        </p:nvSpPr>
        <p:spPr>
          <a:xfrm>
            <a:off x="2789661" y="790503"/>
            <a:ext cx="3644224" cy="1433100"/>
          </a:xfrm>
          <a:prstGeom prst="rect">
            <a:avLst/>
          </a:prstGeom>
        </p:spPr>
        <p:txBody>
          <a:bodyPr>
            <a:noAutofit/>
          </a:bodyPr>
          <a:lstStyle>
            <a:lvl1pPr marL="0" indent="0" algn="l">
              <a:lnSpc>
                <a:spcPts val="3700"/>
              </a:lnSpc>
              <a:spcBef>
                <a:spcPts val="0"/>
              </a:spcBef>
              <a:buNone/>
              <a:defRPr sz="40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tables of content </a:t>
            </a:r>
          </a:p>
        </p:txBody>
      </p:sp>
      <p:sp>
        <p:nvSpPr>
          <p:cNvPr id="453" name="Slide Number Placeholder 5">
            <a:extLst>
              <a:ext uri="{FF2B5EF4-FFF2-40B4-BE49-F238E27FC236}">
                <a16:creationId xmlns:a16="http://schemas.microsoft.com/office/drawing/2014/main" id="{7FD285A2-C024-CBF6-49DB-997DECCCBBD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4" name="Rectangle 3">
            <a:extLst>
              <a:ext uri="{FF2B5EF4-FFF2-40B4-BE49-F238E27FC236}">
                <a16:creationId xmlns:a16="http://schemas.microsoft.com/office/drawing/2014/main" id="{81FCEBFD-4859-E84C-945D-05CD7D84128A}"/>
              </a:ext>
            </a:extLst>
          </p:cNvPr>
          <p:cNvSpPr/>
          <p:nvPr userDrawn="1"/>
        </p:nvSpPr>
        <p:spPr>
          <a:xfrm rot="16200000">
            <a:off x="-2176029" y="7857610"/>
            <a:ext cx="5345907"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31998962"/>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6584B64-8F19-00B3-8F73-FF89F17C6F5B}"/>
              </a:ext>
            </a:extLst>
          </p:cNvPr>
          <p:cNvSpPr/>
          <p:nvPr userDrawn="1"/>
        </p:nvSpPr>
        <p:spPr>
          <a:xfrm>
            <a:off x="6310952" y="5919181"/>
            <a:ext cx="1241653" cy="4112498"/>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chemeClr val="bg1"/>
          </a:solidFill>
          <a:ln w="306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9397152-26B0-F64F-AC2C-AA620D23B772}"/>
              </a:ext>
            </a:extLst>
          </p:cNvPr>
          <p:cNvSpPr/>
          <p:nvPr/>
        </p:nvSpPr>
        <p:spPr>
          <a:xfrm>
            <a:off x="2050576" y="1028700"/>
            <a:ext cx="5509099" cy="719438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CD0E4"/>
          </a:solidFill>
          <a:ln w="3060"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E97728-1EA5-EA41-8AAC-21AA33A5FC2A}"/>
              </a:ext>
            </a:extLst>
          </p:cNvPr>
          <p:cNvSpPr/>
          <p:nvPr userDrawn="1"/>
        </p:nvSpPr>
        <p:spPr>
          <a:xfrm>
            <a:off x="0" y="2671796"/>
            <a:ext cx="2963330" cy="71215"/>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EF8D5B"/>
          </a:solidFill>
          <a:ln w="3060" cap="flat">
            <a:noFill/>
            <a:prstDash val="solid"/>
            <a:miter/>
          </a:ln>
        </p:spPr>
        <p:txBody>
          <a:bodyPr rtlCol="0" anchor="ctr"/>
          <a:lstStyle/>
          <a:p>
            <a:endParaRPr lang="en-US"/>
          </a:p>
        </p:txBody>
      </p:sp>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456790" y="1510715"/>
            <a:ext cx="1829216" cy="1555732"/>
          </a:xfrm>
          <a:prstGeom prst="rect">
            <a:avLst/>
          </a:prstGeom>
        </p:spPr>
        <p:txBody>
          <a:bodyPr anchor="t">
            <a:noAutofit/>
          </a:bodyPr>
          <a:lstStyle>
            <a:lvl1pPr marL="0" indent="0" algn="l">
              <a:buNone/>
              <a:defRPr sz="72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3059266" y="2505021"/>
            <a:ext cx="3486126" cy="1084774"/>
          </a:xfrm>
          <a:prstGeom prst="rect">
            <a:avLst/>
          </a:prstGeom>
        </p:spPr>
        <p:txBody>
          <a:bodyPr anchor="t">
            <a:noAutofit/>
          </a:bodyPr>
          <a:lstStyle>
            <a:lvl1pPr marL="0" indent="0" algn="l">
              <a:buNone/>
              <a:defRPr sz="28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2" name="Graphic 383">
            <a:extLst>
              <a:ext uri="{FF2B5EF4-FFF2-40B4-BE49-F238E27FC236}">
                <a16:creationId xmlns:a16="http://schemas.microsoft.com/office/drawing/2014/main" id="{94FD075E-DA88-E447-9F27-CDF8E620F156}"/>
              </a:ext>
            </a:extLst>
          </p:cNvPr>
          <p:cNvSpPr/>
          <p:nvPr userDrawn="1"/>
        </p:nvSpPr>
        <p:spPr>
          <a:xfrm>
            <a:off x="4258930" y="4942332"/>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chemeClr val="bg1">
              <a:alpha val="33000"/>
            </a:schemeClr>
          </a:solidFill>
          <a:ln w="10742" cap="flat">
            <a:noFill/>
            <a:prstDash val="solid"/>
            <a:miter/>
          </a:ln>
        </p:spPr>
        <p:txBody>
          <a:bodyPr rtlCol="0" anchor="ctr"/>
          <a:lstStyle/>
          <a:p>
            <a:endParaRPr lang="en-US"/>
          </a:p>
        </p:txBody>
      </p:sp>
      <p:sp>
        <p:nvSpPr>
          <p:cNvPr id="5" name="Rectangle 4">
            <a:extLst>
              <a:ext uri="{FF2B5EF4-FFF2-40B4-BE49-F238E27FC236}">
                <a16:creationId xmlns:a16="http://schemas.microsoft.com/office/drawing/2014/main" id="{E7A82190-58B2-9B9F-7E51-EE5D7952A96E}"/>
              </a:ext>
            </a:extLst>
          </p:cNvPr>
          <p:cNvSpPr/>
          <p:nvPr userDrawn="1"/>
        </p:nvSpPr>
        <p:spPr>
          <a:xfrm rot="16200000">
            <a:off x="4866823" y="6207618"/>
            <a:ext cx="4893063"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F17B299E-A60A-3A5D-2D95-98B54A17C5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1863770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Only Slie">
    <p:spTree>
      <p:nvGrpSpPr>
        <p:cNvPr id="1" name=""/>
        <p:cNvGrpSpPr/>
        <p:nvPr/>
      </p:nvGrpSpPr>
      <p:grpSpPr>
        <a:xfrm>
          <a:off x="0" y="0"/>
          <a:ext cx="0" cy="0"/>
          <a:chOff x="0" y="0"/>
          <a:chExt cx="0" cy="0"/>
        </a:xfrm>
      </p:grpSpPr>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1864992"/>
            <a:ext cx="6526988" cy="7937913"/>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 </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6" name="Rectangle 15">
            <a:extLst>
              <a:ext uri="{FF2B5EF4-FFF2-40B4-BE49-F238E27FC236}">
                <a16:creationId xmlns:a16="http://schemas.microsoft.com/office/drawing/2014/main" id="{C834E657-C18E-F14C-BBC7-38B5168C629A}"/>
              </a:ext>
            </a:extLst>
          </p:cNvPr>
          <p:cNvSpPr/>
          <p:nvPr userDrawn="1"/>
        </p:nvSpPr>
        <p:spPr>
          <a:xfrm>
            <a:off x="7559675" y="-255493"/>
            <a:ext cx="1861469" cy="1138665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82195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0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E9E88E-0701-41E6-8D53-065826228963}"/>
              </a:ext>
            </a:extLst>
          </p:cNvPr>
          <p:cNvSpPr>
            <a:spLocks noGrp="1"/>
          </p:cNvSpPr>
          <p:nvPr>
            <p:ph type="pic" sz="quarter" idx="10"/>
          </p:nvPr>
        </p:nvSpPr>
        <p:spPr>
          <a:xfrm>
            <a:off x="1109043" y="2696845"/>
            <a:ext cx="5341589" cy="3955339"/>
          </a:xfrm>
          <a:custGeom>
            <a:avLst/>
            <a:gdLst>
              <a:gd name="connsiteX0" fmla="*/ 0 w 9691586"/>
              <a:gd name="connsiteY0" fmla="*/ 0 h 7329270"/>
              <a:gd name="connsiteX1" fmla="*/ 9691586 w 9691586"/>
              <a:gd name="connsiteY1" fmla="*/ 0 h 7329270"/>
              <a:gd name="connsiteX2" fmla="*/ 9691586 w 9691586"/>
              <a:gd name="connsiteY2" fmla="*/ 7329270 h 7329270"/>
              <a:gd name="connsiteX3" fmla="*/ 0 w 9691586"/>
              <a:gd name="connsiteY3" fmla="*/ 7329270 h 7329270"/>
            </a:gdLst>
            <a:ahLst/>
            <a:cxnLst>
              <a:cxn ang="0">
                <a:pos x="connsiteX0" y="connsiteY0"/>
              </a:cxn>
              <a:cxn ang="0">
                <a:pos x="connsiteX1" y="connsiteY1"/>
              </a:cxn>
              <a:cxn ang="0">
                <a:pos x="connsiteX2" y="connsiteY2"/>
              </a:cxn>
              <a:cxn ang="0">
                <a:pos x="connsiteX3" y="connsiteY3"/>
              </a:cxn>
            </a:cxnLst>
            <a:rect l="l" t="t" r="r" b="b"/>
            <a:pathLst>
              <a:path w="9691586" h="7329270">
                <a:moveTo>
                  <a:pt x="0" y="0"/>
                </a:moveTo>
                <a:lnTo>
                  <a:pt x="9691586" y="0"/>
                </a:lnTo>
                <a:lnTo>
                  <a:pt x="9691586" y="7329270"/>
                </a:lnTo>
                <a:lnTo>
                  <a:pt x="0" y="7329270"/>
                </a:lnTo>
                <a:close/>
              </a:path>
            </a:pathLst>
          </a:custGeom>
          <a:solidFill>
            <a:schemeClr val="bg1">
              <a:lumMod val="75000"/>
            </a:schemeClr>
          </a:solidFill>
        </p:spPr>
        <p:txBody>
          <a:bodyPr wrap="square">
            <a:noAutofit/>
          </a:bodyPr>
          <a:lstStyle>
            <a:lvl1pPr marL="0" indent="0" algn="ctr">
              <a:buFontTx/>
              <a:buNone/>
              <a:defRPr sz="1727">
                <a:latin typeface="Montserrat" panose="00000500000000000000" pitchFamily="50" charset="0"/>
              </a:defRPr>
            </a:lvl1pPr>
          </a:lstStyle>
          <a:p>
            <a:endParaRPr lang="en-US" dirty="0"/>
          </a:p>
          <a:p>
            <a:r>
              <a:rPr lang="en-US" dirty="0"/>
              <a:t>Drag Your Image Here</a:t>
            </a:r>
          </a:p>
        </p:txBody>
      </p:sp>
      <p:sp>
        <p:nvSpPr>
          <p:cNvPr id="2" name="Slide Number Placeholder 5">
            <a:extLst>
              <a:ext uri="{FF2B5EF4-FFF2-40B4-BE49-F238E27FC236}">
                <a16:creationId xmlns:a16="http://schemas.microsoft.com/office/drawing/2014/main" id="{043D882E-5F2A-7005-EDDB-ED5DF742511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565644791"/>
      </p:ext>
    </p:extLst>
  </p:cSld>
  <p:clrMapOvr>
    <a:masterClrMapping/>
  </p:clrMapOvr>
  <p:extLst>
    <p:ext uri="{DCECCB84-F9BA-43D5-87BE-67443E8EF086}">
      <p15:sldGuideLst xmlns:p15="http://schemas.microsoft.com/office/powerpoint/2012/main">
        <p15:guide id="1" orient="horz" pos="3368">
          <p15:clr>
            <a:srgbClr val="FBAE40"/>
          </p15:clr>
        </p15:guide>
        <p15:guide id="2" pos="238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Photo 02">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C4D380CD-FC10-B947-BA28-DD18C2B065DB}"/>
              </a:ext>
            </a:extLst>
          </p:cNvPr>
          <p:cNvSpPr/>
          <p:nvPr userDrawn="1"/>
        </p:nvSpPr>
        <p:spPr>
          <a:xfrm>
            <a:off x="0" y="1277642"/>
            <a:ext cx="4188275" cy="3690885"/>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3" name="Picture Placeholder 62">
            <a:extLst>
              <a:ext uri="{FF2B5EF4-FFF2-40B4-BE49-F238E27FC236}">
                <a16:creationId xmlns:a16="http://schemas.microsoft.com/office/drawing/2014/main" id="{86A58417-A856-A640-9D34-C3E17FB05D70}"/>
              </a:ext>
            </a:extLst>
          </p:cNvPr>
          <p:cNvSpPr>
            <a:spLocks noGrp="1"/>
          </p:cNvSpPr>
          <p:nvPr>
            <p:ph type="pic" sz="quarter" idx="41"/>
          </p:nvPr>
        </p:nvSpPr>
        <p:spPr>
          <a:xfrm>
            <a:off x="464104" y="472749"/>
            <a:ext cx="6496308" cy="9245409"/>
          </a:xfrm>
          <a:custGeom>
            <a:avLst/>
            <a:gdLst>
              <a:gd name="connsiteX0" fmla="*/ 0 w 6836289"/>
              <a:gd name="connsiteY0" fmla="*/ 0 h 9229189"/>
              <a:gd name="connsiteX1" fmla="*/ 6832788 w 6836289"/>
              <a:gd name="connsiteY1" fmla="*/ 0 h 9229189"/>
              <a:gd name="connsiteX2" fmla="*/ 6832788 w 6836289"/>
              <a:gd name="connsiteY2" fmla="*/ 3530467 h 9229189"/>
              <a:gd name="connsiteX3" fmla="*/ 6836289 w 6836289"/>
              <a:gd name="connsiteY3" fmla="*/ 3530467 h 9229189"/>
              <a:gd name="connsiteX4" fmla="*/ 6836289 w 6836289"/>
              <a:gd name="connsiteY4" fmla="*/ 8889289 h 9229189"/>
              <a:gd name="connsiteX5" fmla="*/ 6832788 w 6836289"/>
              <a:gd name="connsiteY5" fmla="*/ 8889289 h 9229189"/>
              <a:gd name="connsiteX6" fmla="*/ 6832788 w 6836289"/>
              <a:gd name="connsiteY6" fmla="*/ 9229189 h 9229189"/>
              <a:gd name="connsiteX7" fmla="*/ 0 w 6836289"/>
              <a:gd name="connsiteY7" fmla="*/ 9229189 h 9229189"/>
              <a:gd name="connsiteX8" fmla="*/ 0 w 6836289"/>
              <a:gd name="connsiteY8" fmla="*/ 4495779 h 9229189"/>
              <a:gd name="connsiteX9" fmla="*/ 3826583 w 6836289"/>
              <a:gd name="connsiteY9" fmla="*/ 4495779 h 9229189"/>
              <a:gd name="connsiteX10" fmla="*/ 3826583 w 6836289"/>
              <a:gd name="connsiteY10" fmla="*/ 804894 h 9229189"/>
              <a:gd name="connsiteX11" fmla="*/ 0 w 6836289"/>
              <a:gd name="connsiteY11" fmla="*/ 804894 h 922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6289" h="9229189">
                <a:moveTo>
                  <a:pt x="0" y="0"/>
                </a:moveTo>
                <a:lnTo>
                  <a:pt x="6832788" y="0"/>
                </a:lnTo>
                <a:lnTo>
                  <a:pt x="6832788" y="3530467"/>
                </a:lnTo>
                <a:lnTo>
                  <a:pt x="6836289" y="3530467"/>
                </a:lnTo>
                <a:lnTo>
                  <a:pt x="6836289" y="8889289"/>
                </a:lnTo>
                <a:lnTo>
                  <a:pt x="6832788" y="8889289"/>
                </a:lnTo>
                <a:lnTo>
                  <a:pt x="6832788" y="9229189"/>
                </a:lnTo>
                <a:lnTo>
                  <a:pt x="0" y="9229189"/>
                </a:lnTo>
                <a:lnTo>
                  <a:pt x="0" y="4495779"/>
                </a:lnTo>
                <a:lnTo>
                  <a:pt x="3826583" y="4495779"/>
                </a:lnTo>
                <a:lnTo>
                  <a:pt x="3826583" y="804894"/>
                </a:lnTo>
                <a:lnTo>
                  <a:pt x="0" y="804894"/>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2" name="Slide Number Placeholder 5">
            <a:extLst>
              <a:ext uri="{FF2B5EF4-FFF2-40B4-BE49-F238E27FC236}">
                <a16:creationId xmlns:a16="http://schemas.microsoft.com/office/drawing/2014/main" id="{82E47FC1-143F-7404-A347-2BA80385181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4" name="Text Placeholder 23">
            <a:extLst>
              <a:ext uri="{FF2B5EF4-FFF2-40B4-BE49-F238E27FC236}">
                <a16:creationId xmlns:a16="http://schemas.microsoft.com/office/drawing/2014/main" id="{5BDEFA20-D7D5-4679-C3CD-35184DAAB65C}"/>
              </a:ext>
            </a:extLst>
          </p:cNvPr>
          <p:cNvSpPr>
            <a:spLocks noGrp="1"/>
          </p:cNvSpPr>
          <p:nvPr>
            <p:ph type="body" sz="quarter" idx="13" hasCustomPrompt="1"/>
          </p:nvPr>
        </p:nvSpPr>
        <p:spPr>
          <a:xfrm>
            <a:off x="293556" y="1829942"/>
            <a:ext cx="3418702" cy="2586284"/>
          </a:xfrm>
          <a:prstGeom prst="rect">
            <a:avLst/>
          </a:prstGeom>
        </p:spPr>
        <p:txBody>
          <a:bodyPr anchor="ctr">
            <a:normAutofit/>
          </a:bodyPr>
          <a:lstStyle>
            <a:lvl1pPr marL="0" indent="0" algn="ctr">
              <a:lnSpc>
                <a:spcPts val="1960"/>
              </a:lnSpc>
              <a:spcBef>
                <a:spcPts val="0"/>
              </a:spcBef>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Tree>
    <p:extLst>
      <p:ext uri="{BB962C8B-B14F-4D97-AF65-F5344CB8AC3E}">
        <p14:creationId xmlns:p14="http://schemas.microsoft.com/office/powerpoint/2010/main" val="358830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oint slide">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C683D099-3F71-2548-8547-701C805A4449}"/>
              </a:ext>
            </a:extLst>
          </p:cNvPr>
          <p:cNvSpPr/>
          <p:nvPr userDrawn="1"/>
        </p:nvSpPr>
        <p:spPr>
          <a:xfrm>
            <a:off x="2945114" y="0"/>
            <a:ext cx="1210831" cy="9157995"/>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61225" y="1487305"/>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userDrawn="1">
            <p:ph type="pic" sz="quarter" idx="41"/>
          </p:nvPr>
        </p:nvSpPr>
        <p:spPr>
          <a:xfrm>
            <a:off x="0" y="660634"/>
            <a:ext cx="3482223" cy="9013997"/>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3816980" y="876332"/>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461225" y="4136673"/>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3807660" y="3599589"/>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476505" y="6626931"/>
            <a:ext cx="2134973" cy="339415"/>
          </a:xfrm>
          <a:prstGeom prst="rect">
            <a:avLst/>
          </a:prstGeom>
        </p:spPr>
        <p:txBody>
          <a:bodyPr>
            <a:normAutofit/>
          </a:bodyPr>
          <a:lstStyle>
            <a:lvl1pPr marL="0" indent="0" algn="l">
              <a:lnSpc>
                <a:spcPct val="100000"/>
              </a:lnSpc>
              <a:buNone/>
              <a:defRPr sz="2000" b="1" i="0">
                <a:solidFill>
                  <a:srgbClr val="EF8D5B"/>
                </a:solidFill>
                <a:latin typeface="Calibri" panose="020F0502020204030204" pitchFamily="34" charset="0"/>
                <a:cs typeface="Calibri" panose="020F0502020204030204" pitchFamily="34" charset="0"/>
              </a:defRPr>
            </a:lvl1pPr>
          </a:lstStyle>
          <a:p>
            <a:pPr lvl="0"/>
            <a:r>
              <a:rPr lang="en-US" dirty="0"/>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476664" y="7125644"/>
            <a:ext cx="2131901" cy="121816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484187" y="6792346"/>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3804747" y="6313146"/>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68" name="Oval 167">
            <a:extLst>
              <a:ext uri="{FF2B5EF4-FFF2-40B4-BE49-F238E27FC236}">
                <a16:creationId xmlns:a16="http://schemas.microsoft.com/office/drawing/2014/main" id="{B3F054C0-0192-914F-BF7F-363F92351131}"/>
              </a:ext>
            </a:extLst>
          </p:cNvPr>
          <p:cNvSpPr/>
          <p:nvPr userDrawn="1"/>
        </p:nvSpPr>
        <p:spPr>
          <a:xfrm>
            <a:off x="3769552" y="8011407"/>
            <a:ext cx="72000" cy="7200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CD36E9B4-1711-B4B4-A0CE-A370CE9FD42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6" name="Text Placeholder 8">
            <a:extLst>
              <a:ext uri="{FF2B5EF4-FFF2-40B4-BE49-F238E27FC236}">
                <a16:creationId xmlns:a16="http://schemas.microsoft.com/office/drawing/2014/main" id="{A7B5DE2A-B77E-C96C-D4C2-C10D33578D4E}"/>
              </a:ext>
            </a:extLst>
          </p:cNvPr>
          <p:cNvSpPr>
            <a:spLocks noGrp="1"/>
          </p:cNvSpPr>
          <p:nvPr>
            <p:ph type="body" sz="quarter" idx="48" hasCustomPrompt="1"/>
          </p:nvPr>
        </p:nvSpPr>
        <p:spPr>
          <a:xfrm>
            <a:off x="4464156" y="3948846"/>
            <a:ext cx="2134973" cy="339415"/>
          </a:xfrm>
          <a:prstGeom prst="rect">
            <a:avLst/>
          </a:prstGeom>
        </p:spPr>
        <p:txBody>
          <a:bodyPr>
            <a:normAutofit/>
          </a:bodyPr>
          <a:lstStyle>
            <a:lvl1pPr marL="0" indent="0" algn="l">
              <a:lnSpc>
                <a:spcPct val="100000"/>
              </a:lnSpc>
              <a:buNone/>
              <a:defRPr sz="2000" b="1" i="0">
                <a:solidFill>
                  <a:srgbClr val="EF8D5B"/>
                </a:solidFill>
                <a:latin typeface="Calibri" panose="020F0502020204030204" pitchFamily="34" charset="0"/>
                <a:cs typeface="Calibri" panose="020F0502020204030204" pitchFamily="34" charset="0"/>
              </a:defRPr>
            </a:lvl1pPr>
          </a:lstStyle>
          <a:p>
            <a:pPr lvl="0"/>
            <a:r>
              <a:rPr lang="en-US" dirty="0"/>
              <a:t>Feature Title</a:t>
            </a:r>
          </a:p>
        </p:txBody>
      </p:sp>
      <p:sp>
        <p:nvSpPr>
          <p:cNvPr id="7" name="Text Placeholder 8">
            <a:extLst>
              <a:ext uri="{FF2B5EF4-FFF2-40B4-BE49-F238E27FC236}">
                <a16:creationId xmlns:a16="http://schemas.microsoft.com/office/drawing/2014/main" id="{C85F769E-CE66-ADAF-D84C-6336E8D07B20}"/>
              </a:ext>
            </a:extLst>
          </p:cNvPr>
          <p:cNvSpPr>
            <a:spLocks noGrp="1"/>
          </p:cNvSpPr>
          <p:nvPr>
            <p:ph type="body" sz="quarter" idx="49" hasCustomPrompt="1"/>
          </p:nvPr>
        </p:nvSpPr>
        <p:spPr>
          <a:xfrm>
            <a:off x="4464315" y="4447559"/>
            <a:ext cx="2131901" cy="121816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 name="Text Placeholder 8">
            <a:extLst>
              <a:ext uri="{FF2B5EF4-FFF2-40B4-BE49-F238E27FC236}">
                <a16:creationId xmlns:a16="http://schemas.microsoft.com/office/drawing/2014/main" id="{5D619924-E02B-FFFC-3B06-C63E7D04E97E}"/>
              </a:ext>
            </a:extLst>
          </p:cNvPr>
          <p:cNvSpPr>
            <a:spLocks noGrp="1"/>
          </p:cNvSpPr>
          <p:nvPr>
            <p:ph type="body" sz="quarter" idx="50" hasCustomPrompt="1"/>
          </p:nvPr>
        </p:nvSpPr>
        <p:spPr>
          <a:xfrm>
            <a:off x="4461243" y="1158891"/>
            <a:ext cx="2134973" cy="339415"/>
          </a:xfrm>
          <a:prstGeom prst="rect">
            <a:avLst/>
          </a:prstGeom>
        </p:spPr>
        <p:txBody>
          <a:bodyPr>
            <a:normAutofit/>
          </a:bodyPr>
          <a:lstStyle>
            <a:lvl1pPr marL="0" indent="0" algn="l">
              <a:lnSpc>
                <a:spcPct val="100000"/>
              </a:lnSpc>
              <a:buNone/>
              <a:defRPr sz="2000" b="1" i="0">
                <a:solidFill>
                  <a:srgbClr val="EF8D5B"/>
                </a:solidFill>
                <a:latin typeface="Calibri" panose="020F0502020204030204" pitchFamily="34" charset="0"/>
                <a:cs typeface="Calibri" panose="020F0502020204030204" pitchFamily="34" charset="0"/>
              </a:defRPr>
            </a:lvl1pPr>
          </a:lstStyle>
          <a:p>
            <a:pPr lvl="0"/>
            <a:r>
              <a:rPr lang="en-US" dirty="0"/>
              <a:t>Feature Title</a:t>
            </a:r>
          </a:p>
        </p:txBody>
      </p:sp>
      <p:sp>
        <p:nvSpPr>
          <p:cNvPr id="9" name="Text Placeholder 8">
            <a:extLst>
              <a:ext uri="{FF2B5EF4-FFF2-40B4-BE49-F238E27FC236}">
                <a16:creationId xmlns:a16="http://schemas.microsoft.com/office/drawing/2014/main" id="{E61DC40D-FA0F-D0CC-FCC8-913AE2EF7035}"/>
              </a:ext>
            </a:extLst>
          </p:cNvPr>
          <p:cNvSpPr>
            <a:spLocks noGrp="1"/>
          </p:cNvSpPr>
          <p:nvPr>
            <p:ph type="body" sz="quarter" idx="51" hasCustomPrompt="1"/>
          </p:nvPr>
        </p:nvSpPr>
        <p:spPr>
          <a:xfrm>
            <a:off x="4461402" y="1657604"/>
            <a:ext cx="2131901" cy="121816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Tree>
    <p:extLst>
      <p:ext uri="{BB962C8B-B14F-4D97-AF65-F5344CB8AC3E}">
        <p14:creationId xmlns:p14="http://schemas.microsoft.com/office/powerpoint/2010/main" val="204757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3 point slide">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C683D099-3F71-2548-8547-701C805A4449}"/>
              </a:ext>
            </a:extLst>
          </p:cNvPr>
          <p:cNvSpPr/>
          <p:nvPr userDrawn="1"/>
        </p:nvSpPr>
        <p:spPr>
          <a:xfrm>
            <a:off x="2945114" y="0"/>
            <a:ext cx="1210831" cy="9157995"/>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61225" y="2792318"/>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userDrawn="1">
            <p:ph type="pic" sz="quarter" idx="41"/>
          </p:nvPr>
        </p:nvSpPr>
        <p:spPr>
          <a:xfrm>
            <a:off x="0" y="660634"/>
            <a:ext cx="3482223" cy="9013997"/>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3" name="Slide Number Placeholder 5">
            <a:extLst>
              <a:ext uri="{FF2B5EF4-FFF2-40B4-BE49-F238E27FC236}">
                <a16:creationId xmlns:a16="http://schemas.microsoft.com/office/drawing/2014/main" id="{CD36E9B4-1711-B4B4-A0CE-A370CE9FD42A}"/>
              </a:ext>
            </a:extLst>
          </p:cNvPr>
          <p:cNvSpPr>
            <a:spLocks noGrp="1"/>
          </p:cNvSpPr>
          <p:nvPr userDrawn="1">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8" name="Text Placeholder 8">
            <a:extLst>
              <a:ext uri="{FF2B5EF4-FFF2-40B4-BE49-F238E27FC236}">
                <a16:creationId xmlns:a16="http://schemas.microsoft.com/office/drawing/2014/main" id="{5D619924-E02B-FFFC-3B06-C63E7D04E97E}"/>
              </a:ext>
            </a:extLst>
          </p:cNvPr>
          <p:cNvSpPr>
            <a:spLocks noGrp="1"/>
          </p:cNvSpPr>
          <p:nvPr userDrawn="1">
            <p:ph type="body" sz="quarter" idx="50" hasCustomPrompt="1"/>
          </p:nvPr>
        </p:nvSpPr>
        <p:spPr>
          <a:xfrm>
            <a:off x="4461243" y="544521"/>
            <a:ext cx="2134973" cy="339415"/>
          </a:xfrm>
          <a:prstGeom prst="rect">
            <a:avLst/>
          </a:prstGeom>
        </p:spPr>
        <p:txBody>
          <a:bodyPr>
            <a:noAutofit/>
          </a:bodyPr>
          <a:lstStyle>
            <a:lvl1pPr marL="0" indent="0" algn="l">
              <a:lnSpc>
                <a:spcPct val="100000"/>
              </a:lnSpc>
              <a:buNone/>
              <a:defRPr sz="1800" b="0" i="0">
                <a:solidFill>
                  <a:schemeClr val="tx1"/>
                </a:solidFill>
                <a:latin typeface="Calibri" panose="020F0502020204030204" pitchFamily="34" charset="0"/>
                <a:cs typeface="Calibri" panose="020F0502020204030204" pitchFamily="34" charset="0"/>
              </a:defRPr>
            </a:lvl1pPr>
          </a:lstStyle>
          <a:p>
            <a:pPr lvl="0"/>
            <a:r>
              <a:rPr lang="en-US" dirty="0"/>
              <a:t>Feature Title</a:t>
            </a:r>
          </a:p>
        </p:txBody>
      </p:sp>
      <p:sp>
        <p:nvSpPr>
          <p:cNvPr id="9" name="Text Placeholder 8">
            <a:extLst>
              <a:ext uri="{FF2B5EF4-FFF2-40B4-BE49-F238E27FC236}">
                <a16:creationId xmlns:a16="http://schemas.microsoft.com/office/drawing/2014/main" id="{E61DC40D-FA0F-D0CC-FCC8-913AE2EF7035}"/>
              </a:ext>
            </a:extLst>
          </p:cNvPr>
          <p:cNvSpPr>
            <a:spLocks noGrp="1"/>
          </p:cNvSpPr>
          <p:nvPr userDrawn="1">
            <p:ph type="body" sz="quarter" idx="51" hasCustomPrompt="1"/>
          </p:nvPr>
        </p:nvSpPr>
        <p:spPr>
          <a:xfrm>
            <a:off x="4461402" y="2841526"/>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11" name="Group 10">
            <a:extLst>
              <a:ext uri="{FF2B5EF4-FFF2-40B4-BE49-F238E27FC236}">
                <a16:creationId xmlns:a16="http://schemas.microsoft.com/office/drawing/2014/main" id="{BE4BAF4A-1507-D4FD-4FB8-895170B1CD20}"/>
              </a:ext>
            </a:extLst>
          </p:cNvPr>
          <p:cNvGrpSpPr/>
          <p:nvPr userDrawn="1"/>
        </p:nvGrpSpPr>
        <p:grpSpPr>
          <a:xfrm>
            <a:off x="3816980" y="2594301"/>
            <a:ext cx="3004943" cy="1427096"/>
            <a:chOff x="3816980" y="2594301"/>
            <a:chExt cx="3004943" cy="1427096"/>
          </a:xfrm>
        </p:grpSpPr>
        <p:cxnSp>
          <p:nvCxnSpPr>
            <p:cNvPr id="59" name="Straight Connector 58">
              <a:extLst>
                <a:ext uri="{FF2B5EF4-FFF2-40B4-BE49-F238E27FC236}">
                  <a16:creationId xmlns:a16="http://schemas.microsoft.com/office/drawing/2014/main" id="{2E172578-1E17-5943-A70C-D44C3590E20A}"/>
                </a:ext>
              </a:extLst>
            </p:cNvPr>
            <p:cNvCxnSpPr>
              <a:cxnSpLocks/>
            </p:cNvCxnSpPr>
            <p:nvPr userDrawn="1"/>
          </p:nvCxnSpPr>
          <p:spPr>
            <a:xfrm>
              <a:off x="6821923" y="2604971"/>
              <a:ext cx="0" cy="140993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3816980" y="4018422"/>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3816980" y="2604971"/>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a:cxnSpLocks/>
            </p:cNvCxnSpPr>
            <p:nvPr userDrawn="1"/>
          </p:nvCxnSpPr>
          <p:spPr>
            <a:xfrm>
              <a:off x="3816980" y="2594301"/>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9C308CD-A228-36D3-8DFD-544AF66AA725}"/>
                </a:ext>
              </a:extLst>
            </p:cNvPr>
            <p:cNvCxnSpPr>
              <a:cxnSpLocks/>
            </p:cNvCxnSpPr>
            <p:nvPr userDrawn="1"/>
          </p:nvCxnSpPr>
          <p:spPr>
            <a:xfrm>
              <a:off x="3816980" y="3774172"/>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2" name="Text Placeholder 8">
            <a:extLst>
              <a:ext uri="{FF2B5EF4-FFF2-40B4-BE49-F238E27FC236}">
                <a16:creationId xmlns:a16="http://schemas.microsoft.com/office/drawing/2014/main" id="{BEAF46ED-C873-8357-372C-951488035846}"/>
              </a:ext>
            </a:extLst>
          </p:cNvPr>
          <p:cNvSpPr>
            <a:spLocks noGrp="1"/>
          </p:cNvSpPr>
          <p:nvPr>
            <p:ph type="body" sz="quarter" idx="52" hasCustomPrompt="1"/>
          </p:nvPr>
        </p:nvSpPr>
        <p:spPr>
          <a:xfrm>
            <a:off x="3461225" y="4429207"/>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sp>
        <p:nvSpPr>
          <p:cNvPr id="13" name="Text Placeholder 8">
            <a:extLst>
              <a:ext uri="{FF2B5EF4-FFF2-40B4-BE49-F238E27FC236}">
                <a16:creationId xmlns:a16="http://schemas.microsoft.com/office/drawing/2014/main" id="{A27B7355-4E9E-D62B-6949-1CBFD0C4D8D5}"/>
              </a:ext>
            </a:extLst>
          </p:cNvPr>
          <p:cNvSpPr>
            <a:spLocks noGrp="1"/>
          </p:cNvSpPr>
          <p:nvPr>
            <p:ph type="body" sz="quarter" idx="53" hasCustomPrompt="1"/>
          </p:nvPr>
        </p:nvSpPr>
        <p:spPr>
          <a:xfrm>
            <a:off x="4461402" y="4478415"/>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14" name="Group 13">
            <a:extLst>
              <a:ext uri="{FF2B5EF4-FFF2-40B4-BE49-F238E27FC236}">
                <a16:creationId xmlns:a16="http://schemas.microsoft.com/office/drawing/2014/main" id="{D2C84482-83B9-74A8-EF2A-BBDD69A7E255}"/>
              </a:ext>
            </a:extLst>
          </p:cNvPr>
          <p:cNvGrpSpPr/>
          <p:nvPr userDrawn="1"/>
        </p:nvGrpSpPr>
        <p:grpSpPr>
          <a:xfrm>
            <a:off x="3816980" y="4231190"/>
            <a:ext cx="3004943" cy="1427096"/>
            <a:chOff x="3816980" y="2594301"/>
            <a:chExt cx="3004943" cy="1427096"/>
          </a:xfrm>
        </p:grpSpPr>
        <p:cxnSp>
          <p:nvCxnSpPr>
            <p:cNvPr id="15" name="Straight Connector 14">
              <a:extLst>
                <a:ext uri="{FF2B5EF4-FFF2-40B4-BE49-F238E27FC236}">
                  <a16:creationId xmlns:a16="http://schemas.microsoft.com/office/drawing/2014/main" id="{74AE86F3-BF14-7B75-97AA-36498904D8AD}"/>
                </a:ext>
              </a:extLst>
            </p:cNvPr>
            <p:cNvCxnSpPr>
              <a:cxnSpLocks/>
            </p:cNvCxnSpPr>
            <p:nvPr userDrawn="1"/>
          </p:nvCxnSpPr>
          <p:spPr>
            <a:xfrm>
              <a:off x="6821923" y="2604971"/>
              <a:ext cx="0" cy="140993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EACEB00-46AD-317F-7215-12FA4460E417}"/>
                </a:ext>
              </a:extLst>
            </p:cNvPr>
            <p:cNvCxnSpPr/>
            <p:nvPr userDrawn="1"/>
          </p:nvCxnSpPr>
          <p:spPr>
            <a:xfrm>
              <a:off x="3816980" y="4018422"/>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1FDB3B-56E4-4EC6-F7A5-F6526221FAE9}"/>
                </a:ext>
              </a:extLst>
            </p:cNvPr>
            <p:cNvCxnSpPr/>
            <p:nvPr userDrawn="1"/>
          </p:nvCxnSpPr>
          <p:spPr>
            <a:xfrm>
              <a:off x="3816980" y="2604971"/>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D98C7A-F8C9-7073-88BB-D0B9428FD750}"/>
                </a:ext>
              </a:extLst>
            </p:cNvPr>
            <p:cNvCxnSpPr>
              <a:cxnSpLocks/>
            </p:cNvCxnSpPr>
            <p:nvPr userDrawn="1"/>
          </p:nvCxnSpPr>
          <p:spPr>
            <a:xfrm>
              <a:off x="3816980" y="2594301"/>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B8CE73-B612-07D8-2F57-AA93B19AE3EA}"/>
                </a:ext>
              </a:extLst>
            </p:cNvPr>
            <p:cNvCxnSpPr>
              <a:cxnSpLocks/>
            </p:cNvCxnSpPr>
            <p:nvPr userDrawn="1"/>
          </p:nvCxnSpPr>
          <p:spPr>
            <a:xfrm>
              <a:off x="3816980" y="3774172"/>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20" name="Text Placeholder 8">
            <a:extLst>
              <a:ext uri="{FF2B5EF4-FFF2-40B4-BE49-F238E27FC236}">
                <a16:creationId xmlns:a16="http://schemas.microsoft.com/office/drawing/2014/main" id="{93C2D425-5F1B-7E2A-24E1-4D23DEF6ED2C}"/>
              </a:ext>
            </a:extLst>
          </p:cNvPr>
          <p:cNvSpPr>
            <a:spLocks noGrp="1"/>
          </p:cNvSpPr>
          <p:nvPr>
            <p:ph type="body" sz="quarter" idx="54" hasCustomPrompt="1"/>
          </p:nvPr>
        </p:nvSpPr>
        <p:spPr>
          <a:xfrm>
            <a:off x="3461225" y="6077385"/>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sp>
        <p:nvSpPr>
          <p:cNvPr id="21" name="Text Placeholder 8">
            <a:extLst>
              <a:ext uri="{FF2B5EF4-FFF2-40B4-BE49-F238E27FC236}">
                <a16:creationId xmlns:a16="http://schemas.microsoft.com/office/drawing/2014/main" id="{E5B4DDBB-E30F-01B5-1040-5D217F44AB4F}"/>
              </a:ext>
            </a:extLst>
          </p:cNvPr>
          <p:cNvSpPr>
            <a:spLocks noGrp="1"/>
          </p:cNvSpPr>
          <p:nvPr>
            <p:ph type="body" sz="quarter" idx="55" hasCustomPrompt="1"/>
          </p:nvPr>
        </p:nvSpPr>
        <p:spPr>
          <a:xfrm>
            <a:off x="4461402" y="6126593"/>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22" name="Group 21">
            <a:extLst>
              <a:ext uri="{FF2B5EF4-FFF2-40B4-BE49-F238E27FC236}">
                <a16:creationId xmlns:a16="http://schemas.microsoft.com/office/drawing/2014/main" id="{C5EBC420-EE76-C9D3-37FE-CFE986D01D63}"/>
              </a:ext>
            </a:extLst>
          </p:cNvPr>
          <p:cNvGrpSpPr/>
          <p:nvPr userDrawn="1"/>
        </p:nvGrpSpPr>
        <p:grpSpPr>
          <a:xfrm>
            <a:off x="3816980" y="5879368"/>
            <a:ext cx="3004943" cy="1427096"/>
            <a:chOff x="3816980" y="2594301"/>
            <a:chExt cx="3004943" cy="1427096"/>
          </a:xfrm>
        </p:grpSpPr>
        <p:cxnSp>
          <p:nvCxnSpPr>
            <p:cNvPr id="23" name="Straight Connector 22">
              <a:extLst>
                <a:ext uri="{FF2B5EF4-FFF2-40B4-BE49-F238E27FC236}">
                  <a16:creationId xmlns:a16="http://schemas.microsoft.com/office/drawing/2014/main" id="{0802D0AA-CE6A-DC47-19E0-223E0E04388B}"/>
                </a:ext>
              </a:extLst>
            </p:cNvPr>
            <p:cNvCxnSpPr>
              <a:cxnSpLocks/>
            </p:cNvCxnSpPr>
            <p:nvPr userDrawn="1"/>
          </p:nvCxnSpPr>
          <p:spPr>
            <a:xfrm>
              <a:off x="6821923" y="2604971"/>
              <a:ext cx="0" cy="140993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390EEA-25DE-A334-F45C-3BB382EB7395}"/>
                </a:ext>
              </a:extLst>
            </p:cNvPr>
            <p:cNvCxnSpPr/>
            <p:nvPr userDrawn="1"/>
          </p:nvCxnSpPr>
          <p:spPr>
            <a:xfrm>
              <a:off x="3816980" y="4018422"/>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189258A-04A8-7A2F-F67E-776760F8DB85}"/>
                </a:ext>
              </a:extLst>
            </p:cNvPr>
            <p:cNvCxnSpPr/>
            <p:nvPr userDrawn="1"/>
          </p:nvCxnSpPr>
          <p:spPr>
            <a:xfrm>
              <a:off x="3816980" y="2604971"/>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C7F840B-4D8D-B090-370D-BDC1F07BCD8D}"/>
                </a:ext>
              </a:extLst>
            </p:cNvPr>
            <p:cNvCxnSpPr>
              <a:cxnSpLocks/>
            </p:cNvCxnSpPr>
            <p:nvPr userDrawn="1"/>
          </p:nvCxnSpPr>
          <p:spPr>
            <a:xfrm>
              <a:off x="3816980" y="2594301"/>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C89AABC-E467-CE59-5497-089494ACBC4F}"/>
                </a:ext>
              </a:extLst>
            </p:cNvPr>
            <p:cNvCxnSpPr>
              <a:cxnSpLocks/>
            </p:cNvCxnSpPr>
            <p:nvPr userDrawn="1"/>
          </p:nvCxnSpPr>
          <p:spPr>
            <a:xfrm>
              <a:off x="3816980" y="3774172"/>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28" name="Text Placeholder 8">
            <a:extLst>
              <a:ext uri="{FF2B5EF4-FFF2-40B4-BE49-F238E27FC236}">
                <a16:creationId xmlns:a16="http://schemas.microsoft.com/office/drawing/2014/main" id="{2BDC078E-2E44-DC79-3118-5EB772F5D8A3}"/>
              </a:ext>
            </a:extLst>
          </p:cNvPr>
          <p:cNvSpPr>
            <a:spLocks noGrp="1"/>
          </p:cNvSpPr>
          <p:nvPr>
            <p:ph type="body" sz="quarter" idx="56" hasCustomPrompt="1"/>
          </p:nvPr>
        </p:nvSpPr>
        <p:spPr>
          <a:xfrm>
            <a:off x="3461225" y="7714274"/>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4</a:t>
            </a:r>
          </a:p>
        </p:txBody>
      </p:sp>
      <p:sp>
        <p:nvSpPr>
          <p:cNvPr id="29" name="Text Placeholder 8">
            <a:extLst>
              <a:ext uri="{FF2B5EF4-FFF2-40B4-BE49-F238E27FC236}">
                <a16:creationId xmlns:a16="http://schemas.microsoft.com/office/drawing/2014/main" id="{51E588C4-2391-A5C7-398F-6A80A70FCCB6}"/>
              </a:ext>
            </a:extLst>
          </p:cNvPr>
          <p:cNvSpPr>
            <a:spLocks noGrp="1"/>
          </p:cNvSpPr>
          <p:nvPr>
            <p:ph type="body" sz="quarter" idx="57" hasCustomPrompt="1"/>
          </p:nvPr>
        </p:nvSpPr>
        <p:spPr>
          <a:xfrm>
            <a:off x="4461402" y="7763482"/>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30" name="Group 29">
            <a:extLst>
              <a:ext uri="{FF2B5EF4-FFF2-40B4-BE49-F238E27FC236}">
                <a16:creationId xmlns:a16="http://schemas.microsoft.com/office/drawing/2014/main" id="{6ED05065-246B-28E1-7254-F578EA6A6923}"/>
              </a:ext>
            </a:extLst>
          </p:cNvPr>
          <p:cNvGrpSpPr/>
          <p:nvPr userDrawn="1"/>
        </p:nvGrpSpPr>
        <p:grpSpPr>
          <a:xfrm>
            <a:off x="3816980" y="7516257"/>
            <a:ext cx="3004943" cy="1427096"/>
            <a:chOff x="3816980" y="2594301"/>
            <a:chExt cx="3004943" cy="1427096"/>
          </a:xfrm>
        </p:grpSpPr>
        <p:cxnSp>
          <p:nvCxnSpPr>
            <p:cNvPr id="31" name="Straight Connector 30">
              <a:extLst>
                <a:ext uri="{FF2B5EF4-FFF2-40B4-BE49-F238E27FC236}">
                  <a16:creationId xmlns:a16="http://schemas.microsoft.com/office/drawing/2014/main" id="{6B4636F0-DA22-7C47-B3CF-E0B102576F9C}"/>
                </a:ext>
              </a:extLst>
            </p:cNvPr>
            <p:cNvCxnSpPr>
              <a:cxnSpLocks/>
            </p:cNvCxnSpPr>
            <p:nvPr userDrawn="1"/>
          </p:nvCxnSpPr>
          <p:spPr>
            <a:xfrm>
              <a:off x="6821923" y="2604971"/>
              <a:ext cx="0" cy="140993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C7E9797-88AC-A744-A865-3A39AF8857B1}"/>
                </a:ext>
              </a:extLst>
            </p:cNvPr>
            <p:cNvCxnSpPr/>
            <p:nvPr userDrawn="1"/>
          </p:nvCxnSpPr>
          <p:spPr>
            <a:xfrm>
              <a:off x="3816980" y="4018422"/>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F6BA582-2060-F36A-8354-6C3BECEC4B78}"/>
                </a:ext>
              </a:extLst>
            </p:cNvPr>
            <p:cNvCxnSpPr/>
            <p:nvPr userDrawn="1"/>
          </p:nvCxnSpPr>
          <p:spPr>
            <a:xfrm>
              <a:off x="3816980" y="2604971"/>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D2C8BBF-B8E4-CAA2-EBF1-3E1CDD80F2F3}"/>
                </a:ext>
              </a:extLst>
            </p:cNvPr>
            <p:cNvCxnSpPr>
              <a:cxnSpLocks/>
            </p:cNvCxnSpPr>
            <p:nvPr userDrawn="1"/>
          </p:nvCxnSpPr>
          <p:spPr>
            <a:xfrm>
              <a:off x="3816980" y="2594301"/>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4E8B59-0FD6-F9CC-B825-F3AAC5F2ABEB}"/>
                </a:ext>
              </a:extLst>
            </p:cNvPr>
            <p:cNvCxnSpPr>
              <a:cxnSpLocks/>
            </p:cNvCxnSpPr>
            <p:nvPr userDrawn="1"/>
          </p:nvCxnSpPr>
          <p:spPr>
            <a:xfrm>
              <a:off x="3816980" y="3774172"/>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36" name="Text Placeholder 8">
            <a:extLst>
              <a:ext uri="{FF2B5EF4-FFF2-40B4-BE49-F238E27FC236}">
                <a16:creationId xmlns:a16="http://schemas.microsoft.com/office/drawing/2014/main" id="{4E6743C0-BB4D-570C-1D96-B00B335E5A0F}"/>
              </a:ext>
            </a:extLst>
          </p:cNvPr>
          <p:cNvSpPr>
            <a:spLocks noGrp="1"/>
          </p:cNvSpPr>
          <p:nvPr>
            <p:ph type="body" sz="quarter" idx="58" hasCustomPrompt="1"/>
          </p:nvPr>
        </p:nvSpPr>
        <p:spPr>
          <a:xfrm>
            <a:off x="4432827" y="1298469"/>
            <a:ext cx="2389093"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Tree>
    <p:extLst>
      <p:ext uri="{BB962C8B-B14F-4D97-AF65-F5344CB8AC3E}">
        <p14:creationId xmlns:p14="http://schemas.microsoft.com/office/powerpoint/2010/main" val="76852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3 point slide">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C683D099-3F71-2548-8547-701C805A4449}"/>
              </a:ext>
            </a:extLst>
          </p:cNvPr>
          <p:cNvSpPr/>
          <p:nvPr userDrawn="1"/>
        </p:nvSpPr>
        <p:spPr>
          <a:xfrm>
            <a:off x="2945114" y="0"/>
            <a:ext cx="1210831" cy="9157995"/>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61225" y="2792318"/>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userDrawn="1">
            <p:ph type="pic" sz="quarter" idx="41"/>
          </p:nvPr>
        </p:nvSpPr>
        <p:spPr>
          <a:xfrm>
            <a:off x="0" y="660634"/>
            <a:ext cx="3482223" cy="9013997"/>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3" name="Slide Number Placeholder 5">
            <a:extLst>
              <a:ext uri="{FF2B5EF4-FFF2-40B4-BE49-F238E27FC236}">
                <a16:creationId xmlns:a16="http://schemas.microsoft.com/office/drawing/2014/main" id="{CD36E9B4-1711-B4B4-A0CE-A370CE9FD42A}"/>
              </a:ext>
            </a:extLst>
          </p:cNvPr>
          <p:cNvSpPr>
            <a:spLocks noGrp="1"/>
          </p:cNvSpPr>
          <p:nvPr userDrawn="1">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8" name="Text Placeholder 8">
            <a:extLst>
              <a:ext uri="{FF2B5EF4-FFF2-40B4-BE49-F238E27FC236}">
                <a16:creationId xmlns:a16="http://schemas.microsoft.com/office/drawing/2014/main" id="{5D619924-E02B-FFFC-3B06-C63E7D04E97E}"/>
              </a:ext>
            </a:extLst>
          </p:cNvPr>
          <p:cNvSpPr>
            <a:spLocks noGrp="1"/>
          </p:cNvSpPr>
          <p:nvPr userDrawn="1">
            <p:ph type="body" sz="quarter" idx="50" hasCustomPrompt="1"/>
          </p:nvPr>
        </p:nvSpPr>
        <p:spPr>
          <a:xfrm>
            <a:off x="4461243" y="544521"/>
            <a:ext cx="2134973" cy="339415"/>
          </a:xfrm>
          <a:prstGeom prst="rect">
            <a:avLst/>
          </a:prstGeom>
        </p:spPr>
        <p:txBody>
          <a:bodyPr>
            <a:noAutofit/>
          </a:bodyPr>
          <a:lstStyle>
            <a:lvl1pPr marL="0" indent="0" algn="l">
              <a:lnSpc>
                <a:spcPct val="100000"/>
              </a:lnSpc>
              <a:buNone/>
              <a:defRPr sz="1800" b="0" i="0">
                <a:solidFill>
                  <a:schemeClr val="tx1"/>
                </a:solidFill>
                <a:latin typeface="Calibri" panose="020F0502020204030204" pitchFamily="34" charset="0"/>
                <a:cs typeface="Calibri" panose="020F0502020204030204" pitchFamily="34" charset="0"/>
              </a:defRPr>
            </a:lvl1pPr>
          </a:lstStyle>
          <a:p>
            <a:pPr lvl="0"/>
            <a:r>
              <a:rPr lang="en-US" dirty="0"/>
              <a:t>Feature Title</a:t>
            </a:r>
          </a:p>
        </p:txBody>
      </p:sp>
      <p:sp>
        <p:nvSpPr>
          <p:cNvPr id="9" name="Text Placeholder 8">
            <a:extLst>
              <a:ext uri="{FF2B5EF4-FFF2-40B4-BE49-F238E27FC236}">
                <a16:creationId xmlns:a16="http://schemas.microsoft.com/office/drawing/2014/main" id="{E61DC40D-FA0F-D0CC-FCC8-913AE2EF7035}"/>
              </a:ext>
            </a:extLst>
          </p:cNvPr>
          <p:cNvSpPr>
            <a:spLocks noGrp="1"/>
          </p:cNvSpPr>
          <p:nvPr userDrawn="1">
            <p:ph type="body" sz="quarter" idx="51" hasCustomPrompt="1"/>
          </p:nvPr>
        </p:nvSpPr>
        <p:spPr>
          <a:xfrm>
            <a:off x="4461402" y="2841526"/>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2" name="Text Placeholder 8">
            <a:extLst>
              <a:ext uri="{FF2B5EF4-FFF2-40B4-BE49-F238E27FC236}">
                <a16:creationId xmlns:a16="http://schemas.microsoft.com/office/drawing/2014/main" id="{BEAF46ED-C873-8357-372C-951488035846}"/>
              </a:ext>
            </a:extLst>
          </p:cNvPr>
          <p:cNvSpPr>
            <a:spLocks noGrp="1"/>
          </p:cNvSpPr>
          <p:nvPr>
            <p:ph type="body" sz="quarter" idx="52" hasCustomPrompt="1"/>
          </p:nvPr>
        </p:nvSpPr>
        <p:spPr>
          <a:xfrm>
            <a:off x="3461225" y="4429207"/>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sp>
        <p:nvSpPr>
          <p:cNvPr id="13" name="Text Placeholder 8">
            <a:extLst>
              <a:ext uri="{FF2B5EF4-FFF2-40B4-BE49-F238E27FC236}">
                <a16:creationId xmlns:a16="http://schemas.microsoft.com/office/drawing/2014/main" id="{A27B7355-4E9E-D62B-6949-1CBFD0C4D8D5}"/>
              </a:ext>
            </a:extLst>
          </p:cNvPr>
          <p:cNvSpPr>
            <a:spLocks noGrp="1"/>
          </p:cNvSpPr>
          <p:nvPr>
            <p:ph type="body" sz="quarter" idx="53" hasCustomPrompt="1"/>
          </p:nvPr>
        </p:nvSpPr>
        <p:spPr>
          <a:xfrm>
            <a:off x="4461402" y="4478415"/>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20" name="Text Placeholder 8">
            <a:extLst>
              <a:ext uri="{FF2B5EF4-FFF2-40B4-BE49-F238E27FC236}">
                <a16:creationId xmlns:a16="http://schemas.microsoft.com/office/drawing/2014/main" id="{93C2D425-5F1B-7E2A-24E1-4D23DEF6ED2C}"/>
              </a:ext>
            </a:extLst>
          </p:cNvPr>
          <p:cNvSpPr>
            <a:spLocks noGrp="1"/>
          </p:cNvSpPr>
          <p:nvPr>
            <p:ph type="body" sz="quarter" idx="54" hasCustomPrompt="1"/>
          </p:nvPr>
        </p:nvSpPr>
        <p:spPr>
          <a:xfrm>
            <a:off x="3461225" y="6077385"/>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sp>
        <p:nvSpPr>
          <p:cNvPr id="21" name="Text Placeholder 8">
            <a:extLst>
              <a:ext uri="{FF2B5EF4-FFF2-40B4-BE49-F238E27FC236}">
                <a16:creationId xmlns:a16="http://schemas.microsoft.com/office/drawing/2014/main" id="{E5B4DDBB-E30F-01B5-1040-5D217F44AB4F}"/>
              </a:ext>
            </a:extLst>
          </p:cNvPr>
          <p:cNvSpPr>
            <a:spLocks noGrp="1"/>
          </p:cNvSpPr>
          <p:nvPr>
            <p:ph type="body" sz="quarter" idx="55" hasCustomPrompt="1"/>
          </p:nvPr>
        </p:nvSpPr>
        <p:spPr>
          <a:xfrm>
            <a:off x="4461402" y="6126593"/>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28" name="Text Placeholder 8">
            <a:extLst>
              <a:ext uri="{FF2B5EF4-FFF2-40B4-BE49-F238E27FC236}">
                <a16:creationId xmlns:a16="http://schemas.microsoft.com/office/drawing/2014/main" id="{2BDC078E-2E44-DC79-3118-5EB772F5D8A3}"/>
              </a:ext>
            </a:extLst>
          </p:cNvPr>
          <p:cNvSpPr>
            <a:spLocks noGrp="1"/>
          </p:cNvSpPr>
          <p:nvPr>
            <p:ph type="body" sz="quarter" idx="56" hasCustomPrompt="1"/>
          </p:nvPr>
        </p:nvSpPr>
        <p:spPr>
          <a:xfrm>
            <a:off x="3461225" y="7714274"/>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4</a:t>
            </a:r>
          </a:p>
        </p:txBody>
      </p:sp>
      <p:sp>
        <p:nvSpPr>
          <p:cNvPr id="29" name="Text Placeholder 8">
            <a:extLst>
              <a:ext uri="{FF2B5EF4-FFF2-40B4-BE49-F238E27FC236}">
                <a16:creationId xmlns:a16="http://schemas.microsoft.com/office/drawing/2014/main" id="{51E588C4-2391-A5C7-398F-6A80A70FCCB6}"/>
              </a:ext>
            </a:extLst>
          </p:cNvPr>
          <p:cNvSpPr>
            <a:spLocks noGrp="1"/>
          </p:cNvSpPr>
          <p:nvPr>
            <p:ph type="body" sz="quarter" idx="57" hasCustomPrompt="1"/>
          </p:nvPr>
        </p:nvSpPr>
        <p:spPr>
          <a:xfrm>
            <a:off x="4461402" y="7763482"/>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6" name="Text Placeholder 8">
            <a:extLst>
              <a:ext uri="{FF2B5EF4-FFF2-40B4-BE49-F238E27FC236}">
                <a16:creationId xmlns:a16="http://schemas.microsoft.com/office/drawing/2014/main" id="{4E6743C0-BB4D-570C-1D96-B00B335E5A0F}"/>
              </a:ext>
            </a:extLst>
          </p:cNvPr>
          <p:cNvSpPr>
            <a:spLocks noGrp="1"/>
          </p:cNvSpPr>
          <p:nvPr>
            <p:ph type="body" sz="quarter" idx="58" hasCustomPrompt="1"/>
          </p:nvPr>
        </p:nvSpPr>
        <p:spPr>
          <a:xfrm>
            <a:off x="4432827" y="1298469"/>
            <a:ext cx="2389093"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Tree>
    <p:extLst>
      <p:ext uri="{BB962C8B-B14F-4D97-AF65-F5344CB8AC3E}">
        <p14:creationId xmlns:p14="http://schemas.microsoft.com/office/powerpoint/2010/main" val="10697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B1BD466A-DBBC-46E2-DAEA-AF9B91C07692}"/>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369" name="Rectangle 368">
            <a:extLst>
              <a:ext uri="{FF2B5EF4-FFF2-40B4-BE49-F238E27FC236}">
                <a16:creationId xmlns:a16="http://schemas.microsoft.com/office/drawing/2014/main" id="{5C094913-F9C1-3546-A0D0-E1F25AE5CB6D}"/>
              </a:ext>
            </a:extLst>
          </p:cNvPr>
          <p:cNvSpPr/>
          <p:nvPr userDrawn="1"/>
        </p:nvSpPr>
        <p:spPr>
          <a:xfrm flipV="1">
            <a:off x="0" y="1777998"/>
            <a:ext cx="4127500" cy="79375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Slide Number Placeholder 5">
            <a:extLst>
              <a:ext uri="{FF2B5EF4-FFF2-40B4-BE49-F238E27FC236}">
                <a16:creationId xmlns:a16="http://schemas.microsoft.com/office/drawing/2014/main" id="{F82DC471-42DD-CF5F-9CC6-7E54D6F6E31B}"/>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8" name="Text Placeholder 32">
            <a:extLst>
              <a:ext uri="{FF2B5EF4-FFF2-40B4-BE49-F238E27FC236}">
                <a16:creationId xmlns:a16="http://schemas.microsoft.com/office/drawing/2014/main" id="{1D855993-6CCE-DF62-95C7-F805F3680EEA}"/>
              </a:ext>
            </a:extLst>
          </p:cNvPr>
          <p:cNvSpPr>
            <a:spLocks noGrp="1"/>
          </p:cNvSpPr>
          <p:nvPr>
            <p:ph type="body" sz="quarter" idx="32" hasCustomPrompt="1"/>
          </p:nvPr>
        </p:nvSpPr>
        <p:spPr>
          <a:xfrm>
            <a:off x="584200" y="2396063"/>
            <a:ext cx="3195638" cy="7175929"/>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9" name="Text Placeholder 32">
            <a:extLst>
              <a:ext uri="{FF2B5EF4-FFF2-40B4-BE49-F238E27FC236}">
                <a16:creationId xmlns:a16="http://schemas.microsoft.com/office/drawing/2014/main" id="{A2C822DC-C1E6-6CE5-9264-627C04579E97}"/>
              </a:ext>
            </a:extLst>
          </p:cNvPr>
          <p:cNvSpPr>
            <a:spLocks noGrp="1"/>
          </p:cNvSpPr>
          <p:nvPr>
            <p:ph type="body" sz="quarter" idx="42" hasCustomPrompt="1"/>
          </p:nvPr>
        </p:nvSpPr>
        <p:spPr>
          <a:xfrm>
            <a:off x="584199" y="574143"/>
            <a:ext cx="6438901" cy="1051458"/>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10" name="Picture Placeholder 120">
            <a:extLst>
              <a:ext uri="{FF2B5EF4-FFF2-40B4-BE49-F238E27FC236}">
                <a16:creationId xmlns:a16="http://schemas.microsoft.com/office/drawing/2014/main" id="{3446EBB4-2B16-C371-8827-BAFEBDD1F191}"/>
              </a:ext>
            </a:extLst>
          </p:cNvPr>
          <p:cNvSpPr>
            <a:spLocks noGrp="1"/>
          </p:cNvSpPr>
          <p:nvPr>
            <p:ph type="pic" sz="quarter" idx="41"/>
          </p:nvPr>
        </p:nvSpPr>
        <p:spPr>
          <a:xfrm>
            <a:off x="4114800" y="1777998"/>
            <a:ext cx="3432175" cy="7937501"/>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12" name="Graphic 383">
            <a:extLst>
              <a:ext uri="{FF2B5EF4-FFF2-40B4-BE49-F238E27FC236}">
                <a16:creationId xmlns:a16="http://schemas.microsoft.com/office/drawing/2014/main" id="{5BD75E60-BD7C-822C-BEB6-EAB1B531BD0F}"/>
              </a:ext>
            </a:extLst>
          </p:cNvPr>
          <p:cNvSpPr/>
          <p:nvPr userDrawn="1"/>
        </p:nvSpPr>
        <p:spPr>
          <a:xfrm>
            <a:off x="-359768" y="68600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Tree>
    <p:extLst>
      <p:ext uri="{BB962C8B-B14F-4D97-AF65-F5344CB8AC3E}">
        <p14:creationId xmlns:p14="http://schemas.microsoft.com/office/powerpoint/2010/main" val="3322217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301AEC-D390-268B-639A-FAFC83923FD0}"/>
              </a:ext>
            </a:extLst>
          </p:cNvPr>
          <p:cNvSpPr/>
          <p:nvPr userDrawn="1"/>
        </p:nvSpPr>
        <p:spPr>
          <a:xfrm>
            <a:off x="7134555" y="8919556"/>
            <a:ext cx="357598" cy="1180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88BE9EDB-9DB9-0F17-757D-1453F05C03F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297" name="Rectangle 296">
            <a:extLst>
              <a:ext uri="{FF2B5EF4-FFF2-40B4-BE49-F238E27FC236}">
                <a16:creationId xmlns:a16="http://schemas.microsoft.com/office/drawing/2014/main" id="{2B26CA4D-2206-644B-BD65-754E83CF460F}"/>
              </a:ext>
            </a:extLst>
          </p:cNvPr>
          <p:cNvSpPr/>
          <p:nvPr userDrawn="1"/>
        </p:nvSpPr>
        <p:spPr>
          <a:xfrm flipV="1">
            <a:off x="635000" y="2255316"/>
            <a:ext cx="6924675" cy="7524113"/>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Text Placeholder 32">
            <a:extLst>
              <a:ext uri="{FF2B5EF4-FFF2-40B4-BE49-F238E27FC236}">
                <a16:creationId xmlns:a16="http://schemas.microsoft.com/office/drawing/2014/main" id="{FD5CE881-589D-48BC-8912-F86949C3B740}"/>
              </a:ext>
            </a:extLst>
          </p:cNvPr>
          <p:cNvSpPr>
            <a:spLocks noGrp="1"/>
          </p:cNvSpPr>
          <p:nvPr>
            <p:ph type="body" sz="quarter" idx="32" hasCustomPrompt="1"/>
          </p:nvPr>
        </p:nvSpPr>
        <p:spPr>
          <a:xfrm>
            <a:off x="1015999" y="2603500"/>
            <a:ext cx="6071476" cy="7175929"/>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7" name="Text Placeholder 32">
            <a:extLst>
              <a:ext uri="{FF2B5EF4-FFF2-40B4-BE49-F238E27FC236}">
                <a16:creationId xmlns:a16="http://schemas.microsoft.com/office/drawing/2014/main" id="{E17A6A8A-E1A1-4769-DC74-D870537C91FA}"/>
              </a:ext>
            </a:extLst>
          </p:cNvPr>
          <p:cNvSpPr>
            <a:spLocks noGrp="1"/>
          </p:cNvSpPr>
          <p:nvPr>
            <p:ph type="body" sz="quarter" idx="42" hasCustomPrompt="1"/>
          </p:nvPr>
        </p:nvSpPr>
        <p:spPr>
          <a:xfrm>
            <a:off x="1015999" y="781579"/>
            <a:ext cx="6118555" cy="1082363"/>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8" name="Graphic 383">
            <a:extLst>
              <a:ext uri="{FF2B5EF4-FFF2-40B4-BE49-F238E27FC236}">
                <a16:creationId xmlns:a16="http://schemas.microsoft.com/office/drawing/2014/main" id="{7173D07F-05FB-0E86-85D2-66E5ACF43E70}"/>
              </a:ext>
            </a:extLst>
          </p:cNvPr>
          <p:cNvSpPr/>
          <p:nvPr userDrawn="1"/>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4A44C4A8-33A6-771C-946E-DA485D5A449C}"/>
              </a:ext>
            </a:extLst>
          </p:cNvPr>
          <p:cNvSpPr/>
          <p:nvPr userDrawn="1"/>
        </p:nvSpPr>
        <p:spPr>
          <a:xfrm>
            <a:off x="948477" y="9648624"/>
            <a:ext cx="4816151" cy="261610"/>
          </a:xfrm>
          <a:prstGeom prst="rect">
            <a:avLst/>
          </a:prstGeom>
          <a:solidFill>
            <a:srgbClr val="EF8D5B"/>
          </a:solidFill>
        </p:spPr>
        <p:txBody>
          <a:bodyPr wrap="square">
            <a:spAutoFit/>
          </a:bodyPr>
          <a:lstStyle/>
          <a:p>
            <a:pPr algn="l"/>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156750801"/>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Slide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301AEC-D390-268B-639A-FAFC83923FD0}"/>
              </a:ext>
            </a:extLst>
          </p:cNvPr>
          <p:cNvSpPr/>
          <p:nvPr userDrawn="1"/>
        </p:nvSpPr>
        <p:spPr>
          <a:xfrm>
            <a:off x="7134555" y="8919556"/>
            <a:ext cx="357598" cy="1180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88BE9EDB-9DB9-0F17-757D-1453F05C03F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297" name="Rectangle 296">
            <a:extLst>
              <a:ext uri="{FF2B5EF4-FFF2-40B4-BE49-F238E27FC236}">
                <a16:creationId xmlns:a16="http://schemas.microsoft.com/office/drawing/2014/main" id="{2B26CA4D-2206-644B-BD65-754E83CF460F}"/>
              </a:ext>
            </a:extLst>
          </p:cNvPr>
          <p:cNvSpPr/>
          <p:nvPr userDrawn="1"/>
        </p:nvSpPr>
        <p:spPr>
          <a:xfrm flipV="1">
            <a:off x="635000" y="2255316"/>
            <a:ext cx="6924675" cy="7524113"/>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Text Placeholder 32">
            <a:extLst>
              <a:ext uri="{FF2B5EF4-FFF2-40B4-BE49-F238E27FC236}">
                <a16:creationId xmlns:a16="http://schemas.microsoft.com/office/drawing/2014/main" id="{FD5CE881-589D-48BC-8912-F86949C3B740}"/>
              </a:ext>
            </a:extLst>
          </p:cNvPr>
          <p:cNvSpPr>
            <a:spLocks noGrp="1"/>
          </p:cNvSpPr>
          <p:nvPr>
            <p:ph type="body" sz="quarter" idx="32" hasCustomPrompt="1"/>
          </p:nvPr>
        </p:nvSpPr>
        <p:spPr>
          <a:xfrm>
            <a:off x="1015999" y="2603500"/>
            <a:ext cx="6071476" cy="7175929"/>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7" name="Text Placeholder 32">
            <a:extLst>
              <a:ext uri="{FF2B5EF4-FFF2-40B4-BE49-F238E27FC236}">
                <a16:creationId xmlns:a16="http://schemas.microsoft.com/office/drawing/2014/main" id="{E17A6A8A-E1A1-4769-DC74-D870537C91FA}"/>
              </a:ext>
            </a:extLst>
          </p:cNvPr>
          <p:cNvSpPr>
            <a:spLocks noGrp="1"/>
          </p:cNvSpPr>
          <p:nvPr>
            <p:ph type="body" sz="quarter" idx="42" hasCustomPrompt="1"/>
          </p:nvPr>
        </p:nvSpPr>
        <p:spPr>
          <a:xfrm>
            <a:off x="1015999" y="781579"/>
            <a:ext cx="6118555" cy="1082363"/>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9" name="Rectangle 8">
            <a:extLst>
              <a:ext uri="{FF2B5EF4-FFF2-40B4-BE49-F238E27FC236}">
                <a16:creationId xmlns:a16="http://schemas.microsoft.com/office/drawing/2014/main" id="{4A44C4A8-33A6-771C-946E-DA485D5A449C}"/>
              </a:ext>
            </a:extLst>
          </p:cNvPr>
          <p:cNvSpPr/>
          <p:nvPr userDrawn="1"/>
        </p:nvSpPr>
        <p:spPr>
          <a:xfrm>
            <a:off x="948477" y="9648624"/>
            <a:ext cx="4816151" cy="261610"/>
          </a:xfrm>
          <a:prstGeom prst="rect">
            <a:avLst/>
          </a:prstGeom>
          <a:solidFill>
            <a:srgbClr val="EF8D5B"/>
          </a:solidFill>
        </p:spPr>
        <p:txBody>
          <a:bodyPr wrap="square">
            <a:spAutoFit/>
          </a:bodyPr>
          <a:lstStyle/>
          <a:p>
            <a:pPr algn="l"/>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1744596954"/>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0CAE87-2611-A7AD-FE78-AF7493B97B95}"/>
              </a:ext>
            </a:extLst>
          </p:cNvPr>
          <p:cNvSpPr/>
          <p:nvPr userDrawn="1"/>
        </p:nvSpPr>
        <p:spPr>
          <a:xfrm rot="16200000">
            <a:off x="5726607" y="8425922"/>
            <a:ext cx="3173496" cy="215444"/>
          </a:xfrm>
          <a:prstGeom prst="rect">
            <a:avLst/>
          </a:prstGeom>
        </p:spPr>
        <p:txBody>
          <a:bodyPr wrap="square">
            <a:spAutoFit/>
          </a:bodyPr>
          <a:lstStyle/>
          <a:p>
            <a:r>
              <a:rPr lang="en-US"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E8A82F88-D1B7-8571-8494-5A841C70FAC0}"/>
              </a:ext>
            </a:extLst>
          </p:cNvPr>
          <p:cNvCxnSpPr>
            <a:cxnSpLocks/>
          </p:cNvCxnSpPr>
          <p:nvPr userDrawn="1"/>
        </p:nvCxnSpPr>
        <p:spPr>
          <a:xfrm flipH="1">
            <a:off x="7204622" y="10183258"/>
            <a:ext cx="224149" cy="0"/>
          </a:xfrm>
          <a:prstGeom prst="line">
            <a:avLst/>
          </a:prstGeom>
          <a:noFill/>
          <a:ln w="12700" cap="flat">
            <a:solidFill>
              <a:srgbClr val="EF8D5B"/>
            </a:solidFill>
            <a:prstDash val="solid"/>
            <a:miter lim="400000"/>
          </a:ln>
          <a:effectLst/>
          <a:sp3d/>
        </p:spPr>
        <p:style>
          <a:lnRef idx="0">
            <a:scrgbClr r="0" g="0" b="0"/>
          </a:lnRef>
          <a:fillRef idx="0">
            <a:scrgbClr r="0" g="0" b="0"/>
          </a:fillRef>
          <a:effectRef idx="0">
            <a:scrgbClr r="0" g="0" b="0"/>
          </a:effectRef>
          <a:fontRef idx="none"/>
        </p:style>
      </p:cxnSp>
      <p:sp>
        <p:nvSpPr>
          <p:cNvPr id="7" name="Slide Number Placeholder 5">
            <a:extLst>
              <a:ext uri="{FF2B5EF4-FFF2-40B4-BE49-F238E27FC236}">
                <a16:creationId xmlns:a16="http://schemas.microsoft.com/office/drawing/2014/main" id="{6D7A5F0B-FFEB-58C6-392C-133C9C815251}"/>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84" r:id="rId3"/>
    <p:sldLayoutId id="2147483683" r:id="rId4"/>
    <p:sldLayoutId id="2147483712" r:id="rId5"/>
    <p:sldLayoutId id="2147483716" r:id="rId6"/>
    <p:sldLayoutId id="2147483682" r:id="rId7"/>
    <p:sldLayoutId id="2147483681" r:id="rId8"/>
    <p:sldLayoutId id="2147483717" r:id="rId9"/>
    <p:sldLayoutId id="2147483662" r:id="rId10"/>
    <p:sldLayoutId id="2147483663" r:id="rId11"/>
    <p:sldLayoutId id="2147483664" r:id="rId12"/>
    <p:sldLayoutId id="2147483685" r:id="rId13"/>
    <p:sldLayoutId id="2147483718" r:id="rId14"/>
    <p:sldLayoutId id="2147483686" r:id="rId15"/>
    <p:sldLayoutId id="2147483713" r:id="rId16"/>
    <p:sldLayoutId id="2147483665" r:id="rId17"/>
    <p:sldLayoutId id="2147483711" r:id="rId18"/>
    <p:sldLayoutId id="2147483714" r:id="rId19"/>
    <p:sldLayoutId id="2147483715" r:id="rId20"/>
    <p:sldLayoutId id="2147483719" r:id="rId21"/>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userDrawn="1">
          <p15:clr>
            <a:srgbClr val="F26B43"/>
          </p15:clr>
        </p15:guide>
        <p15:guide id="2" pos="4445" userDrawn="1">
          <p15:clr>
            <a:srgbClr val="F26B43"/>
          </p15:clr>
        </p15:guide>
        <p15:guide id="3" pos="2381" userDrawn="1">
          <p15:clr>
            <a:srgbClr val="F26B43"/>
          </p15:clr>
        </p15:guide>
        <p15:guide id="4" orient="horz" pos="3367" userDrawn="1">
          <p15:clr>
            <a:srgbClr val="F26B43"/>
          </p15:clr>
        </p15:guide>
        <p15:guide id="5" orient="horz" pos="3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829583-E7A4-BF4F-96F5-CFB7A66A1010}"/>
              </a:ext>
            </a:extLst>
          </p:cNvPr>
          <p:cNvSpPr/>
          <p:nvPr userDrawn="1"/>
        </p:nvSpPr>
        <p:spPr>
          <a:xfrm rot="16200000">
            <a:off x="5726607" y="8425922"/>
            <a:ext cx="3173496" cy="215444"/>
          </a:xfrm>
          <a:prstGeom prst="rect">
            <a:avLst/>
          </a:prstGeom>
        </p:spPr>
        <p:txBody>
          <a:bodyPr wrap="square">
            <a:spAutoFit/>
          </a:bodyPr>
          <a:lstStyle/>
          <a:p>
            <a:r>
              <a:rPr lang="en-US"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769CB0A1-37F2-4E42-AD20-1E07C50DAFF0}"/>
              </a:ext>
            </a:extLst>
          </p:cNvPr>
          <p:cNvCxnSpPr>
            <a:cxnSpLocks/>
          </p:cNvCxnSpPr>
          <p:nvPr userDrawn="1"/>
        </p:nvCxnSpPr>
        <p:spPr>
          <a:xfrm flipH="1">
            <a:off x="7204622" y="10183258"/>
            <a:ext cx="224149" cy="0"/>
          </a:xfrm>
          <a:prstGeom prst="line">
            <a:avLst/>
          </a:prstGeom>
          <a:noFill/>
          <a:ln w="12700" cap="flat">
            <a:solidFill>
              <a:srgbClr val="EF8D5B"/>
            </a:solidFill>
            <a:prstDash val="solid"/>
            <a:miter lim="400000"/>
          </a:ln>
          <a:effectLst/>
          <a:sp3d/>
        </p:spPr>
        <p:style>
          <a:lnRef idx="0">
            <a:scrgbClr r="0" g="0" b="0"/>
          </a:lnRef>
          <a:fillRef idx="0">
            <a:scrgbClr r="0" g="0" b="0"/>
          </a:fillRef>
          <a:effectRef idx="0">
            <a:scrgbClr r="0" g="0" b="0"/>
          </a:effectRef>
          <a:fontRef idx="none"/>
        </p:style>
      </p:cxnSp>
      <p:sp>
        <p:nvSpPr>
          <p:cNvPr id="12" name="Slide Number Placeholder 5">
            <a:extLst>
              <a:ext uri="{FF2B5EF4-FFF2-40B4-BE49-F238E27FC236}">
                <a16:creationId xmlns:a16="http://schemas.microsoft.com/office/drawing/2014/main" id="{F7884106-5864-EE48-8F37-C43D2BCEBFF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44080888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695" r:id="rId3"/>
    <p:sldLayoutId id="2147483707" r:id="rId4"/>
    <p:sldLayoutId id="2147483693" r:id="rId5"/>
    <p:sldLayoutId id="2147483703" r:id="rId6"/>
    <p:sldLayoutId id="2147483710" r:id="rId7"/>
  </p:sldLayoutIdLst>
  <p:hf hdr="0"/>
  <p:txStyles>
    <p:titleStyle>
      <a:lvl1pPr algn="l" defTabSz="2073036"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3036" rtl="0" eaLnBrk="1" latinLnBrk="0" hangingPunct="1">
        <a:defRPr sz="4080" kern="1200">
          <a:solidFill>
            <a:schemeClr val="tx1"/>
          </a:solidFill>
          <a:latin typeface="+mn-lt"/>
          <a:ea typeface="+mn-ea"/>
          <a:cs typeface="+mn-cs"/>
        </a:defRPr>
      </a:lvl1pPr>
      <a:lvl2pPr marL="1036518" algn="l" defTabSz="2073036" rtl="0" eaLnBrk="1" latinLnBrk="0" hangingPunct="1">
        <a:defRPr sz="4080" kern="1200">
          <a:solidFill>
            <a:schemeClr val="tx1"/>
          </a:solidFill>
          <a:latin typeface="+mn-lt"/>
          <a:ea typeface="+mn-ea"/>
          <a:cs typeface="+mn-cs"/>
        </a:defRPr>
      </a:lvl2pPr>
      <a:lvl3pPr marL="2073036" algn="l" defTabSz="2073036" rtl="0" eaLnBrk="1" latinLnBrk="0" hangingPunct="1">
        <a:defRPr sz="4080" kern="1200">
          <a:solidFill>
            <a:schemeClr val="tx1"/>
          </a:solidFill>
          <a:latin typeface="+mn-lt"/>
          <a:ea typeface="+mn-ea"/>
          <a:cs typeface="+mn-cs"/>
        </a:defRPr>
      </a:lvl3pPr>
      <a:lvl4pPr marL="3109557" algn="l" defTabSz="2073036" rtl="0" eaLnBrk="1" latinLnBrk="0" hangingPunct="1">
        <a:defRPr sz="4080" kern="1200">
          <a:solidFill>
            <a:schemeClr val="tx1"/>
          </a:solidFill>
          <a:latin typeface="+mn-lt"/>
          <a:ea typeface="+mn-ea"/>
          <a:cs typeface="+mn-cs"/>
        </a:defRPr>
      </a:lvl4pPr>
      <a:lvl5pPr marL="4146076" algn="l" defTabSz="2073036" rtl="0" eaLnBrk="1" latinLnBrk="0" hangingPunct="1">
        <a:defRPr sz="4080" kern="1200">
          <a:solidFill>
            <a:schemeClr val="tx1"/>
          </a:solidFill>
          <a:latin typeface="+mn-lt"/>
          <a:ea typeface="+mn-ea"/>
          <a:cs typeface="+mn-cs"/>
        </a:defRPr>
      </a:lvl5pPr>
      <a:lvl6pPr marL="5182592" algn="l" defTabSz="2073036" rtl="0" eaLnBrk="1" latinLnBrk="0" hangingPunct="1">
        <a:defRPr sz="4080" kern="1200">
          <a:solidFill>
            <a:schemeClr val="tx1"/>
          </a:solidFill>
          <a:latin typeface="+mn-lt"/>
          <a:ea typeface="+mn-ea"/>
          <a:cs typeface="+mn-cs"/>
        </a:defRPr>
      </a:lvl6pPr>
      <a:lvl7pPr marL="6219110" algn="l" defTabSz="2073036" rtl="0" eaLnBrk="1" latinLnBrk="0" hangingPunct="1">
        <a:defRPr sz="4080" kern="1200">
          <a:solidFill>
            <a:schemeClr val="tx1"/>
          </a:solidFill>
          <a:latin typeface="+mn-lt"/>
          <a:ea typeface="+mn-ea"/>
          <a:cs typeface="+mn-cs"/>
        </a:defRPr>
      </a:lvl7pPr>
      <a:lvl8pPr marL="7255631" algn="l" defTabSz="2073036" rtl="0" eaLnBrk="1" latinLnBrk="0" hangingPunct="1">
        <a:defRPr sz="4080" kern="1200">
          <a:solidFill>
            <a:schemeClr val="tx1"/>
          </a:solidFill>
          <a:latin typeface="+mn-lt"/>
          <a:ea typeface="+mn-ea"/>
          <a:cs typeface="+mn-cs"/>
        </a:defRPr>
      </a:lvl8pPr>
      <a:lvl9pPr marL="8292148" algn="l" defTabSz="2073036"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3.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hyperlink" Target="https://build-up.ec.europa.eu/en/resources-and-tools/articles/overview-article-fostering-demand-skilled-labour-force-construction" TargetMode="External"/><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ostruzioniitalia.it/servizi/superbonus-110/#:~:text=''Casa%20a%20zero%20o%20zero,2020%20al%2031%20dicembre%202021" TargetMode="External"/><Relationship Id="rId2" Type="http://schemas.openxmlformats.org/officeDocument/2006/relationships/hyperlink" Target="https://itec.es/servicios/estudios-mercado/euroconstruct-sumario-ultimo-informe/" TargetMode="External"/><Relationship Id="rId1" Type="http://schemas.openxmlformats.org/officeDocument/2006/relationships/slideLayout" Target="../slideLayouts/slideLayout27.xml"/><Relationship Id="rId4" Type="http://schemas.openxmlformats.org/officeDocument/2006/relationships/hyperlink" Target="https://ec.europa.eu/eurostat/cache/digpub/housing/bloc-3a.html?lang=en#:~:text=Gross%20value%20added%20of%20the,the%20period%202010%20to%202021"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ec.europa.eu/eurostat"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customXml" Target="../ink/ink3.xml"/><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00.png"/><Relationship Id="rId2" Type="http://schemas.openxmlformats.org/officeDocument/2006/relationships/notesSlide" Target="../notesSlides/notesSlide1.xml"/><Relationship Id="rId16" Type="http://schemas.openxmlformats.org/officeDocument/2006/relationships/image" Target="../media/image12.png"/><Relationship Id="rId1" Type="http://schemas.openxmlformats.org/officeDocument/2006/relationships/slideLayout" Target="../slideLayouts/slideLayout28.xml"/><Relationship Id="rId6" Type="http://schemas.openxmlformats.org/officeDocument/2006/relationships/image" Target="../media/image8.png"/><Relationship Id="rId11" Type="http://schemas.openxmlformats.org/officeDocument/2006/relationships/customXml" Target="../ink/ink2.xml"/><Relationship Id="rId5" Type="http://schemas.openxmlformats.org/officeDocument/2006/relationships/image" Target="../media/image7.png"/><Relationship Id="rId15" Type="http://schemas.openxmlformats.org/officeDocument/2006/relationships/customXml" Target="../ink/ink4.xml"/><Relationship Id="rId10" Type="http://schemas.openxmlformats.org/officeDocument/2006/relationships/image" Target="../media/image90.png"/><Relationship Id="rId4" Type="http://schemas.openxmlformats.org/officeDocument/2006/relationships/image" Target="../media/image6.png"/><Relationship Id="rId9" Type="http://schemas.openxmlformats.org/officeDocument/2006/relationships/customXml" Target="../ink/ink1.xml"/><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hyperlink" Target="https://ec.europa.eu/eurostat/documents/2995521/10474926/3-0603202%200-AP-EN.pdf/763901be-81b7-ecd6-534e-8a2b83e82934"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www.observatoriodelaconstruccion.com/informes/detalle/mujeres-en-el-sector-de-la-construccion-2022#:~:text=En%20la%20edici%C3%B3n%202022%20del,este%20y%20otros%20datos%20de" TargetMode="External"/><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www.sueddeutsche.de/geld/berufswahl-frau-am-bau-1.5033545" TargetMode="External"/><Relationship Id="rId2" Type="http://schemas.openxmlformats.org/officeDocument/2006/relationships/hyperlink" Target="https://www.observatoriodelaconstruccion.com/informes/detalle/mujeres-en-el-sector-de-la-construccion-2022#:~:text=En%20la%20edici%C3%B3n%202022%20del,este%20y%20otros%20datos%20de" TargetMode="External"/><Relationship Id="rId1" Type="http://schemas.openxmlformats.org/officeDocument/2006/relationships/slideLayout" Target="../slideLayouts/slideLayout11.xml"/><Relationship Id="rId4" Type="http://schemas.openxmlformats.org/officeDocument/2006/relationships/hyperlink" Target="http://bauhandwerkerinnen.de/geschichte/geschichte.htm"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s://chadwicksgroup.ie/lack-of-female-role-models-and-representation-is-the-key-barrier/" TargetMode="External"/><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hyperlink" Target="https://www.cedefop.europa.eu/en/tools/skills-intelligence/self-employment?year=2020&amp;country=EU#6" TargetMode="Externa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9.xml"/><Relationship Id="rId7" Type="http://schemas.openxmlformats.org/officeDocument/2006/relationships/slide" Target="slide75.xml"/><Relationship Id="rId2" Type="http://schemas.openxmlformats.org/officeDocument/2006/relationships/slide" Target="slide11.xml"/><Relationship Id="rId1" Type="http://schemas.openxmlformats.org/officeDocument/2006/relationships/slideLayout" Target="../slideLayouts/slideLayout25.xml"/><Relationship Id="rId6" Type="http://schemas.openxmlformats.org/officeDocument/2006/relationships/slide" Target="slide19.xml"/><Relationship Id="rId5" Type="http://schemas.openxmlformats.org/officeDocument/2006/relationships/slide" Target="slide17.xml"/><Relationship Id="rId10" Type="http://schemas.openxmlformats.org/officeDocument/2006/relationships/image" Target="../media/image5.jpeg"/><Relationship Id="rId4" Type="http://schemas.openxmlformats.org/officeDocument/2006/relationships/slide" Target="slide14.xml"/><Relationship Id="rId9" Type="http://schemas.openxmlformats.org/officeDocument/2006/relationships/slide" Target="slide3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hyperlink" Target="https://eige.europa.eu/gender-mainstreaming/tools-methods/gender-planning?language_content_entity=en#:~:text=The%20European%20Commission%20defines%20gender,or%20action'%20%5B1%5D" TargetMode="External"/><Relationship Id="rId2" Type="http://schemas.openxmlformats.org/officeDocument/2006/relationships/image" Target="../media/image51.jpeg"/><Relationship Id="rId1" Type="http://schemas.openxmlformats.org/officeDocument/2006/relationships/slideLayout" Target="../slideLayouts/slideLayout10.xml"/><Relationship Id="rId4" Type="http://schemas.openxmlformats.org/officeDocument/2006/relationships/hyperlink" Target="http://www.europarl.europa.eu/sides/getDoc.do?pubRef=-//EP//TEXT+RE-PORT+A5-2002-0066+0+DOC+XML+V0//EN"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slide" Target="slide54.xml"/><Relationship Id="rId7" Type="http://schemas.openxmlformats.org/officeDocument/2006/relationships/slide" Target="slide65.xml"/><Relationship Id="rId2" Type="http://schemas.openxmlformats.org/officeDocument/2006/relationships/slide" Target="slide48.xml"/><Relationship Id="rId1" Type="http://schemas.openxmlformats.org/officeDocument/2006/relationships/slideLayout" Target="../slideLayouts/slideLayout25.xml"/><Relationship Id="rId6" Type="http://schemas.openxmlformats.org/officeDocument/2006/relationships/slide" Target="slide61.xml"/><Relationship Id="rId11" Type="http://schemas.openxmlformats.org/officeDocument/2006/relationships/image" Target="../media/image5.jpeg"/><Relationship Id="rId5" Type="http://schemas.openxmlformats.org/officeDocument/2006/relationships/slide" Target="slide60.xml"/><Relationship Id="rId10" Type="http://schemas.openxmlformats.org/officeDocument/2006/relationships/slide" Target="slide74.xml"/><Relationship Id="rId4" Type="http://schemas.openxmlformats.org/officeDocument/2006/relationships/slide" Target="slide75.xml"/><Relationship Id="rId9" Type="http://schemas.openxmlformats.org/officeDocument/2006/relationships/slide" Target="slide73.xml"/></Relationships>
</file>

<file path=ppt/slides/_rels/slide50.xml.rels><?xml version="1.0" encoding="UTF-8" standalone="yes"?>
<Relationships xmlns="http://schemas.openxmlformats.org/package/2006/relationships"><Relationship Id="rId2" Type="http://schemas.openxmlformats.org/officeDocument/2006/relationships/hyperlink" Target="https://www.ilo.org/wcmsp5/groups/public/---ed_emp/documents/publication/wcms_190234.pdf" TargetMode="Externa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hyperlink" Target="http://stages.csmcd.ro/index.php" TargetMode="Externa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hyperlink" Target="https://hea.ie/assets/uploads/2022/03/Report-of-the-Expert-Group-2nd-HEA-National-Review-of-Gender-Equality-in-Irish-Higher-Education-Institutions-1.pdf" TargetMode="External"/><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hyperlink" Target="https://www.teagasc.ie/media/website/publications/2022/Teagasc-Gender-Equality-Report-2021.pdf" TargetMode="External"/><Relationship Id="rId5" Type="http://schemas.openxmlformats.org/officeDocument/2006/relationships/hyperlink" Target="https://www.womencanbuild.eu/wp-content/uploads/2021/01/IO4_Action-Plan_WCB-160x200_EN.pdf" TargetMode="Externa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hyperlink" Target="https://femalesinconstruction.eu/resources/femcon-inclusion-reach-teach-toolkit/" TargetMode="External"/><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hyperlink" Target="https://femalesinconstruction.eu/resources/femcon-inclusion-reach-teach-toolkit/"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hyperlink" Target="https://femalesinconstruction.eu/resources/femcon-inclusion-reach-teach-toolkit-pl/" TargetMode="External"/><Relationship Id="rId2" Type="http://schemas.openxmlformats.org/officeDocument/2006/relationships/image" Target="../media/image63.jpeg"/><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13.png"/></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hyperlink" Target="https://eige.europa.eu/sites/default/files/mh0319273enn_002_0.pdf" TargetMode="External"/><Relationship Id="rId13" Type="http://schemas.openxmlformats.org/officeDocument/2006/relationships/hyperlink" Target="https://www.arbeitsagentur.de/en" TargetMode="External"/><Relationship Id="rId3" Type="http://schemas.openxmlformats.org/officeDocument/2006/relationships/hyperlink" Target="https://www.piib.org.pl/" TargetMode="External"/><Relationship Id="rId7" Type="http://schemas.openxmlformats.org/officeDocument/2006/relationships/hyperlink" Target="https://www.cedefop.europa.eu/en/tools/skillsintelligence/self-employment?year=2020&amp;country=EU#6" TargetMode="External"/><Relationship Id="rId12" Type="http://schemas.openxmlformats.org/officeDocument/2006/relationships/hyperlink" Target="https://ec.europa.eu/eurostat/cache/digpub/housing/bloc-3a.html?lang=en#:~:text=Gross%20value%20added%20of%20the,the%20period%202010%20to%202021" TargetMode="External"/><Relationship Id="rId2" Type="http://schemas.openxmlformats.org/officeDocument/2006/relationships/hyperlink" Target="https://chadwicksgroup.ie/lack-of-female-role-models-and-representation-is-the-key-barrier/" TargetMode="External"/><Relationship Id="rId1" Type="http://schemas.openxmlformats.org/officeDocument/2006/relationships/slideLayout" Target="../slideLayouts/slideLayout19.xml"/><Relationship Id="rId6" Type="http://schemas.openxmlformats.org/officeDocument/2006/relationships/hyperlink" Target="https://itec.es/servicios/estudios-mercado/euroconstruct-sumario-ultimo-informe/" TargetMode="External"/><Relationship Id="rId11" Type="http://schemas.openxmlformats.org/officeDocument/2006/relationships/hyperlink" Target="https://eige.europa.eu/gender-mainstreaming/tools-methods/gender" TargetMode="External"/><Relationship Id="rId5" Type="http://schemas.openxmlformats.org/officeDocument/2006/relationships/hyperlink" Target="https://www.costruzioniitalia.it/servizi/superbonus110/#:~:text=''Casa%20a%20zero%20o%20zero,2020%20al%2031%20dicembre%202021" TargetMode="External"/><Relationship Id="rId15" Type="http://schemas.openxmlformats.org/officeDocument/2006/relationships/hyperlink" Target="http://ascpro0.ascweb.org/archives/2011/CEGT353002011.pdf" TargetMode="External"/><Relationship Id="rId10" Type="http://schemas.openxmlformats.org/officeDocument/2006/relationships/hyperlink" Target="https://www.womencanbuild.eu/wp-content/uploads/2021/01/IO4_Action-Plan_WCB-160x200_EN.pdf" TargetMode="External"/><Relationship Id="rId4" Type="http://schemas.openxmlformats.org/officeDocument/2006/relationships/hyperlink" Target="https://www.cece.eu/news/cece-annual-economic-report-2023" TargetMode="External"/><Relationship Id="rId9" Type="http://schemas.openxmlformats.org/officeDocument/2006/relationships/hyperlink" Target="https://build-up.ec.europa.eu/en/resources-and-tools/articles/overview-article-fostering-demand-skilled-labour-force-construction" TargetMode="External"/><Relationship Id="rId14" Type="http://schemas.openxmlformats.org/officeDocument/2006/relationships/hyperlink" Target="https://www.destatis.de/EN/Home/_node.html"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tages.csmcd.ro/index.php%20Accessed%20in%20April%202023" TargetMode="External"/><Relationship Id="rId3" Type="http://schemas.openxmlformats.org/officeDocument/2006/relationships/hyperlink" Target="https://www.ilo.org/wcmsp5/groups/public/---ed_emp/documents/publication/wcms_190234.pdf" TargetMode="External"/><Relationship Id="rId7" Type="http://schemas.openxmlformats.org/officeDocument/2006/relationships/hyperlink" Target="https://www.observatoriodelaconstruccion.com/informes/detalle/mujeres-en-el-sector-de-la-construccion2022#:~:text=En%20la%20edici%C3%B3n%202022%20del,este%20y%20otros%20datos%20de" TargetMode="External"/><Relationship Id="rId2" Type="http://schemas.openxmlformats.org/officeDocument/2006/relationships/hyperlink" Target="https://hea.ie/assets/uploads/2022/03/Report-of-the-Expert-Group-2nd-HEA-National-Review-of-Gender-Equality-in-Irish-Higher-Education-Institutions-1.pdf" TargetMode="External"/><Relationship Id="rId1" Type="http://schemas.openxmlformats.org/officeDocument/2006/relationships/slideLayout" Target="../slideLayouts/slideLayout19.xml"/><Relationship Id="rId6" Type="http://schemas.openxmlformats.org/officeDocument/2006/relationships/hyperlink" Target="https://www.planradar.com/de/frauen-am-bau/" TargetMode="External"/><Relationship Id="rId11" Type="http://schemas.openxmlformats.org/officeDocument/2006/relationships/hyperlink" Target="https://www.familyhandyman.com/article/women-in-construction-history/" TargetMode="External"/><Relationship Id="rId5" Type="http://schemas.openxmlformats.org/officeDocument/2006/relationships/hyperlink" Target="file:///C:\Users\momen\AppData\Local\Microsoft\Windows\INetCache\Content.Outlook\CMIUYDP9\Available%20at:%20%20https:\www.ilo.org\wcmsp5\groups\public\---dgreports\---dcomm\---publ\documents\publication\wcms_316450.pdf" TargetMode="External"/><Relationship Id="rId10" Type="http://schemas.openxmlformats.org/officeDocument/2006/relationships/hyperlink" Target="https://www.women-into-construction.org/wp-content/uploads/2019/08/building-the-future-women-in-construction.pdf" TargetMode="External"/><Relationship Id="rId4" Type="http://schemas.openxmlformats.org/officeDocument/2006/relationships/hyperlink" Target="https://www.ilo.org/wcmsp5/groups/public/---ed_emp/---emp_ent/---multi/documents/publication/wcms_756721.pdf" TargetMode="External"/><Relationship Id="rId9" Type="http://schemas.openxmlformats.org/officeDocument/2006/relationships/hyperlink" Target="https://www.teagasc.ie/media/website/publications/2022/Teagasc-Gender-Equality-Report-2021.pdf" TargetMode="External"/></Relationships>
</file>

<file path=ppt/slides/_rels/slide72.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18.xml"/><Relationship Id="rId7" Type="http://schemas.openxmlformats.org/officeDocument/2006/relationships/slide" Target="slide34.xml"/><Relationship Id="rId2" Type="http://schemas.openxmlformats.org/officeDocument/2006/relationships/slide" Target="slide16.xml"/><Relationship Id="rId1" Type="http://schemas.openxmlformats.org/officeDocument/2006/relationships/slideLayout" Target="../slideLayouts/slideLayout21.xml"/><Relationship Id="rId6" Type="http://schemas.openxmlformats.org/officeDocument/2006/relationships/slide" Target="slide31.xml"/><Relationship Id="rId5" Type="http://schemas.openxmlformats.org/officeDocument/2006/relationships/slide" Target="slide29.xml"/><Relationship Id="rId10" Type="http://schemas.openxmlformats.org/officeDocument/2006/relationships/image" Target="../media/image5.jpeg"/><Relationship Id="rId4" Type="http://schemas.openxmlformats.org/officeDocument/2006/relationships/slide" Target="slide28.xml"/><Relationship Id="rId9" Type="http://schemas.openxmlformats.org/officeDocument/2006/relationships/slide" Target="slide63.xml"/></Relationships>
</file>

<file path=ppt/slides/_rels/slide73.xml.rels><?xml version="1.0" encoding="UTF-8" standalone="yes"?>
<Relationships xmlns="http://schemas.openxmlformats.org/package/2006/relationships"><Relationship Id="rId2" Type="http://schemas.openxmlformats.org/officeDocument/2006/relationships/hyperlink" Target="https://www.dataprotection.ie/" TargetMode="Externa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1.jpeg"/><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hyperlink" Target="https://femalesinconstruction.eu/resources/femcon-inclusion-reach-teach-toolkit/"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www.femalesinconstruction.eu/" TargetMode="External"/><Relationship Id="rId2" Type="http://schemas.openxmlformats.org/officeDocument/2006/relationships/hyperlink" Target="https://www.womencanbuild.eu/en/inicio-2/"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6F9DE7B6-83D4-EEF9-6E53-6AE27161135D}"/>
              </a:ext>
            </a:extLst>
          </p:cNvPr>
          <p:cNvSpPr/>
          <p:nvPr/>
        </p:nvSpPr>
        <p:spPr>
          <a:xfrm rot="5400000">
            <a:off x="5347122" y="7157548"/>
            <a:ext cx="476911" cy="3948194"/>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F8D5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32" name="Text Placeholder 31">
            <a:extLst>
              <a:ext uri="{FF2B5EF4-FFF2-40B4-BE49-F238E27FC236}">
                <a16:creationId xmlns:a16="http://schemas.microsoft.com/office/drawing/2014/main" id="{3B09C8E3-4D56-4544-6C42-D5849B5F24E2}"/>
              </a:ext>
            </a:extLst>
          </p:cNvPr>
          <p:cNvSpPr>
            <a:spLocks noGrp="1"/>
          </p:cNvSpPr>
          <p:nvPr>
            <p:ph type="body" sz="quarter" idx="11"/>
          </p:nvPr>
        </p:nvSpPr>
        <p:spPr>
          <a:xfrm>
            <a:off x="3031915" y="4259565"/>
            <a:ext cx="4708287" cy="1291028"/>
          </a:xfrm>
        </p:spPr>
        <p:txBody>
          <a:bodyPr/>
          <a:lstStyle/>
          <a:p>
            <a:pPr>
              <a:lnSpc>
                <a:spcPts val="2600"/>
              </a:lnSpc>
            </a:pPr>
            <a:r>
              <a:rPr lang="es-ES" sz="2000" i="1" dirty="0">
                <a:solidFill>
                  <a:srgbClr val="EF8D5B"/>
                </a:solidFill>
              </a:rPr>
              <a:t>REACH &amp; TEACH</a:t>
            </a:r>
          </a:p>
          <a:p>
            <a:pPr>
              <a:lnSpc>
                <a:spcPts val="2600"/>
              </a:lnSpc>
            </a:pPr>
            <a:endParaRPr lang="es-ES" sz="2000" i="1" dirty="0">
              <a:solidFill>
                <a:srgbClr val="EF8D5B"/>
              </a:solidFill>
            </a:endParaRPr>
          </a:p>
          <a:p>
            <a:pPr>
              <a:lnSpc>
                <a:spcPts val="2600"/>
              </a:lnSpc>
            </a:pPr>
            <a:r>
              <a:rPr lang="es-ES" sz="4400" dirty="0">
                <a:solidFill>
                  <a:srgbClr val="EF8D5B"/>
                </a:solidFill>
              </a:rPr>
              <a:t>Kit de </a:t>
            </a:r>
          </a:p>
          <a:p>
            <a:pPr>
              <a:lnSpc>
                <a:spcPts val="2600"/>
              </a:lnSpc>
            </a:pPr>
            <a:endParaRPr lang="es-ES" sz="4400" dirty="0">
              <a:solidFill>
                <a:srgbClr val="EF8D5B"/>
              </a:solidFill>
            </a:endParaRPr>
          </a:p>
          <a:p>
            <a:pPr>
              <a:lnSpc>
                <a:spcPts val="2600"/>
              </a:lnSpc>
            </a:pPr>
            <a:r>
              <a:rPr lang="es-ES" sz="4400" dirty="0">
                <a:solidFill>
                  <a:srgbClr val="EF8D5B"/>
                </a:solidFill>
              </a:rPr>
              <a:t>Herramientas de</a:t>
            </a:r>
          </a:p>
          <a:p>
            <a:pPr>
              <a:lnSpc>
                <a:spcPts val="2600"/>
              </a:lnSpc>
            </a:pPr>
            <a:endParaRPr lang="es-ES" sz="4400" dirty="0">
              <a:solidFill>
                <a:srgbClr val="EF8D5B"/>
              </a:solidFill>
            </a:endParaRPr>
          </a:p>
          <a:p>
            <a:pPr>
              <a:lnSpc>
                <a:spcPts val="2600"/>
              </a:lnSpc>
            </a:pPr>
            <a:r>
              <a:rPr lang="es-ES" sz="4400" dirty="0">
                <a:solidFill>
                  <a:srgbClr val="EF8D5B"/>
                </a:solidFill>
              </a:rPr>
              <a:t>Inclusión</a:t>
            </a:r>
            <a:endParaRPr lang="en-US" dirty="0"/>
          </a:p>
          <a:p>
            <a:r>
              <a:rPr lang="en-US" dirty="0"/>
              <a:t>Tu </a:t>
            </a:r>
            <a:r>
              <a:rPr lang="en-US" dirty="0" err="1"/>
              <a:t>guía</a:t>
            </a:r>
            <a:r>
              <a:rPr lang="en-US" dirty="0"/>
              <a:t> para </a:t>
            </a:r>
            <a:r>
              <a:rPr lang="en-US" dirty="0" err="1"/>
              <a:t>empoderar</a:t>
            </a:r>
            <a:r>
              <a:rPr lang="en-US" dirty="0"/>
              <a:t> a las </a:t>
            </a:r>
            <a:r>
              <a:rPr lang="en-US" dirty="0" err="1"/>
              <a:t>mujeres</a:t>
            </a:r>
            <a:r>
              <a:rPr lang="en-US" dirty="0"/>
              <a:t> </a:t>
            </a:r>
            <a:r>
              <a:rPr lang="en-US" dirty="0" err="1"/>
              <a:t>en</a:t>
            </a:r>
            <a:r>
              <a:rPr lang="en-US" dirty="0"/>
              <a:t> la </a:t>
            </a:r>
            <a:r>
              <a:rPr lang="en-US" dirty="0" err="1"/>
              <a:t>construcción</a:t>
            </a:r>
            <a:endParaRPr lang="en-US" dirty="0"/>
          </a:p>
        </p:txBody>
      </p:sp>
      <p:sp>
        <p:nvSpPr>
          <p:cNvPr id="44" name="Text Placeholder 43">
            <a:extLst>
              <a:ext uri="{FF2B5EF4-FFF2-40B4-BE49-F238E27FC236}">
                <a16:creationId xmlns:a16="http://schemas.microsoft.com/office/drawing/2014/main" id="{DDF34655-7457-C94A-DFC4-7CCC73049444}"/>
              </a:ext>
            </a:extLst>
          </p:cNvPr>
          <p:cNvSpPr>
            <a:spLocks noGrp="1"/>
          </p:cNvSpPr>
          <p:nvPr>
            <p:ph type="body" sz="quarter" idx="17"/>
          </p:nvPr>
        </p:nvSpPr>
        <p:spPr>
          <a:xfrm>
            <a:off x="634856" y="9276550"/>
            <a:ext cx="2032143" cy="419205"/>
          </a:xfrm>
        </p:spPr>
        <p:txBody>
          <a:bodyPr/>
          <a:lstStyle/>
          <a:p>
            <a:pPr lvl="0"/>
            <a:r>
              <a:rPr lang="en-US" dirty="0"/>
              <a:t>2023 </a:t>
            </a:r>
          </a:p>
          <a:p>
            <a:pPr lvl="0"/>
            <a:r>
              <a:rPr lang="en-US" dirty="0"/>
              <a:t>REACH &amp; TEACH. Kist de </a:t>
            </a:r>
            <a:r>
              <a:rPr lang="en-US" dirty="0" err="1"/>
              <a:t>Herramientas</a:t>
            </a:r>
            <a:r>
              <a:rPr lang="en-US" dirty="0"/>
              <a:t> de </a:t>
            </a:r>
            <a:r>
              <a:rPr lang="en-US" dirty="0" err="1"/>
              <a:t>Inclusión</a:t>
            </a:r>
            <a:endParaRPr lang="en-US" dirty="0"/>
          </a:p>
          <a:p>
            <a:endParaRPr lang="en-US" dirty="0"/>
          </a:p>
        </p:txBody>
      </p:sp>
      <p:sp>
        <p:nvSpPr>
          <p:cNvPr id="45" name="Text Placeholder 44">
            <a:extLst>
              <a:ext uri="{FF2B5EF4-FFF2-40B4-BE49-F238E27FC236}">
                <a16:creationId xmlns:a16="http://schemas.microsoft.com/office/drawing/2014/main" id="{6BCB7364-0383-CA60-ED7F-7421D0ADDC1B}"/>
              </a:ext>
            </a:extLst>
          </p:cNvPr>
          <p:cNvSpPr>
            <a:spLocks noGrp="1"/>
          </p:cNvSpPr>
          <p:nvPr>
            <p:ph type="body" sz="quarter" idx="18"/>
          </p:nvPr>
        </p:nvSpPr>
        <p:spPr>
          <a:xfrm>
            <a:off x="2482941" y="9353824"/>
            <a:ext cx="1779692" cy="419205"/>
          </a:xfrm>
        </p:spPr>
        <p:txBody>
          <a:bodyPr/>
          <a:lstStyle/>
          <a:p>
            <a:r>
              <a:rPr lang="en-US" dirty="0" err="1"/>
              <a:t>Identificación</a:t>
            </a:r>
            <a:r>
              <a:rPr lang="en-US" dirty="0"/>
              <a:t> del </a:t>
            </a:r>
            <a:r>
              <a:rPr lang="en-US" dirty="0" err="1"/>
              <a:t>proyecto</a:t>
            </a:r>
            <a:endParaRPr lang="en-US" dirty="0"/>
          </a:p>
          <a:p>
            <a:r>
              <a:rPr lang="en-US" dirty="0"/>
              <a:t>KA220-VET-8BD6FFB9 </a:t>
            </a:r>
          </a:p>
        </p:txBody>
      </p:sp>
      <p:sp>
        <p:nvSpPr>
          <p:cNvPr id="19" name="Text Placeholder 18">
            <a:extLst>
              <a:ext uri="{FF2B5EF4-FFF2-40B4-BE49-F238E27FC236}">
                <a16:creationId xmlns:a16="http://schemas.microsoft.com/office/drawing/2014/main" id="{ED036B68-F5E0-71AD-304D-DF74BE0BE8B1}"/>
              </a:ext>
            </a:extLst>
          </p:cNvPr>
          <p:cNvSpPr>
            <a:spLocks noGrp="1"/>
          </p:cNvSpPr>
          <p:nvPr>
            <p:ph type="body" sz="quarter" idx="42"/>
          </p:nvPr>
        </p:nvSpPr>
        <p:spPr>
          <a:xfrm>
            <a:off x="3372787" y="8920244"/>
            <a:ext cx="3948193" cy="476907"/>
          </a:xfrm>
        </p:spPr>
        <p:txBody>
          <a:bodyPr/>
          <a:lstStyle/>
          <a:p>
            <a:r>
              <a:rPr lang="en-US" dirty="0" err="1"/>
              <a:t>www.</a:t>
            </a:r>
            <a:r>
              <a:rPr lang="en-US" b="1" dirty="0" err="1"/>
              <a:t>femalesinconstruction</a:t>
            </a:r>
            <a:r>
              <a:rPr lang="en-US" dirty="0" err="1"/>
              <a:t>.eu</a:t>
            </a:r>
            <a:endParaRPr lang="en-US" dirty="0"/>
          </a:p>
        </p:txBody>
      </p:sp>
      <p:pic>
        <p:nvPicPr>
          <p:cNvPr id="69" name="Picture Placeholder 68">
            <a:extLst>
              <a:ext uri="{FF2B5EF4-FFF2-40B4-BE49-F238E27FC236}">
                <a16:creationId xmlns:a16="http://schemas.microsoft.com/office/drawing/2014/main" id="{79BD2B4B-DE4A-3F82-6674-A5471FAA0C86}"/>
              </a:ext>
            </a:extLst>
          </p:cNvPr>
          <p:cNvPicPr>
            <a:picLocks noGrp="1" noChangeAspect="1"/>
          </p:cNvPicPr>
          <p:nvPr>
            <p:ph type="pic" sz="quarter" idx="43"/>
          </p:nvPr>
        </p:nvPicPr>
        <p:blipFill>
          <a:blip r:embed="rId2" cstate="screen">
            <a:extLst>
              <a:ext uri="{28A0092B-C50C-407E-A947-70E740481C1C}">
                <a14:useLocalDpi xmlns:a14="http://schemas.microsoft.com/office/drawing/2010/main"/>
              </a:ext>
            </a:extLst>
          </a:blip>
          <a:srcRect/>
          <a:stretch>
            <a:fillRect/>
          </a:stretch>
        </p:blipFill>
        <p:spPr/>
      </p:pic>
      <p:sp>
        <p:nvSpPr>
          <p:cNvPr id="3" name="Freeform 2">
            <a:extLst>
              <a:ext uri="{FF2B5EF4-FFF2-40B4-BE49-F238E27FC236}">
                <a16:creationId xmlns:a16="http://schemas.microsoft.com/office/drawing/2014/main" id="{141D86A5-009F-D3B6-CEA7-3FF46CF92097}"/>
              </a:ext>
            </a:extLst>
          </p:cNvPr>
          <p:cNvSpPr/>
          <p:nvPr/>
        </p:nvSpPr>
        <p:spPr>
          <a:xfrm>
            <a:off x="-1" y="2622550"/>
            <a:ext cx="7553325" cy="2992438"/>
          </a:xfrm>
          <a:custGeom>
            <a:avLst/>
            <a:gdLst>
              <a:gd name="connsiteX0" fmla="*/ 0 w 7553325"/>
              <a:gd name="connsiteY0" fmla="*/ 0 h 2992438"/>
              <a:gd name="connsiteX1" fmla="*/ 7553325 w 7553325"/>
              <a:gd name="connsiteY1" fmla="*/ 0 h 2992438"/>
              <a:gd name="connsiteX2" fmla="*/ 7553325 w 7553325"/>
              <a:gd name="connsiteY2" fmla="*/ 1683982 h 2992438"/>
              <a:gd name="connsiteX3" fmla="*/ 2802421 w 7553325"/>
              <a:gd name="connsiteY3" fmla="*/ 1683982 h 2992438"/>
              <a:gd name="connsiteX4" fmla="*/ 2802421 w 7553325"/>
              <a:gd name="connsiteY4" fmla="*/ 2348056 h 2992438"/>
              <a:gd name="connsiteX5" fmla="*/ 2692570 w 7553325"/>
              <a:gd name="connsiteY5" fmla="*/ 2348056 h 2992438"/>
              <a:gd name="connsiteX6" fmla="*/ 2692570 w 7553325"/>
              <a:gd name="connsiteY6" fmla="*/ 2992438 h 2992438"/>
              <a:gd name="connsiteX7" fmla="*/ 0 w 7553325"/>
              <a:gd name="connsiteY7" fmla="*/ 2992438 h 299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3325" h="2992438">
                <a:moveTo>
                  <a:pt x="0" y="0"/>
                </a:moveTo>
                <a:lnTo>
                  <a:pt x="7553325" y="0"/>
                </a:lnTo>
                <a:lnTo>
                  <a:pt x="7553325" y="1683982"/>
                </a:lnTo>
                <a:lnTo>
                  <a:pt x="2802421" y="1683982"/>
                </a:lnTo>
                <a:lnTo>
                  <a:pt x="2802421" y="2348056"/>
                </a:lnTo>
                <a:lnTo>
                  <a:pt x="2692570" y="2348056"/>
                </a:lnTo>
                <a:lnTo>
                  <a:pt x="2692570" y="2992438"/>
                </a:lnTo>
                <a:lnTo>
                  <a:pt x="0" y="2992438"/>
                </a:lnTo>
                <a:close/>
              </a:path>
            </a:pathLst>
          </a:custGeom>
          <a:gradFill>
            <a:gsLst>
              <a:gs pos="29000">
                <a:srgbClr val="EF8D5B">
                  <a:alpha val="0"/>
                </a:srgbClr>
              </a:gs>
              <a:gs pos="61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4">
            <a:extLst>
              <a:ext uri="{FF2B5EF4-FFF2-40B4-BE49-F238E27FC236}">
                <a16:creationId xmlns:a16="http://schemas.microsoft.com/office/drawing/2014/main" id="{DBC8056A-7CB1-1801-C7AC-7EF87483A95D}"/>
              </a:ext>
            </a:extLst>
          </p:cNvPr>
          <p:cNvGraphicFramePr>
            <a:graphicFrameLocks noGrp="1"/>
          </p:cNvGraphicFramePr>
          <p:nvPr>
            <p:extLst>
              <p:ext uri="{D42A27DB-BD31-4B8C-83A1-F6EECF244321}">
                <p14:modId xmlns:p14="http://schemas.microsoft.com/office/powerpoint/2010/main" val="1096986327"/>
              </p:ext>
            </p:extLst>
          </p:nvPr>
        </p:nvGraphicFramePr>
        <p:xfrm>
          <a:off x="467431" y="9745284"/>
          <a:ext cx="5289426" cy="705100"/>
        </p:xfrm>
        <a:graphic>
          <a:graphicData uri="http://schemas.openxmlformats.org/drawingml/2006/table">
            <a:tbl>
              <a:tblPr/>
              <a:tblGrid>
                <a:gridCol w="5289426">
                  <a:extLst>
                    <a:ext uri="{9D8B030D-6E8A-4147-A177-3AD203B41FA5}">
                      <a16:colId xmlns:a16="http://schemas.microsoft.com/office/drawing/2014/main" val="122998384"/>
                    </a:ext>
                  </a:extLst>
                </a:gridCol>
              </a:tblGrid>
              <a:tr h="705100">
                <a:tc>
                  <a:txBody>
                    <a:bodyPr/>
                    <a:lstStyle/>
                    <a:p>
                      <a:pPr algn="just"/>
                      <a:r>
                        <a:rPr lang="es-ES" sz="900" b="0" i="0" kern="1200" dirty="0">
                          <a:solidFill>
                            <a:schemeClr val="tx1"/>
                          </a:solidFill>
                          <a:effectLst/>
                          <a:latin typeface="Calibri" panose="020F0502020204030204" pitchFamily="34" charset="0"/>
                          <a:ea typeface="+mn-ea"/>
                          <a:cs typeface="Calibri" panose="020F0502020204030204" pitchFamily="34" charset="0"/>
                        </a:rPr>
                        <a:t>Financiado por la Unión Europea. Las opiniones y puntos de vista expresados solo comprometen a su(s) autor(es) y no reflejan necesariamente los de la Unión Europea o los de la Agencia Ejecutiva Europea de Educación y Cultura (EACEA). Ni la Unión Europea ni la EACEA pueden ser considerados responsables de ellos.</a:t>
                      </a:r>
                      <a:endParaRPr lang="en-US" sz="900" dirty="0">
                        <a:solidFill>
                          <a:schemeClr val="tx1"/>
                        </a:solidFill>
                        <a:effectLst/>
                        <a:latin typeface="Calibri" panose="020F0502020204030204" pitchFamily="34" charset="0"/>
                        <a:cs typeface="Calibri" panose="020F0502020204030204" pitchFamily="34" charset="0"/>
                      </a:endParaRPr>
                    </a:p>
                  </a:txBody>
                  <a:tcPr marL="52100" marR="52100" marT="26050" marB="26050" anchor="ctr">
                    <a:lnL>
                      <a:noFill/>
                    </a:lnL>
                    <a:lnR>
                      <a:noFill/>
                    </a:lnR>
                    <a:lnT>
                      <a:noFill/>
                    </a:lnT>
                    <a:lnB w="6350" cap="flat" cmpd="sng" algn="ctr">
                      <a:solidFill>
                        <a:srgbClr val="CFCFCF"/>
                      </a:solidFill>
                      <a:prstDash val="solid"/>
                      <a:round/>
                      <a:headEnd type="none" w="med" len="med"/>
                      <a:tailEnd type="none" w="med" len="med"/>
                    </a:lnB>
                  </a:tcPr>
                </a:tc>
                <a:extLst>
                  <a:ext uri="{0D108BD9-81ED-4DB2-BD59-A6C34878D82A}">
                    <a16:rowId xmlns:a16="http://schemas.microsoft.com/office/drawing/2014/main" val="1776768827"/>
                  </a:ext>
                </a:extLst>
              </a:tr>
            </a:tbl>
          </a:graphicData>
        </a:graphic>
      </p:graphicFrame>
      <p:pic>
        <p:nvPicPr>
          <p:cNvPr id="1026" name="Picture 2">
            <a:extLst>
              <a:ext uri="{FF2B5EF4-FFF2-40B4-BE49-F238E27FC236}">
                <a16:creationId xmlns:a16="http://schemas.microsoft.com/office/drawing/2014/main" id="{83360A14-7F2C-33F7-D82D-6D04A14B6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825" y="10420552"/>
            <a:ext cx="668837" cy="23561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Diario Oficial de Extremadura- Formato HTML">
            <a:extLst>
              <a:ext uri="{FF2B5EF4-FFF2-40B4-BE49-F238E27FC236}">
                <a16:creationId xmlns:a16="http://schemas.microsoft.com/office/drawing/2014/main" id="{A950C979-1430-D953-CB15-CAF1197CC6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9173" y="9834601"/>
            <a:ext cx="1714151" cy="476912"/>
          </a:xfrm>
          <a:prstGeom prst="rect">
            <a:avLst/>
          </a:prstGeom>
          <a:noFill/>
          <a:ln>
            <a:noFill/>
          </a:ln>
        </p:spPr>
      </p:pic>
    </p:spTree>
    <p:extLst>
      <p:ext uri="{BB962C8B-B14F-4D97-AF65-F5344CB8AC3E}">
        <p14:creationId xmlns:p14="http://schemas.microsoft.com/office/powerpoint/2010/main" val="222578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4E3F96E1-7AB3-D835-B196-06246D5BA501}"/>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64104" y="472749"/>
            <a:ext cx="6496308" cy="9245409"/>
          </a:xfrm>
        </p:spPr>
      </p:pic>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10</a:t>
            </a:fld>
            <a:endParaRPr lang="en-US" dirty="0"/>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prstGeom prst="rect">
            <a:avLst/>
          </a:prstGeom>
        </p:spPr>
        <p:txBody>
          <a:bodyPr/>
          <a:lstStyle/>
          <a:p>
            <a:r>
              <a:rPr lang="es-ES" dirty="0"/>
              <a:t>Las mujeres del sector pueden sentar unas bases sólidas para quienes estén interesados en seguir una carrera en la construcción.</a:t>
            </a:r>
            <a:endParaRPr lang="en-US" dirty="0"/>
          </a:p>
        </p:txBody>
      </p:sp>
      <p:sp>
        <p:nvSpPr>
          <p:cNvPr id="2" name="Freeform 1">
            <a:extLst>
              <a:ext uri="{FF2B5EF4-FFF2-40B4-BE49-F238E27FC236}">
                <a16:creationId xmlns:a16="http://schemas.microsoft.com/office/drawing/2014/main" id="{A02C4488-B35F-9574-3CA4-90624C12B39D}"/>
              </a:ext>
            </a:extLst>
          </p:cNvPr>
          <p:cNvSpPr/>
          <p:nvPr/>
        </p:nvSpPr>
        <p:spPr>
          <a:xfrm>
            <a:off x="455483" y="472748"/>
            <a:ext cx="6496308" cy="9245409"/>
          </a:xfrm>
          <a:custGeom>
            <a:avLst/>
            <a:gdLst>
              <a:gd name="connsiteX0" fmla="*/ 0 w 6496308"/>
              <a:gd name="connsiteY0" fmla="*/ 0 h 9245409"/>
              <a:gd name="connsiteX1" fmla="*/ 6492981 w 6496308"/>
              <a:gd name="connsiteY1" fmla="*/ 0 h 9245409"/>
              <a:gd name="connsiteX2" fmla="*/ 6492981 w 6496308"/>
              <a:gd name="connsiteY2" fmla="*/ 3536672 h 9245409"/>
              <a:gd name="connsiteX3" fmla="*/ 6496308 w 6496308"/>
              <a:gd name="connsiteY3" fmla="*/ 3536672 h 9245409"/>
              <a:gd name="connsiteX4" fmla="*/ 6496308 w 6496308"/>
              <a:gd name="connsiteY4" fmla="*/ 8904912 h 9245409"/>
              <a:gd name="connsiteX5" fmla="*/ 6492981 w 6496308"/>
              <a:gd name="connsiteY5" fmla="*/ 8904912 h 9245409"/>
              <a:gd name="connsiteX6" fmla="*/ 6492981 w 6496308"/>
              <a:gd name="connsiteY6" fmla="*/ 9245409 h 9245409"/>
              <a:gd name="connsiteX7" fmla="*/ 0 w 6496308"/>
              <a:gd name="connsiteY7" fmla="*/ 9245409 h 9245409"/>
              <a:gd name="connsiteX8" fmla="*/ 0 w 6496308"/>
              <a:gd name="connsiteY8" fmla="*/ 4503680 h 9245409"/>
              <a:gd name="connsiteX9" fmla="*/ 3636280 w 6496308"/>
              <a:gd name="connsiteY9" fmla="*/ 4503680 h 9245409"/>
              <a:gd name="connsiteX10" fmla="*/ 3636280 w 6496308"/>
              <a:gd name="connsiteY10" fmla="*/ 806309 h 9245409"/>
              <a:gd name="connsiteX11" fmla="*/ 0 w 6496308"/>
              <a:gd name="connsiteY11" fmla="*/ 806309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96308" h="9245409">
                <a:moveTo>
                  <a:pt x="0" y="0"/>
                </a:moveTo>
                <a:lnTo>
                  <a:pt x="6492981" y="0"/>
                </a:lnTo>
                <a:lnTo>
                  <a:pt x="6492981" y="3536672"/>
                </a:lnTo>
                <a:lnTo>
                  <a:pt x="6496308" y="3536672"/>
                </a:lnTo>
                <a:lnTo>
                  <a:pt x="6496308" y="8904912"/>
                </a:lnTo>
                <a:lnTo>
                  <a:pt x="6492981" y="8904912"/>
                </a:lnTo>
                <a:lnTo>
                  <a:pt x="6492981" y="9245409"/>
                </a:lnTo>
                <a:lnTo>
                  <a:pt x="0" y="9245409"/>
                </a:lnTo>
                <a:lnTo>
                  <a:pt x="0" y="4503680"/>
                </a:lnTo>
                <a:lnTo>
                  <a:pt x="3636280" y="4503680"/>
                </a:lnTo>
                <a:lnTo>
                  <a:pt x="3636280" y="806309"/>
                </a:lnTo>
                <a:lnTo>
                  <a:pt x="0" y="806309"/>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Graphic 383">
            <a:extLst>
              <a:ext uri="{FF2B5EF4-FFF2-40B4-BE49-F238E27FC236}">
                <a16:creationId xmlns:a16="http://schemas.microsoft.com/office/drawing/2014/main" id="{83188073-ABFF-4C59-D8F6-7E9E8FC4F71B}"/>
              </a:ext>
            </a:extLst>
          </p:cNvPr>
          <p:cNvSpPr/>
          <p:nvPr/>
        </p:nvSpPr>
        <p:spPr>
          <a:xfrm>
            <a:off x="822115" y="6178398"/>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EE3EEAE-D4F3-FD91-A699-AB9C58093BC7}"/>
              </a:ext>
            </a:extLst>
          </p:cNvPr>
          <p:cNvGrpSpPr/>
          <p:nvPr/>
        </p:nvGrpSpPr>
        <p:grpSpPr>
          <a:xfrm>
            <a:off x="1429542" y="755374"/>
            <a:ext cx="1487826" cy="1083162"/>
            <a:chOff x="3400450" y="986392"/>
            <a:chExt cx="1487826" cy="1083162"/>
          </a:xfrm>
        </p:grpSpPr>
        <p:sp>
          <p:nvSpPr>
            <p:cNvPr id="5" name="Freeform 4">
              <a:extLst>
                <a:ext uri="{FF2B5EF4-FFF2-40B4-BE49-F238E27FC236}">
                  <a16:creationId xmlns:a16="http://schemas.microsoft.com/office/drawing/2014/main" id="{B4F64AE4-FB81-1653-E1A2-1DB1AE443E1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EE5E64-048B-ED56-72ED-3DF99AA1EE8F}"/>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180026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2CBBE6C-6B0F-693C-301B-073D93D0E802}"/>
              </a:ext>
            </a:extLst>
          </p:cNvPr>
          <p:cNvSpPr>
            <a:spLocks noGrp="1"/>
          </p:cNvSpPr>
          <p:nvPr>
            <p:ph type="body" sz="quarter" idx="13"/>
          </p:nvPr>
        </p:nvSpPr>
        <p:spPr/>
        <p:txBody>
          <a:bodyPr/>
          <a:lstStyle/>
          <a:p>
            <a:r>
              <a:rPr lang="en-US" dirty="0"/>
              <a:t>01</a:t>
            </a: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p:txBody>
          <a:bodyPr/>
          <a:lstStyle/>
          <a:p>
            <a:r>
              <a:rPr lang="es-ES" dirty="0"/>
              <a:t>La composición del sector de la construcción</a:t>
            </a:r>
            <a:endParaRPr lang="en-US" dirty="0"/>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11</a:t>
            </a:fld>
            <a:endParaRPr lang="en-US" dirty="0"/>
          </a:p>
        </p:txBody>
      </p:sp>
    </p:spTree>
    <p:extLst>
      <p:ext uri="{BB962C8B-B14F-4D97-AF65-F5344CB8AC3E}">
        <p14:creationId xmlns:p14="http://schemas.microsoft.com/office/powerpoint/2010/main" val="101354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9C408AB-7555-339B-3055-61938D52AF7E}"/>
              </a:ext>
            </a:extLst>
          </p:cNvPr>
          <p:cNvSpPr>
            <a:spLocks noGrp="1"/>
          </p:cNvSpPr>
          <p:nvPr>
            <p:ph type="body" sz="quarter" idx="32"/>
          </p:nvPr>
        </p:nvSpPr>
        <p:spPr>
          <a:xfrm>
            <a:off x="538294" y="590590"/>
            <a:ext cx="6526988" cy="2618776"/>
          </a:xfrm>
        </p:spPr>
        <p:txBody>
          <a:bodyPr/>
          <a:lstStyle/>
          <a:p>
            <a:r>
              <a:rPr lang="es-ES" dirty="0"/>
              <a:t>El futuro de la industria de la construcción de la UE está en peligro por una escasez crónica de mano de obra: la producción de la construcción europea no puede seguir el ritmo de la demanda. Antes de COVID-19, había escasez de mano de obra en el sector de la construcción. Ahora, la industria se enfrenta a retos laborales aún mayores, justo cuando el crecimiento parece vislumbrarse en el horizonte. Las mujeres sólo representan el 9% de la mano de obra del sector de la construcción en Europa, lo que deja sin explotar una enorme reserva de talento. También se prevé que la escasez de mano de obra en la construcción en la UE empeore en el futuro a medida que disminuya la población y envejezca la mano de obra. Durante la pandemia, el número de mujeres en la construcción descendió aún más, según el artículo de investigación.</a:t>
            </a:r>
            <a:endParaRPr lang="en-US" dirty="0"/>
          </a:p>
          <a:p>
            <a:r>
              <a:rPr lang="es-ES" dirty="0"/>
              <a:t>La construcción en la UE necesita emplear a más mujeres si quiere tener un futuro sostenible. Por eso, como presentamos en nuestro proyecto.</a:t>
            </a:r>
            <a:endParaRPr lang="en-US" dirty="0"/>
          </a:p>
        </p:txBody>
      </p:sp>
      <p:sp>
        <p:nvSpPr>
          <p:cNvPr id="5" name="Text Placeholder 4">
            <a:extLst>
              <a:ext uri="{FF2B5EF4-FFF2-40B4-BE49-F238E27FC236}">
                <a16:creationId xmlns:a16="http://schemas.microsoft.com/office/drawing/2014/main" id="{A2AE1554-5B49-C388-BEA7-1688543B5A57}"/>
              </a:ext>
            </a:extLst>
          </p:cNvPr>
          <p:cNvSpPr>
            <a:spLocks noGrp="1"/>
          </p:cNvSpPr>
          <p:nvPr>
            <p:ph type="body" sz="quarter" idx="13"/>
          </p:nvPr>
        </p:nvSpPr>
        <p:spPr>
          <a:xfrm>
            <a:off x="3413051" y="6541477"/>
            <a:ext cx="3653391" cy="2379369"/>
          </a:xfrm>
        </p:spPr>
        <p:txBody>
          <a:bodyPr>
            <a:noAutofit/>
          </a:bodyPr>
          <a:lstStyle/>
          <a:p>
            <a:r>
              <a:rPr lang="es-ES" dirty="0"/>
              <a:t>"A pesar de que los estudios indican que el 83% de los directivos del sector de la construcción creen que su industria sufre una escasez de mano de obra cualificada, se está haciendo poco para fomentar una mano de obra más diversa y, en consecuencia, ampliar la reserva de talento disponible".</a:t>
            </a:r>
            <a:endParaRPr lang="en-US" baseline="30000" dirty="0"/>
          </a:p>
        </p:txBody>
      </p:sp>
      <p:sp>
        <p:nvSpPr>
          <p:cNvPr id="3" name="Slide Number Placeholder 2">
            <a:extLst>
              <a:ext uri="{FF2B5EF4-FFF2-40B4-BE49-F238E27FC236}">
                <a16:creationId xmlns:a16="http://schemas.microsoft.com/office/drawing/2014/main" id="{11D743D5-A545-C5EC-386D-B3248B979E89}"/>
              </a:ext>
            </a:extLst>
          </p:cNvPr>
          <p:cNvSpPr>
            <a:spLocks noGrp="1"/>
          </p:cNvSpPr>
          <p:nvPr>
            <p:ph type="sldNum" sz="quarter" idx="4"/>
          </p:nvPr>
        </p:nvSpPr>
        <p:spPr/>
        <p:txBody>
          <a:bodyPr/>
          <a:lstStyle/>
          <a:p>
            <a:fld id="{CB2079F2-58AF-ED44-82D7-E04B2F6FD686}" type="slidenum">
              <a:rPr lang="en-US" smtClean="0"/>
              <a:pPr/>
              <a:t>12</a:t>
            </a:fld>
            <a:endParaRPr lang="en-US" dirty="0"/>
          </a:p>
        </p:txBody>
      </p:sp>
      <p:grpSp>
        <p:nvGrpSpPr>
          <p:cNvPr id="11" name="Group 10">
            <a:extLst>
              <a:ext uri="{FF2B5EF4-FFF2-40B4-BE49-F238E27FC236}">
                <a16:creationId xmlns:a16="http://schemas.microsoft.com/office/drawing/2014/main" id="{1B2A2347-FF4C-1A4D-2FF7-D48AB5F67CF4}"/>
              </a:ext>
            </a:extLst>
          </p:cNvPr>
          <p:cNvGrpSpPr/>
          <p:nvPr/>
        </p:nvGrpSpPr>
        <p:grpSpPr>
          <a:xfrm>
            <a:off x="4377379" y="9103726"/>
            <a:ext cx="1487826" cy="1083162"/>
            <a:chOff x="3400450" y="986392"/>
            <a:chExt cx="1487826" cy="1083162"/>
          </a:xfrm>
        </p:grpSpPr>
        <p:sp>
          <p:nvSpPr>
            <p:cNvPr id="12" name="Freeform 11">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19" name="Picture Placeholder 18">
            <a:extLst>
              <a:ext uri="{FF2B5EF4-FFF2-40B4-BE49-F238E27FC236}">
                <a16:creationId xmlns:a16="http://schemas.microsoft.com/office/drawing/2014/main" id="{9C79B4B0-98FD-3157-17EC-F9C64B135351}"/>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rot="10800000" flipV="1">
            <a:off x="3137897" y="3381498"/>
            <a:ext cx="3966791" cy="2987845"/>
          </a:xfrm>
        </p:spPr>
      </p:pic>
      <p:sp>
        <p:nvSpPr>
          <p:cNvPr id="2" name="Rectangle 1">
            <a:extLst>
              <a:ext uri="{FF2B5EF4-FFF2-40B4-BE49-F238E27FC236}">
                <a16:creationId xmlns:a16="http://schemas.microsoft.com/office/drawing/2014/main" id="{56ED9313-B164-EABA-1875-FD85F051F7D5}"/>
              </a:ext>
            </a:extLst>
          </p:cNvPr>
          <p:cNvSpPr/>
          <p:nvPr/>
        </p:nvSpPr>
        <p:spPr>
          <a:xfrm>
            <a:off x="3089646" y="3381498"/>
            <a:ext cx="3966792" cy="2987846"/>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F972F297-874A-1B94-801A-577BCF70BA15}"/>
              </a:ext>
            </a:extLst>
          </p:cNvPr>
          <p:cNvSpPr txBox="1">
            <a:spLocks/>
          </p:cNvSpPr>
          <p:nvPr/>
        </p:nvSpPr>
        <p:spPr>
          <a:xfrm>
            <a:off x="717452" y="9797143"/>
            <a:ext cx="3539927" cy="91030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1 </a:t>
            </a:r>
            <a:r>
              <a:rPr lang="es-ES" sz="900" dirty="0">
                <a:effectLst/>
                <a:latin typeface="Calibri" panose="020F0502020204030204" pitchFamily="34" charset="0"/>
                <a:ea typeface="Calibri" panose="020F0502020204030204" pitchFamily="34" charset="0"/>
                <a:cs typeface="Times New Roman" panose="02020603050405020304" pitchFamily="18" charset="0"/>
              </a:rPr>
              <a:t>Fomentar la demanda de mano de obra cualificada en el sector de la construcción. Comisión Europea (noviembre de 2022)</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https://build-up.ec.europa.eu/en/resources-and-tools/articles/overview-article-fostering-demand-skilled-labour-force-construction</a:t>
            </a:r>
            <a:r>
              <a:rPr lang="en-IE"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Consultado</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en</a:t>
            </a:r>
            <a:r>
              <a:rPr lang="en-IE" sz="900" dirty="0">
                <a:effectLst/>
                <a:latin typeface="Calibri" panose="020F0502020204030204" pitchFamily="34" charset="0"/>
                <a:ea typeface="Calibri" panose="020F0502020204030204" pitchFamily="34" charset="0"/>
                <a:cs typeface="Times New Roman" panose="02020603050405020304" pitchFamily="18" charset="0"/>
              </a:rPr>
              <a:t> Mayo de 2023</a:t>
            </a:r>
            <a:endParaRPr lang="en-LB" sz="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3114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D33F0-900A-F4DC-81E7-7357C697C6E0}"/>
              </a:ext>
            </a:extLst>
          </p:cNvPr>
          <p:cNvSpPr/>
          <p:nvPr/>
        </p:nvSpPr>
        <p:spPr>
          <a:xfrm>
            <a:off x="-41951" y="0"/>
            <a:ext cx="5269125"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xfrm>
            <a:off x="533084" y="1540059"/>
            <a:ext cx="3801849" cy="2130367"/>
          </a:xfrm>
        </p:spPr>
        <p:txBody>
          <a:bodyPr>
            <a:noAutofit/>
          </a:bodyPr>
          <a:lstStyle/>
          <a:p>
            <a:r>
              <a:rPr lang="es-ES" dirty="0"/>
              <a:t>La misión de FEMCON es crear herramientas innovadoras de educación y formación profesional para ayudar a las mujeres que trabajan en el sector de la construcción o se plantean seguir una carrera en él a ascender a puestos visibles dentro del sector. El objetivo del proyecto es hacer la industria más atractiva para las mujeres, lo que se traducirá en un mayor número de mujeres que eligen el sector, creando condiciones para un cambio positivo, y mejorando la perspectiva de género de la industria y la calidad de vida en el sector dominado por los hombres.</a:t>
            </a:r>
            <a:endParaRPr lang="en-US" dirty="0"/>
          </a:p>
        </p:txBody>
      </p:sp>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13</a:t>
            </a:fld>
            <a:endParaRPr lang="en-US" dirty="0"/>
          </a:p>
        </p:txBody>
      </p:sp>
      <p:grpSp>
        <p:nvGrpSpPr>
          <p:cNvPr id="41" name="Group 40">
            <a:extLst>
              <a:ext uri="{FF2B5EF4-FFF2-40B4-BE49-F238E27FC236}">
                <a16:creationId xmlns:a16="http://schemas.microsoft.com/office/drawing/2014/main" id="{E8F0E999-AC29-55C1-65BE-B384A35D020F}"/>
              </a:ext>
            </a:extLst>
          </p:cNvPr>
          <p:cNvGrpSpPr/>
          <p:nvPr/>
        </p:nvGrpSpPr>
        <p:grpSpPr>
          <a:xfrm>
            <a:off x="4601482" y="542561"/>
            <a:ext cx="1487826" cy="1083162"/>
            <a:chOff x="3400450" y="986392"/>
            <a:chExt cx="1487826" cy="1083162"/>
          </a:xfrm>
        </p:grpSpPr>
        <p:sp>
          <p:nvSpPr>
            <p:cNvPr id="42" name="Freeform 41">
              <a:extLst>
                <a:ext uri="{FF2B5EF4-FFF2-40B4-BE49-F238E27FC236}">
                  <a16:creationId xmlns:a16="http://schemas.microsoft.com/office/drawing/2014/main" id="{FA8ADCF0-FC8B-D557-A991-AFB8B91998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61C92CE-EFDE-A362-B989-848A22B815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7" name="Picture Placeholder 6">
            <a:extLst>
              <a:ext uri="{FF2B5EF4-FFF2-40B4-BE49-F238E27FC236}">
                <a16:creationId xmlns:a16="http://schemas.microsoft.com/office/drawing/2014/main" id="{90AEEA06-0D95-C22A-99CA-2DB641CA8A95}"/>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1952" y="4939429"/>
            <a:ext cx="6476465" cy="5218044"/>
          </a:xfrm>
        </p:spPr>
      </p:pic>
      <p:sp>
        <p:nvSpPr>
          <p:cNvPr id="2" name="Freeform 1">
            <a:extLst>
              <a:ext uri="{FF2B5EF4-FFF2-40B4-BE49-F238E27FC236}">
                <a16:creationId xmlns:a16="http://schemas.microsoft.com/office/drawing/2014/main" id="{E7B3D0F0-7116-EC7A-FBAC-D1A3BEEB764A}"/>
              </a:ext>
            </a:extLst>
          </p:cNvPr>
          <p:cNvSpPr/>
          <p:nvPr/>
        </p:nvSpPr>
        <p:spPr>
          <a:xfrm>
            <a:off x="-41952" y="4940269"/>
            <a:ext cx="6476465" cy="5218044"/>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36682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8A7666B-DB2B-0BE5-9E32-F771E9FC2460}"/>
              </a:ext>
            </a:extLst>
          </p:cNvPr>
          <p:cNvSpPr>
            <a:spLocks noGrp="1"/>
          </p:cNvSpPr>
          <p:nvPr>
            <p:ph type="body" sz="quarter" idx="32"/>
          </p:nvPr>
        </p:nvSpPr>
        <p:spPr>
          <a:xfrm>
            <a:off x="559613" y="1864992"/>
            <a:ext cx="6526988" cy="6350753"/>
          </a:xfrm>
        </p:spPr>
        <p:txBody>
          <a:bodyPr/>
          <a:lstStyle/>
          <a:p>
            <a:r>
              <a:rPr lang="es-ES" dirty="0"/>
              <a:t>El sector de la construcción se ha visto influido en 2022 por acontecimientos mundiales sísmicos; por un lado, la guerra de Ucrania ha afectado a toda Europa, junto con las secuelas de la pandemia mundial y el legado de Covid-19, que afectó a todos los tejidos de la vida social y económica.  El impacto persistente es testigo de la inflación de los precios que afecta directamente al sector de la construcción a través del aumento vertiginoso de los costes de los materiales y la subida de los precios de la energía.</a:t>
            </a:r>
          </a:p>
          <a:p>
            <a:r>
              <a:rPr lang="es-ES" dirty="0"/>
              <a:t> </a:t>
            </a:r>
          </a:p>
          <a:p>
            <a:r>
              <a:rPr lang="es-ES" dirty="0"/>
              <a:t>El sector de la construcción se encuentra actualmente en un periodo de estancamiento en términos de crecimiento pero manteniendo buenos niveles de producción tras la inflación y la crisis de COVID-19, cerrando 2022 con un crecimiento del 3%, en línea con las previsiones de Eurconstruct2, que estimaba un crecimiento del 3,6% para 2022. Aún así, la situación actual en Europa tendrá un efecto directo en el sector de la construcción, donde se espera un estancamiento adicional del 0,2% y donde las previsiones para 2024 auguran un nuevo estancamiento del sector.</a:t>
            </a:r>
          </a:p>
          <a:p>
            <a:r>
              <a:rPr lang="es-ES" dirty="0"/>
              <a:t> </a:t>
            </a:r>
          </a:p>
          <a:p>
            <a:r>
              <a:rPr lang="es-ES" dirty="0"/>
              <a:t>Centrándonos en los subsectores dentro de la construcción, la construcción nueva es la que tiene peores previsiones. En cuanto a la edificación residencial, el exceso de "stock" en algunos países de la UE debido a la falta de ventas está provocando que se detenga el desarrollo de nuevos proyectos, forzando los precios a la baja.  Como resultado, se espera que el sector se contraiga durante 2023 y 2024.3</a:t>
            </a:r>
          </a:p>
          <a:p>
            <a:endParaRPr lang="en-GB" baseline="30000" dirty="0"/>
          </a:p>
          <a:p>
            <a:pPr algn="just">
              <a:spcBef>
                <a:spcPts val="195"/>
              </a:spcBef>
              <a:tabLst>
                <a:tab pos="450215" algn="l"/>
              </a:tabLst>
            </a:pPr>
            <a:r>
              <a:rPr lang="es-ES" dirty="0">
                <a:effectLst/>
                <a:ea typeface="Calibri" panose="020F0502020204030204" pitchFamily="34" charset="0"/>
              </a:rPr>
              <a:t>Por otro lado, en cuanto a la nueva producción en obras "no residenciales", aún no se ha recuperado a los niveles prepandémicos, siendo el subsector con peor previsión de recuperación dentro del sector. Esto es un problema si entendemos que este subsector es responsable del 17% de la producción no residencial (</a:t>
            </a:r>
            <a:r>
              <a:rPr lang="es-ES" dirty="0" err="1">
                <a:effectLst/>
                <a:ea typeface="Calibri" panose="020F0502020204030204" pitchFamily="34" charset="0"/>
              </a:rPr>
              <a:t>ibid</a:t>
            </a:r>
            <a:r>
              <a:rPr lang="es-ES" dirty="0">
                <a:effectLst/>
                <a:ea typeface="Calibri" panose="020F0502020204030204" pitchFamily="34" charset="0"/>
              </a:rPr>
              <a:t>).  </a:t>
            </a:r>
          </a:p>
          <a:p>
            <a:pPr algn="just">
              <a:spcBef>
                <a:spcPts val="195"/>
              </a:spcBef>
              <a:tabLst>
                <a:tab pos="450215" algn="l"/>
              </a:tabLst>
            </a:pPr>
            <a:r>
              <a:rPr lang="es-ES" dirty="0">
                <a:effectLst/>
                <a:ea typeface="Calibri" panose="020F0502020204030204" pitchFamily="34" charset="0"/>
              </a:rPr>
              <a:t> </a:t>
            </a:r>
          </a:p>
          <a:p>
            <a:pPr algn="just">
              <a:spcBef>
                <a:spcPts val="195"/>
              </a:spcBef>
              <a:tabLst>
                <a:tab pos="450215" algn="l"/>
              </a:tabLst>
            </a:pPr>
            <a:r>
              <a:rPr lang="es-ES" dirty="0">
                <a:effectLst/>
                <a:ea typeface="Calibri" panose="020F0502020204030204" pitchFamily="34" charset="0"/>
              </a:rPr>
              <a:t>Si nos fijamos en el subsector de la rehabilitación, cerró 2022 con un 4,5%. Este crecimiento se debe en parte a algunos programas de financiación, como el "SuperBonus "4 del 110% en Italia, centrado en medidas de eficiencia energética, demolición y reconstrucción de edificios antiguos.  Y si nos centramos en el subsector de la obra civil, es el que ha tenido un crecimiento del 0,6% pero a pesar de estos discretos datos, se espera que sea el subsector que más se beneficie de ayudas como los fondos </a:t>
            </a:r>
            <a:r>
              <a:rPr lang="es-ES" i="1" dirty="0" err="1">
                <a:effectLst/>
                <a:ea typeface="Calibri" panose="020F0502020204030204" pitchFamily="34" charset="0"/>
              </a:rPr>
              <a:t>NextGeneration</a:t>
            </a:r>
            <a:r>
              <a:rPr lang="es-ES" dirty="0">
                <a:effectLst/>
                <a:ea typeface="Calibri" panose="020F0502020204030204" pitchFamily="34" charset="0"/>
              </a:rPr>
              <a:t> de la UE, pudiendo evitar relativamente el estancamiento que encontramos en otros subsectores de la construcción.</a:t>
            </a:r>
          </a:p>
          <a:p>
            <a:pPr algn="just">
              <a:spcBef>
                <a:spcPts val="195"/>
              </a:spcBef>
              <a:tabLst>
                <a:tab pos="450215" algn="l"/>
              </a:tabLst>
            </a:pPr>
            <a:r>
              <a:rPr lang="en-GB" dirty="0">
                <a:effectLst/>
                <a:ea typeface="Calibri" panose="020F0502020204030204" pitchFamily="34" charset="0"/>
              </a:rPr>
              <a:t> </a:t>
            </a:r>
            <a:endParaRPr lang="en-LB" dirty="0">
              <a:effectLst/>
              <a:ea typeface="Calibri" panose="020F0502020204030204" pitchFamily="34" charset="0"/>
            </a:endParaRPr>
          </a:p>
          <a:p>
            <a:pPr algn="just">
              <a:spcBef>
                <a:spcPts val="195"/>
              </a:spcBef>
              <a:tabLst>
                <a:tab pos="450215" algn="l"/>
              </a:tabLst>
            </a:pPr>
            <a:r>
              <a:rPr lang="es-ES" dirty="0">
                <a:effectLst/>
                <a:ea typeface="Calibri" panose="020F0502020204030204" pitchFamily="34" charset="0"/>
              </a:rPr>
              <a:t>Considerando los últimos datos proporcionados por la Unión Europea a través de Eurostat5, el porcentaje del PIB aportado por el sector de la construcción en la UE es del 5,5%. Otra forma de medir el tamaño del sector dentro de la UE es a través del Valor Añadido Bruto (VAB) que ha ido variando en los últimos 13 años, volviendo a aumentar a partir del periodo 2014 - 2017 registrando una caída del 5,1% y volviendo a aumentar hasta el 5,5% en 2020 y 2021.</a:t>
            </a:r>
          </a:p>
          <a:p>
            <a:pPr algn="just">
              <a:spcBef>
                <a:spcPts val="195"/>
              </a:spcBef>
              <a:tabLst>
                <a:tab pos="450215" algn="l"/>
              </a:tabLst>
            </a:pPr>
            <a:r>
              <a:rPr lang="es-ES" dirty="0">
                <a:effectLst/>
                <a:ea typeface="Calibri" panose="020F0502020204030204" pitchFamily="34" charset="0"/>
              </a:rPr>
              <a:t> </a:t>
            </a:r>
          </a:p>
          <a:p>
            <a:pPr algn="just">
              <a:spcBef>
                <a:spcPts val="195"/>
              </a:spcBef>
              <a:tabLst>
                <a:tab pos="450215" algn="l"/>
              </a:tabLst>
            </a:pPr>
            <a:r>
              <a:rPr lang="es-ES" dirty="0">
                <a:effectLst/>
                <a:ea typeface="Calibri" panose="020F0502020204030204" pitchFamily="34" charset="0"/>
              </a:rPr>
              <a:t>Entre los países de la UE donde más ha caído el VAB entre 2010 y 2021 se encuentran España, Bulgaria, Grecia y Eslovaquia, mientras que el mayor crecimiento se ha registrado en Hungría, Lituania, Dinamarca, Alemania y Finlandia, siendo este último el que mayor crecimiento ha registrado en 2021 con un crecimiento del 7% (</a:t>
            </a:r>
            <a:r>
              <a:rPr lang="es-ES" dirty="0" err="1">
                <a:effectLst/>
                <a:ea typeface="Calibri" panose="020F0502020204030204" pitchFamily="34" charset="0"/>
              </a:rPr>
              <a:t>ibid</a:t>
            </a:r>
            <a:r>
              <a:rPr lang="es-ES" dirty="0">
                <a:effectLst/>
                <a:ea typeface="Calibri" panose="020F0502020204030204" pitchFamily="34" charset="0"/>
              </a:rPr>
              <a:t>).</a:t>
            </a:r>
            <a:endParaRPr lang="en-GB" dirty="0"/>
          </a:p>
        </p:txBody>
      </p:sp>
      <p:sp>
        <p:nvSpPr>
          <p:cNvPr id="3" name="Text Placeholder 2">
            <a:extLst>
              <a:ext uri="{FF2B5EF4-FFF2-40B4-BE49-F238E27FC236}">
                <a16:creationId xmlns:a16="http://schemas.microsoft.com/office/drawing/2014/main" id="{0B3A146D-F456-2273-9853-B6DD2D299A85}"/>
              </a:ext>
            </a:extLst>
          </p:cNvPr>
          <p:cNvSpPr>
            <a:spLocks noGrp="1"/>
          </p:cNvSpPr>
          <p:nvPr>
            <p:ph type="body" sz="quarter" idx="30"/>
          </p:nvPr>
        </p:nvSpPr>
        <p:spPr>
          <a:xfrm>
            <a:off x="718912" y="660136"/>
            <a:ext cx="6570888" cy="372689"/>
          </a:xfrm>
          <a:prstGeom prst="rect">
            <a:avLst/>
          </a:prstGeom>
        </p:spPr>
        <p:txBody>
          <a:bodyPr/>
          <a:lstStyle/>
          <a:p>
            <a:r>
              <a:rPr lang="en-US" dirty="0"/>
              <a:t>1.1. El sector de la Construcción </a:t>
            </a:r>
            <a:r>
              <a:rPr lang="en-US" dirty="0" err="1"/>
              <a:t>en</a:t>
            </a:r>
            <a:r>
              <a:rPr lang="en-US" dirty="0"/>
              <a:t> Europa</a:t>
            </a:r>
          </a:p>
        </p:txBody>
      </p:sp>
      <p:sp>
        <p:nvSpPr>
          <p:cNvPr id="4" name="Slide Number Placeholder 3">
            <a:extLst>
              <a:ext uri="{FF2B5EF4-FFF2-40B4-BE49-F238E27FC236}">
                <a16:creationId xmlns:a16="http://schemas.microsoft.com/office/drawing/2014/main" id="{FD747058-FFB1-85E0-B527-7FE0AB4E09F4}"/>
              </a:ext>
            </a:extLst>
          </p:cNvPr>
          <p:cNvSpPr>
            <a:spLocks noGrp="1"/>
          </p:cNvSpPr>
          <p:nvPr>
            <p:ph type="sldNum" sz="quarter" idx="4"/>
          </p:nvPr>
        </p:nvSpPr>
        <p:spPr/>
        <p:txBody>
          <a:bodyPr/>
          <a:lstStyle/>
          <a:p>
            <a:fld id="{CB2079F2-58AF-ED44-82D7-E04B2F6FD686}" type="slidenum">
              <a:rPr lang="en-US" smtClean="0"/>
              <a:pPr/>
              <a:t>14</a:t>
            </a:fld>
            <a:endParaRPr lang="en-US" dirty="0"/>
          </a:p>
        </p:txBody>
      </p:sp>
      <p:sp>
        <p:nvSpPr>
          <p:cNvPr id="8" name="Text Placeholder 5">
            <a:extLst>
              <a:ext uri="{FF2B5EF4-FFF2-40B4-BE49-F238E27FC236}">
                <a16:creationId xmlns:a16="http://schemas.microsoft.com/office/drawing/2014/main" id="{08E874D7-D77B-6BEE-C9B6-96B259E5F34C}"/>
              </a:ext>
            </a:extLst>
          </p:cNvPr>
          <p:cNvSpPr txBox="1">
            <a:spLocks/>
          </p:cNvSpPr>
          <p:nvPr/>
        </p:nvSpPr>
        <p:spPr>
          <a:xfrm>
            <a:off x="539750" y="9219414"/>
            <a:ext cx="6590752" cy="148803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2 </a:t>
            </a:r>
            <a:r>
              <a:rPr lang="es-ES" sz="900" dirty="0" err="1">
                <a:effectLst/>
                <a:latin typeface="Calibri" panose="020F0502020204030204" pitchFamily="34" charset="0"/>
                <a:ea typeface="Calibri" panose="020F0502020204030204" pitchFamily="34" charset="0"/>
                <a:cs typeface="Times New Roman" panose="02020603050405020304" pitchFamily="18" charset="0"/>
              </a:rPr>
              <a:t>Euroconstruct</a:t>
            </a:r>
            <a:r>
              <a:rPr lang="es-ES" sz="900" dirty="0">
                <a:effectLst/>
                <a:latin typeface="Calibri" panose="020F0502020204030204" pitchFamily="34" charset="0"/>
                <a:ea typeface="Calibri" panose="020F0502020204030204" pitchFamily="34" charset="0"/>
                <a:cs typeface="Times New Roman" panose="02020603050405020304" pitchFamily="18" charset="0"/>
              </a:rPr>
              <a:t> - Resumen del informe </a:t>
            </a:r>
            <a:r>
              <a:rPr lang="es-ES" sz="900" dirty="0" err="1">
                <a:effectLst/>
                <a:latin typeface="Calibri" panose="020F0502020204030204" pitchFamily="34" charset="0"/>
                <a:ea typeface="Calibri" panose="020F0502020204030204" pitchFamily="34" charset="0"/>
                <a:cs typeface="Times New Roman" panose="02020603050405020304" pitchFamily="18" charset="0"/>
              </a:rPr>
              <a:t>Euroconstruct</a:t>
            </a:r>
            <a:r>
              <a:rPr lang="es-ES" sz="900" dirty="0">
                <a:effectLst/>
                <a:latin typeface="Calibri" panose="020F0502020204030204" pitchFamily="34" charset="0"/>
                <a:ea typeface="Calibri" panose="020F0502020204030204" pitchFamily="34" charset="0"/>
                <a:cs typeface="Times New Roman" panose="02020603050405020304" pitchFamily="18" charset="0"/>
              </a:rPr>
              <a:t>. (noviembre de 2022): </a:t>
            </a:r>
            <a:r>
              <a:rPr lang="en-IE"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https://itec.es/servicios/estudios-mercado/euroconstruct-sumario-ultimo-informe/</a:t>
            </a:r>
            <a:r>
              <a:rPr lang="en-IE"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s-ES" sz="900" dirty="0">
                <a:effectLst/>
                <a:latin typeface="Calibri" panose="020F0502020204030204" pitchFamily="34" charset="0"/>
                <a:ea typeface="Calibri" panose="020F0502020204030204" pitchFamily="34" charset="0"/>
                <a:cs typeface="Times New Roman" panose="02020603050405020304" pitchFamily="18" charset="0"/>
              </a:rPr>
              <a:t>Consultado en Mayo de 2023</a:t>
            </a:r>
            <a:endParaRPr lang="en-LB" sz="900" dirty="0">
              <a:effectLst/>
            </a:endParaRPr>
          </a:p>
          <a:p>
            <a:pPr algn="l"/>
            <a:r>
              <a:rPr lang="en-US" sz="9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r>
              <a:rPr lang="es-ES" sz="900" dirty="0">
                <a:effectLst/>
                <a:latin typeface="Calibri" panose="020F0502020204030204" pitchFamily="34" charset="0"/>
                <a:ea typeface="Calibri" panose="020F0502020204030204" pitchFamily="34" charset="0"/>
                <a:cs typeface="Times New Roman" panose="02020603050405020304" pitchFamily="18" charset="0"/>
              </a:rPr>
              <a:t>3 Observatorio Europeo del Sector de la Construcción, 2021</a:t>
            </a:r>
          </a:p>
          <a:p>
            <a:pPr algn="l"/>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4</a:t>
            </a:r>
            <a:r>
              <a:rPr lang="it-IT" sz="900" dirty="0">
                <a:effectLst/>
                <a:latin typeface="Calibri" panose="020F0502020204030204" pitchFamily="34" charset="0"/>
                <a:ea typeface="Calibri" panose="020F0502020204030204" pitchFamily="34" charset="0"/>
                <a:cs typeface="Times New Roman" panose="02020603050405020304" pitchFamily="18" charset="0"/>
              </a:rPr>
              <a:t>Costruzioni Italia S.P.A. (2022): "</a:t>
            </a:r>
            <a:r>
              <a:rPr lang="it-IT" sz="900" i="1" dirty="0">
                <a:effectLst/>
                <a:latin typeface="Calibri" panose="020F0502020204030204" pitchFamily="34" charset="0"/>
                <a:ea typeface="Calibri" panose="020F0502020204030204" pitchFamily="34" charset="0"/>
                <a:cs typeface="Times New Roman" panose="02020603050405020304" pitchFamily="18" charset="0"/>
              </a:rPr>
              <a:t>Superbonus 110%"</a:t>
            </a:r>
            <a:r>
              <a:rPr lang="it-IT" sz="900" dirty="0">
                <a:effectLst/>
                <a:latin typeface="Calibri" panose="020F0502020204030204" pitchFamily="34" charset="0"/>
                <a:ea typeface="Calibri" panose="020F0502020204030204" pitchFamily="34" charset="0"/>
                <a:cs typeface="Times New Roman" panose="02020603050405020304" pitchFamily="18" charset="0"/>
              </a:rPr>
              <a:t>.</a:t>
            </a:r>
            <a:r>
              <a:rPr lang="en-IE"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https://www.costruzioniitalia.it/servizi/superbonus-110/#:~:text=''Casa%20a%20zero%20o%20zero,2020%20al%2031%20dicembre%202021</a:t>
            </a:r>
            <a:r>
              <a:rPr lang="en-IE"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GB" sz="900" dirty="0" err="1">
                <a:effectLst/>
                <a:latin typeface="Calibri" panose="020F0502020204030204" pitchFamily="34" charset="0"/>
                <a:ea typeface="Calibri" panose="020F0502020204030204" pitchFamily="34" charset="0"/>
                <a:cs typeface="Times New Roman" panose="02020603050405020304" pitchFamily="18" charset="0"/>
              </a:rPr>
              <a:t>Consultado</a:t>
            </a:r>
            <a:r>
              <a:rPr lang="en-GB" sz="900" dirty="0">
                <a:effectLst/>
                <a:latin typeface="Calibri" panose="020F0502020204030204" pitchFamily="34" charset="0"/>
                <a:ea typeface="Calibri" panose="020F0502020204030204" pitchFamily="34" charset="0"/>
                <a:cs typeface="Times New Roman" panose="02020603050405020304" pitchFamily="18" charset="0"/>
              </a:rPr>
              <a:t> </a:t>
            </a:r>
            <a:r>
              <a:rPr lang="en-GB" sz="900" dirty="0" err="1">
                <a:effectLst/>
                <a:latin typeface="Calibri" panose="020F0502020204030204" pitchFamily="34" charset="0"/>
                <a:ea typeface="Calibri" panose="020F0502020204030204" pitchFamily="34" charset="0"/>
                <a:cs typeface="Times New Roman" panose="02020603050405020304" pitchFamily="18" charset="0"/>
              </a:rPr>
              <a:t>en</a:t>
            </a:r>
            <a:r>
              <a:rPr lang="en-GB" sz="900" dirty="0">
                <a:effectLst/>
                <a:latin typeface="Calibri" panose="020F0502020204030204" pitchFamily="34" charset="0"/>
                <a:ea typeface="Calibri" panose="020F0502020204030204" pitchFamily="34" charset="0"/>
                <a:cs typeface="Times New Roman" panose="02020603050405020304" pitchFamily="18" charset="0"/>
              </a:rPr>
              <a:t> Mayo de 2023</a:t>
            </a:r>
            <a:endParaRPr lang="en-IE" sz="9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5</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s-ES" sz="900" dirty="0">
                <a:effectLst/>
                <a:latin typeface="Calibri" panose="020F0502020204030204" pitchFamily="34" charset="0"/>
                <a:ea typeface="Calibri" panose="020F0502020204030204" pitchFamily="34" charset="0"/>
                <a:cs typeface="Times New Roman" panose="02020603050405020304" pitchFamily="18" charset="0"/>
              </a:rPr>
              <a:t>Sector de la construcción - Comisión Europea (2020) </a:t>
            </a:r>
            <a:r>
              <a:rPr lang="es-ES" sz="900" i="1" dirty="0">
                <a:effectLst/>
                <a:latin typeface="Calibri" panose="020F0502020204030204" pitchFamily="34" charset="0"/>
                <a:ea typeface="Calibri" panose="020F0502020204030204" pitchFamily="34" charset="0"/>
                <a:cs typeface="Times New Roman" panose="02020603050405020304" pitchFamily="18" charset="0"/>
              </a:rPr>
              <a:t>"Valor añadido bruto del sector de la construcción en la UE". </a:t>
            </a:r>
            <a:r>
              <a:rPr lang="en-IE"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https://ec.europa.eu/eurostat/cache/digpub/housing/bloc-3a.html?lang=en#:~:text=Gross%20value%20added%20of%20the,the%20period%202010%20to%202021</a:t>
            </a:r>
            <a:r>
              <a:rPr lang="en-IE"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s-ES" sz="900" dirty="0">
                <a:effectLst/>
                <a:latin typeface="Calibri" panose="020F0502020204030204" pitchFamily="34" charset="0"/>
                <a:ea typeface="Calibri" panose="020F0502020204030204" pitchFamily="34" charset="0"/>
                <a:cs typeface="Times New Roman" panose="02020603050405020304" pitchFamily="18" charset="0"/>
              </a:rPr>
              <a:t>Consultado en Mayo de 2023</a:t>
            </a:r>
            <a:endParaRPr lang="en-LB" sz="9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L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4D3BC75-3ED4-CBBC-FC35-DF148480BD82}"/>
              </a:ext>
            </a:extLst>
          </p:cNvPr>
          <p:cNvSpPr/>
          <p:nvPr/>
        </p:nvSpPr>
        <p:spPr>
          <a:xfrm>
            <a:off x="0" y="0"/>
            <a:ext cx="384048" cy="10691813"/>
          </a:xfrm>
          <a:prstGeom prst="rect">
            <a:avLst/>
          </a:prstGeom>
          <a:solidFill>
            <a:srgbClr val="7C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5306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15</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2396064"/>
            <a:ext cx="3195638" cy="1571026"/>
          </a:xfrm>
          <a:prstGeom prst="rect">
            <a:avLst/>
          </a:prstGeom>
        </p:spPr>
        <p:txBody>
          <a:bodyPr/>
          <a:lstStyle/>
          <a:p>
            <a:pPr algn="just">
              <a:spcBef>
                <a:spcPts val="195"/>
              </a:spcBef>
              <a:tabLst>
                <a:tab pos="450215" algn="l"/>
              </a:tabLst>
            </a:pPr>
            <a:r>
              <a:rPr lang="es-ES" dirty="0">
                <a:effectLst/>
                <a:ea typeface="Calibri" panose="020F0502020204030204" pitchFamily="34" charset="0"/>
              </a:rPr>
              <a:t>Francia es el país con mayor número de empresas y personas empleadas en el sector de la construcción. En 2020 </a:t>
            </a:r>
            <a:r>
              <a:rPr lang="es-ES" dirty="0" err="1">
                <a:effectLst/>
                <a:ea typeface="Calibri" panose="020F0502020204030204" pitchFamily="34" charset="0"/>
              </a:rPr>
              <a:t>Île</a:t>
            </a:r>
            <a:r>
              <a:rPr lang="es-ES" dirty="0">
                <a:effectLst/>
                <a:ea typeface="Calibri" panose="020F0502020204030204" pitchFamily="34" charset="0"/>
              </a:rPr>
              <a:t> de France registró un total de 176.000 empresas, en la zona de Provenza-Alpes-Costa Azul un total de 89.000 empresas y en Rhône-Alpes se contabilizaron 85.000 empresas de la construcción. En la región italiana de Lombardía hay 95.000 empresas de construcción6.</a:t>
            </a:r>
            <a:endParaRPr lang="en-LB" dirty="0">
              <a:effectLst/>
              <a:ea typeface="Calibri" panose="020F0502020204030204" pitchFamily="34" charset="0"/>
            </a:endParaRPr>
          </a:p>
        </p:txBody>
      </p:sp>
      <p:sp>
        <p:nvSpPr>
          <p:cNvPr id="8" name="Text Placeholder 7">
            <a:extLst>
              <a:ext uri="{FF2B5EF4-FFF2-40B4-BE49-F238E27FC236}">
                <a16:creationId xmlns:a16="http://schemas.microsoft.com/office/drawing/2014/main" id="{9B8EE149-95F3-F346-91FE-FE3B2A4777B4}"/>
              </a:ext>
            </a:extLst>
          </p:cNvPr>
          <p:cNvSpPr>
            <a:spLocks noGrp="1"/>
          </p:cNvSpPr>
          <p:nvPr>
            <p:ph type="body" sz="quarter" idx="42"/>
          </p:nvPr>
        </p:nvSpPr>
        <p:spPr>
          <a:xfrm>
            <a:off x="1003299" y="574143"/>
            <a:ext cx="6438901" cy="1051458"/>
          </a:xfrm>
          <a:prstGeom prst="rect">
            <a:avLst/>
          </a:prstGeom>
        </p:spPr>
        <p:txBody>
          <a:bodyPr/>
          <a:lstStyle/>
          <a:p>
            <a:r>
              <a:rPr lang="en-US" dirty="0"/>
              <a:t>1.1.1 </a:t>
            </a:r>
            <a:r>
              <a:rPr lang="en-US" dirty="0" err="1"/>
              <a:t>Empresas</a:t>
            </a:r>
            <a:r>
              <a:rPr lang="en-US" dirty="0"/>
              <a:t> de la </a:t>
            </a:r>
            <a:r>
              <a:rPr lang="en-US" dirty="0" err="1"/>
              <a:t>construcción</a:t>
            </a:r>
            <a:r>
              <a:rPr lang="en-US" dirty="0"/>
              <a:t> </a:t>
            </a:r>
            <a:r>
              <a:rPr lang="en-US" dirty="0" err="1"/>
              <a:t>en</a:t>
            </a:r>
            <a:r>
              <a:rPr lang="en-US" dirty="0"/>
              <a:t> la UE</a:t>
            </a:r>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t="-113"/>
          <a:stretch/>
        </p:blipFill>
        <p:spPr>
          <a:xfrm>
            <a:off x="4114800" y="1777998"/>
            <a:ext cx="3444875" cy="7937501"/>
          </a:xfrm>
        </p:spPr>
      </p:pic>
      <p:sp>
        <p:nvSpPr>
          <p:cNvPr id="2" name="Freeform 1">
            <a:extLst>
              <a:ext uri="{FF2B5EF4-FFF2-40B4-BE49-F238E27FC236}">
                <a16:creationId xmlns:a16="http://schemas.microsoft.com/office/drawing/2014/main" id="{75E1E489-54EF-1562-FA3A-DAA2C30B3B9A}"/>
              </a:ext>
            </a:extLst>
          </p:cNvPr>
          <p:cNvSpPr/>
          <p:nvPr/>
        </p:nvSpPr>
        <p:spPr>
          <a:xfrm>
            <a:off x="4127500" y="1777997"/>
            <a:ext cx="3432175" cy="7937501"/>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5">
            <a:extLst>
              <a:ext uri="{FF2B5EF4-FFF2-40B4-BE49-F238E27FC236}">
                <a16:creationId xmlns:a16="http://schemas.microsoft.com/office/drawing/2014/main" id="{FA039F9F-3CEB-3464-B5B0-9A194B988F8C}"/>
              </a:ext>
            </a:extLst>
          </p:cNvPr>
          <p:cNvSpPr txBox="1">
            <a:spLocks/>
          </p:cNvSpPr>
          <p:nvPr/>
        </p:nvSpPr>
        <p:spPr>
          <a:xfrm>
            <a:off x="539750" y="9876959"/>
            <a:ext cx="6590752" cy="148803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ea typeface="Calibri" panose="020F0502020204030204" pitchFamily="34" charset="0"/>
              </a:rPr>
              <a:t>6 </a:t>
            </a:r>
            <a:r>
              <a:rPr lang="en-IE" sz="900">
                <a:effectLst/>
                <a:ea typeface="Calibri" panose="020F0502020204030204" pitchFamily="34" charset="0"/>
              </a:rPr>
              <a:t>Eurostat, 2019 </a:t>
            </a:r>
            <a:r>
              <a:rPr lang="en-IE" sz="900" b="1" u="sng">
                <a:solidFill>
                  <a:srgbClr val="7CD0E4"/>
                </a:solidFill>
                <a:effectLst/>
                <a:ea typeface="Calibri" panose="020F0502020204030204" pitchFamily="34" charset="0"/>
                <a:hlinkClick r:id="rId3">
                  <a:extLst>
                    <a:ext uri="{A12FA001-AC4F-418D-AE19-62706E023703}">
                      <ahyp:hlinkClr xmlns:ahyp="http://schemas.microsoft.com/office/drawing/2018/hyperlinkcolor" val="tx"/>
                    </a:ext>
                  </a:extLst>
                </a:hlinkClick>
              </a:rPr>
              <a:t>https://ec.europa.eu/eurostat</a:t>
            </a:r>
            <a:endParaRPr lang="en-LB" sz="900" b="1">
              <a:solidFill>
                <a:srgbClr val="7CD0E4"/>
              </a:solidFill>
              <a:effectLst/>
              <a:ea typeface="Calibri" panose="020F0502020204030204" pitchFamily="34" charset="0"/>
            </a:endParaRPr>
          </a:p>
        </p:txBody>
      </p:sp>
      <p:sp>
        <p:nvSpPr>
          <p:cNvPr id="4" name="Text Placeholder 7">
            <a:extLst>
              <a:ext uri="{FF2B5EF4-FFF2-40B4-BE49-F238E27FC236}">
                <a16:creationId xmlns:a16="http://schemas.microsoft.com/office/drawing/2014/main" id="{60D002CB-4FEA-A54A-0064-9EBC90290571}"/>
              </a:ext>
            </a:extLst>
          </p:cNvPr>
          <p:cNvSpPr txBox="1">
            <a:spLocks/>
          </p:cNvSpPr>
          <p:nvPr/>
        </p:nvSpPr>
        <p:spPr>
          <a:xfrm>
            <a:off x="570132" y="4056719"/>
            <a:ext cx="3195638" cy="1051458"/>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chemeClr val="bg1"/>
                </a:solidFill>
              </a:rPr>
              <a:t>1.1.2 </a:t>
            </a:r>
            <a:r>
              <a:rPr lang="en-US" dirty="0" err="1">
                <a:solidFill>
                  <a:schemeClr val="bg1"/>
                </a:solidFill>
              </a:rPr>
              <a:t>Trabajadoras</a:t>
            </a:r>
            <a:r>
              <a:rPr lang="en-US" dirty="0">
                <a:solidFill>
                  <a:schemeClr val="bg1"/>
                </a:solidFill>
              </a:rPr>
              <a:t> y </a:t>
            </a:r>
            <a:r>
              <a:rPr lang="en-US" dirty="0" err="1">
                <a:solidFill>
                  <a:schemeClr val="bg1"/>
                </a:solidFill>
              </a:rPr>
              <a:t>Trabajadores</a:t>
            </a:r>
            <a:r>
              <a:rPr lang="en-US" dirty="0">
                <a:solidFill>
                  <a:schemeClr val="bg1"/>
                </a:solidFill>
              </a:rPr>
              <a:t> </a:t>
            </a:r>
            <a:r>
              <a:rPr lang="en-US" dirty="0" err="1">
                <a:solidFill>
                  <a:schemeClr val="bg1"/>
                </a:solidFill>
              </a:rPr>
              <a:t>en</a:t>
            </a:r>
            <a:r>
              <a:rPr lang="en-US" dirty="0">
                <a:solidFill>
                  <a:schemeClr val="bg1"/>
                </a:solidFill>
              </a:rPr>
              <a:t> </a:t>
            </a:r>
            <a:r>
              <a:rPr lang="en-US" dirty="0" err="1">
                <a:solidFill>
                  <a:schemeClr val="bg1"/>
                </a:solidFill>
              </a:rPr>
              <a:t>empresas</a:t>
            </a:r>
            <a:r>
              <a:rPr lang="en-US" dirty="0">
                <a:solidFill>
                  <a:schemeClr val="bg1"/>
                </a:solidFill>
              </a:rPr>
              <a:t> de la </a:t>
            </a:r>
            <a:r>
              <a:rPr lang="en-US" dirty="0" err="1">
                <a:solidFill>
                  <a:schemeClr val="bg1"/>
                </a:solidFill>
              </a:rPr>
              <a:t>construcción</a:t>
            </a:r>
            <a:r>
              <a:rPr lang="en-US" dirty="0">
                <a:solidFill>
                  <a:schemeClr val="bg1"/>
                </a:solidFill>
              </a:rPr>
              <a:t> </a:t>
            </a:r>
            <a:r>
              <a:rPr lang="en-US" dirty="0" err="1">
                <a:solidFill>
                  <a:schemeClr val="bg1"/>
                </a:solidFill>
              </a:rPr>
              <a:t>en</a:t>
            </a:r>
            <a:r>
              <a:rPr lang="en-US" dirty="0">
                <a:solidFill>
                  <a:schemeClr val="bg1"/>
                </a:solidFill>
              </a:rPr>
              <a:t> la UE</a:t>
            </a:r>
          </a:p>
        </p:txBody>
      </p:sp>
      <p:sp>
        <p:nvSpPr>
          <p:cNvPr id="5" name="Text Placeholder 6">
            <a:extLst>
              <a:ext uri="{FF2B5EF4-FFF2-40B4-BE49-F238E27FC236}">
                <a16:creationId xmlns:a16="http://schemas.microsoft.com/office/drawing/2014/main" id="{E0E1B464-5AE1-13A0-AD87-2A43A89A07D6}"/>
              </a:ext>
            </a:extLst>
          </p:cNvPr>
          <p:cNvSpPr txBox="1">
            <a:spLocks/>
          </p:cNvSpPr>
          <p:nvPr/>
        </p:nvSpPr>
        <p:spPr>
          <a:xfrm>
            <a:off x="556065" y="5513859"/>
            <a:ext cx="3195638" cy="1571026"/>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es-ES" dirty="0">
                <a:ea typeface="Calibri" panose="020F0502020204030204" pitchFamily="34" charset="0"/>
              </a:rPr>
              <a:t>Si nos fijamos en las personas empleadas en empresas del sector, </a:t>
            </a:r>
            <a:r>
              <a:rPr lang="es-ES" dirty="0" err="1">
                <a:ea typeface="Calibri" panose="020F0502020204030204" pitchFamily="34" charset="0"/>
              </a:rPr>
              <a:t>Île</a:t>
            </a:r>
            <a:r>
              <a:rPr lang="es-ES" dirty="0">
                <a:ea typeface="Calibri" panose="020F0502020204030204" pitchFamily="34" charset="0"/>
              </a:rPr>
              <a:t> de France se sitúa a la cabeza con 605.000 personas empleadas en empresas de la construcción, seguida de Lombardía con 256.000 personas con datos de 2019, junto con Cataluña y Madrid que contaban con un total de 203.000 y 205.000 personas empleadas, respectivamente (</a:t>
            </a:r>
            <a:r>
              <a:rPr lang="es-ES" dirty="0" err="1">
                <a:ea typeface="Calibri" panose="020F0502020204030204" pitchFamily="34" charset="0"/>
              </a:rPr>
              <a:t>ibid</a:t>
            </a:r>
            <a:r>
              <a:rPr lang="es-ES" dirty="0">
                <a:ea typeface="Calibri" panose="020F0502020204030204" pitchFamily="34" charset="0"/>
              </a:rPr>
              <a:t>).</a:t>
            </a:r>
            <a:endParaRPr lang="en-GB" dirty="0">
              <a:ea typeface="Calibri" panose="020F0502020204030204" pitchFamily="34" charset="0"/>
            </a:endParaRPr>
          </a:p>
        </p:txBody>
      </p:sp>
      <p:sp>
        <p:nvSpPr>
          <p:cNvPr id="10" name="Text Placeholder 7">
            <a:extLst>
              <a:ext uri="{FF2B5EF4-FFF2-40B4-BE49-F238E27FC236}">
                <a16:creationId xmlns:a16="http://schemas.microsoft.com/office/drawing/2014/main" id="{9FC871F4-A16B-8FB9-61A4-AF2F82C8D55E}"/>
              </a:ext>
            </a:extLst>
          </p:cNvPr>
          <p:cNvSpPr txBox="1">
            <a:spLocks/>
          </p:cNvSpPr>
          <p:nvPr/>
        </p:nvSpPr>
        <p:spPr>
          <a:xfrm>
            <a:off x="527929" y="7126096"/>
            <a:ext cx="3444874" cy="574594"/>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solidFill>
                  <a:schemeClr val="bg1"/>
                </a:solidFill>
              </a:rPr>
              <a:t>1.1.3 </a:t>
            </a:r>
            <a:r>
              <a:rPr lang="en-IE" dirty="0" err="1">
                <a:solidFill>
                  <a:schemeClr val="bg1"/>
                </a:solidFill>
              </a:rPr>
              <a:t>Inversión</a:t>
            </a:r>
            <a:r>
              <a:rPr lang="en-IE" dirty="0">
                <a:solidFill>
                  <a:schemeClr val="bg1"/>
                </a:solidFill>
              </a:rPr>
              <a:t> </a:t>
            </a:r>
            <a:r>
              <a:rPr lang="en-IE" dirty="0" err="1">
                <a:solidFill>
                  <a:schemeClr val="bg1"/>
                </a:solidFill>
              </a:rPr>
              <a:t>en</a:t>
            </a:r>
            <a:r>
              <a:rPr lang="en-IE" dirty="0">
                <a:solidFill>
                  <a:schemeClr val="bg1"/>
                </a:solidFill>
              </a:rPr>
              <a:t> </a:t>
            </a:r>
            <a:r>
              <a:rPr lang="en-IE" dirty="0" err="1">
                <a:solidFill>
                  <a:schemeClr val="bg1"/>
                </a:solidFill>
              </a:rPr>
              <a:t>vivienda</a:t>
            </a:r>
            <a:endParaRPr lang="en-LB" dirty="0">
              <a:solidFill>
                <a:schemeClr val="bg1"/>
              </a:solidFill>
            </a:endParaRPr>
          </a:p>
        </p:txBody>
      </p:sp>
      <p:sp>
        <p:nvSpPr>
          <p:cNvPr id="11" name="Text Placeholder 6">
            <a:extLst>
              <a:ext uri="{FF2B5EF4-FFF2-40B4-BE49-F238E27FC236}">
                <a16:creationId xmlns:a16="http://schemas.microsoft.com/office/drawing/2014/main" id="{544DA8B4-C5C6-CEF2-73C2-A7AE8B0836AD}"/>
              </a:ext>
            </a:extLst>
          </p:cNvPr>
          <p:cNvSpPr txBox="1">
            <a:spLocks/>
          </p:cNvSpPr>
          <p:nvPr/>
        </p:nvSpPr>
        <p:spPr>
          <a:xfrm>
            <a:off x="539750" y="7636893"/>
            <a:ext cx="3195638" cy="242445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es-ES" dirty="0">
                <a:ea typeface="Calibri" panose="020F0502020204030204" pitchFamily="34" charset="0"/>
              </a:rPr>
              <a:t>Si nos fijamos en los datos obtenidos tras la pandemia de Covid-19, Eurostat indica que en 2021 el 5,6% del PIB de la UE se invertirá en el sector de la vivienda, aunque se trata de una cifra irregular.</a:t>
            </a:r>
          </a:p>
          <a:p>
            <a:pPr>
              <a:spcBef>
                <a:spcPts val="195"/>
              </a:spcBef>
              <a:tabLst>
                <a:tab pos="450215" algn="l"/>
              </a:tabLst>
            </a:pPr>
            <a:r>
              <a:rPr lang="es-ES" dirty="0">
                <a:ea typeface="Calibri" panose="020F0502020204030204" pitchFamily="34" charset="0"/>
              </a:rPr>
              <a:t> </a:t>
            </a:r>
          </a:p>
          <a:p>
            <a:pPr>
              <a:spcBef>
                <a:spcPts val="195"/>
              </a:spcBef>
              <a:tabLst>
                <a:tab pos="450215" algn="l"/>
              </a:tabLst>
            </a:pPr>
            <a:r>
              <a:rPr lang="es-ES" dirty="0">
                <a:ea typeface="Calibri" panose="020F0502020204030204" pitchFamily="34" charset="0"/>
              </a:rPr>
              <a:t>Por ejemplo, el mayor porcentaje de inversión se encuentra en países como Alemania con un 7,2% de su PIB o Chipre con un 7,6%, mientras que las cifras más bajas se encuentran en Grecia con un total del 1,3% o Irlanda con un 2,1%. (</a:t>
            </a:r>
            <a:r>
              <a:rPr lang="es-ES" dirty="0" err="1">
                <a:ea typeface="Calibri" panose="020F0502020204030204" pitchFamily="34" charset="0"/>
              </a:rPr>
              <a:t>ibid</a:t>
            </a:r>
            <a:r>
              <a:rPr lang="es-ES" dirty="0">
                <a:ea typeface="Calibri" panose="020F0502020204030204" pitchFamily="34" charset="0"/>
              </a:rPr>
              <a:t>).</a:t>
            </a:r>
          </a:p>
        </p:txBody>
      </p:sp>
    </p:spTree>
    <p:extLst>
      <p:ext uri="{BB962C8B-B14F-4D97-AF65-F5344CB8AC3E}">
        <p14:creationId xmlns:p14="http://schemas.microsoft.com/office/powerpoint/2010/main" val="1082206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F258CC6-F382-33D6-7249-CB83925C04A6}"/>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1" y="-11581"/>
            <a:ext cx="7559675" cy="4794596"/>
          </a:xfrm>
        </p:spPr>
      </p:pic>
      <p:sp>
        <p:nvSpPr>
          <p:cNvPr id="6" name="Slide Number Placeholder 5">
            <a:extLst>
              <a:ext uri="{FF2B5EF4-FFF2-40B4-BE49-F238E27FC236}">
                <a16:creationId xmlns:a16="http://schemas.microsoft.com/office/drawing/2014/main" id="{236FAA1A-85BD-C141-A661-1B2E6B8EF2AE}"/>
              </a:ext>
            </a:extLst>
          </p:cNvPr>
          <p:cNvSpPr>
            <a:spLocks noGrp="1"/>
          </p:cNvSpPr>
          <p:nvPr>
            <p:ph type="sldNum" sz="quarter" idx="4"/>
          </p:nvPr>
        </p:nvSpPr>
        <p:spPr/>
        <p:txBody>
          <a:bodyPr/>
          <a:lstStyle/>
          <a:p>
            <a:fld id="{CB2079F2-58AF-ED44-82D7-E04B2F6FD686}" type="slidenum">
              <a:rPr lang="en-US" smtClean="0"/>
              <a:pPr/>
              <a:t>16</a:t>
            </a:fld>
            <a:endParaRPr lang="en-US" dirty="0"/>
          </a:p>
        </p:txBody>
      </p:sp>
      <p:sp>
        <p:nvSpPr>
          <p:cNvPr id="7" name="Text Placeholder 6">
            <a:extLst>
              <a:ext uri="{FF2B5EF4-FFF2-40B4-BE49-F238E27FC236}">
                <a16:creationId xmlns:a16="http://schemas.microsoft.com/office/drawing/2014/main" id="{0706B2E8-8EB4-8B4F-9852-B8C61CEADE01}"/>
              </a:ext>
            </a:extLst>
          </p:cNvPr>
          <p:cNvSpPr>
            <a:spLocks noGrp="1"/>
          </p:cNvSpPr>
          <p:nvPr>
            <p:ph type="body" sz="quarter" idx="32"/>
          </p:nvPr>
        </p:nvSpPr>
        <p:spPr>
          <a:xfrm>
            <a:off x="560487" y="5247252"/>
            <a:ext cx="6526988" cy="393894"/>
          </a:xfrm>
          <a:prstGeom prst="rect">
            <a:avLst/>
          </a:prstGeom>
        </p:spPr>
        <p:txBody>
          <a:bodyPr numCol="1"/>
          <a:lstStyle/>
          <a:p>
            <a:r>
              <a:rPr lang="es-ES" dirty="0"/>
              <a:t>A continuación figuran los datos de los países participantes en el proyecto FEMCON en relación a la inversión en vivienda que se ha realizado.</a:t>
            </a:r>
            <a:endParaRPr lang="en-US" dirty="0"/>
          </a:p>
        </p:txBody>
      </p:sp>
      <p:sp>
        <p:nvSpPr>
          <p:cNvPr id="2" name="Rectangle 1">
            <a:extLst>
              <a:ext uri="{FF2B5EF4-FFF2-40B4-BE49-F238E27FC236}">
                <a16:creationId xmlns:a16="http://schemas.microsoft.com/office/drawing/2014/main" id="{1475848F-814E-F614-F7C1-52C7D4F35A44}"/>
              </a:ext>
            </a:extLst>
          </p:cNvPr>
          <p:cNvSpPr/>
          <p:nvPr/>
        </p:nvSpPr>
        <p:spPr>
          <a:xfrm>
            <a:off x="0" y="1"/>
            <a:ext cx="7559675" cy="4783014"/>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A40A04E-4C55-08C4-DE86-BBBA8DE317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751" y="5767756"/>
            <a:ext cx="6516687" cy="4051495"/>
          </a:xfrm>
          <a:prstGeom prst="rect">
            <a:avLst/>
          </a:prstGeom>
        </p:spPr>
      </p:pic>
      <p:sp>
        <p:nvSpPr>
          <p:cNvPr id="11" name="Text Placeholder 6">
            <a:extLst>
              <a:ext uri="{FF2B5EF4-FFF2-40B4-BE49-F238E27FC236}">
                <a16:creationId xmlns:a16="http://schemas.microsoft.com/office/drawing/2014/main" id="{C5269953-032A-07C2-AA02-E0A7BE480E9B}"/>
              </a:ext>
            </a:extLst>
          </p:cNvPr>
          <p:cNvSpPr txBox="1">
            <a:spLocks/>
          </p:cNvSpPr>
          <p:nvPr/>
        </p:nvSpPr>
        <p:spPr>
          <a:xfrm>
            <a:off x="5725551" y="7779436"/>
            <a:ext cx="1471564" cy="70338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342900" lvl="0" indent="-342900" algn="l" rtl="0">
              <a:buClr>
                <a:srgbClr val="EF8D5B"/>
              </a:buClr>
              <a:buFont typeface="Symbol" pitchFamily="2" charset="2"/>
              <a:buChar char=""/>
            </a:pPr>
            <a:r>
              <a:rPr lang="en-GB" dirty="0" err="1">
                <a:effectLst/>
                <a:latin typeface="Calibri" panose="020F0502020204030204" pitchFamily="34" charset="0"/>
                <a:ea typeface="Calibri" panose="020F0502020204030204" pitchFamily="34" charset="0"/>
                <a:cs typeface="Times New Roman" panose="02020603050405020304" pitchFamily="18" charset="0"/>
              </a:rPr>
              <a:t>Alemania</a:t>
            </a:r>
            <a:r>
              <a:rPr lang="en-GB" dirty="0">
                <a:effectLst/>
                <a:latin typeface="Calibri" panose="020F0502020204030204" pitchFamily="34" charset="0"/>
                <a:ea typeface="Calibri" panose="020F0502020204030204" pitchFamily="34" charset="0"/>
                <a:cs typeface="Times New Roman" panose="02020603050405020304" pitchFamily="18" charset="0"/>
              </a:rPr>
              <a:t> 7,2%</a:t>
            </a:r>
            <a:endParaRPr lang="en-L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Clr>
                <a:srgbClr val="EF8D5B"/>
              </a:buClr>
              <a:buFont typeface="Symbol" pitchFamily="2" charset="2"/>
              <a:buChar char=""/>
            </a:pPr>
            <a:r>
              <a:rPr lang="en-GB" dirty="0" err="1">
                <a:effectLst/>
                <a:latin typeface="Calibri" panose="020F0502020204030204" pitchFamily="34" charset="0"/>
                <a:ea typeface="Calibri" panose="020F0502020204030204" pitchFamily="34" charset="0"/>
                <a:cs typeface="Times New Roman" panose="02020603050405020304" pitchFamily="18" charset="0"/>
              </a:rPr>
              <a:t>Dinamarca</a:t>
            </a:r>
            <a:r>
              <a:rPr lang="en-GB" dirty="0">
                <a:effectLst/>
                <a:latin typeface="Calibri" panose="020F0502020204030204" pitchFamily="34" charset="0"/>
                <a:ea typeface="Calibri" panose="020F0502020204030204" pitchFamily="34" charset="0"/>
                <a:cs typeface="Times New Roman" panose="02020603050405020304" pitchFamily="18" charset="0"/>
              </a:rPr>
              <a:t> 6%</a:t>
            </a:r>
            <a:endParaRPr lang="en-L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Clr>
                <a:srgbClr val="EF8D5B"/>
              </a:buClr>
              <a:buFont typeface="Symbol" pitchFamily="2" charset="2"/>
              <a:buChar char=""/>
            </a:pPr>
            <a:r>
              <a:rPr lang="en-GB" dirty="0" err="1">
                <a:effectLst/>
                <a:latin typeface="Calibri" panose="020F0502020204030204" pitchFamily="34" charset="0"/>
                <a:ea typeface="Calibri" panose="020F0502020204030204" pitchFamily="34" charset="0"/>
                <a:cs typeface="Times New Roman" panose="02020603050405020304" pitchFamily="18" charset="0"/>
              </a:rPr>
              <a:t>España</a:t>
            </a:r>
            <a:r>
              <a:rPr lang="en-GB" dirty="0">
                <a:effectLst/>
                <a:latin typeface="Calibri" panose="020F0502020204030204" pitchFamily="34" charset="0"/>
                <a:ea typeface="Calibri" panose="020F0502020204030204" pitchFamily="34" charset="0"/>
                <a:cs typeface="Times New Roman" panose="02020603050405020304" pitchFamily="18" charset="0"/>
              </a:rPr>
              <a:t> 5,4%</a:t>
            </a:r>
            <a:endParaRPr lang="en-L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Clr>
                <a:srgbClr val="EF8D5B"/>
              </a:buClr>
              <a:buFont typeface="Symbol" pitchFamily="2" charset="2"/>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Polonia 2,3%</a:t>
            </a:r>
            <a:endParaRPr lang="en-L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Clr>
                <a:srgbClr val="EF8D5B"/>
              </a:buClr>
              <a:buFont typeface="Symbol" pitchFamily="2" charset="2"/>
              <a:buChar char=""/>
            </a:pPr>
            <a:r>
              <a:rPr lang="en-GB" dirty="0" err="1">
                <a:effectLst/>
                <a:latin typeface="Calibri" panose="020F0502020204030204" pitchFamily="34" charset="0"/>
                <a:ea typeface="Calibri" panose="020F0502020204030204" pitchFamily="34" charset="0"/>
                <a:cs typeface="Times New Roman" panose="02020603050405020304" pitchFamily="18" charset="0"/>
              </a:rPr>
              <a:t>Irlanda</a:t>
            </a:r>
            <a:r>
              <a:rPr lang="en-GB" dirty="0">
                <a:effectLst/>
                <a:latin typeface="Calibri" panose="020F0502020204030204" pitchFamily="34" charset="0"/>
                <a:ea typeface="Calibri" panose="020F0502020204030204" pitchFamily="34" charset="0"/>
                <a:cs typeface="Times New Roman" panose="02020603050405020304" pitchFamily="18" charset="0"/>
              </a:rPr>
              <a:t> 2,1%</a:t>
            </a:r>
            <a:endParaRPr lang="en-L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Placeholder 6">
            <a:extLst>
              <a:ext uri="{FF2B5EF4-FFF2-40B4-BE49-F238E27FC236}">
                <a16:creationId xmlns:a16="http://schemas.microsoft.com/office/drawing/2014/main" id="{DADD55AF-7B40-E2AF-CB44-A899AEAACC4E}"/>
              </a:ext>
            </a:extLst>
          </p:cNvPr>
          <p:cNvSpPr txBox="1">
            <a:spLocks/>
          </p:cNvSpPr>
          <p:nvPr/>
        </p:nvSpPr>
        <p:spPr>
          <a:xfrm>
            <a:off x="518284" y="9959929"/>
            <a:ext cx="6526988"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s-ES" sz="900" i="1" dirty="0"/>
              <a:t>Figura 1: Inversión en vivienda en Alemania, Dinamarca, España, Polonia e Irlanda. Adaptado de Inversión en vivienda (en % del PIB) (2021) Fuente: Eurostat</a:t>
            </a:r>
            <a:endParaRPr lang="en-US" sz="900" i="1" dirty="0"/>
          </a:p>
        </p:txBody>
      </p:sp>
    </p:spTree>
    <p:extLst>
      <p:ext uri="{BB962C8B-B14F-4D97-AF65-F5344CB8AC3E}">
        <p14:creationId xmlns:p14="http://schemas.microsoft.com/office/powerpoint/2010/main" val="1172539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B27F59DE-CE12-12B3-4167-2978F544707D}"/>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a:fillRect/>
          </a:stretch>
        </p:blipFill>
        <p:spPr/>
      </p:pic>
      <p:pic>
        <p:nvPicPr>
          <p:cNvPr id="20" name="Picture Placeholder 19">
            <a:extLst>
              <a:ext uri="{FF2B5EF4-FFF2-40B4-BE49-F238E27FC236}">
                <a16:creationId xmlns:a16="http://schemas.microsoft.com/office/drawing/2014/main" id="{0019EC99-AD7C-8713-141C-ACD422348A75}"/>
              </a:ext>
            </a:extLst>
          </p:cNvPr>
          <p:cNvPicPr>
            <a:picLocks noGrp="1" noChangeAspect="1"/>
          </p:cNvPicPr>
          <p:nvPr>
            <p:ph type="pic" sz="quarter" idx="51"/>
          </p:nvPr>
        </p:nvPicPr>
        <p:blipFill>
          <a:blip r:embed="rId3"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1CB93B43-FE4E-7A48-9B95-F14A5136BC41}"/>
              </a:ext>
            </a:extLst>
          </p:cNvPr>
          <p:cNvSpPr>
            <a:spLocks noGrp="1"/>
          </p:cNvSpPr>
          <p:nvPr>
            <p:ph type="body" sz="quarter" idx="52"/>
          </p:nvPr>
        </p:nvSpPr>
        <p:spPr>
          <a:xfrm>
            <a:off x="745501" y="751293"/>
            <a:ext cx="2696198" cy="1933701"/>
          </a:xfrm>
          <a:prstGeom prst="rect">
            <a:avLst/>
          </a:prstGeom>
        </p:spPr>
        <p:txBody>
          <a:bodyPr/>
          <a:lstStyle/>
          <a:p>
            <a:r>
              <a:rPr lang="en-US" dirty="0"/>
              <a:t>1.2 </a:t>
            </a:r>
            <a:r>
              <a:rPr lang="en-US" dirty="0" err="1"/>
              <a:t>Mujeres</a:t>
            </a:r>
            <a:r>
              <a:rPr lang="en-US" dirty="0"/>
              <a:t> </a:t>
            </a:r>
            <a:r>
              <a:rPr lang="en-US" dirty="0" err="1"/>
              <a:t>en</a:t>
            </a:r>
            <a:r>
              <a:rPr lang="en-US" dirty="0"/>
              <a:t> la </a:t>
            </a:r>
            <a:r>
              <a:rPr lang="en-US" dirty="0" err="1"/>
              <a:t>construcción</a:t>
            </a:r>
            <a:endParaRPr lang="en-US" dirty="0"/>
          </a:p>
        </p:txBody>
      </p:sp>
      <p:sp>
        <p:nvSpPr>
          <p:cNvPr id="10" name="Text Placeholder 9">
            <a:extLst>
              <a:ext uri="{FF2B5EF4-FFF2-40B4-BE49-F238E27FC236}">
                <a16:creationId xmlns:a16="http://schemas.microsoft.com/office/drawing/2014/main" id="{B895D8EA-E7ED-AD43-9CA9-107E696E32CD}"/>
              </a:ext>
            </a:extLst>
          </p:cNvPr>
          <p:cNvSpPr>
            <a:spLocks noGrp="1"/>
          </p:cNvSpPr>
          <p:nvPr>
            <p:ph type="body" sz="quarter" idx="53"/>
          </p:nvPr>
        </p:nvSpPr>
        <p:spPr>
          <a:xfrm>
            <a:off x="3799430" y="765102"/>
            <a:ext cx="3303720" cy="1933701"/>
          </a:xfrm>
          <a:prstGeom prst="rect">
            <a:avLst/>
          </a:prstGeom>
        </p:spPr>
        <p:txBody>
          <a:bodyPr/>
          <a:lstStyle/>
          <a:p>
            <a:pPr algn="just">
              <a:spcBef>
                <a:spcPts val="195"/>
              </a:spcBef>
              <a:tabLst>
                <a:tab pos="450215" algn="l"/>
              </a:tabLst>
            </a:pPr>
            <a:r>
              <a:rPr lang="es-ES" sz="1100" dirty="0">
                <a:effectLst/>
                <a:ea typeface="Calibri" panose="020F0502020204030204" pitchFamily="34" charset="0"/>
                <a:cs typeface="Calibri" panose="020F0502020204030204" pitchFamily="34" charset="0"/>
              </a:rPr>
              <a:t>Históricamente, las mujeres han trabajado en la construcción desde la Edad Media. Podemos encontrar escritos que demuestran que algunas mujeres trabajaron en la construcción de la catedral de Toledo en España durante el siglo XV o en el Reino Unido.  Woodward, 1995 señala que</a:t>
            </a:r>
            <a:endParaRPr lang="en-LB" sz="1100" dirty="0">
              <a:effectLst/>
              <a:ea typeface="Calibri" panose="020F0502020204030204" pitchFamily="34" charset="0"/>
              <a:cs typeface="Calibri" panose="020F0502020204030204" pitchFamily="34" charset="0"/>
            </a:endParaRPr>
          </a:p>
        </p:txBody>
      </p:sp>
      <p:sp>
        <p:nvSpPr>
          <p:cNvPr id="13" name="Text Placeholder 12">
            <a:extLst>
              <a:ext uri="{FF2B5EF4-FFF2-40B4-BE49-F238E27FC236}">
                <a16:creationId xmlns:a16="http://schemas.microsoft.com/office/drawing/2014/main" id="{C26DDC65-62DD-AC4D-8807-215EDADA66FF}"/>
              </a:ext>
            </a:extLst>
          </p:cNvPr>
          <p:cNvSpPr>
            <a:spLocks noGrp="1"/>
          </p:cNvSpPr>
          <p:nvPr>
            <p:ph type="body" sz="quarter" idx="56"/>
          </p:nvPr>
        </p:nvSpPr>
        <p:spPr>
          <a:xfrm>
            <a:off x="739447" y="6506671"/>
            <a:ext cx="2769296" cy="2229415"/>
          </a:xfrm>
          <a:prstGeom prst="rect">
            <a:avLst/>
          </a:prstGeom>
        </p:spPr>
        <p:txBody>
          <a:bodyPr/>
          <a:lstStyle/>
          <a:p>
            <a:r>
              <a:rPr lang="es-ES" dirty="0"/>
              <a:t>Tras la revolución industrial y hacia finales del siglo XIX, muchas mujeres empezaron a destacar en el sector de la construcción, con apariciones de mujeres como Ethel Charles, que fue la primera mujer en formar parte del Real Instituto de Arquitectos Británicos, o Julia Morgan, que fue la primera mujer miembro de la Escuela Nacional Superior de Bellas Artes de París en 1902.  No hay que olvidar que, durante la Segunda Guerra Mundial, las mujeres desempeñaron un papel muy importante al ocupar muchos puestos de trabajo en la construcción, debido a la guerra y a la falta de mano de obra masculina (</a:t>
            </a:r>
            <a:r>
              <a:rPr lang="es-ES" dirty="0" err="1"/>
              <a:t>ibid</a:t>
            </a:r>
            <a:r>
              <a:rPr lang="es-ES" dirty="0"/>
              <a:t>).</a:t>
            </a:r>
            <a:endParaRPr lang="en-US" dirty="0"/>
          </a:p>
        </p:txBody>
      </p:sp>
      <p:sp>
        <p:nvSpPr>
          <p:cNvPr id="2" name="Slide Number Placeholder 1">
            <a:extLst>
              <a:ext uri="{FF2B5EF4-FFF2-40B4-BE49-F238E27FC236}">
                <a16:creationId xmlns:a16="http://schemas.microsoft.com/office/drawing/2014/main" id="{0FAC2FA6-ABB9-E84F-94E0-B14A0A234E39}"/>
              </a:ext>
            </a:extLst>
          </p:cNvPr>
          <p:cNvSpPr>
            <a:spLocks noGrp="1"/>
          </p:cNvSpPr>
          <p:nvPr>
            <p:ph type="sldNum" sz="quarter" idx="4"/>
          </p:nvPr>
        </p:nvSpPr>
        <p:spPr/>
        <p:txBody>
          <a:bodyPr/>
          <a:lstStyle/>
          <a:p>
            <a:fld id="{CB2079F2-58AF-ED44-82D7-E04B2F6FD686}" type="slidenum">
              <a:rPr lang="en-US" smtClean="0"/>
              <a:pPr/>
              <a:t>17</a:t>
            </a:fld>
            <a:endParaRPr lang="en-US" dirty="0"/>
          </a:p>
        </p:txBody>
      </p:sp>
      <p:sp>
        <p:nvSpPr>
          <p:cNvPr id="3" name="Rectangle 2">
            <a:extLst>
              <a:ext uri="{FF2B5EF4-FFF2-40B4-BE49-F238E27FC236}">
                <a16:creationId xmlns:a16="http://schemas.microsoft.com/office/drawing/2014/main" id="{82ECC89A-8818-3B60-897D-3757EEC6355C}"/>
              </a:ext>
            </a:extLst>
          </p:cNvPr>
          <p:cNvSpPr/>
          <p:nvPr/>
        </p:nvSpPr>
        <p:spPr>
          <a:xfrm>
            <a:off x="515710" y="3293886"/>
            <a:ext cx="3233337" cy="2829706"/>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FEF81AA-9DE5-FDF7-0CC1-2BE94B897AEE}"/>
              </a:ext>
            </a:extLst>
          </p:cNvPr>
          <p:cNvSpPr/>
          <p:nvPr/>
        </p:nvSpPr>
        <p:spPr>
          <a:xfrm>
            <a:off x="3700954" y="6458433"/>
            <a:ext cx="3233337" cy="2829706"/>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4">
            <a:extLst>
              <a:ext uri="{FF2B5EF4-FFF2-40B4-BE49-F238E27FC236}">
                <a16:creationId xmlns:a16="http://schemas.microsoft.com/office/drawing/2014/main" id="{A2AE1554-5B49-C388-BEA7-1688543B5A57}"/>
              </a:ext>
            </a:extLst>
          </p:cNvPr>
          <p:cNvSpPr>
            <a:spLocks noGrp="1"/>
          </p:cNvSpPr>
          <p:nvPr/>
        </p:nvSpPr>
        <p:spPr>
          <a:xfrm>
            <a:off x="3919912" y="3600811"/>
            <a:ext cx="3490981" cy="2379369"/>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En Durham, en 1687, John Baker y su hijo trabajaron durante cuatro días y medio, y Margaret Baker, su esposa, durante dos días "reparando las banderas de la iglesia y los claustros y quitando la suciedad". John recibía 12d al día, frente a los 10d normales por jornalero, y su hijo y su esposa recibían 6d al día cada uno".</a:t>
            </a:r>
            <a:r>
              <a:rPr lang="es-ES" sz="800" dirty="0"/>
              <a:t>7</a:t>
            </a:r>
            <a:endParaRPr lang="en-US" sz="800" baseline="30000" dirty="0"/>
          </a:p>
        </p:txBody>
      </p:sp>
      <p:grpSp>
        <p:nvGrpSpPr>
          <p:cNvPr id="19" name="Group 18">
            <a:extLst>
              <a:ext uri="{FF2B5EF4-FFF2-40B4-BE49-F238E27FC236}">
                <a16:creationId xmlns:a16="http://schemas.microsoft.com/office/drawing/2014/main" id="{1B2A2347-FF4C-1A4D-2FF7-D48AB5F67CF4}"/>
              </a:ext>
            </a:extLst>
          </p:cNvPr>
          <p:cNvGrpSpPr/>
          <p:nvPr/>
        </p:nvGrpSpPr>
        <p:grpSpPr>
          <a:xfrm>
            <a:off x="4707377" y="2210724"/>
            <a:ext cx="1487826" cy="1083162"/>
            <a:chOff x="3400450" y="986392"/>
            <a:chExt cx="1487826" cy="1083162"/>
          </a:xfrm>
        </p:grpSpPr>
        <p:sp>
          <p:nvSpPr>
            <p:cNvPr id="21" name="Freeform 20">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2" name="Freeform 21">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23" name="Text Placeholder 5">
            <a:extLst>
              <a:ext uri="{FF2B5EF4-FFF2-40B4-BE49-F238E27FC236}">
                <a16:creationId xmlns:a16="http://schemas.microsoft.com/office/drawing/2014/main" id="{7E42CC86-3B00-E441-1519-D8DD40C675D8}"/>
              </a:ext>
            </a:extLst>
          </p:cNvPr>
          <p:cNvSpPr txBox="1">
            <a:spLocks/>
          </p:cNvSpPr>
          <p:nvPr/>
        </p:nvSpPr>
        <p:spPr>
          <a:xfrm>
            <a:off x="539750" y="9876960"/>
            <a:ext cx="6590752" cy="81485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dirty="0">
                <a:effectLst/>
                <a:ea typeface="Calibri" panose="020F0502020204030204" pitchFamily="34" charset="0"/>
              </a:rPr>
              <a:t>7 </a:t>
            </a:r>
            <a:r>
              <a:rPr lang="en-IE" sz="900" dirty="0">
                <a:effectLst/>
                <a:ea typeface="Calibri" panose="020F0502020204030204" pitchFamily="34" charset="0"/>
              </a:rPr>
              <a:t>Woodward, D. 1995 </a:t>
            </a:r>
            <a:r>
              <a:rPr lang="en-IE" sz="900" i="1" dirty="0">
                <a:effectLst/>
                <a:ea typeface="Calibri" panose="020F0502020204030204" pitchFamily="34" charset="0"/>
              </a:rPr>
              <a:t>Men at Work: </a:t>
            </a:r>
            <a:r>
              <a:rPr lang="es-ES" sz="900" i="1" dirty="0">
                <a:effectLst/>
                <a:ea typeface="Calibri" panose="020F0502020204030204" pitchFamily="34" charset="0"/>
              </a:rPr>
              <a:t>Obreros y artesanos de la construcción en las ciudades del norte de Inglaterra </a:t>
            </a:r>
            <a:r>
              <a:rPr lang="en-IE" sz="900" i="1" dirty="0">
                <a:effectLst/>
                <a:ea typeface="Calibri" panose="020F0502020204030204" pitchFamily="34" charset="0"/>
              </a:rPr>
              <a:t>1450–1750</a:t>
            </a:r>
            <a:r>
              <a:rPr lang="en-IE" sz="900" dirty="0">
                <a:effectLst/>
                <a:ea typeface="Calibri" panose="020F0502020204030204" pitchFamily="34" charset="0"/>
              </a:rPr>
              <a:t>, Cambridge: Cambridge University Press.</a:t>
            </a:r>
            <a:r>
              <a:rPr lang="en-LB" sz="900" dirty="0">
                <a:effectLst/>
              </a:rPr>
              <a:t> </a:t>
            </a:r>
            <a:r>
              <a:rPr lang="en-IE" sz="900" dirty="0">
                <a:effectLst/>
                <a:ea typeface="Calibri" panose="020F0502020204030204" pitchFamily="34" charset="0"/>
              </a:rPr>
              <a:t> </a:t>
            </a:r>
            <a:endParaRPr lang="en-LB" sz="900" b="1" dirty="0">
              <a:effectLst/>
              <a:ea typeface="Calibri" panose="020F0502020204030204" pitchFamily="34" charset="0"/>
            </a:endParaRPr>
          </a:p>
        </p:txBody>
      </p:sp>
    </p:spTree>
    <p:extLst>
      <p:ext uri="{BB962C8B-B14F-4D97-AF65-F5344CB8AC3E}">
        <p14:creationId xmlns:p14="http://schemas.microsoft.com/office/powerpoint/2010/main" val="3535104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66F347-1E0A-A41F-8123-C0C9AA5A73BF}"/>
              </a:ext>
            </a:extLst>
          </p:cNvPr>
          <p:cNvSpPr/>
          <p:nvPr/>
        </p:nvSpPr>
        <p:spPr>
          <a:xfrm>
            <a:off x="0" y="1769204"/>
            <a:ext cx="7559675" cy="4772417"/>
          </a:xfrm>
          <a:prstGeom prst="rect">
            <a:avLst/>
          </a:prstGeom>
          <a:solidFill>
            <a:srgbClr val="7C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Graphic 383">
            <a:extLst>
              <a:ext uri="{FF2B5EF4-FFF2-40B4-BE49-F238E27FC236}">
                <a16:creationId xmlns:a16="http://schemas.microsoft.com/office/drawing/2014/main" id="{783949B5-2F1A-C3FF-AECB-6237C0E42539}"/>
              </a:ext>
            </a:extLst>
          </p:cNvPr>
          <p:cNvSpPr/>
          <p:nvPr/>
        </p:nvSpPr>
        <p:spPr>
          <a:xfrm>
            <a:off x="-359768" y="1867872"/>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7" name="Text Placeholder 6">
            <a:extLst>
              <a:ext uri="{FF2B5EF4-FFF2-40B4-BE49-F238E27FC236}">
                <a16:creationId xmlns:a16="http://schemas.microsoft.com/office/drawing/2014/main" id="{38A7666B-DB2B-0BE5-9E32-F771E9FC2460}"/>
              </a:ext>
            </a:extLst>
          </p:cNvPr>
          <p:cNvSpPr>
            <a:spLocks noGrp="1"/>
          </p:cNvSpPr>
          <p:nvPr>
            <p:ph type="body" sz="quarter" idx="32"/>
          </p:nvPr>
        </p:nvSpPr>
        <p:spPr>
          <a:xfrm>
            <a:off x="559613" y="2442328"/>
            <a:ext cx="6526988" cy="692037"/>
          </a:xfrm>
        </p:spPr>
        <p:txBody>
          <a:bodyPr numCol="1"/>
          <a:lstStyle/>
          <a:p>
            <a:r>
              <a:rPr lang="es-ES" dirty="0">
                <a:effectLst/>
                <a:ea typeface="Calibri" panose="020F0502020204030204" pitchFamily="34" charset="0"/>
              </a:rPr>
              <a:t>En la actualidad, las cifras europeas muestran que el sector de la construcción sigue siendo el sector con menor representación femenina, mientras que las actividades domésticas o el sector sanitario y social tienen la mayor representación de mujeres, con un 88% y un 78% respectivamente.</a:t>
            </a:r>
            <a:r>
              <a:rPr lang="es-ES" sz="900" baseline="30000" dirty="0"/>
              <a:t>8</a:t>
            </a:r>
            <a:endParaRPr lang="en-GB" sz="900" baseline="30000" dirty="0"/>
          </a:p>
        </p:txBody>
      </p:sp>
      <p:sp>
        <p:nvSpPr>
          <p:cNvPr id="4" name="Slide Number Placeholder 3">
            <a:extLst>
              <a:ext uri="{FF2B5EF4-FFF2-40B4-BE49-F238E27FC236}">
                <a16:creationId xmlns:a16="http://schemas.microsoft.com/office/drawing/2014/main" id="{FD747058-FFB1-85E0-B527-7FE0AB4E09F4}"/>
              </a:ext>
            </a:extLst>
          </p:cNvPr>
          <p:cNvSpPr>
            <a:spLocks noGrp="1"/>
          </p:cNvSpPr>
          <p:nvPr>
            <p:ph type="sldNum" sz="quarter" idx="4"/>
          </p:nvPr>
        </p:nvSpPr>
        <p:spPr/>
        <p:txBody>
          <a:bodyPr/>
          <a:lstStyle/>
          <a:p>
            <a:fld id="{CB2079F2-58AF-ED44-82D7-E04B2F6FD686}" type="slidenum">
              <a:rPr lang="en-US" smtClean="0"/>
              <a:pPr/>
              <a:t>18</a:t>
            </a:fld>
            <a:endParaRPr lang="en-US" dirty="0"/>
          </a:p>
        </p:txBody>
      </p:sp>
      <p:sp>
        <p:nvSpPr>
          <p:cNvPr id="6" name="Text Placeholder 5">
            <a:extLst>
              <a:ext uri="{FF2B5EF4-FFF2-40B4-BE49-F238E27FC236}">
                <a16:creationId xmlns:a16="http://schemas.microsoft.com/office/drawing/2014/main" id="{4D3BCFA1-A2F4-7AD2-0613-3C9290314150}"/>
              </a:ext>
            </a:extLst>
          </p:cNvPr>
          <p:cNvSpPr txBox="1">
            <a:spLocks/>
          </p:cNvSpPr>
          <p:nvPr/>
        </p:nvSpPr>
        <p:spPr>
          <a:xfrm>
            <a:off x="539750" y="10134598"/>
            <a:ext cx="6590752" cy="557215"/>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dirty="0">
                <a:effectLst/>
                <a:ea typeface="Calibri" panose="020F0502020204030204" pitchFamily="34" charset="0"/>
              </a:rPr>
              <a:t>8 </a:t>
            </a:r>
            <a:r>
              <a:rPr lang="es-ES" sz="900" dirty="0">
                <a:effectLst/>
                <a:latin typeface="Calibri" panose="020F0502020204030204" pitchFamily="34" charset="0"/>
                <a:ea typeface="Calibri" panose="020F0502020204030204" pitchFamily="34" charset="0"/>
                <a:cs typeface="Times New Roman" panose="02020603050405020304" pitchFamily="18" charset="0"/>
              </a:rPr>
              <a:t>Proporción de mujeres por actividad económica (a partir de 2008, NACE Rev.2) - 100, (2023). Eurostat 2023</a:t>
            </a:r>
            <a:endParaRPr lang="en-LB" sz="900" b="1" dirty="0">
              <a:effectLst/>
              <a:ea typeface="Calibri" panose="020F0502020204030204" pitchFamily="34" charset="0"/>
            </a:endParaRPr>
          </a:p>
        </p:txBody>
      </p:sp>
      <p:pic>
        <p:nvPicPr>
          <p:cNvPr id="11" name="Picture 10">
            <a:extLst>
              <a:ext uri="{FF2B5EF4-FFF2-40B4-BE49-F238E27FC236}">
                <a16:creationId xmlns:a16="http://schemas.microsoft.com/office/drawing/2014/main" id="{B5F419FF-286D-47CD-3690-4229B7C65852}"/>
              </a:ext>
            </a:extLst>
          </p:cNvPr>
          <p:cNvPicPr>
            <a:picLocks noChangeAspect="1"/>
          </p:cNvPicPr>
          <p:nvPr/>
        </p:nvPicPr>
        <p:blipFill>
          <a:blip r:embed="rId2"/>
          <a:stretch>
            <a:fillRect/>
          </a:stretch>
        </p:blipFill>
        <p:spPr>
          <a:xfrm>
            <a:off x="466062" y="3225613"/>
            <a:ext cx="6664440" cy="4772417"/>
          </a:xfrm>
          <a:prstGeom prst="rect">
            <a:avLst/>
          </a:prstGeom>
        </p:spPr>
      </p:pic>
      <p:sp>
        <p:nvSpPr>
          <p:cNvPr id="12" name="Text Placeholder 6">
            <a:extLst>
              <a:ext uri="{FF2B5EF4-FFF2-40B4-BE49-F238E27FC236}">
                <a16:creationId xmlns:a16="http://schemas.microsoft.com/office/drawing/2014/main" id="{FEF86B1A-D95C-D647-2D5D-DE8721D15A3D}"/>
              </a:ext>
            </a:extLst>
          </p:cNvPr>
          <p:cNvSpPr txBox="1">
            <a:spLocks/>
          </p:cNvSpPr>
          <p:nvPr/>
        </p:nvSpPr>
        <p:spPr>
          <a:xfrm>
            <a:off x="518284" y="8079860"/>
            <a:ext cx="6526988"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s-ES" sz="900" i="1" dirty="0"/>
              <a:t>Figura 2: Proporción de mujeres por actividad económica. Empleo por sexo, edad y actividad económica (a partir de 2008, NACE Rev.2) - 100, (2023). Fuente: Eurostat.</a:t>
            </a:r>
            <a:endParaRPr lang="en-US" sz="900" i="1" dirty="0"/>
          </a:p>
        </p:txBody>
      </p:sp>
      <p:sp>
        <p:nvSpPr>
          <p:cNvPr id="13" name="Text Placeholder 6">
            <a:extLst>
              <a:ext uri="{FF2B5EF4-FFF2-40B4-BE49-F238E27FC236}">
                <a16:creationId xmlns:a16="http://schemas.microsoft.com/office/drawing/2014/main" id="{6132E7F1-C06A-70DC-1E52-B16EA9FD03B2}"/>
              </a:ext>
            </a:extLst>
          </p:cNvPr>
          <p:cNvSpPr txBox="1">
            <a:spLocks/>
          </p:cNvSpPr>
          <p:nvPr/>
        </p:nvSpPr>
        <p:spPr>
          <a:xfrm>
            <a:off x="546734" y="8838580"/>
            <a:ext cx="6526988" cy="69203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ea typeface="Calibri" panose="020F0502020204030204" pitchFamily="34" charset="0"/>
              </a:rPr>
              <a:t>Desde entonces, hemos avanzado mucho, pero la construcción sigue siendo un sector dominado por los hombres, en el que las mujeres representan el 9% en Europa y en el que sigue habiendo una elevada proporción de mujeres en la mano de obra.</a:t>
            </a:r>
            <a:endParaRPr lang="en-GB" dirty="0">
              <a:ea typeface="Calibri" panose="020F0502020204030204" pitchFamily="34" charset="0"/>
            </a:endParaRPr>
          </a:p>
        </p:txBody>
      </p:sp>
    </p:spTree>
    <p:extLst>
      <p:ext uri="{BB962C8B-B14F-4D97-AF65-F5344CB8AC3E}">
        <p14:creationId xmlns:p14="http://schemas.microsoft.com/office/powerpoint/2010/main" val="2534368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40A02A4-5AC2-8863-CC8F-297088BAACA9}"/>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64104" y="472749"/>
            <a:ext cx="6496308" cy="9245409"/>
          </a:xfrm>
        </p:spPr>
      </p:pic>
      <p:sp>
        <p:nvSpPr>
          <p:cNvPr id="14" name="Freeform 13">
            <a:extLst>
              <a:ext uri="{FF2B5EF4-FFF2-40B4-BE49-F238E27FC236}">
                <a16:creationId xmlns:a16="http://schemas.microsoft.com/office/drawing/2014/main" id="{99B5C261-5FCD-4124-2652-6393537CB0D9}"/>
              </a:ext>
            </a:extLst>
          </p:cNvPr>
          <p:cNvSpPr/>
          <p:nvPr/>
        </p:nvSpPr>
        <p:spPr>
          <a:xfrm>
            <a:off x="464105" y="472749"/>
            <a:ext cx="6496308" cy="9245409"/>
          </a:xfrm>
          <a:custGeom>
            <a:avLst/>
            <a:gdLst>
              <a:gd name="connsiteX0" fmla="*/ 0 w 6496308"/>
              <a:gd name="connsiteY0" fmla="*/ 0 h 9245409"/>
              <a:gd name="connsiteX1" fmla="*/ 6496308 w 6496308"/>
              <a:gd name="connsiteY1" fmla="*/ 0 h 9245409"/>
              <a:gd name="connsiteX2" fmla="*/ 6496308 w 6496308"/>
              <a:gd name="connsiteY2" fmla="*/ 9245409 h 9245409"/>
              <a:gd name="connsiteX3" fmla="*/ 0 w 6496308"/>
              <a:gd name="connsiteY3" fmla="*/ 9245409 h 9245409"/>
              <a:gd name="connsiteX4" fmla="*/ 0 w 6496308"/>
              <a:gd name="connsiteY4" fmla="*/ 4495778 h 9245409"/>
              <a:gd name="connsiteX5" fmla="*/ 3605871 w 6496308"/>
              <a:gd name="connsiteY5" fmla="*/ 4495778 h 9245409"/>
              <a:gd name="connsiteX6" fmla="*/ 3605871 w 6496308"/>
              <a:gd name="connsiteY6" fmla="*/ 804893 h 9245409"/>
              <a:gd name="connsiteX7" fmla="*/ 0 w 6496308"/>
              <a:gd name="connsiteY7" fmla="*/ 804893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6308" h="9245409">
                <a:moveTo>
                  <a:pt x="0" y="0"/>
                </a:moveTo>
                <a:lnTo>
                  <a:pt x="6496308" y="0"/>
                </a:lnTo>
                <a:lnTo>
                  <a:pt x="6496308" y="9245409"/>
                </a:lnTo>
                <a:lnTo>
                  <a:pt x="0" y="9245409"/>
                </a:lnTo>
                <a:lnTo>
                  <a:pt x="0" y="4495778"/>
                </a:lnTo>
                <a:lnTo>
                  <a:pt x="3605871" y="4495778"/>
                </a:lnTo>
                <a:lnTo>
                  <a:pt x="3605871" y="804893"/>
                </a:lnTo>
                <a:lnTo>
                  <a:pt x="0" y="804893"/>
                </a:lnTo>
                <a:close/>
              </a:path>
            </a:pathLst>
          </a:cu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19</a:t>
            </a:fld>
            <a:endParaRPr lang="en-US" dirty="0"/>
          </a:p>
        </p:txBody>
      </p:sp>
      <p:sp>
        <p:nvSpPr>
          <p:cNvPr id="7" name="Text Placeholder 6">
            <a:extLst>
              <a:ext uri="{FF2B5EF4-FFF2-40B4-BE49-F238E27FC236}">
                <a16:creationId xmlns:a16="http://schemas.microsoft.com/office/drawing/2014/main" id="{E7F1F083-7EA0-F23C-937D-B4CDFD8ED40A}"/>
              </a:ext>
            </a:extLst>
          </p:cNvPr>
          <p:cNvSpPr>
            <a:spLocks noGrp="1"/>
          </p:cNvSpPr>
          <p:nvPr>
            <p:ph type="body" sz="quarter" idx="13"/>
          </p:nvPr>
        </p:nvSpPr>
        <p:spPr/>
        <p:txBody>
          <a:bodyPr>
            <a:normAutofit/>
          </a:bodyPr>
          <a:lstStyle/>
          <a:p>
            <a:pPr algn="l"/>
            <a:r>
              <a:rPr lang="en-GB" sz="2200" b="1" dirty="0">
                <a:solidFill>
                  <a:schemeClr val="bg1"/>
                </a:solidFill>
              </a:rPr>
              <a:t>1.3 Las </a:t>
            </a:r>
            <a:r>
              <a:rPr lang="en-GB" sz="2200" b="1" dirty="0" err="1">
                <a:solidFill>
                  <a:schemeClr val="bg1"/>
                </a:solidFill>
              </a:rPr>
              <a:t>diferentes</a:t>
            </a:r>
            <a:r>
              <a:rPr lang="en-GB" sz="2200" b="1" dirty="0">
                <a:solidFill>
                  <a:schemeClr val="bg1"/>
                </a:solidFill>
              </a:rPr>
              <a:t> </a:t>
            </a:r>
            <a:r>
              <a:rPr lang="en-GB" sz="2200" b="1" dirty="0" err="1">
                <a:solidFill>
                  <a:schemeClr val="bg1"/>
                </a:solidFill>
              </a:rPr>
              <a:t>realidades</a:t>
            </a:r>
            <a:r>
              <a:rPr lang="en-GB" sz="2200" b="1" dirty="0">
                <a:solidFill>
                  <a:schemeClr val="bg1"/>
                </a:solidFill>
              </a:rPr>
              <a:t> de las </a:t>
            </a:r>
            <a:r>
              <a:rPr lang="en-GB" sz="2200" b="1" dirty="0" err="1">
                <a:solidFill>
                  <a:schemeClr val="bg1"/>
                </a:solidFill>
              </a:rPr>
              <a:t>mujeres</a:t>
            </a:r>
            <a:r>
              <a:rPr lang="en-GB" sz="2200" b="1" dirty="0">
                <a:solidFill>
                  <a:schemeClr val="bg1"/>
                </a:solidFill>
              </a:rPr>
              <a:t> </a:t>
            </a:r>
            <a:r>
              <a:rPr lang="en-GB" sz="2200" b="1" dirty="0" err="1">
                <a:solidFill>
                  <a:schemeClr val="bg1"/>
                </a:solidFill>
              </a:rPr>
              <a:t>en</a:t>
            </a:r>
            <a:r>
              <a:rPr lang="en-GB" sz="2200" b="1" dirty="0">
                <a:solidFill>
                  <a:schemeClr val="bg1"/>
                </a:solidFill>
              </a:rPr>
              <a:t> la UE</a:t>
            </a:r>
          </a:p>
        </p:txBody>
      </p:sp>
    </p:spTree>
    <p:extLst>
      <p:ext uri="{BB962C8B-B14F-4D97-AF65-F5344CB8AC3E}">
        <p14:creationId xmlns:p14="http://schemas.microsoft.com/office/powerpoint/2010/main" val="3958987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E3883-EF5C-5DEE-8480-C97F9F908753}"/>
              </a:ext>
            </a:extLst>
          </p:cNvPr>
          <p:cNvSpPr/>
          <p:nvPr/>
        </p:nvSpPr>
        <p:spPr>
          <a:xfrm>
            <a:off x="7205790" y="5305425"/>
            <a:ext cx="353885" cy="4183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9285AC95-629D-6B7C-8EF4-326CE13B89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1594" y="353434"/>
            <a:ext cx="3594196" cy="1735456"/>
          </a:xfrm>
          <a:prstGeom prst="rect">
            <a:avLst/>
          </a:prstGeom>
        </p:spPr>
      </p:pic>
      <p:sp>
        <p:nvSpPr>
          <p:cNvPr id="21" name="Rectangle 20">
            <a:extLst>
              <a:ext uri="{FF2B5EF4-FFF2-40B4-BE49-F238E27FC236}">
                <a16:creationId xmlns:a16="http://schemas.microsoft.com/office/drawing/2014/main" id="{68F4C2C9-B86C-E0BE-A071-E49A29266403}"/>
              </a:ext>
            </a:extLst>
          </p:cNvPr>
          <p:cNvSpPr/>
          <p:nvPr/>
        </p:nvSpPr>
        <p:spPr>
          <a:xfrm>
            <a:off x="0" y="2021479"/>
            <a:ext cx="7559675" cy="1908870"/>
          </a:xfrm>
          <a:prstGeom prst="rect">
            <a:avLst/>
          </a:prstGeom>
          <a:solidFill>
            <a:srgbClr val="7B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a:p>
        </p:txBody>
      </p:sp>
      <p:sp>
        <p:nvSpPr>
          <p:cNvPr id="70" name="Rectangle 69">
            <a:extLst>
              <a:ext uri="{FF2B5EF4-FFF2-40B4-BE49-F238E27FC236}">
                <a16:creationId xmlns:a16="http://schemas.microsoft.com/office/drawing/2014/main" id="{5F9FA676-74E3-8476-8042-30AE745925D0}"/>
              </a:ext>
            </a:extLst>
          </p:cNvPr>
          <p:cNvSpPr/>
          <p:nvPr/>
        </p:nvSpPr>
        <p:spPr>
          <a:xfrm>
            <a:off x="4168727" y="8142226"/>
            <a:ext cx="3312122" cy="2549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a:p>
        </p:txBody>
      </p:sp>
      <p:sp>
        <p:nvSpPr>
          <p:cNvPr id="22" name="TextBox 21">
            <a:extLst>
              <a:ext uri="{FF2B5EF4-FFF2-40B4-BE49-F238E27FC236}">
                <a16:creationId xmlns:a16="http://schemas.microsoft.com/office/drawing/2014/main" id="{FB8C0924-576D-940B-02F6-AA2F42F2577A}"/>
              </a:ext>
            </a:extLst>
          </p:cNvPr>
          <p:cNvSpPr txBox="1"/>
          <p:nvPr/>
        </p:nvSpPr>
        <p:spPr>
          <a:xfrm>
            <a:off x="3779837" y="2273172"/>
            <a:ext cx="2972804" cy="1586973"/>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gn="just">
              <a:lnSpc>
                <a:spcPct val="100000"/>
              </a:lnSpc>
              <a:spcBef>
                <a:spcPts val="648"/>
              </a:spcBef>
              <a:spcAft>
                <a:spcPts val="648"/>
              </a:spcAft>
            </a:pPr>
            <a:r>
              <a:rPr lang="es-ES" sz="1079" dirty="0">
                <a:solidFill>
                  <a:srgbClr val="282828"/>
                </a:solidFill>
                <a:latin typeface="Calibri" panose="020F0502020204030204" pitchFamily="34" charset="0"/>
                <a:ea typeface="Arial" panose="020B0604020202020204" pitchFamily="34" charset="0"/>
                <a:cs typeface="Calibri" panose="020F0502020204030204" pitchFamily="34" charset="0"/>
              </a:rPr>
              <a:t>El Kit de herramientas de Inclusión del FemCon es un conjunto interactivo en línea de recursos y enlaces de aprendizaje adicionales. Este contenido ofrece una oportunidad de aprendizaje más profunda y autoguiada que presenta centros empresariales sostenibles de toda Europa. Le invitamos a utilizar estos enlaces y a explorar y profundizar en los estudios de casos y las buenas prácticas.</a:t>
            </a:r>
            <a:endParaRPr lang="en-GB" sz="1079" dirty="0">
              <a:solidFill>
                <a:srgbClr val="282828"/>
              </a:solidFill>
              <a:latin typeface="Calibri" panose="020F0502020204030204" pitchFamily="34" charset="0"/>
              <a:ea typeface="Arial" panose="020B0604020202020204" pitchFamily="34" charset="0"/>
              <a:cs typeface="Calibri" panose="020F0502020204030204" pitchFamily="34" charset="0"/>
            </a:endParaRPr>
          </a:p>
        </p:txBody>
      </p:sp>
      <p:sp>
        <p:nvSpPr>
          <p:cNvPr id="24" name="Text Placeholder 9">
            <a:extLst>
              <a:ext uri="{FF2B5EF4-FFF2-40B4-BE49-F238E27FC236}">
                <a16:creationId xmlns:a16="http://schemas.microsoft.com/office/drawing/2014/main" id="{74CB911D-F126-EA3A-9442-B5CDB7647CB7}"/>
              </a:ext>
            </a:extLst>
          </p:cNvPr>
          <p:cNvSpPr>
            <a:spLocks noGrp="1"/>
          </p:cNvSpPr>
          <p:nvPr/>
        </p:nvSpPr>
        <p:spPr>
          <a:xfrm>
            <a:off x="766146" y="4142276"/>
            <a:ext cx="3483434" cy="759674"/>
          </a:xfrm>
          <a:prstGeom prst="rect">
            <a:avLst/>
          </a:prstGeom>
        </p:spPr>
        <p:txBody>
          <a:bodyPr vert="horz" lIns="89533" tIns="44767" rIns="89533" bIns="44767"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600" dirty="0">
                <a:solidFill>
                  <a:srgbClr val="282828"/>
                </a:solidFill>
                <a:ea typeface="+mn-ea"/>
              </a:rPr>
              <a:t>LOS CONTENIDOS </a:t>
            </a:r>
            <a:r>
              <a:rPr lang="en-US" sz="1600" b="1" dirty="0">
                <a:solidFill>
                  <a:srgbClr val="EF8F5B"/>
                </a:solidFill>
                <a:ea typeface="+mn-ea"/>
              </a:rPr>
              <a:t>INTERACTIVOS</a:t>
            </a:r>
            <a:r>
              <a:rPr lang="en-US" sz="1600" dirty="0">
                <a:solidFill>
                  <a:srgbClr val="282828"/>
                </a:solidFill>
                <a:ea typeface="+mn-ea"/>
              </a:rPr>
              <a:t> SE IDENTIFICAN EN ESTA GUÍA MEDIANTE ESTOS </a:t>
            </a:r>
            <a:r>
              <a:rPr lang="en-US" sz="1600" b="1" dirty="0">
                <a:solidFill>
                  <a:srgbClr val="EF8F5B"/>
                </a:solidFill>
                <a:ea typeface="+mn-ea"/>
              </a:rPr>
              <a:t>ICONOS</a:t>
            </a:r>
            <a:endParaRPr lang="lv-LV" sz="1600" b="1" dirty="0">
              <a:solidFill>
                <a:srgbClr val="EF8F5B"/>
              </a:solidFill>
              <a:ea typeface="+mn-ea"/>
            </a:endParaRPr>
          </a:p>
          <a:p>
            <a:endParaRPr lang="lv-LV" sz="1300" dirty="0"/>
          </a:p>
          <a:p>
            <a:endParaRPr lang="lv-LV" sz="1300" dirty="0"/>
          </a:p>
          <a:p>
            <a:r>
              <a:rPr lang="lv-LV" sz="1300" dirty="0"/>
              <a:t> </a:t>
            </a:r>
          </a:p>
          <a:p>
            <a:r>
              <a:rPr lang="en-LB" sz="1300" b="1" dirty="0">
                <a:solidFill>
                  <a:srgbClr val="8A2061"/>
                </a:solidFill>
              </a:rPr>
              <a:t> </a:t>
            </a:r>
            <a:endParaRPr lang="en-US" sz="1300" b="1" dirty="0">
              <a:solidFill>
                <a:srgbClr val="8A2061"/>
              </a:solidFill>
            </a:endParaRPr>
          </a:p>
        </p:txBody>
      </p:sp>
      <p:grpSp>
        <p:nvGrpSpPr>
          <p:cNvPr id="25" name="Graphic 4">
            <a:extLst>
              <a:ext uri="{FF2B5EF4-FFF2-40B4-BE49-F238E27FC236}">
                <a16:creationId xmlns:a16="http://schemas.microsoft.com/office/drawing/2014/main" id="{92EA2830-9051-6A64-C8AA-4965746012E9}"/>
              </a:ext>
            </a:extLst>
          </p:cNvPr>
          <p:cNvGrpSpPr/>
          <p:nvPr/>
        </p:nvGrpSpPr>
        <p:grpSpPr>
          <a:xfrm>
            <a:off x="4732541" y="4125761"/>
            <a:ext cx="418063" cy="693511"/>
            <a:chOff x="9062559" y="918767"/>
            <a:chExt cx="774673" cy="1285080"/>
          </a:xfrm>
          <a:solidFill>
            <a:schemeClr val="tx1"/>
          </a:solidFill>
        </p:grpSpPr>
        <p:sp>
          <p:nvSpPr>
            <p:cNvPr id="26" name="Freeform 25">
              <a:extLst>
                <a:ext uri="{FF2B5EF4-FFF2-40B4-BE49-F238E27FC236}">
                  <a16:creationId xmlns:a16="http://schemas.microsoft.com/office/drawing/2014/main" id="{14A2E178-E5CD-D87D-0B9D-0776D0BF6EC5}"/>
                </a:ext>
              </a:extLst>
            </p:cNvPr>
            <p:cNvSpPr/>
            <p:nvPr/>
          </p:nvSpPr>
          <p:spPr>
            <a:xfrm>
              <a:off x="9062559" y="918767"/>
              <a:ext cx="294869" cy="287009"/>
            </a:xfrm>
            <a:custGeom>
              <a:avLst/>
              <a:gdLst>
                <a:gd name="connsiteX0" fmla="*/ 103463 w 294869"/>
                <a:gd name="connsiteY0" fmla="*/ 287010 h 287009"/>
                <a:gd name="connsiteX1" fmla="*/ 96996 w 294869"/>
                <a:gd name="connsiteY1" fmla="*/ 285717 h 287009"/>
                <a:gd name="connsiteX2" fmla="*/ 0 w 294869"/>
                <a:gd name="connsiteY2" fmla="*/ 147384 h 287009"/>
                <a:gd name="connsiteX3" fmla="*/ 147435 w 294869"/>
                <a:gd name="connsiteY3" fmla="*/ 0 h 287009"/>
                <a:gd name="connsiteX4" fmla="*/ 294870 w 294869"/>
                <a:gd name="connsiteY4" fmla="*/ 147384 h 287009"/>
                <a:gd name="connsiteX5" fmla="*/ 217273 w 294869"/>
                <a:gd name="connsiteY5" fmla="*/ 276667 h 287009"/>
                <a:gd name="connsiteX6" fmla="*/ 191407 w 294869"/>
                <a:gd name="connsiteY6" fmla="*/ 268910 h 287009"/>
                <a:gd name="connsiteX7" fmla="*/ 199166 w 294869"/>
                <a:gd name="connsiteY7" fmla="*/ 243053 h 287009"/>
                <a:gd name="connsiteX8" fmla="*/ 256071 w 294869"/>
                <a:gd name="connsiteY8" fmla="*/ 147384 h 287009"/>
                <a:gd name="connsiteX9" fmla="*/ 147435 w 294869"/>
                <a:gd name="connsiteY9" fmla="*/ 38785 h 287009"/>
                <a:gd name="connsiteX10" fmla="*/ 38799 w 294869"/>
                <a:gd name="connsiteY10" fmla="*/ 147384 h 287009"/>
                <a:gd name="connsiteX11" fmla="*/ 109929 w 294869"/>
                <a:gd name="connsiteY11" fmla="*/ 249518 h 287009"/>
                <a:gd name="connsiteX12" fmla="*/ 121569 w 294869"/>
                <a:gd name="connsiteY12" fmla="*/ 274082 h 287009"/>
                <a:gd name="connsiteX13" fmla="*/ 103463 w 294869"/>
                <a:gd name="connsiteY13" fmla="*/ 287010 h 28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869" h="28700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EF8F5B"/>
            </a:solidFill>
            <a:ln w="12931" cap="flat">
              <a:noFill/>
              <a:prstDash val="solid"/>
              <a:miter/>
            </a:ln>
          </p:spPr>
          <p:txBody>
            <a:bodyPr rtlCol="0" anchor="ctr"/>
            <a:lstStyle/>
            <a:p>
              <a:endParaRPr lang="en-US" sz="529"/>
            </a:p>
          </p:txBody>
        </p:sp>
        <p:grpSp>
          <p:nvGrpSpPr>
            <p:cNvPr id="28" name="Graphic 4">
              <a:extLst>
                <a:ext uri="{FF2B5EF4-FFF2-40B4-BE49-F238E27FC236}">
                  <a16:creationId xmlns:a16="http://schemas.microsoft.com/office/drawing/2014/main" id="{B8627E25-2256-9A0E-BB3A-02D5CAC74C19}"/>
                </a:ext>
              </a:extLst>
            </p:cNvPr>
            <p:cNvGrpSpPr/>
            <p:nvPr/>
          </p:nvGrpSpPr>
          <p:grpSpPr>
            <a:xfrm>
              <a:off x="9122194" y="1004094"/>
              <a:ext cx="715038" cy="1199753"/>
              <a:chOff x="9122194" y="1004094"/>
              <a:chExt cx="715038" cy="1199753"/>
            </a:xfrm>
            <a:grpFill/>
          </p:grpSpPr>
          <p:sp>
            <p:nvSpPr>
              <p:cNvPr id="29" name="Freeform 28">
                <a:extLst>
                  <a:ext uri="{FF2B5EF4-FFF2-40B4-BE49-F238E27FC236}">
                    <a16:creationId xmlns:a16="http://schemas.microsoft.com/office/drawing/2014/main" id="{B2518BC8-ABA5-25B1-CA5F-9FDB31FB9596}"/>
                  </a:ext>
                </a:extLst>
              </p:cNvPr>
              <p:cNvSpPr/>
              <p:nvPr/>
            </p:nvSpPr>
            <p:spPr>
              <a:xfrm>
                <a:off x="9122194" y="1508040"/>
                <a:ext cx="252229" cy="516102"/>
              </a:xfrm>
              <a:custGeom>
                <a:avLst/>
                <a:gdLst>
                  <a:gd name="connsiteX0" fmla="*/ 231354 w 252229"/>
                  <a:gd name="connsiteY0" fmla="*/ 516103 h 516102"/>
                  <a:gd name="connsiteX1" fmla="*/ 223595 w 252229"/>
                  <a:gd name="connsiteY1" fmla="*/ 514810 h 516102"/>
                  <a:gd name="connsiteX2" fmla="*/ 32189 w 252229"/>
                  <a:gd name="connsiteY2" fmla="*/ 295027 h 516102"/>
                  <a:gd name="connsiteX3" fmla="*/ 27015 w 252229"/>
                  <a:gd name="connsiteY3" fmla="*/ 283392 h 516102"/>
                  <a:gd name="connsiteX4" fmla="*/ 15376 w 252229"/>
                  <a:gd name="connsiteY4" fmla="*/ 256242 h 516102"/>
                  <a:gd name="connsiteX5" fmla="*/ 10203 w 252229"/>
                  <a:gd name="connsiteY5" fmla="*/ 242021 h 516102"/>
                  <a:gd name="connsiteX6" fmla="*/ 5029 w 252229"/>
                  <a:gd name="connsiteY6" fmla="*/ 226507 h 516102"/>
                  <a:gd name="connsiteX7" fmla="*/ 2443 w 252229"/>
                  <a:gd name="connsiteY7" fmla="*/ 213579 h 516102"/>
                  <a:gd name="connsiteX8" fmla="*/ 2443 w 252229"/>
                  <a:gd name="connsiteY8" fmla="*/ 212286 h 516102"/>
                  <a:gd name="connsiteX9" fmla="*/ 6323 w 252229"/>
                  <a:gd name="connsiteY9" fmla="*/ 128251 h 516102"/>
                  <a:gd name="connsiteX10" fmla="*/ 82626 w 252229"/>
                  <a:gd name="connsiteY10" fmla="*/ 4139 h 516102"/>
                  <a:gd name="connsiteX11" fmla="*/ 109786 w 252229"/>
                  <a:gd name="connsiteY11" fmla="*/ 6725 h 516102"/>
                  <a:gd name="connsiteX12" fmla="*/ 107199 w 252229"/>
                  <a:gd name="connsiteY12" fmla="*/ 33874 h 516102"/>
                  <a:gd name="connsiteX13" fmla="*/ 43828 w 252229"/>
                  <a:gd name="connsiteY13" fmla="*/ 137301 h 516102"/>
                  <a:gd name="connsiteX14" fmla="*/ 39948 w 252229"/>
                  <a:gd name="connsiteY14" fmla="*/ 204529 h 516102"/>
                  <a:gd name="connsiteX15" fmla="*/ 42535 w 252229"/>
                  <a:gd name="connsiteY15" fmla="*/ 216164 h 516102"/>
                  <a:gd name="connsiteX16" fmla="*/ 46414 w 252229"/>
                  <a:gd name="connsiteY16" fmla="*/ 225214 h 516102"/>
                  <a:gd name="connsiteX17" fmla="*/ 52881 w 252229"/>
                  <a:gd name="connsiteY17" fmla="*/ 239435 h 516102"/>
                  <a:gd name="connsiteX18" fmla="*/ 64521 w 252229"/>
                  <a:gd name="connsiteY18" fmla="*/ 265292 h 516102"/>
                  <a:gd name="connsiteX19" fmla="*/ 69693 w 252229"/>
                  <a:gd name="connsiteY19" fmla="*/ 278220 h 516102"/>
                  <a:gd name="connsiteX20" fmla="*/ 240407 w 252229"/>
                  <a:gd name="connsiteY20" fmla="*/ 477317 h 516102"/>
                  <a:gd name="connsiteX21" fmla="*/ 250753 w 252229"/>
                  <a:gd name="connsiteY21" fmla="*/ 503174 h 516102"/>
                  <a:gd name="connsiteX22" fmla="*/ 231354 w 252229"/>
                  <a:gd name="connsiteY22" fmla="*/ 516103 h 5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229" h="516102">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grpFill/>
              <a:ln w="12931" cap="flat">
                <a:noFill/>
                <a:prstDash val="solid"/>
                <a:miter/>
              </a:ln>
            </p:spPr>
            <p:txBody>
              <a:bodyPr rtlCol="0" anchor="ctr"/>
              <a:lstStyle/>
              <a:p>
                <a:endParaRPr lang="en-US" sz="529"/>
              </a:p>
            </p:txBody>
          </p:sp>
          <p:sp>
            <p:nvSpPr>
              <p:cNvPr id="30" name="Freeform 29">
                <a:extLst>
                  <a:ext uri="{FF2B5EF4-FFF2-40B4-BE49-F238E27FC236}">
                    <a16:creationId xmlns:a16="http://schemas.microsoft.com/office/drawing/2014/main" id="{8D5FAB4E-4FBE-5E44-0D2A-38A53A497E56}"/>
                  </a:ext>
                </a:extLst>
              </p:cNvPr>
              <p:cNvSpPr/>
              <p:nvPr/>
            </p:nvSpPr>
            <p:spPr>
              <a:xfrm>
                <a:off x="9560762" y="1399308"/>
                <a:ext cx="186446" cy="158119"/>
              </a:xfrm>
              <a:custGeom>
                <a:avLst/>
                <a:gdLst>
                  <a:gd name="connsiteX0" fmla="*/ 167839 w 186446"/>
                  <a:gd name="connsiteY0" fmla="*/ 158120 h 158119"/>
                  <a:gd name="connsiteX1" fmla="*/ 148440 w 186446"/>
                  <a:gd name="connsiteY1" fmla="*/ 142606 h 158119"/>
                  <a:gd name="connsiteX2" fmla="*/ 98002 w 186446"/>
                  <a:gd name="connsiteY2" fmla="*/ 58572 h 158119"/>
                  <a:gd name="connsiteX3" fmla="*/ 59203 w 186446"/>
                  <a:gd name="connsiteY3" fmla="*/ 40472 h 158119"/>
                  <a:gd name="connsiteX4" fmla="*/ 35924 w 186446"/>
                  <a:gd name="connsiteY4" fmla="*/ 57279 h 158119"/>
                  <a:gd name="connsiteX5" fmla="*/ 8765 w 186446"/>
                  <a:gd name="connsiteY5" fmla="*/ 62450 h 158119"/>
                  <a:gd name="connsiteX6" fmla="*/ 3592 w 186446"/>
                  <a:gd name="connsiteY6" fmla="*/ 35300 h 158119"/>
                  <a:gd name="connsiteX7" fmla="*/ 55324 w 186446"/>
                  <a:gd name="connsiteY7" fmla="*/ 394 h 158119"/>
                  <a:gd name="connsiteX8" fmla="*/ 126454 w 186446"/>
                  <a:gd name="connsiteY8" fmla="*/ 30129 h 158119"/>
                  <a:gd name="connsiteX9" fmla="*/ 185945 w 186446"/>
                  <a:gd name="connsiteY9" fmla="*/ 133556 h 158119"/>
                  <a:gd name="connsiteX10" fmla="*/ 170426 w 186446"/>
                  <a:gd name="connsiteY10" fmla="*/ 156827 h 158119"/>
                  <a:gd name="connsiteX11" fmla="*/ 167839 w 186446"/>
                  <a:gd name="connsiteY11" fmla="*/ 158120 h 1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446" h="158119">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grpFill/>
              <a:ln w="12931" cap="flat">
                <a:noFill/>
                <a:prstDash val="solid"/>
                <a:miter/>
              </a:ln>
            </p:spPr>
            <p:txBody>
              <a:bodyPr rtlCol="0" anchor="ctr"/>
              <a:lstStyle/>
              <a:p>
                <a:endParaRPr lang="en-US" sz="529"/>
              </a:p>
            </p:txBody>
          </p:sp>
          <p:sp>
            <p:nvSpPr>
              <p:cNvPr id="31" name="Freeform 30">
                <a:extLst>
                  <a:ext uri="{FF2B5EF4-FFF2-40B4-BE49-F238E27FC236}">
                    <a16:creationId xmlns:a16="http://schemas.microsoft.com/office/drawing/2014/main" id="{F412A465-E0FC-6CDB-CCFE-6D751F0B5F05}"/>
                  </a:ext>
                </a:extLst>
              </p:cNvPr>
              <p:cNvSpPr/>
              <p:nvPr/>
            </p:nvSpPr>
            <p:spPr>
              <a:xfrm>
                <a:off x="9430122" y="1374156"/>
                <a:ext cx="214598" cy="174222"/>
              </a:xfrm>
              <a:custGeom>
                <a:avLst/>
                <a:gdLst>
                  <a:gd name="connsiteX0" fmla="*/ 196310 w 214598"/>
                  <a:gd name="connsiteY0" fmla="*/ 174222 h 174222"/>
                  <a:gd name="connsiteX1" fmla="*/ 178204 w 214598"/>
                  <a:gd name="connsiteY1" fmla="*/ 162587 h 174222"/>
                  <a:gd name="connsiteX2" fmla="*/ 101900 w 214598"/>
                  <a:gd name="connsiteY2" fmla="*/ 48817 h 174222"/>
                  <a:gd name="connsiteX3" fmla="*/ 65688 w 214598"/>
                  <a:gd name="connsiteY3" fmla="*/ 38474 h 174222"/>
                  <a:gd name="connsiteX4" fmla="*/ 35942 w 214598"/>
                  <a:gd name="connsiteY4" fmla="*/ 60452 h 174222"/>
                  <a:gd name="connsiteX5" fmla="*/ 10077 w 214598"/>
                  <a:gd name="connsiteY5" fmla="*/ 68210 h 174222"/>
                  <a:gd name="connsiteX6" fmla="*/ 2317 w 214598"/>
                  <a:gd name="connsiteY6" fmla="*/ 42353 h 174222"/>
                  <a:gd name="connsiteX7" fmla="*/ 59221 w 214598"/>
                  <a:gd name="connsiteY7" fmla="*/ 982 h 174222"/>
                  <a:gd name="connsiteX8" fmla="*/ 127766 w 214598"/>
                  <a:gd name="connsiteY8" fmla="*/ 21667 h 174222"/>
                  <a:gd name="connsiteX9" fmla="*/ 213123 w 214598"/>
                  <a:gd name="connsiteY9" fmla="*/ 148365 h 174222"/>
                  <a:gd name="connsiteX10" fmla="*/ 202777 w 214598"/>
                  <a:gd name="connsiteY10" fmla="*/ 174222 h 174222"/>
                  <a:gd name="connsiteX11" fmla="*/ 196310 w 214598"/>
                  <a:gd name="connsiteY11" fmla="*/ 174222 h 1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98" h="174222">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grpFill/>
              <a:ln w="12931" cap="flat">
                <a:noFill/>
                <a:prstDash val="solid"/>
                <a:miter/>
              </a:ln>
            </p:spPr>
            <p:txBody>
              <a:bodyPr rtlCol="0" anchor="ctr"/>
              <a:lstStyle/>
              <a:p>
                <a:endParaRPr lang="en-US" sz="529"/>
              </a:p>
            </p:txBody>
          </p:sp>
          <p:sp>
            <p:nvSpPr>
              <p:cNvPr id="32" name="Freeform 31">
                <a:extLst>
                  <a:ext uri="{FF2B5EF4-FFF2-40B4-BE49-F238E27FC236}">
                    <a16:creationId xmlns:a16="http://schemas.microsoft.com/office/drawing/2014/main" id="{AFF9FBFB-638B-E40A-4858-D1CEDA0602F1}"/>
                  </a:ext>
                </a:extLst>
              </p:cNvPr>
              <p:cNvSpPr/>
              <p:nvPr/>
            </p:nvSpPr>
            <p:spPr>
              <a:xfrm>
                <a:off x="9317624" y="1363057"/>
                <a:ext cx="206820" cy="196957"/>
              </a:xfrm>
              <a:custGeom>
                <a:avLst/>
                <a:gdLst>
                  <a:gd name="connsiteX0" fmla="*/ 188533 w 206820"/>
                  <a:gd name="connsiteY0" fmla="*/ 196958 h 196957"/>
                  <a:gd name="connsiteX1" fmla="*/ 170426 w 206820"/>
                  <a:gd name="connsiteY1" fmla="*/ 185322 h 196957"/>
                  <a:gd name="connsiteX2" fmla="*/ 100588 w 206820"/>
                  <a:gd name="connsiteY2" fmla="*/ 62502 h 196957"/>
                  <a:gd name="connsiteX3" fmla="*/ 30751 w 206820"/>
                  <a:gd name="connsiteY3" fmla="*/ 46988 h 196957"/>
                  <a:gd name="connsiteX4" fmla="*/ 3592 w 206820"/>
                  <a:gd name="connsiteY4" fmla="*/ 41817 h 196957"/>
                  <a:gd name="connsiteX5" fmla="*/ 8765 w 206820"/>
                  <a:gd name="connsiteY5" fmla="*/ 14667 h 196957"/>
                  <a:gd name="connsiteX6" fmla="*/ 132921 w 206820"/>
                  <a:gd name="connsiteY6" fmla="*/ 40524 h 196957"/>
                  <a:gd name="connsiteX7" fmla="*/ 205345 w 206820"/>
                  <a:gd name="connsiteY7" fmla="*/ 168515 h 196957"/>
                  <a:gd name="connsiteX8" fmla="*/ 194999 w 206820"/>
                  <a:gd name="connsiteY8" fmla="*/ 194372 h 196957"/>
                  <a:gd name="connsiteX9" fmla="*/ 188533 w 206820"/>
                  <a:gd name="connsiteY9" fmla="*/ 196958 h 1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820" h="196957">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grpFill/>
              <a:ln w="12931" cap="flat">
                <a:noFill/>
                <a:prstDash val="solid"/>
                <a:miter/>
              </a:ln>
            </p:spPr>
            <p:txBody>
              <a:bodyPr rtlCol="0" anchor="ctr"/>
              <a:lstStyle/>
              <a:p>
                <a:endParaRPr lang="en-US" sz="529"/>
              </a:p>
            </p:txBody>
          </p:sp>
          <p:sp>
            <p:nvSpPr>
              <p:cNvPr id="33" name="Freeform 32">
                <a:extLst>
                  <a:ext uri="{FF2B5EF4-FFF2-40B4-BE49-F238E27FC236}">
                    <a16:creationId xmlns:a16="http://schemas.microsoft.com/office/drawing/2014/main" id="{CEAA0B35-485F-7AFD-A7D9-D21E19F64B63}"/>
                  </a:ext>
                </a:extLst>
              </p:cNvPr>
              <p:cNvSpPr/>
              <p:nvPr/>
            </p:nvSpPr>
            <p:spPr>
              <a:xfrm>
                <a:off x="9334139" y="1985348"/>
                <a:ext cx="111242" cy="218499"/>
              </a:xfrm>
              <a:custGeom>
                <a:avLst/>
                <a:gdLst>
                  <a:gd name="connsiteX0" fmla="*/ 91833 w 111242"/>
                  <a:gd name="connsiteY0" fmla="*/ 218500 h 218499"/>
                  <a:gd name="connsiteX1" fmla="*/ 73727 w 111242"/>
                  <a:gd name="connsiteY1" fmla="*/ 206864 h 218499"/>
                  <a:gd name="connsiteX2" fmla="*/ 1303 w 111242"/>
                  <a:gd name="connsiteY2" fmla="*/ 27160 h 218499"/>
                  <a:gd name="connsiteX3" fmla="*/ 11649 w 111242"/>
                  <a:gd name="connsiteY3" fmla="*/ 1303 h 218499"/>
                  <a:gd name="connsiteX4" fmla="*/ 37515 w 111242"/>
                  <a:gd name="connsiteY4" fmla="*/ 11646 h 218499"/>
                  <a:gd name="connsiteX5" fmla="*/ 109939 w 111242"/>
                  <a:gd name="connsiteY5" fmla="*/ 191350 h 218499"/>
                  <a:gd name="connsiteX6" fmla="*/ 99593 w 111242"/>
                  <a:gd name="connsiteY6" fmla="*/ 217207 h 218499"/>
                  <a:gd name="connsiteX7" fmla="*/ 91833 w 111242"/>
                  <a:gd name="connsiteY7" fmla="*/ 218500 h 2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42" h="218499">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grpFill/>
              <a:ln w="12931" cap="flat">
                <a:noFill/>
                <a:prstDash val="solid"/>
                <a:miter/>
              </a:ln>
            </p:spPr>
            <p:txBody>
              <a:bodyPr rtlCol="0" anchor="ctr"/>
              <a:lstStyle/>
              <a:p>
                <a:endParaRPr lang="en-US" sz="529"/>
              </a:p>
            </p:txBody>
          </p:sp>
          <p:sp>
            <p:nvSpPr>
              <p:cNvPr id="34" name="Freeform 33">
                <a:extLst>
                  <a:ext uri="{FF2B5EF4-FFF2-40B4-BE49-F238E27FC236}">
                    <a16:creationId xmlns:a16="http://schemas.microsoft.com/office/drawing/2014/main" id="{B36ABF0E-3F65-CCE0-FE67-C649A8748B8E}"/>
                  </a:ext>
                </a:extLst>
              </p:cNvPr>
              <p:cNvSpPr/>
              <p:nvPr/>
            </p:nvSpPr>
            <p:spPr>
              <a:xfrm>
                <a:off x="9684630" y="1516849"/>
                <a:ext cx="152602" cy="686997"/>
              </a:xfrm>
              <a:custGeom>
                <a:avLst/>
                <a:gdLst>
                  <a:gd name="connsiteX0" fmla="*/ 133208 w 152602"/>
                  <a:gd name="connsiteY0" fmla="*/ 686998 h 686997"/>
                  <a:gd name="connsiteX1" fmla="*/ 115102 w 152602"/>
                  <a:gd name="connsiteY1" fmla="*/ 674070 h 686997"/>
                  <a:gd name="connsiteX2" fmla="*/ 1293 w 152602"/>
                  <a:gd name="connsiteY2" fmla="*/ 367667 h 686997"/>
                  <a:gd name="connsiteX3" fmla="*/ 0 w 152602"/>
                  <a:gd name="connsiteY3" fmla="*/ 357324 h 686997"/>
                  <a:gd name="connsiteX4" fmla="*/ 24572 w 152602"/>
                  <a:gd name="connsiteY4" fmla="*/ 23772 h 686997"/>
                  <a:gd name="connsiteX5" fmla="*/ 40092 w 152602"/>
                  <a:gd name="connsiteY5" fmla="*/ 501 h 686997"/>
                  <a:gd name="connsiteX6" fmla="*/ 63371 w 152602"/>
                  <a:gd name="connsiteY6" fmla="*/ 16015 h 686997"/>
                  <a:gd name="connsiteX7" fmla="*/ 38799 w 152602"/>
                  <a:gd name="connsiteY7" fmla="*/ 358617 h 686997"/>
                  <a:gd name="connsiteX8" fmla="*/ 151315 w 152602"/>
                  <a:gd name="connsiteY8" fmla="*/ 659848 h 686997"/>
                  <a:gd name="connsiteX9" fmla="*/ 139675 w 152602"/>
                  <a:gd name="connsiteY9" fmla="*/ 684412 h 686997"/>
                  <a:gd name="connsiteX10" fmla="*/ 133208 w 152602"/>
                  <a:gd name="connsiteY10" fmla="*/ 686998 h 6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02" h="686997">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grpFill/>
              <a:ln w="12931" cap="flat">
                <a:noFill/>
                <a:prstDash val="solid"/>
                <a:miter/>
              </a:ln>
            </p:spPr>
            <p:txBody>
              <a:bodyPr rtlCol="0" anchor="ctr"/>
              <a:lstStyle/>
              <a:p>
                <a:endParaRPr lang="en-US" sz="529"/>
              </a:p>
            </p:txBody>
          </p:sp>
          <p:sp>
            <p:nvSpPr>
              <p:cNvPr id="35" name="Freeform 34">
                <a:extLst>
                  <a:ext uri="{FF2B5EF4-FFF2-40B4-BE49-F238E27FC236}">
                    <a16:creationId xmlns:a16="http://schemas.microsoft.com/office/drawing/2014/main" id="{E6D49B23-96C7-632E-A84E-6C28ED0CACA1}"/>
                  </a:ext>
                </a:extLst>
              </p:cNvPr>
              <p:cNvSpPr/>
              <p:nvPr/>
            </p:nvSpPr>
            <p:spPr>
              <a:xfrm>
                <a:off x="9147916" y="1004094"/>
                <a:ext cx="239917" cy="708474"/>
              </a:xfrm>
              <a:custGeom>
                <a:avLst/>
                <a:gdLst>
                  <a:gd name="connsiteX0" fmla="*/ 90530 w 239917"/>
                  <a:gd name="connsiteY0" fmla="*/ 708475 h 708474"/>
                  <a:gd name="connsiteX1" fmla="*/ 72424 w 239917"/>
                  <a:gd name="connsiteY1" fmla="*/ 694254 h 708474"/>
                  <a:gd name="connsiteX2" fmla="*/ 76303 w 239917"/>
                  <a:gd name="connsiteY2" fmla="*/ 674861 h 708474"/>
                  <a:gd name="connsiteX3" fmla="*/ 69837 w 239917"/>
                  <a:gd name="connsiteY3" fmla="*/ 586948 h 708474"/>
                  <a:gd name="connsiteX4" fmla="*/ 23279 w 239917"/>
                  <a:gd name="connsiteY4" fmla="*/ 329674 h 708474"/>
                  <a:gd name="connsiteX5" fmla="*/ 6466 w 239917"/>
                  <a:gd name="connsiteY5" fmla="*/ 197804 h 708474"/>
                  <a:gd name="connsiteX6" fmla="*/ 0 w 239917"/>
                  <a:gd name="connsiteY6" fmla="*/ 64642 h 708474"/>
                  <a:gd name="connsiteX7" fmla="*/ 62078 w 239917"/>
                  <a:gd name="connsiteY7" fmla="*/ 0 h 708474"/>
                  <a:gd name="connsiteX8" fmla="*/ 63371 w 239917"/>
                  <a:gd name="connsiteY8" fmla="*/ 0 h 708474"/>
                  <a:gd name="connsiteX9" fmla="*/ 126742 w 239917"/>
                  <a:gd name="connsiteY9" fmla="*/ 56885 h 708474"/>
                  <a:gd name="connsiteX10" fmla="*/ 144848 w 239917"/>
                  <a:gd name="connsiteY10" fmla="*/ 179704 h 708474"/>
                  <a:gd name="connsiteX11" fmla="*/ 170714 w 239917"/>
                  <a:gd name="connsiteY11" fmla="*/ 301231 h 708474"/>
                  <a:gd name="connsiteX12" fmla="*/ 239258 w 239917"/>
                  <a:gd name="connsiteY12" fmla="*/ 544285 h 708474"/>
                  <a:gd name="connsiteX13" fmla="*/ 226325 w 239917"/>
                  <a:gd name="connsiteY13" fmla="*/ 568849 h 708474"/>
                  <a:gd name="connsiteX14" fmla="*/ 201752 w 239917"/>
                  <a:gd name="connsiteY14" fmla="*/ 555920 h 708474"/>
                  <a:gd name="connsiteX15" fmla="*/ 133208 w 239917"/>
                  <a:gd name="connsiteY15" fmla="*/ 310281 h 708474"/>
                  <a:gd name="connsiteX16" fmla="*/ 106050 w 239917"/>
                  <a:gd name="connsiteY16" fmla="*/ 186169 h 708474"/>
                  <a:gd name="connsiteX17" fmla="*/ 87943 w 239917"/>
                  <a:gd name="connsiteY17" fmla="*/ 60763 h 708474"/>
                  <a:gd name="connsiteX18" fmla="*/ 63371 w 239917"/>
                  <a:gd name="connsiteY18" fmla="*/ 38785 h 708474"/>
                  <a:gd name="connsiteX19" fmla="*/ 38799 w 239917"/>
                  <a:gd name="connsiteY19" fmla="*/ 63349 h 708474"/>
                  <a:gd name="connsiteX20" fmla="*/ 45265 w 239917"/>
                  <a:gd name="connsiteY20" fmla="*/ 193926 h 708474"/>
                  <a:gd name="connsiteX21" fmla="*/ 60785 w 239917"/>
                  <a:gd name="connsiteY21" fmla="*/ 323209 h 708474"/>
                  <a:gd name="connsiteX22" fmla="*/ 107343 w 239917"/>
                  <a:gd name="connsiteY22" fmla="*/ 577898 h 708474"/>
                  <a:gd name="connsiteX23" fmla="*/ 107343 w 239917"/>
                  <a:gd name="connsiteY23" fmla="*/ 695547 h 708474"/>
                  <a:gd name="connsiteX24" fmla="*/ 95703 w 239917"/>
                  <a:gd name="connsiteY24" fmla="*/ 704597 h 708474"/>
                  <a:gd name="connsiteX25" fmla="*/ 90530 w 239917"/>
                  <a:gd name="connsiteY25" fmla="*/ 708475 h 708474"/>
                  <a:gd name="connsiteX26" fmla="*/ 108636 w 239917"/>
                  <a:gd name="connsiteY26" fmla="*/ 682618 h 708474"/>
                  <a:gd name="connsiteX27" fmla="*/ 108636 w 239917"/>
                  <a:gd name="connsiteY27" fmla="*/ 682618 h 708474"/>
                  <a:gd name="connsiteX28" fmla="*/ 108636 w 239917"/>
                  <a:gd name="connsiteY28" fmla="*/ 682618 h 708474"/>
                  <a:gd name="connsiteX29" fmla="*/ 108636 w 239917"/>
                  <a:gd name="connsiteY29" fmla="*/ 682618 h 708474"/>
                  <a:gd name="connsiteX30" fmla="*/ 108636 w 239917"/>
                  <a:gd name="connsiteY30" fmla="*/ 682618 h 708474"/>
                  <a:gd name="connsiteX31" fmla="*/ 108636 w 239917"/>
                  <a:gd name="connsiteY31" fmla="*/ 682618 h 70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917" h="708474">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grpFill/>
              <a:ln w="12931" cap="flat">
                <a:noFill/>
                <a:prstDash val="solid"/>
                <a:miter/>
              </a:ln>
            </p:spPr>
            <p:txBody>
              <a:bodyPr rtlCol="0" anchor="ctr"/>
              <a:lstStyle/>
              <a:p>
                <a:endParaRPr lang="en-US" sz="529"/>
              </a:p>
            </p:txBody>
          </p:sp>
        </p:grpSp>
      </p:grpSp>
      <p:grpSp>
        <p:nvGrpSpPr>
          <p:cNvPr id="37" name="Group 36">
            <a:extLst>
              <a:ext uri="{FF2B5EF4-FFF2-40B4-BE49-F238E27FC236}">
                <a16:creationId xmlns:a16="http://schemas.microsoft.com/office/drawing/2014/main" id="{2181985F-7C48-5F11-0B75-22A12517179C}"/>
              </a:ext>
            </a:extLst>
          </p:cNvPr>
          <p:cNvGrpSpPr/>
          <p:nvPr/>
        </p:nvGrpSpPr>
        <p:grpSpPr>
          <a:xfrm>
            <a:off x="5821521" y="4112187"/>
            <a:ext cx="752770" cy="672675"/>
            <a:chOff x="3936436" y="3269513"/>
            <a:chExt cx="931887" cy="832733"/>
          </a:xfrm>
        </p:grpSpPr>
        <p:sp>
          <p:nvSpPr>
            <p:cNvPr id="38" name="Freeform 37">
              <a:extLst>
                <a:ext uri="{FF2B5EF4-FFF2-40B4-BE49-F238E27FC236}">
                  <a16:creationId xmlns:a16="http://schemas.microsoft.com/office/drawing/2014/main" id="{8D056E02-E2C0-EA66-46A3-68232F8122E7}"/>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sz="529" dirty="0">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94330B61-A14E-4E40-C94B-9F8E356A8A0A}"/>
                </a:ext>
              </a:extLst>
            </p:cNvPr>
            <p:cNvSpPr/>
            <p:nvPr/>
          </p:nvSpPr>
          <p:spPr>
            <a:xfrm rot="585404">
              <a:off x="3936436" y="3334945"/>
              <a:ext cx="931887" cy="762812"/>
            </a:xfrm>
            <a:prstGeom prst="rect">
              <a:avLst/>
            </a:prstGeom>
          </p:spPr>
          <p:txBody>
            <a:bodyPr wrap="none">
              <a:spAutoFit/>
            </a:bodyPr>
            <a:lstStyle/>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PINCHA </a:t>
              </a: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AQUÍ </a:t>
              </a: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PARA VER</a:t>
              </a:r>
            </a:p>
          </p:txBody>
        </p:sp>
      </p:grpSp>
      <p:cxnSp>
        <p:nvCxnSpPr>
          <p:cNvPr id="41" name="Straight Connector 40">
            <a:extLst>
              <a:ext uri="{FF2B5EF4-FFF2-40B4-BE49-F238E27FC236}">
                <a16:creationId xmlns:a16="http://schemas.microsoft.com/office/drawing/2014/main" id="{4E3C0107-5ADD-2EB8-EA5F-B467C0001DDD}"/>
              </a:ext>
            </a:extLst>
          </p:cNvPr>
          <p:cNvCxnSpPr/>
          <p:nvPr/>
        </p:nvCxnSpPr>
        <p:spPr>
          <a:xfrm>
            <a:off x="5568659" y="3919707"/>
            <a:ext cx="0" cy="1052447"/>
          </a:xfrm>
          <a:prstGeom prst="line">
            <a:avLst/>
          </a:prstGeom>
          <a:ln w="28575">
            <a:solidFill>
              <a:srgbClr val="7BD0E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891E64A-701D-F17F-FFC5-7D6D7624160D}"/>
              </a:ext>
            </a:extLst>
          </p:cNvPr>
          <p:cNvCxnSpPr>
            <a:cxnSpLocks/>
          </p:cNvCxnSpPr>
          <p:nvPr/>
        </p:nvCxnSpPr>
        <p:spPr>
          <a:xfrm>
            <a:off x="0" y="4972154"/>
            <a:ext cx="7559675" cy="0"/>
          </a:xfrm>
          <a:prstGeom prst="line">
            <a:avLst/>
          </a:prstGeom>
          <a:ln w="28575">
            <a:solidFill>
              <a:srgbClr val="7BD0E4"/>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DA1244A-396A-BD62-F837-57995FE33259}"/>
              </a:ext>
            </a:extLst>
          </p:cNvPr>
          <p:cNvSpPr txBox="1"/>
          <p:nvPr/>
        </p:nvSpPr>
        <p:spPr>
          <a:xfrm>
            <a:off x="1597355" y="5174300"/>
            <a:ext cx="4364966" cy="457689"/>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nSpc>
                <a:spcPct val="100000"/>
              </a:lnSpc>
            </a:pPr>
            <a:r>
              <a:rPr lang="en-GB" sz="1295" b="1" dirty="0">
                <a:solidFill>
                  <a:srgbClr val="EF8F5B"/>
                </a:solidFill>
                <a:latin typeface="Calibri" panose="020F0502020204030204" pitchFamily="34" charset="0"/>
                <a:ea typeface="Arial" panose="020B0604020202020204" pitchFamily="34" charset="0"/>
                <a:cs typeface="Calibri" panose="020F0502020204030204" pitchFamily="34" charset="0"/>
              </a:rPr>
              <a:t>CONOCIMIENTO PROFUNDO</a:t>
            </a:r>
            <a:endParaRPr lang="en-GB" sz="1079" dirty="0">
              <a:solidFill>
                <a:srgbClr val="EF8F5B"/>
              </a:solidFill>
              <a:latin typeface="Calibri" panose="020F0502020204030204" pitchFamily="34" charset="0"/>
              <a:ea typeface="Arial" panose="020B0604020202020204" pitchFamily="34" charset="0"/>
              <a:cs typeface="Calibri" panose="020F0502020204030204" pitchFamily="34" charset="0"/>
            </a:endParaRPr>
          </a:p>
          <a:p>
            <a:pPr>
              <a:lnSpc>
                <a:spcPct val="100000"/>
              </a:lnSpc>
            </a:pPr>
            <a:r>
              <a:rPr lang="en-GB" sz="1079" dirty="0" err="1">
                <a:latin typeface="Calibri" panose="020F0502020204030204" pitchFamily="34" charset="0"/>
                <a:ea typeface="Arial" panose="020B0604020202020204" pitchFamily="34" charset="0"/>
                <a:cs typeface="Calibri" panose="020F0502020204030204" pitchFamily="34" charset="0"/>
              </a:rPr>
              <a:t>Pincha</a:t>
            </a:r>
            <a:r>
              <a:rPr lang="en-GB" sz="1079" dirty="0">
                <a:latin typeface="Calibri" panose="020F0502020204030204" pitchFamily="34" charset="0"/>
                <a:ea typeface="Arial" panose="020B0604020202020204" pitchFamily="34" charset="0"/>
                <a:cs typeface="Calibri" panose="020F0502020204030204" pitchFamily="34" charset="0"/>
              </a:rPr>
              <a:t> </a:t>
            </a:r>
            <a:r>
              <a:rPr lang="en-GB" sz="1079" dirty="0" err="1">
                <a:latin typeface="Calibri" panose="020F0502020204030204" pitchFamily="34" charset="0"/>
                <a:ea typeface="Arial" panose="020B0604020202020204" pitchFamily="34" charset="0"/>
                <a:cs typeface="Calibri" panose="020F0502020204030204" pitchFamily="34" charset="0"/>
              </a:rPr>
              <a:t>aquí</a:t>
            </a:r>
            <a:r>
              <a:rPr lang="en-GB" sz="1079" dirty="0">
                <a:latin typeface="Calibri" panose="020F0502020204030204" pitchFamily="34" charset="0"/>
                <a:ea typeface="Arial" panose="020B0604020202020204" pitchFamily="34" charset="0"/>
                <a:cs typeface="Calibri" panose="020F0502020204030204" pitchFamily="34" charset="0"/>
              </a:rPr>
              <a:t> para </a:t>
            </a:r>
            <a:r>
              <a:rPr lang="en-GB" sz="1079" dirty="0" err="1">
                <a:latin typeface="Calibri" panose="020F0502020204030204" pitchFamily="34" charset="0"/>
                <a:ea typeface="Arial" panose="020B0604020202020204" pitchFamily="34" charset="0"/>
                <a:cs typeface="Calibri" panose="020F0502020204030204" pitchFamily="34" charset="0"/>
              </a:rPr>
              <a:t>conocer</a:t>
            </a:r>
            <a:r>
              <a:rPr lang="en-GB" sz="1079" dirty="0">
                <a:latin typeface="Calibri" panose="020F0502020204030204" pitchFamily="34" charset="0"/>
                <a:ea typeface="Arial" panose="020B0604020202020204" pitchFamily="34" charset="0"/>
                <a:cs typeface="Calibri" panose="020F0502020204030204" pitchFamily="34" charset="0"/>
              </a:rPr>
              <a:t> </a:t>
            </a:r>
            <a:r>
              <a:rPr lang="en-GB" sz="1079" dirty="0" err="1">
                <a:latin typeface="Calibri" panose="020F0502020204030204" pitchFamily="34" charset="0"/>
                <a:ea typeface="Arial" panose="020B0604020202020204" pitchFamily="34" charset="0"/>
                <a:cs typeface="Calibri" panose="020F0502020204030204" pitchFamily="34" charset="0"/>
              </a:rPr>
              <a:t>más</a:t>
            </a:r>
            <a:r>
              <a:rPr lang="en-GB" sz="1079" dirty="0">
                <a:latin typeface="Calibri" panose="020F0502020204030204" pitchFamily="34" charset="0"/>
                <a:ea typeface="Arial" panose="020B0604020202020204" pitchFamily="34" charset="0"/>
                <a:cs typeface="Calibri" panose="020F0502020204030204" pitchFamily="34" charset="0"/>
              </a:rPr>
              <a:t> </a:t>
            </a:r>
            <a:r>
              <a:rPr lang="en-GB" sz="1079" dirty="0" err="1">
                <a:latin typeface="Calibri" panose="020F0502020204030204" pitchFamily="34" charset="0"/>
                <a:ea typeface="Arial" panose="020B0604020202020204" pitchFamily="34" charset="0"/>
                <a:cs typeface="Calibri" panose="020F0502020204030204" pitchFamily="34" charset="0"/>
              </a:rPr>
              <a:t>sobre</a:t>
            </a:r>
            <a:r>
              <a:rPr lang="en-GB" sz="1079" dirty="0">
                <a:latin typeface="Calibri" panose="020F0502020204030204" pitchFamily="34" charset="0"/>
                <a:ea typeface="Arial" panose="020B0604020202020204" pitchFamily="34" charset="0"/>
                <a:cs typeface="Calibri" panose="020F0502020204030204" pitchFamily="34" charset="0"/>
              </a:rPr>
              <a:t> </a:t>
            </a:r>
            <a:r>
              <a:rPr lang="en-GB" sz="1079" dirty="0" err="1">
                <a:latin typeface="Calibri" panose="020F0502020204030204" pitchFamily="34" charset="0"/>
                <a:ea typeface="Arial" panose="020B0604020202020204" pitchFamily="34" charset="0"/>
                <a:cs typeface="Calibri" panose="020F0502020204030204" pitchFamily="34" charset="0"/>
              </a:rPr>
              <a:t>nuestros</a:t>
            </a:r>
            <a:r>
              <a:rPr lang="en-GB" sz="1079" dirty="0">
                <a:latin typeface="Calibri" panose="020F0502020204030204" pitchFamily="34" charset="0"/>
                <a:ea typeface="Arial" panose="020B0604020202020204" pitchFamily="34" charset="0"/>
                <a:cs typeface="Calibri" panose="020F0502020204030204" pitchFamily="34" charset="0"/>
              </a:rPr>
              <a:t> </a:t>
            </a:r>
            <a:r>
              <a:rPr lang="en-GB" sz="1079" dirty="0" err="1">
                <a:latin typeface="Calibri" panose="020F0502020204030204" pitchFamily="34" charset="0"/>
                <a:ea typeface="Arial" panose="020B0604020202020204" pitchFamily="34" charset="0"/>
                <a:cs typeface="Calibri" panose="020F0502020204030204" pitchFamily="34" charset="0"/>
              </a:rPr>
              <a:t>estudios</a:t>
            </a:r>
            <a:r>
              <a:rPr lang="en-GB" sz="1079" dirty="0">
                <a:latin typeface="Calibri" panose="020F0502020204030204" pitchFamily="34" charset="0"/>
                <a:ea typeface="Arial" panose="020B0604020202020204" pitchFamily="34" charset="0"/>
                <a:cs typeface="Calibri" panose="020F0502020204030204" pitchFamily="34" charset="0"/>
              </a:rPr>
              <a:t> de </a:t>
            </a:r>
            <a:r>
              <a:rPr lang="en-GB" sz="1079" dirty="0" err="1">
                <a:latin typeface="Calibri" panose="020F0502020204030204" pitchFamily="34" charset="0"/>
                <a:ea typeface="Arial" panose="020B0604020202020204" pitchFamily="34" charset="0"/>
                <a:cs typeface="Calibri" panose="020F0502020204030204" pitchFamily="34" charset="0"/>
              </a:rPr>
              <a:t>caso</a:t>
            </a:r>
            <a:endParaRPr lang="en-GB" sz="1079" dirty="0">
              <a:latin typeface="Calibri" panose="020F0502020204030204" pitchFamily="34" charset="0"/>
              <a:ea typeface="Arial" panose="020B0604020202020204" pitchFamily="34" charset="0"/>
              <a:cs typeface="Calibri" panose="020F0502020204030204" pitchFamily="34" charset="0"/>
            </a:endParaRPr>
          </a:p>
        </p:txBody>
      </p:sp>
      <p:cxnSp>
        <p:nvCxnSpPr>
          <p:cNvPr id="48" name="Straight Connector 47">
            <a:extLst>
              <a:ext uri="{FF2B5EF4-FFF2-40B4-BE49-F238E27FC236}">
                <a16:creationId xmlns:a16="http://schemas.microsoft.com/office/drawing/2014/main" id="{74B65E15-4E91-2B05-E1FF-BCEF8947DAD8}"/>
              </a:ext>
            </a:extLst>
          </p:cNvPr>
          <p:cNvCxnSpPr>
            <a:cxnSpLocks/>
          </p:cNvCxnSpPr>
          <p:nvPr/>
        </p:nvCxnSpPr>
        <p:spPr>
          <a:xfrm>
            <a:off x="0" y="7544089"/>
            <a:ext cx="7559675" cy="0"/>
          </a:xfrm>
          <a:prstGeom prst="line">
            <a:avLst/>
          </a:prstGeom>
          <a:ln w="28575">
            <a:solidFill>
              <a:srgbClr val="7BD0E4"/>
            </a:solidFill>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825CB7C1-DEEA-8E38-933C-6BE29448DB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83394" y="5454875"/>
            <a:ext cx="2582298" cy="2017217"/>
          </a:xfrm>
          <a:prstGeom prst="rect">
            <a:avLst/>
          </a:prstGeom>
        </p:spPr>
      </p:pic>
      <p:pic>
        <p:nvPicPr>
          <p:cNvPr id="53" name="Picture 52">
            <a:extLst>
              <a:ext uri="{FF2B5EF4-FFF2-40B4-BE49-F238E27FC236}">
                <a16:creationId xmlns:a16="http://schemas.microsoft.com/office/drawing/2014/main" id="{615822E0-FD4A-A26D-BD7B-367DE84CE2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5834" y="5439454"/>
            <a:ext cx="2582298" cy="2017217"/>
          </a:xfrm>
          <a:prstGeom prst="rect">
            <a:avLst/>
          </a:prstGeom>
        </p:spPr>
      </p:pic>
      <p:pic>
        <p:nvPicPr>
          <p:cNvPr id="54" name="Picture 53">
            <a:extLst>
              <a:ext uri="{FF2B5EF4-FFF2-40B4-BE49-F238E27FC236}">
                <a16:creationId xmlns:a16="http://schemas.microsoft.com/office/drawing/2014/main" id="{2989BA35-F2BA-9067-3AC5-36814F7878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64"/>
          <a:stretch/>
        </p:blipFill>
        <p:spPr>
          <a:xfrm>
            <a:off x="-7966" y="5731034"/>
            <a:ext cx="2041938" cy="1389598"/>
          </a:xfrm>
          <a:prstGeom prst="rect">
            <a:avLst/>
          </a:prstGeom>
        </p:spPr>
      </p:pic>
      <p:grpSp>
        <p:nvGrpSpPr>
          <p:cNvPr id="55" name="Group 54">
            <a:extLst>
              <a:ext uri="{FF2B5EF4-FFF2-40B4-BE49-F238E27FC236}">
                <a16:creationId xmlns:a16="http://schemas.microsoft.com/office/drawing/2014/main" id="{3D9520E9-4A22-76E5-E372-642EFA7DE590}"/>
              </a:ext>
            </a:extLst>
          </p:cNvPr>
          <p:cNvGrpSpPr/>
          <p:nvPr/>
        </p:nvGrpSpPr>
        <p:grpSpPr>
          <a:xfrm>
            <a:off x="1809936" y="6111724"/>
            <a:ext cx="752771" cy="672675"/>
            <a:chOff x="3936437" y="3269513"/>
            <a:chExt cx="931887" cy="832733"/>
          </a:xfrm>
        </p:grpSpPr>
        <p:sp>
          <p:nvSpPr>
            <p:cNvPr id="56" name="Freeform 55">
              <a:extLst>
                <a:ext uri="{FF2B5EF4-FFF2-40B4-BE49-F238E27FC236}">
                  <a16:creationId xmlns:a16="http://schemas.microsoft.com/office/drawing/2014/main" id="{3120FD06-515F-3216-C6E6-2AF421F66EA2}"/>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sz="529" dirty="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EC2189C0-63DA-3ABD-0A2C-5DF6F33C0264}"/>
                </a:ext>
              </a:extLst>
            </p:cNvPr>
            <p:cNvSpPr/>
            <p:nvPr/>
          </p:nvSpPr>
          <p:spPr>
            <a:xfrm rot="585404">
              <a:off x="3936437" y="3295458"/>
              <a:ext cx="931887" cy="762813"/>
            </a:xfrm>
            <a:prstGeom prst="rect">
              <a:avLst/>
            </a:prstGeom>
          </p:spPr>
          <p:txBody>
            <a:bodyPr wrap="none">
              <a:spAutoFit/>
            </a:bodyPr>
            <a:lstStyle/>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PINCHA </a:t>
              </a: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AQUÍ </a:t>
              </a: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PARA </a:t>
              </a:r>
              <a:r>
                <a:rPr lang="en-IE" sz="1079" u="sng" dirty="0">
                  <a:solidFill>
                    <a:schemeClr val="bg1"/>
                  </a:solidFill>
                  <a:latin typeface="Calibri" panose="020F0502020204030204" pitchFamily="34" charset="0"/>
                  <a:cs typeface="Calibri" panose="020F0502020204030204" pitchFamily="34" charset="0"/>
                </a:rPr>
                <a:t>VER</a:t>
              </a:r>
            </a:p>
          </p:txBody>
        </p:sp>
      </p:grpSp>
      <p:pic>
        <p:nvPicPr>
          <p:cNvPr id="58" name="Picture 57">
            <a:extLst>
              <a:ext uri="{FF2B5EF4-FFF2-40B4-BE49-F238E27FC236}">
                <a16:creationId xmlns:a16="http://schemas.microsoft.com/office/drawing/2014/main" id="{A82197BE-569B-D525-0EC6-9B0A7D19570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520387" y="5740461"/>
            <a:ext cx="2041938" cy="1389598"/>
          </a:xfrm>
          <a:prstGeom prst="rect">
            <a:avLst/>
          </a:prstGeom>
        </p:spPr>
      </p:pic>
      <p:grpSp>
        <p:nvGrpSpPr>
          <p:cNvPr id="50" name="Group 49">
            <a:extLst>
              <a:ext uri="{FF2B5EF4-FFF2-40B4-BE49-F238E27FC236}">
                <a16:creationId xmlns:a16="http://schemas.microsoft.com/office/drawing/2014/main" id="{F77B3E3F-9F8B-4B28-83A6-5E725C83080D}"/>
              </a:ext>
            </a:extLst>
          </p:cNvPr>
          <p:cNvGrpSpPr/>
          <p:nvPr/>
        </p:nvGrpSpPr>
        <p:grpSpPr>
          <a:xfrm>
            <a:off x="5017098" y="6132436"/>
            <a:ext cx="752771" cy="672675"/>
            <a:chOff x="3923271" y="3269513"/>
            <a:chExt cx="931887" cy="832733"/>
          </a:xfrm>
        </p:grpSpPr>
        <p:sp>
          <p:nvSpPr>
            <p:cNvPr id="51" name="Freeform 50">
              <a:extLst>
                <a:ext uri="{FF2B5EF4-FFF2-40B4-BE49-F238E27FC236}">
                  <a16:creationId xmlns:a16="http://schemas.microsoft.com/office/drawing/2014/main" id="{43FF22D9-99DB-CD87-604D-A1F390F664AE}"/>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sz="529" dirty="0">
                <a:latin typeface="Calibri" panose="020F0502020204030204" pitchFamily="34" charset="0"/>
                <a:cs typeface="Calibri" panose="020F0502020204030204" pitchFamily="34" charset="0"/>
              </a:endParaRPr>
            </a:p>
          </p:txBody>
        </p:sp>
        <p:sp>
          <p:nvSpPr>
            <p:cNvPr id="52" name="Rectangle 51">
              <a:extLst>
                <a:ext uri="{FF2B5EF4-FFF2-40B4-BE49-F238E27FC236}">
                  <a16:creationId xmlns:a16="http://schemas.microsoft.com/office/drawing/2014/main" id="{028908BF-D3B6-EE2E-3DDF-76922C76E469}"/>
                </a:ext>
              </a:extLst>
            </p:cNvPr>
            <p:cNvSpPr/>
            <p:nvPr/>
          </p:nvSpPr>
          <p:spPr>
            <a:xfrm rot="585404">
              <a:off x="3923271" y="3290892"/>
              <a:ext cx="931887" cy="762813"/>
            </a:xfrm>
            <a:prstGeom prst="rect">
              <a:avLst/>
            </a:prstGeom>
          </p:spPr>
          <p:txBody>
            <a:bodyPr wrap="none">
              <a:spAutoFit/>
            </a:bodyPr>
            <a:lstStyle/>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PINCHA </a:t>
              </a: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AQUÍ </a:t>
              </a: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PARA </a:t>
              </a:r>
              <a:r>
                <a:rPr lang="en-IE" sz="1079" u="sng" dirty="0">
                  <a:solidFill>
                    <a:schemeClr val="bg1"/>
                  </a:solidFill>
                  <a:latin typeface="Calibri" panose="020F0502020204030204" pitchFamily="34" charset="0"/>
                  <a:cs typeface="Calibri" panose="020F0502020204030204" pitchFamily="34" charset="0"/>
                </a:rPr>
                <a:t>VER</a:t>
              </a:r>
            </a:p>
          </p:txBody>
        </p:sp>
      </p:grpSp>
      <p:pic>
        <p:nvPicPr>
          <p:cNvPr id="59" name="Picture 58">
            <a:extLst>
              <a:ext uri="{FF2B5EF4-FFF2-40B4-BE49-F238E27FC236}">
                <a16:creationId xmlns:a16="http://schemas.microsoft.com/office/drawing/2014/main" id="{6A59BF99-3F5B-0DFD-EBE2-539A939EBE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3967" y="8458500"/>
            <a:ext cx="2582298" cy="2017217"/>
          </a:xfrm>
          <a:prstGeom prst="rect">
            <a:avLst/>
          </a:prstGeom>
        </p:spPr>
      </p:pic>
      <p:pic>
        <p:nvPicPr>
          <p:cNvPr id="60" name="Picture 59">
            <a:extLst>
              <a:ext uri="{FF2B5EF4-FFF2-40B4-BE49-F238E27FC236}">
                <a16:creationId xmlns:a16="http://schemas.microsoft.com/office/drawing/2014/main" id="{3711CD27-B4D8-993D-B5D5-BE2FE7F024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5833" y="8443079"/>
            <a:ext cx="2582298" cy="2017217"/>
          </a:xfrm>
          <a:prstGeom prst="rect">
            <a:avLst/>
          </a:prstGeom>
        </p:spPr>
      </p:pic>
      <p:pic>
        <p:nvPicPr>
          <p:cNvPr id="61" name="Picture 60">
            <a:extLst>
              <a:ext uri="{FF2B5EF4-FFF2-40B4-BE49-F238E27FC236}">
                <a16:creationId xmlns:a16="http://schemas.microsoft.com/office/drawing/2014/main" id="{2C919D7F-DADA-1F5B-1E6A-6AE70289604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61" b="-910"/>
          <a:stretch/>
        </p:blipFill>
        <p:spPr>
          <a:xfrm>
            <a:off x="1462" y="8759507"/>
            <a:ext cx="2041938" cy="1389598"/>
          </a:xfrm>
          <a:prstGeom prst="rect">
            <a:avLst/>
          </a:prstGeom>
        </p:spPr>
      </p:pic>
      <p:grpSp>
        <p:nvGrpSpPr>
          <p:cNvPr id="62" name="Group 61">
            <a:extLst>
              <a:ext uri="{FF2B5EF4-FFF2-40B4-BE49-F238E27FC236}">
                <a16:creationId xmlns:a16="http://schemas.microsoft.com/office/drawing/2014/main" id="{B135AE51-27EB-0723-19FF-EDC3E2422F37}"/>
              </a:ext>
            </a:extLst>
          </p:cNvPr>
          <p:cNvGrpSpPr/>
          <p:nvPr/>
        </p:nvGrpSpPr>
        <p:grpSpPr>
          <a:xfrm>
            <a:off x="1809934" y="9115349"/>
            <a:ext cx="752771" cy="672675"/>
            <a:chOff x="3936434" y="3269513"/>
            <a:chExt cx="931887" cy="832733"/>
          </a:xfrm>
        </p:grpSpPr>
        <p:sp>
          <p:nvSpPr>
            <p:cNvPr id="63" name="Freeform 62">
              <a:extLst>
                <a:ext uri="{FF2B5EF4-FFF2-40B4-BE49-F238E27FC236}">
                  <a16:creationId xmlns:a16="http://schemas.microsoft.com/office/drawing/2014/main" id="{629B272E-100B-B401-87FB-7F7939CD6A08}"/>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sz="529" dirty="0">
                <a:latin typeface="Calibri" panose="020F0502020204030204" pitchFamily="34" charset="0"/>
                <a:cs typeface="Calibri" panose="020F0502020204030204" pitchFamily="34" charset="0"/>
              </a:endParaRPr>
            </a:p>
          </p:txBody>
        </p:sp>
        <p:sp>
          <p:nvSpPr>
            <p:cNvPr id="64" name="Rectangle 63">
              <a:extLst>
                <a:ext uri="{FF2B5EF4-FFF2-40B4-BE49-F238E27FC236}">
                  <a16:creationId xmlns:a16="http://schemas.microsoft.com/office/drawing/2014/main" id="{F2A8D852-E285-3323-B497-B4E8CC39E7F5}"/>
                </a:ext>
              </a:extLst>
            </p:cNvPr>
            <p:cNvSpPr/>
            <p:nvPr/>
          </p:nvSpPr>
          <p:spPr>
            <a:xfrm rot="585404">
              <a:off x="3936434" y="3282295"/>
              <a:ext cx="931887" cy="762813"/>
            </a:xfrm>
            <a:prstGeom prst="rect">
              <a:avLst/>
            </a:prstGeom>
          </p:spPr>
          <p:txBody>
            <a:bodyPr wrap="none">
              <a:spAutoFit/>
            </a:bodyPr>
            <a:lstStyle/>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PINCHA </a:t>
              </a: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AQUÍ </a:t>
              </a: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PARA </a:t>
              </a:r>
              <a:r>
                <a:rPr lang="en-IE" sz="1079" u="sng" dirty="0">
                  <a:solidFill>
                    <a:schemeClr val="bg1"/>
                  </a:solidFill>
                  <a:latin typeface="Calibri" panose="020F0502020204030204" pitchFamily="34" charset="0"/>
                  <a:cs typeface="Calibri" panose="020F0502020204030204" pitchFamily="34" charset="0"/>
                </a:rPr>
                <a:t>VER</a:t>
              </a:r>
            </a:p>
          </p:txBody>
        </p:sp>
      </p:grpSp>
      <p:pic>
        <p:nvPicPr>
          <p:cNvPr id="65" name="Picture 64">
            <a:extLst>
              <a:ext uri="{FF2B5EF4-FFF2-40B4-BE49-F238E27FC236}">
                <a16:creationId xmlns:a16="http://schemas.microsoft.com/office/drawing/2014/main" id="{B47A2DD8-F9AC-2FA4-9990-8D29C38FF62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163"/>
          <a:stretch/>
        </p:blipFill>
        <p:spPr>
          <a:xfrm>
            <a:off x="5510960" y="8744086"/>
            <a:ext cx="2041941" cy="1389600"/>
          </a:xfrm>
          <a:prstGeom prst="rect">
            <a:avLst/>
          </a:prstGeom>
        </p:spPr>
      </p:pic>
      <p:grpSp>
        <p:nvGrpSpPr>
          <p:cNvPr id="66" name="Group 65">
            <a:extLst>
              <a:ext uri="{FF2B5EF4-FFF2-40B4-BE49-F238E27FC236}">
                <a16:creationId xmlns:a16="http://schemas.microsoft.com/office/drawing/2014/main" id="{7CE2E1A9-B333-4B6D-DACA-D5D456C522BA}"/>
              </a:ext>
            </a:extLst>
          </p:cNvPr>
          <p:cNvGrpSpPr/>
          <p:nvPr/>
        </p:nvGrpSpPr>
        <p:grpSpPr>
          <a:xfrm>
            <a:off x="5018304" y="9135755"/>
            <a:ext cx="752771" cy="672983"/>
            <a:chOff x="3936434" y="3269132"/>
            <a:chExt cx="931887" cy="833114"/>
          </a:xfrm>
        </p:grpSpPr>
        <p:sp>
          <p:nvSpPr>
            <p:cNvPr id="67" name="Freeform 66">
              <a:extLst>
                <a:ext uri="{FF2B5EF4-FFF2-40B4-BE49-F238E27FC236}">
                  <a16:creationId xmlns:a16="http://schemas.microsoft.com/office/drawing/2014/main" id="{7AF70795-9561-A7BF-5B09-F9C7568863E2}"/>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sz="529" dirty="0">
                <a:latin typeface="Calibri" panose="020F0502020204030204" pitchFamily="34" charset="0"/>
                <a:cs typeface="Calibri" panose="020F0502020204030204" pitchFamily="34" charset="0"/>
              </a:endParaRPr>
            </a:p>
          </p:txBody>
        </p:sp>
        <p:sp>
          <p:nvSpPr>
            <p:cNvPr id="68" name="Rectangle 67">
              <a:extLst>
                <a:ext uri="{FF2B5EF4-FFF2-40B4-BE49-F238E27FC236}">
                  <a16:creationId xmlns:a16="http://schemas.microsoft.com/office/drawing/2014/main" id="{C865DF0B-FBFF-7907-B6A8-2986980DE14C}"/>
                </a:ext>
              </a:extLst>
            </p:cNvPr>
            <p:cNvSpPr/>
            <p:nvPr/>
          </p:nvSpPr>
          <p:spPr>
            <a:xfrm rot="585404">
              <a:off x="3936434" y="3269132"/>
              <a:ext cx="931887" cy="762813"/>
            </a:xfrm>
            <a:prstGeom prst="rect">
              <a:avLst/>
            </a:prstGeom>
          </p:spPr>
          <p:txBody>
            <a:bodyPr wrap="none">
              <a:spAutoFit/>
            </a:bodyPr>
            <a:lstStyle/>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PINCHA </a:t>
              </a: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AQUÍ </a:t>
              </a: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PARA </a:t>
              </a:r>
              <a:r>
                <a:rPr lang="en-IE" sz="1079" u="sng" dirty="0">
                  <a:solidFill>
                    <a:schemeClr val="bg1"/>
                  </a:solidFill>
                  <a:latin typeface="Calibri" panose="020F0502020204030204" pitchFamily="34" charset="0"/>
                  <a:cs typeface="Calibri" panose="020F0502020204030204" pitchFamily="34" charset="0"/>
                </a:rPr>
                <a:t>VER</a:t>
              </a:r>
            </a:p>
          </p:txBody>
        </p:sp>
      </p:grpSp>
      <p:sp>
        <p:nvSpPr>
          <p:cNvPr id="69" name="TextBox 68">
            <a:extLst>
              <a:ext uri="{FF2B5EF4-FFF2-40B4-BE49-F238E27FC236}">
                <a16:creationId xmlns:a16="http://schemas.microsoft.com/office/drawing/2014/main" id="{366C8325-DD8D-91FD-B039-28D6255CF393}"/>
              </a:ext>
            </a:extLst>
          </p:cNvPr>
          <p:cNvSpPr txBox="1"/>
          <p:nvPr/>
        </p:nvSpPr>
        <p:spPr>
          <a:xfrm>
            <a:off x="656681" y="7775237"/>
            <a:ext cx="2582298" cy="623761"/>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nSpc>
                <a:spcPct val="100000"/>
              </a:lnSpc>
            </a:pPr>
            <a:r>
              <a:rPr lang="en-GB" sz="1295" b="1" dirty="0">
                <a:solidFill>
                  <a:srgbClr val="EF8F5B"/>
                </a:solidFill>
                <a:latin typeface="Calibri" panose="020F0502020204030204" pitchFamily="34" charset="0"/>
                <a:ea typeface="Arial" panose="020B0604020202020204" pitchFamily="34" charset="0"/>
                <a:cs typeface="Calibri" panose="020F0502020204030204" pitchFamily="34" charset="0"/>
              </a:rPr>
              <a:t>CONSEJO</a:t>
            </a:r>
            <a:endParaRPr lang="en-GB" sz="1079" dirty="0">
              <a:solidFill>
                <a:srgbClr val="EF8F5B"/>
              </a:solidFill>
              <a:latin typeface="Calibri" panose="020F0502020204030204" pitchFamily="34" charset="0"/>
              <a:ea typeface="Arial" panose="020B0604020202020204" pitchFamily="34" charset="0"/>
              <a:cs typeface="Calibri" panose="020F0502020204030204" pitchFamily="34" charset="0"/>
            </a:endParaRPr>
          </a:p>
          <a:p>
            <a:pPr>
              <a:lnSpc>
                <a:spcPct val="100000"/>
              </a:lnSpc>
            </a:pPr>
            <a:r>
              <a:rPr lang="es-ES" sz="1079" dirty="0">
                <a:latin typeface="Calibri" panose="020F0502020204030204" pitchFamily="34" charset="0"/>
                <a:ea typeface="Arial" panose="020B0604020202020204" pitchFamily="34" charset="0"/>
                <a:cs typeface="Calibri" panose="020F0502020204030204" pitchFamily="34" charset="0"/>
              </a:rPr>
              <a:t>Para volver al compendio, utilice la opción "clic para volver" de su navegador.</a:t>
            </a:r>
            <a:endParaRPr lang="en-GB" sz="1079" dirty="0">
              <a:latin typeface="Calibri" panose="020F0502020204030204" pitchFamily="34" charset="0"/>
              <a:ea typeface="Arial" panose="020B0604020202020204" pitchFamily="34" charset="0"/>
              <a:cs typeface="Calibri" panose="020F0502020204030204" pitchFamily="34" charset="0"/>
            </a:endParaRPr>
          </a:p>
        </p:txBody>
      </p:sp>
      <p:sp>
        <p:nvSpPr>
          <p:cNvPr id="71" name="TextBox 70">
            <a:extLst>
              <a:ext uri="{FF2B5EF4-FFF2-40B4-BE49-F238E27FC236}">
                <a16:creationId xmlns:a16="http://schemas.microsoft.com/office/drawing/2014/main" id="{5DEAA1EC-5953-32F5-CF55-C050DA51F3EE}"/>
              </a:ext>
            </a:extLst>
          </p:cNvPr>
          <p:cNvSpPr txBox="1"/>
          <p:nvPr/>
        </p:nvSpPr>
        <p:spPr>
          <a:xfrm>
            <a:off x="3864224" y="7775237"/>
            <a:ext cx="3464039" cy="623761"/>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nSpc>
                <a:spcPct val="100000"/>
              </a:lnSpc>
            </a:pPr>
            <a:r>
              <a:rPr lang="en-GB" sz="1295" b="1" dirty="0">
                <a:solidFill>
                  <a:srgbClr val="EF8F5B"/>
                </a:solidFill>
                <a:latin typeface="Calibri" panose="020F0502020204030204" pitchFamily="34" charset="0"/>
                <a:ea typeface="Arial" panose="020B0604020202020204" pitchFamily="34" charset="0"/>
                <a:cs typeface="Calibri" panose="020F0502020204030204" pitchFamily="34" charset="0"/>
              </a:rPr>
              <a:t>NAVEGACIÓN RÁPIDA Y SENCILLA</a:t>
            </a:r>
          </a:p>
          <a:p>
            <a:pPr>
              <a:lnSpc>
                <a:spcPct val="100000"/>
              </a:lnSpc>
            </a:pPr>
            <a:r>
              <a:rPr lang="es-ES" sz="1079" dirty="0">
                <a:latin typeface="Calibri" panose="020F0502020204030204" pitchFamily="34" charset="0"/>
                <a:ea typeface="Arial" panose="020B0604020202020204" pitchFamily="34" charset="0"/>
                <a:cs typeface="Calibri" panose="020F0502020204030204" pitchFamily="34" charset="0"/>
              </a:rPr>
              <a:t>Vaya al capítulo que desee haciendo clic en el índice interactivo situado al principio de la guía.</a:t>
            </a:r>
            <a:endParaRPr lang="en-GB" sz="1079" dirty="0">
              <a:latin typeface="Calibri" panose="020F0502020204030204" pitchFamily="34" charset="0"/>
              <a:ea typeface="Arial" panose="020B060402020202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9">
            <p14:nvContentPartPr>
              <p14:cNvPr id="76" name="Ink 75">
                <a:extLst>
                  <a:ext uri="{FF2B5EF4-FFF2-40B4-BE49-F238E27FC236}">
                    <a16:creationId xmlns:a16="http://schemas.microsoft.com/office/drawing/2014/main" id="{F4480017-D502-CD80-AFA7-54C9FF6D44E2}"/>
                  </a:ext>
                </a:extLst>
              </p14:cNvPr>
              <p14:cNvContentPartPr/>
              <p14:nvPr/>
            </p14:nvContentPartPr>
            <p14:xfrm>
              <a:off x="969968" y="6129583"/>
              <a:ext cx="743135" cy="728368"/>
            </p14:xfrm>
          </p:contentPart>
        </mc:Choice>
        <mc:Fallback xmlns="">
          <p:pic>
            <p:nvPicPr>
              <p:cNvPr id="76" name="Ink 75">
                <a:extLst>
                  <a:ext uri="{FF2B5EF4-FFF2-40B4-BE49-F238E27FC236}">
                    <a16:creationId xmlns:a16="http://schemas.microsoft.com/office/drawing/2014/main" id="{F4480017-D502-CD80-AFA7-54C9FF6D44E2}"/>
                  </a:ext>
                </a:extLst>
              </p:cNvPr>
              <p:cNvPicPr/>
              <p:nvPr/>
            </p:nvPicPr>
            <p:blipFill>
              <a:blip r:embed="rId10"/>
              <a:stretch>
                <a:fillRect/>
              </a:stretch>
            </p:blipFill>
            <p:spPr>
              <a:xfrm>
                <a:off x="955573" y="6115188"/>
                <a:ext cx="771205" cy="75643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7" name="Ink 76">
                <a:extLst>
                  <a:ext uri="{FF2B5EF4-FFF2-40B4-BE49-F238E27FC236}">
                    <a16:creationId xmlns:a16="http://schemas.microsoft.com/office/drawing/2014/main" id="{B641FCA8-1086-7DD3-CF2A-B16564BE6997}"/>
                  </a:ext>
                </a:extLst>
              </p14:cNvPr>
              <p14:cNvContentPartPr/>
              <p14:nvPr/>
            </p14:nvContentPartPr>
            <p14:xfrm>
              <a:off x="5592720" y="6604708"/>
              <a:ext cx="668551" cy="455756"/>
            </p14:xfrm>
          </p:contentPart>
        </mc:Choice>
        <mc:Fallback xmlns="">
          <p:pic>
            <p:nvPicPr>
              <p:cNvPr id="77" name="Ink 76">
                <a:extLst>
                  <a:ext uri="{FF2B5EF4-FFF2-40B4-BE49-F238E27FC236}">
                    <a16:creationId xmlns:a16="http://schemas.microsoft.com/office/drawing/2014/main" id="{B641FCA8-1086-7DD3-CF2A-B16564BE6997}"/>
                  </a:ext>
                </a:extLst>
              </p:cNvPr>
              <p:cNvPicPr/>
              <p:nvPr/>
            </p:nvPicPr>
            <p:blipFill>
              <a:blip r:embed="rId12"/>
              <a:stretch>
                <a:fillRect/>
              </a:stretch>
            </p:blipFill>
            <p:spPr>
              <a:xfrm>
                <a:off x="5578327" y="6590319"/>
                <a:ext cx="696617" cy="48381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0" name="Ink 79">
                <a:extLst>
                  <a:ext uri="{FF2B5EF4-FFF2-40B4-BE49-F238E27FC236}">
                    <a16:creationId xmlns:a16="http://schemas.microsoft.com/office/drawing/2014/main" id="{DCD09437-CFC3-89FF-52F7-65B673CE0173}"/>
                  </a:ext>
                </a:extLst>
              </p14:cNvPr>
              <p14:cNvContentPartPr/>
              <p14:nvPr/>
            </p14:nvContentPartPr>
            <p14:xfrm>
              <a:off x="7013767" y="9202600"/>
              <a:ext cx="490693" cy="403045"/>
            </p14:xfrm>
          </p:contentPart>
        </mc:Choice>
        <mc:Fallback xmlns="">
          <p:pic>
            <p:nvPicPr>
              <p:cNvPr id="80" name="Ink 79">
                <a:extLst>
                  <a:ext uri="{FF2B5EF4-FFF2-40B4-BE49-F238E27FC236}">
                    <a16:creationId xmlns:a16="http://schemas.microsoft.com/office/drawing/2014/main" id="{DCD09437-CFC3-89FF-52F7-65B673CE0173}"/>
                  </a:ext>
                </a:extLst>
              </p:cNvPr>
              <p:cNvPicPr/>
              <p:nvPr/>
            </p:nvPicPr>
            <p:blipFill>
              <a:blip r:embed="rId14"/>
              <a:stretch>
                <a:fillRect/>
              </a:stretch>
            </p:blipFill>
            <p:spPr>
              <a:xfrm>
                <a:off x="6999377" y="9188206"/>
                <a:ext cx="518753" cy="43147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5" name="Ink 74">
                <a:extLst>
                  <a:ext uri="{FF2B5EF4-FFF2-40B4-BE49-F238E27FC236}">
                    <a16:creationId xmlns:a16="http://schemas.microsoft.com/office/drawing/2014/main" id="{44F6C9B5-9C4D-E53B-75AF-8C9716D40D3D}"/>
                  </a:ext>
                </a:extLst>
              </p14:cNvPr>
              <p14:cNvContentPartPr/>
              <p14:nvPr/>
            </p14:nvContentPartPr>
            <p14:xfrm>
              <a:off x="55214" y="8645743"/>
              <a:ext cx="746808" cy="548255"/>
            </p14:xfrm>
          </p:contentPart>
        </mc:Choice>
        <mc:Fallback xmlns="">
          <p:pic>
            <p:nvPicPr>
              <p:cNvPr id="75" name="Ink 74">
                <a:extLst>
                  <a:ext uri="{FF2B5EF4-FFF2-40B4-BE49-F238E27FC236}">
                    <a16:creationId xmlns:a16="http://schemas.microsoft.com/office/drawing/2014/main" id="{44F6C9B5-9C4D-E53B-75AF-8C9716D40D3D}"/>
                  </a:ext>
                </a:extLst>
              </p:cNvPr>
              <p:cNvPicPr/>
              <p:nvPr/>
            </p:nvPicPr>
            <p:blipFill>
              <a:blip r:embed="rId16"/>
              <a:stretch>
                <a:fillRect/>
              </a:stretch>
            </p:blipFill>
            <p:spPr>
              <a:xfrm>
                <a:off x="40818" y="8631344"/>
                <a:ext cx="774881" cy="576334"/>
              </a:xfrm>
              <a:prstGeom prst="rect">
                <a:avLst/>
              </a:prstGeom>
            </p:spPr>
          </p:pic>
        </mc:Fallback>
      </mc:AlternateContent>
      <p:sp>
        <p:nvSpPr>
          <p:cNvPr id="5" name="Text Placeholder 5">
            <a:extLst>
              <a:ext uri="{FF2B5EF4-FFF2-40B4-BE49-F238E27FC236}">
                <a16:creationId xmlns:a16="http://schemas.microsoft.com/office/drawing/2014/main" id="{0EB4D527-7A23-98A1-689C-FE4BAF0BE960}"/>
              </a:ext>
            </a:extLst>
          </p:cNvPr>
          <p:cNvSpPr>
            <a:spLocks noGrp="1"/>
          </p:cNvSpPr>
          <p:nvPr/>
        </p:nvSpPr>
        <p:spPr>
          <a:xfrm>
            <a:off x="537786" y="1654790"/>
            <a:ext cx="2972804" cy="663055"/>
          </a:xfrm>
          <a:prstGeom prst="rect">
            <a:avLst/>
          </a:prstGeom>
          <a:solidFill>
            <a:srgbClr val="EF8D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COMO USAR DE FORMA</a:t>
            </a:r>
          </a:p>
        </p:txBody>
      </p:sp>
      <p:sp>
        <p:nvSpPr>
          <p:cNvPr id="6" name="Text Placeholder 5">
            <a:extLst>
              <a:ext uri="{FF2B5EF4-FFF2-40B4-BE49-F238E27FC236}">
                <a16:creationId xmlns:a16="http://schemas.microsoft.com/office/drawing/2014/main" id="{1CE4F8AC-8CB9-350A-47E4-7FDE1DB86673}"/>
              </a:ext>
            </a:extLst>
          </p:cNvPr>
          <p:cNvSpPr>
            <a:spLocks noGrp="1"/>
          </p:cNvSpPr>
          <p:nvPr/>
        </p:nvSpPr>
        <p:spPr>
          <a:xfrm>
            <a:off x="537785" y="2529772"/>
            <a:ext cx="2972804" cy="486000"/>
          </a:xfrm>
          <a:prstGeom prst="rect">
            <a:avLst/>
          </a:prstGeom>
          <a:solidFill>
            <a:srgbClr val="EF8F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INTERACTIVA EL</a:t>
            </a:r>
          </a:p>
        </p:txBody>
      </p:sp>
      <p:sp>
        <p:nvSpPr>
          <p:cNvPr id="9" name="Text Placeholder 5">
            <a:extLst>
              <a:ext uri="{FF2B5EF4-FFF2-40B4-BE49-F238E27FC236}">
                <a16:creationId xmlns:a16="http://schemas.microsoft.com/office/drawing/2014/main" id="{74C5A6B7-EF5F-D430-394B-4BAAFE8503C4}"/>
              </a:ext>
            </a:extLst>
          </p:cNvPr>
          <p:cNvSpPr>
            <a:spLocks noGrp="1"/>
          </p:cNvSpPr>
          <p:nvPr/>
        </p:nvSpPr>
        <p:spPr>
          <a:xfrm>
            <a:off x="537786" y="3168432"/>
            <a:ext cx="2972804" cy="679263"/>
          </a:xfrm>
          <a:prstGeom prst="rect">
            <a:avLst/>
          </a:prstGeom>
          <a:solidFill>
            <a:srgbClr val="EF8F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KIT DE HERRAMIENTAS</a:t>
            </a:r>
          </a:p>
        </p:txBody>
      </p:sp>
    </p:spTree>
    <p:extLst>
      <p:ext uri="{BB962C8B-B14F-4D97-AF65-F5344CB8AC3E}">
        <p14:creationId xmlns:p14="http://schemas.microsoft.com/office/powerpoint/2010/main" val="3791651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54B944-2EE8-2783-1819-98B7E9A0D439}"/>
              </a:ext>
            </a:extLst>
          </p:cNvPr>
          <p:cNvSpPr/>
          <p:nvPr/>
        </p:nvSpPr>
        <p:spPr>
          <a:xfrm flipV="1">
            <a:off x="635000" y="1409700"/>
            <a:ext cx="6924675" cy="3668737"/>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ADA8E9DE-F3A5-3541-813E-A3F63CD17357}"/>
              </a:ext>
            </a:extLst>
          </p:cNvPr>
          <p:cNvSpPr>
            <a:spLocks noGrp="1"/>
          </p:cNvSpPr>
          <p:nvPr>
            <p:ph type="sldNum" sz="quarter" idx="4"/>
          </p:nvPr>
        </p:nvSpPr>
        <p:spPr/>
        <p:txBody>
          <a:bodyPr/>
          <a:lstStyle/>
          <a:p>
            <a:fld id="{CB2079F2-58AF-ED44-82D7-E04B2F6FD686}" type="slidenum">
              <a:rPr lang="en-US" smtClean="0"/>
              <a:pPr/>
              <a:t>20</a:t>
            </a:fld>
            <a:endParaRPr lang="en-US" dirty="0"/>
          </a:p>
        </p:txBody>
      </p:sp>
      <p:sp>
        <p:nvSpPr>
          <p:cNvPr id="7" name="Text Placeholder 6">
            <a:extLst>
              <a:ext uri="{FF2B5EF4-FFF2-40B4-BE49-F238E27FC236}">
                <a16:creationId xmlns:a16="http://schemas.microsoft.com/office/drawing/2014/main" id="{A68AC328-35F6-7949-803E-440986E1C4B4}"/>
              </a:ext>
            </a:extLst>
          </p:cNvPr>
          <p:cNvSpPr>
            <a:spLocks noGrp="1"/>
          </p:cNvSpPr>
          <p:nvPr>
            <p:ph type="body" sz="quarter" idx="32"/>
          </p:nvPr>
        </p:nvSpPr>
        <p:spPr>
          <a:xfrm>
            <a:off x="1015999" y="1665171"/>
            <a:ext cx="6071476" cy="7872228"/>
          </a:xfrm>
          <a:prstGeom prst="rect">
            <a:avLst/>
          </a:prstGeom>
        </p:spPr>
        <p:txBody>
          <a:bodyPr/>
          <a:lstStyle/>
          <a:p>
            <a:pPr algn="just">
              <a:tabLst>
                <a:tab pos="450215" algn="l"/>
              </a:tabLst>
            </a:pPr>
            <a:r>
              <a:rPr lang="es-ES" dirty="0">
                <a:effectLst/>
                <a:ea typeface="Calibri" panose="020F0502020204030204" pitchFamily="34" charset="0"/>
              </a:rPr>
              <a:t>Según el barómetro del mercado laboral polaco- 2020, el pujante sector de la construcción sufre una escasez de trabajadores cualificados en un momento en que la calidad de la formación profesional lleva décadas disminuyendo. Aunque sigue habiendo diferencias significativas en el empleo entre hombres y mujeres en el sector de la construcción, no puede decirse que la construcción sea una ocupación exclusivamente masculina. </a:t>
            </a:r>
          </a:p>
          <a:p>
            <a:pPr algn="just">
              <a:tabLst>
                <a:tab pos="450215" algn="l"/>
              </a:tabLst>
            </a:pPr>
            <a:r>
              <a:rPr lang="es-ES" dirty="0">
                <a:effectLst/>
                <a:ea typeface="Calibri" panose="020F0502020204030204" pitchFamily="34" charset="0"/>
              </a:rPr>
              <a:t> </a:t>
            </a:r>
          </a:p>
          <a:p>
            <a:pPr algn="just">
              <a:tabLst>
                <a:tab pos="450215" algn="l"/>
              </a:tabLst>
            </a:pPr>
            <a:r>
              <a:rPr lang="es-ES" dirty="0">
                <a:effectLst/>
                <a:ea typeface="Calibri" panose="020F0502020204030204" pitchFamily="34" charset="0"/>
              </a:rPr>
              <a:t>Según la Cámara de Ingenieros de Caminos, Canales y Puertos, las mujeres representan el 12% de los ingenieros de la construcción autónomos (14.522 a finales de 2020). Cuando se trata de arquitectos en activo u oficios cualificados, la situación es diferente. En 2018, 10.356 mujeres eligieron la construcción como su campo de estudio, lo que representa el 34,1% de todos los estudiantes, frente al 32,8% en 2017. Mientras aumenta la tendencia de estudiantes femeninas en la construcción, el sector de la EFP necesita seguir &amp; prepararse</a:t>
            </a:r>
            <a:r>
              <a:rPr lang="en-GB" dirty="0">
                <a:effectLst/>
                <a:ea typeface="Calibri" panose="020F0502020204030204" pitchFamily="34" charset="0"/>
              </a:rPr>
              <a:t>. </a:t>
            </a:r>
            <a:r>
              <a:rPr lang="en-GB" baseline="30000" dirty="0">
                <a:effectLst/>
                <a:ea typeface="Calibri" panose="020F0502020204030204" pitchFamily="34" charset="0"/>
              </a:rPr>
              <a:t>9</a:t>
            </a:r>
            <a:endParaRPr lang="en-LB" baseline="30000" dirty="0">
              <a:effectLst/>
              <a:ea typeface="Calibri" panose="020F0502020204030204" pitchFamily="34" charset="0"/>
            </a:endParaRPr>
          </a:p>
          <a:p>
            <a:pPr algn="just">
              <a:tabLst>
                <a:tab pos="450215" algn="l"/>
              </a:tabLst>
            </a:pPr>
            <a:r>
              <a:rPr lang="en-GB" dirty="0">
                <a:effectLst/>
                <a:ea typeface="Calibri" panose="020F0502020204030204" pitchFamily="34" charset="0"/>
              </a:rPr>
              <a:t> </a:t>
            </a:r>
            <a:endParaRPr lang="en-LB" dirty="0">
              <a:effectLst/>
              <a:ea typeface="Calibri" panose="020F0502020204030204" pitchFamily="34" charset="0"/>
            </a:endParaRPr>
          </a:p>
          <a:p>
            <a:pPr algn="just">
              <a:tabLst>
                <a:tab pos="450215" algn="l"/>
              </a:tabLst>
            </a:pPr>
            <a:r>
              <a:rPr lang="es-ES" dirty="0">
                <a:effectLst/>
                <a:ea typeface="Calibri" panose="020F0502020204030204" pitchFamily="34" charset="0"/>
              </a:rPr>
              <a:t>El sector de la construcción en Polonia está representado mayoritariamente por hombres. Según </a:t>
            </a:r>
            <a:r>
              <a:rPr lang="es-ES" dirty="0">
                <a:solidFill>
                  <a:schemeClr val="bg1"/>
                </a:solidFill>
                <a:effectLst/>
                <a:ea typeface="Calibri" panose="020F0502020204030204" pitchFamily="34" charset="0"/>
                <a:hlinkClick r:id="rId2">
                  <a:extLst>
                    <a:ext uri="{A12FA001-AC4F-418D-AE19-62706E023703}">
                      <ahyp:hlinkClr xmlns:ahyp="http://schemas.microsoft.com/office/drawing/2018/hyperlinkcolor" val="tx"/>
                    </a:ext>
                  </a:extLst>
                </a:hlinkClick>
              </a:rPr>
              <a:t>datos oficiales de la UE</a:t>
            </a:r>
            <a:r>
              <a:rPr lang="es-ES" dirty="0">
                <a:effectLst/>
                <a:ea typeface="Calibri" panose="020F0502020204030204" pitchFamily="34" charset="0"/>
              </a:rPr>
              <a:t> de 2020, las mujeres representaban el 6,4% del sector. En comparación con el resto de países de la UE, Polonia ocupa la segunda posición con mayor proporción de mujeres en puestos directivos, con un total del 43%. Este dato puede atribuirse al hecho de que las mujeres en Polonia tienden a tener un mayor nivel de estudios que los hombres, con un 45% de mujeres con estudios superiores frente a un 27% de hombres con el mismo nivel de estudios superiores</a:t>
            </a:r>
            <a:r>
              <a:rPr lang="en-GB" dirty="0">
                <a:effectLst/>
                <a:ea typeface="Calibri" panose="020F0502020204030204" pitchFamily="34" charset="0"/>
              </a:rPr>
              <a:t>. </a:t>
            </a:r>
            <a:r>
              <a:rPr lang="en-GB" baseline="30000" dirty="0">
                <a:effectLst/>
                <a:ea typeface="Calibri" panose="020F0502020204030204" pitchFamily="34" charset="0"/>
              </a:rPr>
              <a:t>10</a:t>
            </a:r>
            <a:endParaRPr lang="es-ES" baseline="30000" dirty="0">
              <a:ea typeface="Calibri" panose="020F0502020204030204" pitchFamily="34" charset="0"/>
            </a:endParaRPr>
          </a:p>
          <a:p>
            <a:pPr algn="just">
              <a:tabLst>
                <a:tab pos="450215" algn="l"/>
              </a:tabLst>
            </a:pPr>
            <a:endParaRPr lang="en-LB" dirty="0">
              <a:effectLst/>
              <a:ea typeface="Calibri" panose="020F0502020204030204" pitchFamily="34" charset="0"/>
            </a:endParaRPr>
          </a:p>
          <a:p>
            <a:pPr algn="just">
              <a:tabLst>
                <a:tab pos="450215" algn="l"/>
              </a:tabLst>
            </a:pPr>
            <a:r>
              <a:rPr lang="es-ES" dirty="0">
                <a:effectLst/>
                <a:ea typeface="Calibri" panose="020F0502020204030204" pitchFamily="34" charset="0"/>
              </a:rPr>
              <a:t>Siguiendo estos datos, en octubre de 2021 el periódico financiero polaco </a:t>
            </a:r>
            <a:r>
              <a:rPr lang="es-ES" dirty="0" err="1">
                <a:effectLst/>
                <a:ea typeface="Calibri" panose="020F0502020204030204" pitchFamily="34" charset="0"/>
              </a:rPr>
              <a:t>Gazeta</a:t>
            </a:r>
            <a:r>
              <a:rPr lang="es-ES" dirty="0">
                <a:effectLst/>
                <a:ea typeface="Calibri" panose="020F0502020204030204" pitchFamily="34" charset="0"/>
              </a:rPr>
              <a:t> Finansowa, publicó un informe titulado </a:t>
            </a:r>
            <a:r>
              <a:rPr lang="es-ES" i="1" dirty="0">
                <a:solidFill>
                  <a:schemeClr val="bg1"/>
                </a:solidFill>
                <a:effectLst/>
                <a:ea typeface="Calibri" panose="020F0502020204030204" pitchFamily="34" charset="0"/>
              </a:rPr>
              <a:t>"La perla de la empresa polaca"</a:t>
            </a:r>
            <a:r>
              <a:rPr lang="es-ES" dirty="0">
                <a:effectLst/>
                <a:ea typeface="Calibri" panose="020F0502020204030204" pitchFamily="34" charset="0"/>
              </a:rPr>
              <a:t> en el que en comparación con ediciones anteriores se puede observar un mayor número de mujeres en puestos de presidencia en sectores "masculinizados" como la construcción</a:t>
            </a:r>
            <a:r>
              <a:rPr lang="en-GB" dirty="0">
                <a:effectLst/>
                <a:ea typeface="Calibri" panose="020F0502020204030204" pitchFamily="34" charset="0"/>
              </a:rPr>
              <a:t>. </a:t>
            </a:r>
            <a:r>
              <a:rPr lang="en-GB" baseline="30000" dirty="0">
                <a:effectLst/>
                <a:ea typeface="Calibri" panose="020F0502020204030204" pitchFamily="34" charset="0"/>
              </a:rPr>
              <a:t>11</a:t>
            </a:r>
          </a:p>
          <a:p>
            <a:pPr algn="just">
              <a:tabLst>
                <a:tab pos="450215" algn="l"/>
              </a:tabLst>
            </a:pPr>
            <a:endParaRPr lang="en-GB" baseline="30000" dirty="0">
              <a:ea typeface="Calibri" panose="020F0502020204030204" pitchFamily="34" charset="0"/>
            </a:endParaRPr>
          </a:p>
          <a:p>
            <a:pPr algn="l"/>
            <a:r>
              <a:rPr lang="en-IE" sz="2200" b="1" dirty="0">
                <a:solidFill>
                  <a:schemeClr val="bg1"/>
                </a:solidFill>
                <a:cs typeface="Poppins SemiBold" pitchFamily="2" charset="77"/>
              </a:rPr>
              <a:t>1.3.2 </a:t>
            </a:r>
            <a:r>
              <a:rPr lang="en-IE" sz="2200" b="1" dirty="0" err="1">
                <a:solidFill>
                  <a:schemeClr val="bg1"/>
                </a:solidFill>
                <a:cs typeface="Poppins SemiBold" pitchFamily="2" charset="77"/>
              </a:rPr>
              <a:t>Irlanda</a:t>
            </a:r>
            <a:endParaRPr lang="en-LB" sz="2200" b="1" dirty="0">
              <a:solidFill>
                <a:schemeClr val="bg1"/>
              </a:solidFill>
              <a:cs typeface="Poppins SemiBold" pitchFamily="2" charset="77"/>
            </a:endParaRPr>
          </a:p>
          <a:p>
            <a:r>
              <a:rPr lang="en-IE" dirty="0">
                <a:effectLst/>
                <a:ea typeface="Calibri" panose="020F0502020204030204" pitchFamily="34" charset="0"/>
              </a:rPr>
              <a:t> </a:t>
            </a:r>
            <a:endParaRPr lang="en-LB" dirty="0">
              <a:effectLst/>
              <a:ea typeface="Calibri" panose="020F0502020204030204" pitchFamily="34" charset="0"/>
            </a:endParaRPr>
          </a:p>
          <a:p>
            <a:pPr algn="just"/>
            <a:r>
              <a:rPr lang="es-ES" dirty="0">
                <a:effectLst/>
                <a:ea typeface="Calibri" panose="020F0502020204030204" pitchFamily="34" charset="0"/>
              </a:rPr>
              <a:t>El documento de investigación de la Federación de la Industria de la Construcción en 2018 </a:t>
            </a:r>
            <a:r>
              <a:rPr lang="es-ES" i="1" dirty="0">
                <a:solidFill>
                  <a:schemeClr val="bg1"/>
                </a:solidFill>
                <a:effectLst/>
                <a:ea typeface="Calibri" panose="020F0502020204030204" pitchFamily="34" charset="0"/>
              </a:rPr>
              <a:t>"Las mujeres en la industria de la construcción" </a:t>
            </a:r>
            <a:r>
              <a:rPr lang="es-ES" dirty="0">
                <a:effectLst/>
                <a:ea typeface="Calibri" panose="020F0502020204030204" pitchFamily="34" charset="0"/>
              </a:rPr>
              <a:t>realizado por </a:t>
            </a:r>
            <a:r>
              <a:rPr lang="es-ES" dirty="0" err="1">
                <a:effectLst/>
                <a:ea typeface="Calibri" panose="020F0502020204030204" pitchFamily="34" charset="0"/>
              </a:rPr>
              <a:t>Accuracy</a:t>
            </a:r>
            <a:r>
              <a:rPr lang="es-ES" dirty="0">
                <a:effectLst/>
                <a:ea typeface="Calibri" panose="020F0502020204030204" pitchFamily="34" charset="0"/>
              </a:rPr>
              <a:t> Marketing </a:t>
            </a:r>
            <a:r>
              <a:rPr lang="es-ES" dirty="0" err="1">
                <a:effectLst/>
                <a:ea typeface="Calibri" panose="020F0502020204030204" pitchFamily="34" charset="0"/>
              </a:rPr>
              <a:t>Research</a:t>
            </a:r>
            <a:r>
              <a:rPr lang="es-ES" dirty="0">
                <a:effectLst/>
                <a:ea typeface="Calibri" panose="020F0502020204030204" pitchFamily="34" charset="0"/>
              </a:rPr>
              <a:t> aborda la necesidad de emplear a más mujeres para un sector de la construcción sostenible y competitivo</a:t>
            </a:r>
            <a:r>
              <a:rPr lang="en-IE" dirty="0">
                <a:effectLst/>
                <a:ea typeface="Calibri" panose="020F0502020204030204" pitchFamily="34" charset="0"/>
              </a:rPr>
              <a:t>. </a:t>
            </a:r>
            <a:r>
              <a:rPr lang="en-IE" baseline="30000" dirty="0">
                <a:effectLst/>
                <a:ea typeface="Calibri" panose="020F0502020204030204" pitchFamily="34" charset="0"/>
              </a:rPr>
              <a:t>12</a:t>
            </a:r>
            <a:endParaRPr lang="en-LB" baseline="30000" dirty="0">
              <a:effectLst/>
              <a:ea typeface="Calibri" panose="020F0502020204030204" pitchFamily="34" charset="0"/>
            </a:endParaRPr>
          </a:p>
          <a:p>
            <a:pPr algn="just"/>
            <a:r>
              <a:rPr lang="en-IE" dirty="0">
                <a:effectLst/>
                <a:ea typeface="Calibri" panose="020F0502020204030204" pitchFamily="34" charset="0"/>
              </a:rPr>
              <a:t> </a:t>
            </a:r>
            <a:endParaRPr lang="en-LB" dirty="0">
              <a:effectLst/>
              <a:ea typeface="Calibri" panose="020F0502020204030204" pitchFamily="34" charset="0"/>
            </a:endParaRPr>
          </a:p>
          <a:p>
            <a:pPr algn="just"/>
            <a:r>
              <a:rPr lang="es-ES" dirty="0">
                <a:effectLst/>
                <a:ea typeface="Calibri" panose="020F0502020204030204" pitchFamily="34" charset="0"/>
              </a:rPr>
              <a:t>La Federación de la Industria de la Construcción (CIF) ha descubierto que, por término medio, sólo 1 de cada 10 trabajadores de la construcción es mujer. Según la encuesta, en las obras el 99% de los trabajadores son hombres, mientras que fuera de ellas el 54% son hombres y el 46% mujeres. De las mujeres que trabajan en la construcción en puestos considerados "externos", la mayoría trabaja en administración, finanzas, recursos humanos y marketing.</a:t>
            </a:r>
          </a:p>
          <a:p>
            <a:pPr algn="just"/>
            <a:r>
              <a:rPr lang="en-IE" dirty="0">
                <a:effectLst/>
                <a:ea typeface="Calibri" panose="020F0502020204030204" pitchFamily="34" charset="0"/>
              </a:rPr>
              <a:t> </a:t>
            </a:r>
            <a:endParaRPr lang="en-LB" dirty="0">
              <a:effectLst/>
              <a:ea typeface="Calibri" panose="020F0502020204030204" pitchFamily="34" charset="0"/>
            </a:endParaRPr>
          </a:p>
          <a:p>
            <a:pPr algn="just"/>
            <a:r>
              <a:rPr lang="es-ES" dirty="0">
                <a:effectLst/>
                <a:ea typeface="Calibri" panose="020F0502020204030204" pitchFamily="34" charset="0"/>
              </a:rPr>
              <a:t>Como ha puesto de relieve la investigación del CIF, abordar el desequilibrio de género en la construcción tiene un papel destacado a la hora de abordar la posible escasez de cualificaciones en los próximos años. Cada vez es más evidente que si queremos conseguir los 35.000 trabajadores necesarios para resolver la crisis de la vivienda y los 116.000 millones de euros que entrarán en el sector a todos los niveles</a:t>
            </a:r>
            <a:r>
              <a:rPr lang="en-IE" dirty="0">
                <a:effectLst/>
                <a:ea typeface="Calibri" panose="020F0502020204030204" pitchFamily="34" charset="0"/>
              </a:rPr>
              <a:t>.</a:t>
            </a:r>
            <a:endParaRPr lang="en-LB" dirty="0">
              <a:effectLst/>
              <a:ea typeface="Calibri" panose="020F0502020204030204" pitchFamily="34" charset="0"/>
            </a:endParaRPr>
          </a:p>
          <a:p>
            <a:pPr algn="just"/>
            <a:r>
              <a:rPr lang="en-IE" dirty="0">
                <a:effectLst/>
                <a:ea typeface="Calibri" panose="020F0502020204030204" pitchFamily="34" charset="0"/>
              </a:rPr>
              <a:t> </a:t>
            </a:r>
            <a:endParaRPr lang="en-LB" dirty="0">
              <a:effectLst/>
              <a:ea typeface="Calibri" panose="020F0502020204030204" pitchFamily="34" charset="0"/>
            </a:endParaRPr>
          </a:p>
          <a:p>
            <a:pPr algn="just"/>
            <a:r>
              <a:rPr lang="es-ES" dirty="0">
                <a:effectLst/>
                <a:ea typeface="Calibri" panose="020F0502020204030204" pitchFamily="34" charset="0"/>
              </a:rPr>
              <a:t>Las empresas de la construcción tendrán que mejorar sus recursos de gestión, financieros, operativos, de marketing, tecnológicos y humanos para ofrecer una construcción moderna. Si las mujeres creen que esta industria no es para ellas, nunca alcanzaremos la ambición de las estrategias gubernamentales. En los últimos años, las profesiones de la construcción se han vuelto más familiares, más tecnológicas, más seguras, menos exigentes físicamente y cada vez más globales. Por tanto, el sector ofrece grandes oportunidades.</a:t>
            </a:r>
            <a:endParaRPr lang="en-US" baseline="30000" dirty="0"/>
          </a:p>
        </p:txBody>
      </p:sp>
      <p:sp>
        <p:nvSpPr>
          <p:cNvPr id="8" name="Text Placeholder 7">
            <a:extLst>
              <a:ext uri="{FF2B5EF4-FFF2-40B4-BE49-F238E27FC236}">
                <a16:creationId xmlns:a16="http://schemas.microsoft.com/office/drawing/2014/main" id="{73FD2B13-DDE7-E64C-8E70-5D089500AF3C}"/>
              </a:ext>
            </a:extLst>
          </p:cNvPr>
          <p:cNvSpPr>
            <a:spLocks noGrp="1"/>
          </p:cNvSpPr>
          <p:nvPr>
            <p:ph type="body" sz="quarter" idx="42"/>
          </p:nvPr>
        </p:nvSpPr>
        <p:spPr>
          <a:xfrm>
            <a:off x="1015999" y="552979"/>
            <a:ext cx="6118555" cy="486253"/>
          </a:xfrm>
          <a:prstGeom prst="rect">
            <a:avLst/>
          </a:prstGeom>
        </p:spPr>
        <p:txBody>
          <a:bodyPr/>
          <a:lstStyle/>
          <a:p>
            <a:pPr>
              <a:spcBef>
                <a:spcPts val="200"/>
              </a:spcBef>
            </a:pPr>
            <a:r>
              <a:rPr lang="en-IE" dirty="0"/>
              <a:t>1.3.1 Polonia</a:t>
            </a:r>
            <a:endParaRPr lang="en-LB" dirty="0"/>
          </a:p>
          <a:p>
            <a:endParaRPr lang="en-US" dirty="0"/>
          </a:p>
        </p:txBody>
      </p:sp>
      <p:sp>
        <p:nvSpPr>
          <p:cNvPr id="5" name="Text Placeholder 5">
            <a:extLst>
              <a:ext uri="{FF2B5EF4-FFF2-40B4-BE49-F238E27FC236}">
                <a16:creationId xmlns:a16="http://schemas.microsoft.com/office/drawing/2014/main" id="{808EE024-CCBC-2113-F608-EF598AAA4896}"/>
              </a:ext>
            </a:extLst>
          </p:cNvPr>
          <p:cNvSpPr txBox="1">
            <a:spLocks/>
          </p:cNvSpPr>
          <p:nvPr/>
        </p:nvSpPr>
        <p:spPr>
          <a:xfrm>
            <a:off x="539750" y="9975056"/>
            <a:ext cx="6590752" cy="645939"/>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9 </a:t>
            </a:r>
            <a:r>
              <a:rPr lang="en-IE" sz="900" dirty="0">
                <a:effectLst/>
                <a:latin typeface="Calibri" panose="020F0502020204030204" pitchFamily="34" charset="0"/>
                <a:ea typeface="Calibri" panose="020F0502020204030204" pitchFamily="34" charset="0"/>
                <a:cs typeface="Times New Roman" panose="02020603050405020304" pitchFamily="18" charset="0"/>
              </a:rPr>
              <a:t>Chamber of Civil Engineers, Poland (2021)</a:t>
            </a:r>
          </a:p>
          <a:p>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10 </a:t>
            </a:r>
            <a:r>
              <a:rPr lang="en-IE" sz="900" dirty="0">
                <a:effectLst/>
                <a:latin typeface="Calibri" panose="020F0502020204030204" pitchFamily="34" charset="0"/>
                <a:ea typeface="Calibri" panose="020F0502020204030204" pitchFamily="34" charset="0"/>
                <a:cs typeface="Times New Roman" panose="02020603050405020304" pitchFamily="18" charset="0"/>
              </a:rPr>
              <a:t>Eurostat, 2021</a:t>
            </a:r>
            <a:endParaRPr lang="en-LB" sz="900" dirty="0">
              <a:effectLst/>
              <a:latin typeface="Calibri" panose="020F0502020204030204" pitchFamily="34" charset="0"/>
              <a:ea typeface="Calibri" panose="020F0502020204030204" pitchFamily="34" charset="0"/>
              <a:cs typeface="Times New Roman" panose="02020603050405020304" pitchFamily="18" charset="0"/>
            </a:endParaRPr>
          </a:p>
          <a:p>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11</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s-ES" sz="900" dirty="0" err="1">
                <a:effectLst/>
                <a:latin typeface="Calibri" panose="020F0502020204030204" pitchFamily="34" charset="0"/>
                <a:ea typeface="Calibri" panose="020F0502020204030204" pitchFamily="34" charset="0"/>
                <a:cs typeface="Times New Roman" panose="02020603050405020304" pitchFamily="18" charset="0"/>
              </a:rPr>
              <a:t>Gazeta</a:t>
            </a:r>
            <a:r>
              <a:rPr lang="es-ES" sz="900" dirty="0">
                <a:effectLst/>
                <a:latin typeface="Calibri" panose="020F0502020204030204" pitchFamily="34" charset="0"/>
                <a:ea typeface="Calibri" panose="020F0502020204030204" pitchFamily="34" charset="0"/>
                <a:cs typeface="Times New Roman" panose="02020603050405020304" pitchFamily="18" charset="0"/>
              </a:rPr>
              <a:t> Finansowa, Informe Perla de la Empresa Polaca, octubre de 2021</a:t>
            </a:r>
          </a:p>
          <a:p>
            <a:r>
              <a:rPr lang="en-US" sz="900" baseline="30000" dirty="0">
                <a:effectLst/>
                <a:latin typeface="Calibri" panose="020F0502020204030204" pitchFamily="34" charset="0"/>
                <a:ea typeface="Calibri" panose="020F0502020204030204" pitchFamily="34" charset="0"/>
                <a:cs typeface="Times New Roman" panose="02020603050405020304" pitchFamily="18" charset="0"/>
              </a:rPr>
              <a:t>12</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r>
              <a:rPr lang="es-ES" sz="900" dirty="0">
                <a:effectLst/>
                <a:latin typeface="Calibri" panose="020F0502020204030204" pitchFamily="34" charset="0"/>
                <a:ea typeface="Calibri" panose="020F0502020204030204" pitchFamily="34" charset="0"/>
                <a:cs typeface="Times New Roman" panose="02020603050405020304" pitchFamily="18" charset="0"/>
              </a:rPr>
              <a:t>Mujeres en la industria de la construcción. (2018) </a:t>
            </a:r>
            <a:r>
              <a:rPr lang="es-ES" sz="900" dirty="0" err="1">
                <a:effectLst/>
                <a:latin typeface="Calibri" panose="020F0502020204030204" pitchFamily="34" charset="0"/>
                <a:ea typeface="Calibri" panose="020F0502020204030204" pitchFamily="34" charset="0"/>
                <a:cs typeface="Times New Roman" panose="02020603050405020304" pitchFamily="18" charset="0"/>
              </a:rPr>
              <a:t>Accuracy</a:t>
            </a:r>
            <a:r>
              <a:rPr lang="es-ES" sz="900" dirty="0">
                <a:effectLst/>
                <a:latin typeface="Calibri" panose="020F0502020204030204" pitchFamily="34" charset="0"/>
                <a:ea typeface="Calibri" panose="020F0502020204030204" pitchFamily="34" charset="0"/>
                <a:cs typeface="Times New Roman" panose="02020603050405020304" pitchFamily="18" charset="0"/>
              </a:rPr>
              <a:t> Marketing &amp; Federación de la Industria de la Construcción, Irlanda.</a:t>
            </a:r>
            <a:r>
              <a:rPr lang="en-US" sz="900" dirty="0">
                <a:effectLst/>
                <a:latin typeface="Calibri" panose="020F0502020204030204" pitchFamily="34" charset="0"/>
                <a:ea typeface="Calibri" panose="020F0502020204030204" pitchFamily="34" charset="0"/>
                <a:cs typeface="Times New Roman" panose="02020603050405020304" pitchFamily="18" charset="0"/>
              </a:rPr>
              <a:t>.</a:t>
            </a:r>
          </a:p>
          <a:p>
            <a:endParaRPr lang="en-LB" sz="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4664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F258CC6-F382-33D6-7249-CB83925C04A6}"/>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1" y="-11581"/>
            <a:ext cx="7559675" cy="4794596"/>
          </a:xfrm>
        </p:spPr>
      </p:pic>
      <p:sp>
        <p:nvSpPr>
          <p:cNvPr id="6" name="Slide Number Placeholder 5">
            <a:extLst>
              <a:ext uri="{FF2B5EF4-FFF2-40B4-BE49-F238E27FC236}">
                <a16:creationId xmlns:a16="http://schemas.microsoft.com/office/drawing/2014/main" id="{236FAA1A-85BD-C141-A661-1B2E6B8EF2AE}"/>
              </a:ext>
            </a:extLst>
          </p:cNvPr>
          <p:cNvSpPr>
            <a:spLocks noGrp="1"/>
          </p:cNvSpPr>
          <p:nvPr>
            <p:ph type="sldNum" sz="quarter" idx="4"/>
          </p:nvPr>
        </p:nvSpPr>
        <p:spPr/>
        <p:txBody>
          <a:bodyPr/>
          <a:lstStyle/>
          <a:p>
            <a:fld id="{CB2079F2-58AF-ED44-82D7-E04B2F6FD686}" type="slidenum">
              <a:rPr lang="en-US" smtClean="0"/>
              <a:pPr/>
              <a:t>21</a:t>
            </a:fld>
            <a:endParaRPr lang="en-US" dirty="0"/>
          </a:p>
        </p:txBody>
      </p:sp>
      <p:sp>
        <p:nvSpPr>
          <p:cNvPr id="7" name="Text Placeholder 6">
            <a:extLst>
              <a:ext uri="{FF2B5EF4-FFF2-40B4-BE49-F238E27FC236}">
                <a16:creationId xmlns:a16="http://schemas.microsoft.com/office/drawing/2014/main" id="{0706B2E8-8EB4-8B4F-9852-B8C61CEADE01}"/>
              </a:ext>
            </a:extLst>
          </p:cNvPr>
          <p:cNvSpPr>
            <a:spLocks noGrp="1"/>
          </p:cNvSpPr>
          <p:nvPr>
            <p:ph type="body" sz="quarter" idx="32"/>
          </p:nvPr>
        </p:nvSpPr>
        <p:spPr>
          <a:xfrm>
            <a:off x="560487" y="5098391"/>
            <a:ext cx="6526988" cy="393894"/>
          </a:xfrm>
          <a:prstGeom prst="rect">
            <a:avLst/>
          </a:prstGeom>
        </p:spPr>
        <p:txBody>
          <a:bodyPr numCol="1"/>
          <a:lstStyle/>
          <a:p>
            <a:r>
              <a:rPr lang="es-ES" dirty="0"/>
              <a:t>Nos queda mucho trabajo por hacer: aunque el 70% de las empresas reconoce que el sector necesita más mujeres, un bajo porcentaje cuenta con estructuras para lograrlo.  La encuesta del CIF mostró que el 85% de los encuestados creía que los modelos femeninos son importantes, tanto para las mujeres jóvenes en la industria como para las chicas jóvenes que están considerando sus opciones profesionales. Sin embargo, sólo el 4% de las empresas se comprometieron a facilitar activamente este aspecto.</a:t>
            </a:r>
          </a:p>
          <a:p>
            <a:r>
              <a:rPr lang="es-ES" dirty="0"/>
              <a:t> </a:t>
            </a:r>
          </a:p>
          <a:p>
            <a:r>
              <a:rPr lang="es-ES" dirty="0"/>
              <a:t>En resumen, en Irlanda el sector de la construcción sigue estando dominado por los hombres, con un porcentaje medio de hombres y mujeres estimado en el 89% y el 11%, respectivamente. Por otra parte, los hombres siguen ocupando los puestos de mayor responsabilidad dentro del sector y representan el 99% de los puestos in situ (</a:t>
            </a:r>
            <a:r>
              <a:rPr lang="es-ES" dirty="0" err="1"/>
              <a:t>ibid</a:t>
            </a:r>
            <a:r>
              <a:rPr lang="es-ES" dirty="0"/>
              <a:t>).</a:t>
            </a:r>
          </a:p>
          <a:p>
            <a:r>
              <a:rPr lang="es-ES" dirty="0"/>
              <a:t> </a:t>
            </a:r>
          </a:p>
          <a:p>
            <a:r>
              <a:rPr lang="es-ES" dirty="0"/>
              <a:t>En Irlanda, la falta de equilibrio entre hombres y mujeres es un problema reconocido en la industria, con un 72% que reconoce la escasez de mujeres en el sector y un 65% que está de acuerdo en que la industria se está perdiendo al no atraer a licenciadas. El bajo número de mujeres en la industria se considera producto de los estereotipos de género, una visión que impregna todos los niveles de la sociedad, incluida la educación primaria y secundaria.  Existe un amplio consenso sobre la necesidad de mejorar el equilibrio de género en el sector (</a:t>
            </a:r>
            <a:r>
              <a:rPr lang="es-ES" dirty="0" err="1"/>
              <a:t>ibid</a:t>
            </a:r>
            <a:r>
              <a:rPr lang="es-ES" dirty="0"/>
              <a:t>).</a:t>
            </a:r>
            <a:endParaRPr lang="en-US" dirty="0"/>
          </a:p>
        </p:txBody>
      </p:sp>
      <p:sp>
        <p:nvSpPr>
          <p:cNvPr id="2" name="Rectangle 1">
            <a:extLst>
              <a:ext uri="{FF2B5EF4-FFF2-40B4-BE49-F238E27FC236}">
                <a16:creationId xmlns:a16="http://schemas.microsoft.com/office/drawing/2014/main" id="{1475848F-814E-F614-F7C1-52C7D4F35A44}"/>
              </a:ext>
            </a:extLst>
          </p:cNvPr>
          <p:cNvSpPr/>
          <p:nvPr/>
        </p:nvSpPr>
        <p:spPr>
          <a:xfrm>
            <a:off x="0" y="1"/>
            <a:ext cx="7559675" cy="4783014"/>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7">
            <a:extLst>
              <a:ext uri="{FF2B5EF4-FFF2-40B4-BE49-F238E27FC236}">
                <a16:creationId xmlns:a16="http://schemas.microsoft.com/office/drawing/2014/main" id="{B4B87261-C15B-5ED1-66BA-5154AC52615E}"/>
              </a:ext>
            </a:extLst>
          </p:cNvPr>
          <p:cNvSpPr>
            <a:spLocks noGrp="1"/>
          </p:cNvSpPr>
          <p:nvPr>
            <p:ph type="body" sz="quarter" idx="42"/>
          </p:nvPr>
        </p:nvSpPr>
        <p:spPr>
          <a:xfrm>
            <a:off x="1015999" y="7936111"/>
            <a:ext cx="6118555" cy="486253"/>
          </a:xfrm>
          <a:prstGeom prst="rect">
            <a:avLst/>
          </a:prstGeom>
        </p:spPr>
        <p:txBody>
          <a:bodyPr/>
          <a:lstStyle/>
          <a:p>
            <a:pPr>
              <a:spcBef>
                <a:spcPts val="200"/>
              </a:spcBef>
            </a:pPr>
            <a:r>
              <a:rPr lang="en-IE" dirty="0"/>
              <a:t>1.3.3 </a:t>
            </a:r>
            <a:r>
              <a:rPr lang="en-IE" dirty="0" err="1"/>
              <a:t>España</a:t>
            </a:r>
            <a:endParaRPr lang="en-IE" dirty="0"/>
          </a:p>
          <a:p>
            <a:endParaRPr lang="en-US" dirty="0"/>
          </a:p>
        </p:txBody>
      </p:sp>
      <p:sp>
        <p:nvSpPr>
          <p:cNvPr id="4" name="Text Placeholder 6">
            <a:extLst>
              <a:ext uri="{FF2B5EF4-FFF2-40B4-BE49-F238E27FC236}">
                <a16:creationId xmlns:a16="http://schemas.microsoft.com/office/drawing/2014/main" id="{17D3F4FE-F74E-B66B-21B9-0BB2D99D557F}"/>
              </a:ext>
            </a:extLst>
          </p:cNvPr>
          <p:cNvSpPr txBox="1">
            <a:spLocks/>
          </p:cNvSpPr>
          <p:nvPr/>
        </p:nvSpPr>
        <p:spPr>
          <a:xfrm>
            <a:off x="560487" y="8498452"/>
            <a:ext cx="6526988" cy="393894"/>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r>
              <a:rPr lang="es-ES" dirty="0">
                <a:effectLst/>
                <a:ea typeface="Calibri" panose="020F0502020204030204" pitchFamily="34" charset="0"/>
              </a:rPr>
              <a:t>La presencia de la mujer en el sector español de la construcción siempre ha sido escasa, no superando el 10% de representación.  </a:t>
            </a:r>
          </a:p>
          <a:p>
            <a:pPr algn="just"/>
            <a:endParaRPr lang="es-ES" dirty="0">
              <a:effectLst/>
              <a:ea typeface="Calibri" panose="020F0502020204030204" pitchFamily="34" charset="0"/>
            </a:endParaRPr>
          </a:p>
          <a:p>
            <a:pPr algn="just"/>
            <a:r>
              <a:rPr lang="es-ES" dirty="0">
                <a:effectLst/>
                <a:ea typeface="Calibri" panose="020F0502020204030204" pitchFamily="34" charset="0"/>
              </a:rPr>
              <a:t>Aun así, según el último informe del Observatorio Español de la Industria de la Construcción</a:t>
            </a:r>
            <a:r>
              <a:rPr lang="en-GB" dirty="0">
                <a:effectLst/>
                <a:ea typeface="Calibri" panose="020F0502020204030204" pitchFamily="34" charset="0"/>
              </a:rPr>
              <a:t>,</a:t>
            </a:r>
            <a:r>
              <a:rPr lang="en-GB" baseline="30000" dirty="0">
                <a:effectLst/>
                <a:ea typeface="Calibri" panose="020F0502020204030204" pitchFamily="34" charset="0"/>
              </a:rPr>
              <a:t>13</a:t>
            </a:r>
            <a:r>
              <a:rPr lang="en-GB" dirty="0">
                <a:effectLst/>
                <a:ea typeface="Calibri" panose="020F0502020204030204" pitchFamily="34" charset="0"/>
              </a:rPr>
              <a:t> </a:t>
            </a:r>
            <a:r>
              <a:rPr lang="es-ES" dirty="0">
                <a:effectLst/>
                <a:ea typeface="Calibri" panose="020F0502020204030204" pitchFamily="34" charset="0"/>
              </a:rPr>
              <a:t>13 el número de mujeres afiliadas a la Seguridad Social que trabajan en el sector de la construcción fue de 147.337, lo que supuso un incremento de más de 7.000 mujeres respecto al año anterior. Se alcanzó así el mayor peso porcentual de mujeres trabajadoras en el sector desde 2016, con un 11,1% respecto al total de afiliados (</a:t>
            </a:r>
            <a:r>
              <a:rPr lang="es-ES" dirty="0" err="1">
                <a:effectLst/>
                <a:ea typeface="Calibri" panose="020F0502020204030204" pitchFamily="34" charset="0"/>
              </a:rPr>
              <a:t>ibídem</a:t>
            </a:r>
            <a:r>
              <a:rPr lang="es-ES" dirty="0">
                <a:effectLst/>
                <a:ea typeface="Calibri" panose="020F0502020204030204" pitchFamily="34" charset="0"/>
              </a:rPr>
              <a:t>).</a:t>
            </a:r>
            <a:endParaRPr lang="en-LB" dirty="0">
              <a:effectLst/>
              <a:ea typeface="Calibri" panose="020F0502020204030204" pitchFamily="34" charset="0"/>
            </a:endParaRPr>
          </a:p>
        </p:txBody>
      </p:sp>
      <p:sp>
        <p:nvSpPr>
          <p:cNvPr id="5" name="Text Placeholder 5">
            <a:extLst>
              <a:ext uri="{FF2B5EF4-FFF2-40B4-BE49-F238E27FC236}">
                <a16:creationId xmlns:a16="http://schemas.microsoft.com/office/drawing/2014/main" id="{F5A8DD63-04CB-D589-AA36-76624065275C}"/>
              </a:ext>
            </a:extLst>
          </p:cNvPr>
          <p:cNvSpPr txBox="1">
            <a:spLocks/>
          </p:cNvSpPr>
          <p:nvPr/>
        </p:nvSpPr>
        <p:spPr>
          <a:xfrm>
            <a:off x="539750" y="10134598"/>
            <a:ext cx="6590752" cy="557215"/>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ru-RU" sz="900" baseline="30000" dirty="0">
                <a:effectLst/>
                <a:ea typeface="Calibri" panose="020F0502020204030204" pitchFamily="34" charset="0"/>
              </a:rPr>
              <a:t>13</a:t>
            </a:r>
            <a:r>
              <a:rPr lang="en-IE" sz="900" baseline="30000" dirty="0">
                <a:effectLst/>
                <a:ea typeface="Calibri" panose="020F0502020204030204" pitchFamily="34" charset="0"/>
              </a:rPr>
              <a:t> </a:t>
            </a:r>
            <a:r>
              <a:rPr lang="es-ES" sz="900" dirty="0">
                <a:effectLst/>
                <a:latin typeface="Calibri" panose="020F0502020204030204" pitchFamily="34" charset="0"/>
                <a:ea typeface="Calibri" panose="020F0502020204030204" pitchFamily="34" charset="0"/>
                <a:cs typeface="Times New Roman" panose="02020603050405020304" pitchFamily="18" charset="0"/>
              </a:rPr>
              <a:t>Observatorio Español de la Construcción (2023): </a:t>
            </a:r>
            <a:r>
              <a:rPr lang="es-ES" sz="900" i="1" dirty="0">
                <a:effectLst/>
                <a:latin typeface="Calibri" panose="020F0502020204030204" pitchFamily="34" charset="0"/>
                <a:ea typeface="Calibri" panose="020F0502020204030204" pitchFamily="34" charset="0"/>
                <a:cs typeface="Times New Roman" panose="02020603050405020304" pitchFamily="18" charset="0"/>
              </a:rPr>
              <a:t>"La mujer en la construcción" 2022" </a:t>
            </a:r>
            <a:r>
              <a:rPr lang="en-GB"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https://www.observatoriodelaconstruccion.com/informes/detalle/mujeres-en-el-sector-de-la-construccion-2022#:~:text=En%20la%20edici%C3%B3n%202022%20del,este%20y%20otros%20datos%20de</a:t>
            </a:r>
            <a:r>
              <a:rPr lang="en-GB"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GB" sz="900" dirty="0" err="1">
                <a:effectLst/>
                <a:latin typeface="Calibri" panose="020F0502020204030204" pitchFamily="34" charset="0"/>
                <a:ea typeface="Calibri" panose="020F0502020204030204" pitchFamily="34" charset="0"/>
                <a:cs typeface="Times New Roman" panose="02020603050405020304" pitchFamily="18" charset="0"/>
              </a:rPr>
              <a:t>Consultado</a:t>
            </a:r>
            <a:r>
              <a:rPr lang="en-GB" sz="900" dirty="0">
                <a:effectLst/>
                <a:latin typeface="Calibri" panose="020F0502020204030204" pitchFamily="34" charset="0"/>
                <a:ea typeface="Calibri" panose="020F0502020204030204" pitchFamily="34" charset="0"/>
                <a:cs typeface="Times New Roman" panose="02020603050405020304" pitchFamily="18" charset="0"/>
              </a:rPr>
              <a:t> </a:t>
            </a:r>
            <a:r>
              <a:rPr lang="en-GB" sz="900" dirty="0" err="1">
                <a:effectLst/>
                <a:latin typeface="Calibri" panose="020F0502020204030204" pitchFamily="34" charset="0"/>
                <a:ea typeface="Calibri" panose="020F0502020204030204" pitchFamily="34" charset="0"/>
                <a:cs typeface="Times New Roman" panose="02020603050405020304" pitchFamily="18" charset="0"/>
              </a:rPr>
              <a:t>en</a:t>
            </a:r>
            <a:r>
              <a:rPr lang="en-GB" sz="900" dirty="0">
                <a:effectLst/>
                <a:latin typeface="Calibri" panose="020F0502020204030204" pitchFamily="34" charset="0"/>
                <a:ea typeface="Calibri" panose="020F0502020204030204" pitchFamily="34" charset="0"/>
                <a:cs typeface="Times New Roman" panose="02020603050405020304" pitchFamily="18" charset="0"/>
              </a:rPr>
              <a:t> Mayo de 2023</a:t>
            </a:r>
            <a:endParaRPr lang="en-LB" sz="900" dirty="0">
              <a:effectLst/>
              <a:latin typeface="Calibri" panose="020F0502020204030204" pitchFamily="34" charset="0"/>
              <a:ea typeface="Calibri" panose="020F0502020204030204" pitchFamily="34" charset="0"/>
              <a:cs typeface="Times New Roman" panose="02020603050405020304" pitchFamily="18" charset="0"/>
            </a:endParaRPr>
          </a:p>
          <a:p>
            <a:endParaRPr lang="en-LB" sz="900" b="1" dirty="0">
              <a:effectLst/>
              <a:ea typeface="Calibri" panose="020F0502020204030204" pitchFamily="34" charset="0"/>
            </a:endParaRPr>
          </a:p>
        </p:txBody>
      </p:sp>
    </p:spTree>
    <p:extLst>
      <p:ext uri="{BB962C8B-B14F-4D97-AF65-F5344CB8AC3E}">
        <p14:creationId xmlns:p14="http://schemas.microsoft.com/office/powerpoint/2010/main" val="3751257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30CEFB-0CC4-A78D-AEDD-4BB7722F0D6D}"/>
              </a:ext>
            </a:extLst>
          </p:cNvPr>
          <p:cNvSpPr/>
          <p:nvPr/>
        </p:nvSpPr>
        <p:spPr>
          <a:xfrm flipV="1">
            <a:off x="-1" y="390596"/>
            <a:ext cx="7559675" cy="3192754"/>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22</a:t>
            </a:fld>
            <a:endParaRPr lang="en-US" dirty="0"/>
          </a:p>
        </p:txBody>
      </p:sp>
      <p:sp>
        <p:nvSpPr>
          <p:cNvPr id="10" name="Text Placeholder 9">
            <a:extLst>
              <a:ext uri="{FF2B5EF4-FFF2-40B4-BE49-F238E27FC236}">
                <a16:creationId xmlns:a16="http://schemas.microsoft.com/office/drawing/2014/main" id="{1A3C892A-3794-DF41-8219-AB42AB6A80F8}"/>
              </a:ext>
            </a:extLst>
          </p:cNvPr>
          <p:cNvSpPr>
            <a:spLocks noGrp="1"/>
          </p:cNvSpPr>
          <p:nvPr>
            <p:ph type="body" sz="quarter" idx="32"/>
          </p:nvPr>
        </p:nvSpPr>
        <p:spPr>
          <a:xfrm>
            <a:off x="538294" y="4031763"/>
            <a:ext cx="6526988" cy="1548423"/>
          </a:xfrm>
          <a:prstGeom prst="rect">
            <a:avLst/>
          </a:prstGeom>
        </p:spPr>
        <p:txBody>
          <a:bodyPr/>
          <a:lstStyle/>
          <a:p>
            <a:r>
              <a:rPr lang="es-ES" dirty="0">
                <a:effectLst/>
                <a:ea typeface="Calibri" panose="020F0502020204030204" pitchFamily="34" charset="0"/>
              </a:rPr>
              <a:t>Los datos españoles, en comparación con otros años, son positivos, ya que la proporción de mujeres ha aumentado hasta el 11,1%; </a:t>
            </a:r>
            <a:r>
              <a:rPr lang="en-GB" baseline="30000" dirty="0">
                <a:effectLst/>
                <a:ea typeface="Calibri" panose="020F0502020204030204" pitchFamily="34" charset="0"/>
              </a:rPr>
              <a:t>14</a:t>
            </a:r>
            <a:r>
              <a:rPr lang="en-GB" dirty="0">
                <a:effectLst/>
                <a:ea typeface="Calibri" panose="020F0502020204030204" pitchFamily="34" charset="0"/>
              </a:rPr>
              <a:t> </a:t>
            </a:r>
            <a:r>
              <a:rPr lang="es-ES" dirty="0">
                <a:effectLst/>
                <a:ea typeface="Calibri" panose="020F0502020204030204" pitchFamily="34" charset="0"/>
              </a:rPr>
              <a:t>Sin embargo, muchas mujeres se concentran en puestos administrativos y en profesiones que requieren estudios superiores. Existe una dificultad para incorporar a las mujeres a los puestos de trabajo en la construcción. Además, la construcción española no tiene referentes femeninos visibles.  Debido a lo anterior, la mayoría de las mujeres trabajan en empresas grandes o medianas, donde hay más puestos administrativos, ya que suele ser más difícil para las mujeres incorporarse a las pymes y microempresas.  Por otro lado, existe una ausencia de mujeres formadoras, lo que dificulta la labor de inclusión e integración de las mujeres en el sector, intensificando la percepción de ser un sector enteramente masculino (</a:t>
            </a:r>
            <a:r>
              <a:rPr lang="es-ES" dirty="0" err="1">
                <a:effectLst/>
                <a:ea typeface="Calibri" panose="020F0502020204030204" pitchFamily="34" charset="0"/>
              </a:rPr>
              <a:t>ibid</a:t>
            </a:r>
            <a:r>
              <a:rPr lang="es-ES" dirty="0">
                <a:effectLst/>
                <a:ea typeface="Calibri" panose="020F0502020204030204" pitchFamily="34" charset="0"/>
              </a:rPr>
              <a:t>).</a:t>
            </a:r>
            <a:endParaRPr lang="en-LB" dirty="0">
              <a:effectLst/>
              <a:ea typeface="Calibri" panose="020F0502020204030204" pitchFamily="34" charset="0"/>
            </a:endParaRPr>
          </a:p>
        </p:txBody>
      </p:sp>
      <p:sp>
        <p:nvSpPr>
          <p:cNvPr id="2" name="Text Placeholder 5">
            <a:extLst>
              <a:ext uri="{FF2B5EF4-FFF2-40B4-BE49-F238E27FC236}">
                <a16:creationId xmlns:a16="http://schemas.microsoft.com/office/drawing/2014/main" id="{923EFCAC-4A4C-95F4-4F2B-30C7240305D0}"/>
              </a:ext>
            </a:extLst>
          </p:cNvPr>
          <p:cNvSpPr txBox="1">
            <a:spLocks/>
          </p:cNvSpPr>
          <p:nvPr/>
        </p:nvSpPr>
        <p:spPr>
          <a:xfrm>
            <a:off x="539750" y="9712570"/>
            <a:ext cx="6590752" cy="870325"/>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ru-RU" sz="900" baseline="30000" dirty="0">
                <a:effectLst/>
                <a:ea typeface="Calibri" panose="020F0502020204030204" pitchFamily="34" charset="0"/>
              </a:rPr>
              <a:t>1</a:t>
            </a:r>
            <a:r>
              <a:rPr lang="en-US" sz="900" baseline="30000" dirty="0">
                <a:effectLst/>
                <a:ea typeface="Calibri" panose="020F0502020204030204" pitchFamily="34" charset="0"/>
              </a:rPr>
              <a:t>4</a:t>
            </a:r>
            <a:r>
              <a:rPr lang="en-IE" sz="900" baseline="30000" dirty="0">
                <a:effectLst/>
                <a:ea typeface="Calibri" panose="020F0502020204030204" pitchFamily="34" charset="0"/>
              </a:rPr>
              <a:t> </a:t>
            </a:r>
            <a:r>
              <a:rPr lang="es-ES" sz="900" dirty="0">
                <a:effectLst/>
                <a:latin typeface="Calibri" panose="020F0502020204030204" pitchFamily="34" charset="0"/>
                <a:ea typeface="Calibri" panose="020F0502020204030204" pitchFamily="34" charset="0"/>
                <a:cs typeface="Times New Roman" panose="02020603050405020304" pitchFamily="18" charset="0"/>
              </a:rPr>
              <a:t>Observatorio Español de la Construcción (2023): </a:t>
            </a:r>
            <a:r>
              <a:rPr lang="es-ES" sz="900" i="1" dirty="0">
                <a:effectLst/>
                <a:latin typeface="Calibri" panose="020F0502020204030204" pitchFamily="34" charset="0"/>
                <a:ea typeface="Calibri" panose="020F0502020204030204" pitchFamily="34" charset="0"/>
                <a:cs typeface="Times New Roman" panose="02020603050405020304" pitchFamily="18" charset="0"/>
              </a:rPr>
              <a:t>"La mujer en la construcción 2022" </a:t>
            </a:r>
            <a:r>
              <a:rPr lang="en-IE"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https://www.observatoriodelaconstruccion.com/informes/detalle/mujeres-en-el-sector-de-la-construccion-2022#:~:text=En%20la%20edici%C3%B3n%202022%20del,este%20y%20otros%20datos%20de</a:t>
            </a:r>
            <a:r>
              <a:rPr lang="en-IE"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pag</a:t>
            </a:r>
            <a:r>
              <a:rPr lang="en-IE" sz="900" dirty="0">
                <a:effectLst/>
                <a:latin typeface="Calibri" panose="020F0502020204030204" pitchFamily="34" charset="0"/>
                <a:ea typeface="Calibri" panose="020F0502020204030204" pitchFamily="34" charset="0"/>
                <a:cs typeface="Times New Roman" panose="02020603050405020304" pitchFamily="18" charset="0"/>
              </a:rPr>
              <a:t> 12,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Consutado</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en</a:t>
            </a:r>
            <a:r>
              <a:rPr lang="en-IE" sz="900" dirty="0">
                <a:effectLst/>
                <a:latin typeface="Calibri" panose="020F0502020204030204" pitchFamily="34" charset="0"/>
                <a:ea typeface="Calibri" panose="020F0502020204030204" pitchFamily="34" charset="0"/>
                <a:cs typeface="Times New Roman" panose="02020603050405020304" pitchFamily="18" charset="0"/>
              </a:rPr>
              <a:t> Mayo de 2023</a:t>
            </a:r>
          </a:p>
          <a:p>
            <a:pPr algn="l"/>
            <a:r>
              <a:rPr lang="en-IE" sz="900" u="sng" baseline="30000" dirty="0">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15</a:t>
            </a:r>
            <a:r>
              <a:rPr lang="en-IE" sz="900" u="sng" baseline="30000" dirty="0">
                <a:solidFill>
                  <a:srgbClr val="6B9F25"/>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IE" sz="900" b="1" u="sng" dirty="0">
                <a:solidFill>
                  <a:srgbClr val="7CD0E4"/>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https://www.sueddeutsche.de/geld/berufswahl-frau-am-bau-1.5033545</a:t>
            </a:r>
            <a:r>
              <a:rPr lang="en-LB" sz="900" b="1" dirty="0">
                <a:solidFill>
                  <a:srgbClr val="7CD0E4"/>
                </a:solidFill>
                <a:effectLst/>
              </a:rPr>
              <a:t> </a:t>
            </a:r>
            <a:endParaRPr lang="en-IE"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IE" sz="900" u="sng" baseline="30000" dirty="0">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16</a:t>
            </a:r>
            <a:r>
              <a:rPr lang="en-IE" sz="900" b="1" u="sng" baseline="30000" dirty="0">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a:t>
            </a:r>
            <a:r>
              <a:rPr lang="en-IE" sz="900" b="1" u="sng" dirty="0">
                <a:solidFill>
                  <a:srgbClr val="7CD0E4"/>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http://bauhandwerkerinnen.de/geschichte/geschichte.htm</a:t>
            </a:r>
            <a:endParaRPr lang="en-IE" sz="900" b="1" u="sng" dirty="0">
              <a:solidFill>
                <a:srgbClr val="7CD0E4"/>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17 </a:t>
            </a:r>
            <a:r>
              <a:rPr lang="en-IE" sz="900" dirty="0">
                <a:effectLst/>
                <a:latin typeface="Calibri" panose="020F0502020204030204" pitchFamily="34" charset="0"/>
                <a:ea typeface="Calibri" panose="020F0502020204030204" pitchFamily="34" charset="0"/>
                <a:cs typeface="Times New Roman" panose="02020603050405020304" pitchFamily="18" charset="0"/>
              </a:rPr>
              <a:t>(</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Agencia</a:t>
            </a:r>
            <a:r>
              <a:rPr lang="en-IE" sz="900" dirty="0">
                <a:effectLst/>
                <a:latin typeface="Calibri" panose="020F0502020204030204" pitchFamily="34" charset="0"/>
                <a:ea typeface="Calibri" panose="020F0502020204030204" pitchFamily="34" charset="0"/>
                <a:cs typeface="Times New Roman" panose="02020603050405020304" pitchFamily="18" charset="0"/>
              </a:rPr>
              <a:t> Federal de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Empleo</a:t>
            </a:r>
            <a:r>
              <a:rPr lang="en-IE" sz="900" dirty="0">
                <a:effectLst/>
                <a:latin typeface="Calibri" panose="020F0502020204030204" pitchFamily="34" charset="0"/>
                <a:ea typeface="Calibri" panose="020F0502020204030204" pitchFamily="34" charset="0"/>
                <a:cs typeface="Times New Roman" panose="02020603050405020304" pitchFamily="18" charset="0"/>
              </a:rPr>
              <a:t>, 2023)</a:t>
            </a:r>
            <a:endParaRPr lang="en-LB"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LB" sz="900" dirty="0">
              <a:effectLst/>
              <a:latin typeface="Calibri" panose="020F0502020204030204" pitchFamily="34" charset="0"/>
              <a:ea typeface="Calibri" panose="020F0502020204030204" pitchFamily="34" charset="0"/>
              <a:cs typeface="Times New Roman" panose="02020603050405020304" pitchFamily="18" charset="0"/>
            </a:endParaRPr>
          </a:p>
          <a:p>
            <a:endParaRPr lang="en-LB" sz="900" b="1" dirty="0">
              <a:effectLst/>
              <a:ea typeface="Calibri" panose="020F0502020204030204" pitchFamily="34" charset="0"/>
            </a:endParaRPr>
          </a:p>
        </p:txBody>
      </p:sp>
      <p:sp>
        <p:nvSpPr>
          <p:cNvPr id="9" name="Text Placeholder 9">
            <a:extLst>
              <a:ext uri="{FF2B5EF4-FFF2-40B4-BE49-F238E27FC236}">
                <a16:creationId xmlns:a16="http://schemas.microsoft.com/office/drawing/2014/main" id="{E7108921-3C07-8CEF-C722-ED71FD3B57AD}"/>
              </a:ext>
            </a:extLst>
          </p:cNvPr>
          <p:cNvSpPr txBox="1">
            <a:spLocks/>
          </p:cNvSpPr>
          <p:nvPr/>
        </p:nvSpPr>
        <p:spPr>
          <a:xfrm>
            <a:off x="561740" y="585177"/>
            <a:ext cx="6526988" cy="2228361"/>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ea typeface="Calibri" panose="020F0502020204030204" pitchFamily="34" charset="0"/>
              </a:rPr>
              <a:t>En cuanto al sector en general, se ha detectado un crecimiento del 3,5% de trabajadores respecto a 2021, donde en el caso de las mujeres aumentó un 5,5%. Además, las mujeres del sector trabajan con mayor frecuencia con contratos indefinidos y a tiempo completo en España, destacando que 7 de cada 10 trabajadores son por cuenta ajena y el resto autónomos. Si comparamos estos datos, el número de mujeres autónomas en España que trabajan en el sector de la construcción es casi el doble que en otros sectores, un 26,7% frente a un 13,8% (</a:t>
            </a:r>
            <a:r>
              <a:rPr lang="es-ES" dirty="0" err="1">
                <a:ea typeface="Calibri" panose="020F0502020204030204" pitchFamily="34" charset="0"/>
              </a:rPr>
              <a:t>ibid</a:t>
            </a:r>
            <a:r>
              <a:rPr lang="es-ES" dirty="0">
                <a:ea typeface="Calibri" panose="020F0502020204030204" pitchFamily="34" charset="0"/>
              </a:rPr>
              <a:t>).</a:t>
            </a:r>
          </a:p>
          <a:p>
            <a:r>
              <a:rPr lang="en-GB" dirty="0">
                <a:ea typeface="Calibri" panose="020F0502020204030204" pitchFamily="34" charset="0"/>
              </a:rPr>
              <a:t> </a:t>
            </a:r>
            <a:endParaRPr lang="en-LB" dirty="0">
              <a:ea typeface="Calibri" panose="020F0502020204030204" pitchFamily="34" charset="0"/>
            </a:endParaRPr>
          </a:p>
          <a:p>
            <a:r>
              <a:rPr lang="es-ES" dirty="0">
                <a:ea typeface="Calibri" panose="020F0502020204030204" pitchFamily="34" charset="0"/>
              </a:rPr>
              <a:t>También hay que señalar que las actividades más desarrolladas por las mujeres en el sector son las actividades relacionadas con la construcción especializada, donde se encuentran la mitad de las mujeres españolas que trabajan en el sector, un 51,2%, y la construcción de edificios, donde se encuentran el 44,7% de las mujeres. Las mujeres en actividades relacionadas con la ingeniería civil representan el 4,1% (</a:t>
            </a:r>
            <a:r>
              <a:rPr lang="es-ES" dirty="0" err="1">
                <a:ea typeface="Calibri" panose="020F0502020204030204" pitchFamily="34" charset="0"/>
              </a:rPr>
              <a:t>ibid</a:t>
            </a:r>
            <a:r>
              <a:rPr lang="es-ES" dirty="0">
                <a:ea typeface="Calibri" panose="020F0502020204030204" pitchFamily="34" charset="0"/>
              </a:rPr>
              <a:t>).</a:t>
            </a:r>
          </a:p>
          <a:p>
            <a:endParaRPr lang="en-GB" dirty="0">
              <a:ea typeface="Calibri" panose="020F0502020204030204" pitchFamily="34" charset="0"/>
            </a:endParaRPr>
          </a:p>
          <a:p>
            <a:r>
              <a:rPr lang="es-ES" dirty="0">
                <a:effectLst/>
                <a:ea typeface="Calibri" panose="020F0502020204030204" pitchFamily="34" charset="0"/>
              </a:rPr>
              <a:t>Por otro lado, el porcentaje de mujeres con estudios superiores es el más alto en el sector de la construcción con un 62,3% frente al 53% del sector español, y 9 de cada 10 mujeres que trabajan en el sector son de nacionalidad española.  Podemos concluir indicando que el sector de la construcción sigue siendo un sector muy masculinizado en España, que sin embargo está tomando conciencia de la situación y está adoptando medidas inclusivas e integradoras (</a:t>
            </a:r>
            <a:r>
              <a:rPr lang="es-ES" dirty="0" err="1">
                <a:effectLst/>
                <a:ea typeface="Calibri" panose="020F0502020204030204" pitchFamily="34" charset="0"/>
              </a:rPr>
              <a:t>ibid</a:t>
            </a:r>
            <a:r>
              <a:rPr lang="es-ES" dirty="0">
                <a:effectLst/>
                <a:ea typeface="Calibri" panose="020F0502020204030204" pitchFamily="34" charset="0"/>
              </a:rPr>
              <a:t>).</a:t>
            </a:r>
            <a:endParaRPr lang="en-LB" dirty="0">
              <a:ea typeface="Calibri" panose="020F0502020204030204" pitchFamily="34" charset="0"/>
            </a:endParaRPr>
          </a:p>
        </p:txBody>
      </p:sp>
      <p:sp>
        <p:nvSpPr>
          <p:cNvPr id="15" name="Text Placeholder 7">
            <a:extLst>
              <a:ext uri="{FF2B5EF4-FFF2-40B4-BE49-F238E27FC236}">
                <a16:creationId xmlns:a16="http://schemas.microsoft.com/office/drawing/2014/main" id="{B4B87261-C15B-5ED1-66BA-5154AC52615E}"/>
              </a:ext>
            </a:extLst>
          </p:cNvPr>
          <p:cNvSpPr>
            <a:spLocks noGrp="1"/>
          </p:cNvSpPr>
          <p:nvPr/>
        </p:nvSpPr>
        <p:spPr>
          <a:xfrm>
            <a:off x="948316" y="5757647"/>
            <a:ext cx="6118555" cy="486253"/>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1.3.4 </a:t>
            </a:r>
            <a:r>
              <a:rPr lang="en-IE" dirty="0" err="1"/>
              <a:t>Alemania</a:t>
            </a:r>
            <a:endParaRPr lang="en-IE" dirty="0"/>
          </a:p>
          <a:p>
            <a:endParaRPr lang="en-US" dirty="0"/>
          </a:p>
        </p:txBody>
      </p:sp>
      <p:sp>
        <p:nvSpPr>
          <p:cNvPr id="16" name="Text Placeholder 6">
            <a:extLst>
              <a:ext uri="{FF2B5EF4-FFF2-40B4-BE49-F238E27FC236}">
                <a16:creationId xmlns:a16="http://schemas.microsoft.com/office/drawing/2014/main" id="{17D3F4FE-F74E-B66B-21B9-0BB2D99D557F}"/>
              </a:ext>
            </a:extLst>
          </p:cNvPr>
          <p:cNvSpPr txBox="1">
            <a:spLocks/>
          </p:cNvSpPr>
          <p:nvPr/>
        </p:nvSpPr>
        <p:spPr>
          <a:xfrm>
            <a:off x="492804" y="6330620"/>
            <a:ext cx="6526988" cy="1175327"/>
          </a:xfrm>
          <a:prstGeom prst="rect">
            <a:avLst/>
          </a:prstGeom>
        </p:spPr>
        <p:txBody>
          <a:bodyPr numCol="1" spcCol="288000" anchor="t">
            <a:noAutofit/>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just">
              <a:tabLst>
                <a:tab pos="450215" algn="l"/>
              </a:tabLst>
            </a:pPr>
            <a:r>
              <a:rPr lang="es-E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Históricamente, en Alemania también se excluía cada vez más y de forma sistemática a las mujeres de la construcción en las zonas occidentales, a diferencia de lo que ocurría en las orientales.  En Alemania, las mujeres sólo pueden trabajar en la construcción desde hace 26 años. También tiene mucho que ver con la historia.  Hasta 1994, en los antiguos Estados federados seguía vigente la banda de empleo femenino en el sector de la construcción, que databa de 120 años</a:t>
            </a:r>
            <a:r>
              <a:rPr lang="en-I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IE" sz="11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a:t>
            </a:r>
            <a:r>
              <a:rPr lang="en-I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 trabajo en las obras es demasiado pesado y sucio. Sólo en la RDA se permitía a las mujeres manejar grúas y otra maquinaria de construcción. Una realidad de Alemania Oriental que se contrarrestó con clausuras y prejuicios en Occidente tras la reunificación.</a:t>
            </a:r>
            <a:r>
              <a:rPr lang="en-I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11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16</a:t>
            </a:r>
          </a:p>
          <a:p>
            <a:pPr algn="just">
              <a:tabLst>
                <a:tab pos="450215" algn="l"/>
              </a:tabLst>
            </a:pPr>
            <a:endParaRPr lang="en-IE" sz="11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tabLst>
                <a:tab pos="450215" algn="l"/>
              </a:tabLst>
            </a:pPr>
            <a:r>
              <a:rPr lang="es-E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Mientras que en 2010 era inferior al 10%, el número de mujeres en el sector alemán de la construcción ha crecido hasta situarse en torno al 15%. </a:t>
            </a:r>
            <a:r>
              <a:rPr lang="en-IE" sz="11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17</a:t>
            </a:r>
            <a:r>
              <a:rPr lang="en-I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También en otros países occidentales la proporción de mujeres en la construcción se mueve a un nivel similar. Aunque su número aumenta lentamente, aunque de forma constante, en los distintos departamentos, la tasa de empleo de las trabajadoras puede diferir mucho de unos a otros. Según la Oficina Federal de Estadística, en 2023, las mujeres se encuentran más a menudo en la construcción en los campos de la arquitectura, la ingeniería civil, la pintura o en la topografía y la cartografía.  Aquí a veces representan más de una cuarta parte de la mano de obra existente. La tendencia de las profesiones de la construcción con cualificaciones superiores sigue siendo positiva, como muestra un vistazo a las universidades y escuelas técnicas superiores. En arquitectura, más de la mitad de los titulados en toda Alemania son mujeres. Alrededor de un tercio de los estudiantes de ingeniería civil son mujeres.  La situación es diferente en los oficios cualificados. En sectores como la ingeniería civil, la carpintería o el revestimiento de suelos, la proporción de mujeres empleadas oscila apenas entre el 1% y el 3% (</a:t>
            </a:r>
            <a:r>
              <a:rPr lang="es-E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ibid</a:t>
            </a:r>
            <a:r>
              <a:rPr lang="es-E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L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3783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23</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334963" y="2014868"/>
            <a:ext cx="3630981" cy="8588524"/>
          </a:xfrm>
          <a:prstGeom prst="rect">
            <a:avLst/>
          </a:prstGeom>
        </p:spPr>
        <p:txBody>
          <a:bodyPr/>
          <a:lstStyle/>
          <a:p>
            <a:pPr algn="just"/>
            <a:r>
              <a:rPr lang="es-ES" dirty="0">
                <a:effectLst/>
                <a:ea typeface="Calibri" panose="020F0502020204030204" pitchFamily="34" charset="0"/>
              </a:rPr>
              <a:t>Según los últimos datos disponibles del informe </a:t>
            </a:r>
            <a:r>
              <a:rPr lang="es-ES" i="1" dirty="0">
                <a:solidFill>
                  <a:schemeClr val="bg1"/>
                </a:solidFill>
                <a:effectLst/>
                <a:ea typeface="Calibri" panose="020F0502020204030204" pitchFamily="34" charset="0"/>
              </a:rPr>
              <a:t>"Empleo por industria, ocupación, sexo y región" </a:t>
            </a:r>
            <a:r>
              <a:rPr lang="es-ES" dirty="0">
                <a:effectLst/>
                <a:ea typeface="Calibri" panose="020F0502020204030204" pitchFamily="34" charset="0"/>
              </a:rPr>
              <a:t>de </a:t>
            </a:r>
            <a:r>
              <a:rPr lang="es-ES" dirty="0" err="1">
                <a:effectLst/>
                <a:ea typeface="Calibri" panose="020F0502020204030204" pitchFamily="34" charset="0"/>
              </a:rPr>
              <a:t>Statistics</a:t>
            </a:r>
            <a:r>
              <a:rPr lang="es-ES" dirty="0">
                <a:effectLst/>
                <a:ea typeface="Calibri" panose="020F0502020204030204" pitchFamily="34" charset="0"/>
              </a:rPr>
              <a:t> Denmark para 2020, las mujeres representaban el 17,3% de la mano de obra del sector de la construcción en Dinamarca. Esto corresponde a un total de 19.400 mujeres de una plantilla total de 111.800 trabajadores. Cabe señalar que esta cifra ha ido aumentando gradualmente a lo largo de la última década, pero sigue existiendo un importante desequilibrio entre hombres y mujeres en el sector</a:t>
            </a:r>
            <a:r>
              <a:rPr lang="en-IE" dirty="0">
                <a:effectLst/>
                <a:ea typeface="Calibri" panose="020F0502020204030204" pitchFamily="34" charset="0"/>
              </a:rPr>
              <a:t>.</a:t>
            </a:r>
            <a:r>
              <a:rPr lang="en-IE" baseline="30000" dirty="0">
                <a:effectLst/>
                <a:ea typeface="Calibri" panose="020F0502020204030204" pitchFamily="34" charset="0"/>
              </a:rPr>
              <a:t>19</a:t>
            </a:r>
            <a:endParaRPr lang="en-LB" baseline="30000" dirty="0">
              <a:effectLst/>
              <a:ea typeface="Calibri" panose="020F0502020204030204" pitchFamily="34" charset="0"/>
            </a:endParaRPr>
          </a:p>
          <a:p>
            <a:pPr algn="just"/>
            <a:r>
              <a:rPr lang="en-IE" dirty="0">
                <a:effectLst/>
                <a:ea typeface="Calibri" panose="020F0502020204030204" pitchFamily="34" charset="0"/>
              </a:rPr>
              <a:t> </a:t>
            </a:r>
            <a:endParaRPr lang="en-LB" dirty="0">
              <a:effectLst/>
              <a:ea typeface="Calibri" panose="020F0502020204030204" pitchFamily="34" charset="0"/>
            </a:endParaRPr>
          </a:p>
          <a:p>
            <a:pPr algn="just"/>
            <a:r>
              <a:rPr lang="es-ES" dirty="0">
                <a:effectLst/>
                <a:ea typeface="Calibri" panose="020F0502020204030204" pitchFamily="34" charset="0"/>
              </a:rPr>
              <a:t>Como muchos países, Dinamarca ha sido históricamente una industria dominada por los hombres, con un bajo número de mujeres trabajando en la construcción. Sin embargo, en la última década ha aumentado la concienciación sobre la necesidad de abordar la desigualdad de género en el sector y promover una mayor diversidad e inclusión. El sector de la construcción en Dinamarca se enfrenta a varios retos a la hora de atraer y retener a las mujeres. Entre ellos, la percepción de que el sector está dominado por los hombres y no es especialmente acogedor para las mujeres, la falta de modelos femeninos y la preocupación por la seguridad en las obras.</a:t>
            </a:r>
          </a:p>
          <a:p>
            <a:pPr algn="just"/>
            <a:r>
              <a:rPr lang="en-IE" dirty="0">
                <a:effectLst/>
                <a:ea typeface="Calibri" panose="020F0502020204030204" pitchFamily="34" charset="0"/>
              </a:rPr>
              <a:t> </a:t>
            </a:r>
            <a:endParaRPr lang="en-LB" dirty="0">
              <a:effectLst/>
              <a:ea typeface="Calibri" panose="020F0502020204030204" pitchFamily="34" charset="0"/>
            </a:endParaRPr>
          </a:p>
          <a:p>
            <a:pPr algn="just"/>
            <a:r>
              <a:rPr lang="es-ES" dirty="0">
                <a:effectLst/>
                <a:ea typeface="Calibri" panose="020F0502020204030204" pitchFamily="34" charset="0"/>
              </a:rPr>
              <a:t>Además, las exigencias físicas de muchos trabajos de la construcción pueden considerarse menos atractivas para las mujeres, aunque esta percepción está cambiando a medida que se introducen nuevas tecnologías y métodos de trabajo. Para hacer frente a estos retos, en Dinamarca se han introducido algunas iniciativas para animar a más mujeres a entrar en el sector de la construcción. Entre ellas se incluyen campañas de contratación específicas, programas de formación y educación para mujeres y esfuerzos para promover el sector como una opción profesional viable para las mujeres. También se están realizando esfuerzos para mejorar las condiciones de trabajo y la seguridad en las obras de construcción para que sean más acogedoras para todos los trabajadores, independientemente de su sexo. A pesar de estos esfuerzos, aún queda mucho camino por recorrer para alcanzar el equilibrio de género en la industria danesa de la construcción. Sin embargo, cada vez se reconocen más los beneficios de una mano de obra más diversa e integradora, y existe el compromiso de seguir promoviendo una mayor igualdad de género en el sector (</a:t>
            </a:r>
            <a:r>
              <a:rPr lang="es-ES" dirty="0" err="1">
                <a:effectLst/>
                <a:ea typeface="Calibri" panose="020F0502020204030204" pitchFamily="34" charset="0"/>
              </a:rPr>
              <a:t>ibid</a:t>
            </a:r>
            <a:r>
              <a:rPr lang="es-ES" dirty="0">
                <a:effectLst/>
                <a:ea typeface="Calibri" panose="020F0502020204030204" pitchFamily="34" charset="0"/>
              </a:rPr>
              <a:t>).</a:t>
            </a:r>
            <a:endParaRPr lang="en-LB" dirty="0">
              <a:effectLst/>
              <a:ea typeface="Calibri" panose="020F0502020204030204" pitchFamily="34" charset="0"/>
            </a:endParaRPr>
          </a:p>
        </p:txBody>
      </p:sp>
      <p:sp>
        <p:nvSpPr>
          <p:cNvPr id="8" name="Text Placeholder 7">
            <a:extLst>
              <a:ext uri="{FF2B5EF4-FFF2-40B4-BE49-F238E27FC236}">
                <a16:creationId xmlns:a16="http://schemas.microsoft.com/office/drawing/2014/main" id="{9B8EE149-95F3-F346-91FE-FE3B2A4777B4}"/>
              </a:ext>
            </a:extLst>
          </p:cNvPr>
          <p:cNvSpPr>
            <a:spLocks noGrp="1"/>
          </p:cNvSpPr>
          <p:nvPr>
            <p:ph type="body" sz="quarter" idx="42"/>
          </p:nvPr>
        </p:nvSpPr>
        <p:spPr>
          <a:xfrm>
            <a:off x="1003299" y="574143"/>
            <a:ext cx="6438901" cy="1051458"/>
          </a:xfrm>
          <a:prstGeom prst="rect">
            <a:avLst/>
          </a:prstGeom>
        </p:spPr>
        <p:txBody>
          <a:bodyPr/>
          <a:lstStyle/>
          <a:p>
            <a:pPr>
              <a:spcBef>
                <a:spcPts val="200"/>
              </a:spcBef>
            </a:pPr>
            <a:r>
              <a:rPr lang="en-IE" dirty="0"/>
              <a:t>1.3.5 </a:t>
            </a:r>
            <a:r>
              <a:rPr lang="en-IE" dirty="0" err="1"/>
              <a:t>Dinamarca</a:t>
            </a:r>
            <a:endParaRPr lang="en-LB" dirty="0"/>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114800" y="1777998"/>
            <a:ext cx="3444875" cy="7937501"/>
          </a:xfrm>
        </p:spPr>
      </p:pic>
      <p:sp>
        <p:nvSpPr>
          <p:cNvPr id="2" name="Freeform 1">
            <a:extLst>
              <a:ext uri="{FF2B5EF4-FFF2-40B4-BE49-F238E27FC236}">
                <a16:creationId xmlns:a16="http://schemas.microsoft.com/office/drawing/2014/main" id="{75E1E489-54EF-1562-FA3A-DAA2C30B3B9A}"/>
              </a:ext>
            </a:extLst>
          </p:cNvPr>
          <p:cNvSpPr/>
          <p:nvPr/>
        </p:nvSpPr>
        <p:spPr>
          <a:xfrm>
            <a:off x="4114800" y="1777997"/>
            <a:ext cx="3444875" cy="7937501"/>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5">
            <a:extLst>
              <a:ext uri="{FF2B5EF4-FFF2-40B4-BE49-F238E27FC236}">
                <a16:creationId xmlns:a16="http://schemas.microsoft.com/office/drawing/2014/main" id="{FA039F9F-3CEB-3464-B5B0-9A194B988F8C}"/>
              </a:ext>
            </a:extLst>
          </p:cNvPr>
          <p:cNvSpPr txBox="1">
            <a:spLocks/>
          </p:cNvSpPr>
          <p:nvPr/>
        </p:nvSpPr>
        <p:spPr>
          <a:xfrm>
            <a:off x="539750" y="9876959"/>
            <a:ext cx="6590752" cy="616339"/>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dirty="0">
                <a:effectLst/>
                <a:ea typeface="Calibri" panose="020F0502020204030204" pitchFamily="34" charset="0"/>
              </a:rPr>
              <a:t>19 </a:t>
            </a:r>
            <a:r>
              <a:rPr lang="es-ES" sz="900" dirty="0">
                <a:effectLst/>
                <a:ea typeface="Calibri" panose="020F0502020204030204" pitchFamily="34" charset="0"/>
              </a:rPr>
              <a:t>Estadísticas de Dinamarca, 2020. Empleo por industria, ocupación, sexo y región Informe 2020.</a:t>
            </a:r>
            <a:endParaRPr lang="en-LB" sz="900" b="1" dirty="0">
              <a:solidFill>
                <a:srgbClr val="7CD0E4"/>
              </a:solidFill>
              <a:effectLst/>
              <a:ea typeface="Calibri" panose="020F0502020204030204" pitchFamily="34" charset="0"/>
            </a:endParaRPr>
          </a:p>
        </p:txBody>
      </p:sp>
    </p:spTree>
    <p:extLst>
      <p:ext uri="{BB962C8B-B14F-4D97-AF65-F5344CB8AC3E}">
        <p14:creationId xmlns:p14="http://schemas.microsoft.com/office/powerpoint/2010/main" val="172546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xfrm>
            <a:off x="533084" y="1540059"/>
            <a:ext cx="2966265" cy="2130367"/>
          </a:xfrm>
        </p:spPr>
        <p:txBody>
          <a:bodyPr/>
          <a:lstStyle/>
          <a:p>
            <a:r>
              <a:rPr lang="es-ES" dirty="0"/>
              <a:t>Las mujeres del sector pueden sentar unas bases sólidas para quienes estén interesados en seguir una carrera en la construcción.</a:t>
            </a:r>
            <a:endParaRPr lang="en-US" dirty="0"/>
          </a:p>
        </p:txBody>
      </p:sp>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24</a:t>
            </a:fld>
            <a:endParaRPr lang="en-US" dirty="0"/>
          </a:p>
        </p:txBody>
      </p:sp>
      <p:grpSp>
        <p:nvGrpSpPr>
          <p:cNvPr id="41" name="Group 40">
            <a:extLst>
              <a:ext uri="{FF2B5EF4-FFF2-40B4-BE49-F238E27FC236}">
                <a16:creationId xmlns:a16="http://schemas.microsoft.com/office/drawing/2014/main" id="{E8F0E999-AC29-55C1-65BE-B384A35D020F}"/>
              </a:ext>
            </a:extLst>
          </p:cNvPr>
          <p:cNvGrpSpPr/>
          <p:nvPr/>
        </p:nvGrpSpPr>
        <p:grpSpPr>
          <a:xfrm>
            <a:off x="3619349" y="542561"/>
            <a:ext cx="1487826" cy="1083162"/>
            <a:chOff x="3400450" y="986392"/>
            <a:chExt cx="1487826" cy="1083162"/>
          </a:xfrm>
        </p:grpSpPr>
        <p:sp>
          <p:nvSpPr>
            <p:cNvPr id="42" name="Freeform 41">
              <a:extLst>
                <a:ext uri="{FF2B5EF4-FFF2-40B4-BE49-F238E27FC236}">
                  <a16:creationId xmlns:a16="http://schemas.microsoft.com/office/drawing/2014/main" id="{FA8ADCF0-FC8B-D557-A991-AFB8B91998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61C92CE-EFDE-A362-B989-848A22B815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7" name="Picture Placeholder 6">
            <a:extLst>
              <a:ext uri="{FF2B5EF4-FFF2-40B4-BE49-F238E27FC236}">
                <a16:creationId xmlns:a16="http://schemas.microsoft.com/office/drawing/2014/main" id="{90AEEA06-0D95-C22A-99CA-2DB641CA8A95}"/>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a:fillRect/>
          </a:stretch>
        </p:blipFill>
        <p:spPr/>
      </p:pic>
      <p:sp>
        <p:nvSpPr>
          <p:cNvPr id="2" name="Freeform 1">
            <a:extLst>
              <a:ext uri="{FF2B5EF4-FFF2-40B4-BE49-F238E27FC236}">
                <a16:creationId xmlns:a16="http://schemas.microsoft.com/office/drawing/2014/main" id="{E7B3D0F0-7116-EC7A-FBAC-D1A3BEEB764A}"/>
              </a:ext>
            </a:extLst>
          </p:cNvPr>
          <p:cNvSpPr/>
          <p:nvPr/>
        </p:nvSpPr>
        <p:spPr>
          <a:xfrm>
            <a:off x="-70864" y="3585602"/>
            <a:ext cx="6505378" cy="5218044"/>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Graphic 383">
            <a:extLst>
              <a:ext uri="{FF2B5EF4-FFF2-40B4-BE49-F238E27FC236}">
                <a16:creationId xmlns:a16="http://schemas.microsoft.com/office/drawing/2014/main" id="{26D1958F-7EFB-1747-558A-618AEC743FD1}"/>
              </a:ext>
            </a:extLst>
          </p:cNvPr>
          <p:cNvSpPr/>
          <p:nvPr/>
        </p:nvSpPr>
        <p:spPr>
          <a:xfrm>
            <a:off x="3499349" y="5693667"/>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5023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2CBBE6C-6B0F-693C-301B-073D93D0E802}"/>
              </a:ext>
            </a:extLst>
          </p:cNvPr>
          <p:cNvSpPr>
            <a:spLocks noGrp="1"/>
          </p:cNvSpPr>
          <p:nvPr>
            <p:ph type="body" sz="quarter" idx="13"/>
          </p:nvPr>
        </p:nvSpPr>
        <p:spPr/>
        <p:txBody>
          <a:bodyPr/>
          <a:lstStyle/>
          <a:p>
            <a:r>
              <a:rPr lang="en-US" dirty="0"/>
              <a:t>02</a:t>
            </a: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p:txBody>
          <a:bodyPr/>
          <a:lstStyle/>
          <a:p>
            <a:r>
              <a:rPr lang="es-ES" dirty="0"/>
              <a:t>Los retos para la igualdad y la inclusión de las mujeres en la construcción</a:t>
            </a:r>
            <a:endParaRPr lang="en-US" dirty="0"/>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25</a:t>
            </a:fld>
            <a:endParaRPr lang="en-US" dirty="0"/>
          </a:p>
        </p:txBody>
      </p:sp>
    </p:spTree>
    <p:extLst>
      <p:ext uri="{BB962C8B-B14F-4D97-AF65-F5344CB8AC3E}">
        <p14:creationId xmlns:p14="http://schemas.microsoft.com/office/powerpoint/2010/main" val="1856197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54B944-2EE8-2783-1819-98B7E9A0D439}"/>
              </a:ext>
            </a:extLst>
          </p:cNvPr>
          <p:cNvSpPr/>
          <p:nvPr/>
        </p:nvSpPr>
        <p:spPr>
          <a:xfrm flipV="1">
            <a:off x="635000" y="1770407"/>
            <a:ext cx="6924675" cy="330803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ADA8E9DE-F3A5-3541-813E-A3F63CD17357}"/>
              </a:ext>
            </a:extLst>
          </p:cNvPr>
          <p:cNvSpPr>
            <a:spLocks noGrp="1"/>
          </p:cNvSpPr>
          <p:nvPr>
            <p:ph type="sldNum" sz="quarter" idx="4"/>
          </p:nvPr>
        </p:nvSpPr>
        <p:spPr/>
        <p:txBody>
          <a:bodyPr/>
          <a:lstStyle/>
          <a:p>
            <a:fld id="{CB2079F2-58AF-ED44-82D7-E04B2F6FD686}" type="slidenum">
              <a:rPr lang="en-US" smtClean="0"/>
              <a:pPr/>
              <a:t>26</a:t>
            </a:fld>
            <a:endParaRPr lang="en-US" dirty="0"/>
          </a:p>
        </p:txBody>
      </p:sp>
      <p:sp>
        <p:nvSpPr>
          <p:cNvPr id="5" name="Rectangle 4">
            <a:extLst>
              <a:ext uri="{FF2B5EF4-FFF2-40B4-BE49-F238E27FC236}">
                <a16:creationId xmlns:a16="http://schemas.microsoft.com/office/drawing/2014/main" id="{6642D111-CA45-D6F3-4673-F0FD9D4B256C}"/>
              </a:ext>
            </a:extLst>
          </p:cNvPr>
          <p:cNvSpPr/>
          <p:nvPr/>
        </p:nvSpPr>
        <p:spPr>
          <a:xfrm flipV="1">
            <a:off x="635000" y="562435"/>
            <a:ext cx="6924675" cy="2724462"/>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A68AC328-35F6-7949-803E-440986E1C4B4}"/>
              </a:ext>
            </a:extLst>
          </p:cNvPr>
          <p:cNvSpPr>
            <a:spLocks noGrp="1"/>
          </p:cNvSpPr>
          <p:nvPr>
            <p:ph type="body" sz="quarter" idx="32"/>
          </p:nvPr>
        </p:nvSpPr>
        <p:spPr>
          <a:xfrm>
            <a:off x="1015999" y="827904"/>
            <a:ext cx="6071476" cy="2854410"/>
          </a:xfrm>
          <a:prstGeom prst="rect">
            <a:avLst/>
          </a:prstGeom>
        </p:spPr>
        <p:txBody>
          <a:bodyPr/>
          <a:lstStyle/>
          <a:p>
            <a:r>
              <a:rPr lang="es-ES" dirty="0">
                <a:effectLst/>
                <a:ea typeface="Calibri" panose="020F0502020204030204" pitchFamily="34" charset="0"/>
              </a:rPr>
              <a:t>Para conocer de primera mano las barreras y la situación de las mujeres que trabajan en el sector de la construcción, hemos realizado una serie de entrevistas tanto a mujeres expertas con un papel relevante en el sector, como a mujeres expertas en el desarrollo de políticas y proyectos con perspectiva de género.</a:t>
            </a:r>
          </a:p>
          <a:p>
            <a:r>
              <a:rPr lang="en-GB" dirty="0">
                <a:effectLst/>
                <a:ea typeface="Calibri" panose="020F0502020204030204" pitchFamily="34" charset="0"/>
              </a:rPr>
              <a:t> </a:t>
            </a:r>
          </a:p>
          <a:p>
            <a:r>
              <a:rPr lang="es-ES" dirty="0">
                <a:effectLst/>
                <a:ea typeface="Calibri" panose="020F0502020204030204" pitchFamily="34" charset="0"/>
              </a:rPr>
              <a:t>De esta serie de entrevistas hemos extraído reflexiones que hemos utilizado para la elaboración de esta Caja de Herramientas, así como material inspirador que esperamos sirva para animar a las jóvenes que quieran entrar en el sector, así como para apoyar a las mujeres que ya están en él y quieren mejorar su posición y visibilidad en el mismo.</a:t>
            </a:r>
          </a:p>
          <a:p>
            <a:r>
              <a:rPr lang="es-ES" dirty="0">
                <a:effectLst/>
                <a:ea typeface="Calibri" panose="020F0502020204030204" pitchFamily="34" charset="0"/>
              </a:rPr>
              <a:t>También pretendemos acercar la experiencia y perspectiva de estas mujeres a través de la publicación de las entrevistas o extractos de las mismas, lo que nos permitirá ofrecer una reflexión para todos aquellos que vean estos materiales.</a:t>
            </a:r>
          </a:p>
          <a:p>
            <a:r>
              <a:rPr lang="en-GB" dirty="0">
                <a:effectLst/>
                <a:ea typeface="Calibri" panose="020F0502020204030204" pitchFamily="34" charset="0"/>
              </a:rPr>
              <a:t> </a:t>
            </a:r>
          </a:p>
          <a:p>
            <a:r>
              <a:rPr lang="es-ES" dirty="0">
                <a:effectLst/>
                <a:ea typeface="Calibri" panose="020F0502020204030204" pitchFamily="34" charset="0"/>
              </a:rPr>
              <a:t>Finalmente, esta información ha sido analizada e incluida en la elaboración de materiales como el Plan de Acción de Género vinculado a los objetivos del proyecto FEMCON, así como el análisis de la situación actual y real de las mujeres en la construcción.</a:t>
            </a:r>
            <a:endParaRPr lang="en-US" dirty="0"/>
          </a:p>
          <a:p>
            <a:endParaRPr lang="en-US" dirty="0"/>
          </a:p>
        </p:txBody>
      </p:sp>
      <p:sp>
        <p:nvSpPr>
          <p:cNvPr id="9" name="Text Placeholder 7">
            <a:extLst>
              <a:ext uri="{FF2B5EF4-FFF2-40B4-BE49-F238E27FC236}">
                <a16:creationId xmlns:a16="http://schemas.microsoft.com/office/drawing/2014/main" id="{3531A630-0606-8756-10B1-836A3C149956}"/>
              </a:ext>
            </a:extLst>
          </p:cNvPr>
          <p:cNvSpPr>
            <a:spLocks noGrp="1"/>
          </p:cNvSpPr>
          <p:nvPr>
            <p:ph type="body" sz="quarter" idx="42"/>
          </p:nvPr>
        </p:nvSpPr>
        <p:spPr>
          <a:xfrm>
            <a:off x="1003299" y="3811623"/>
            <a:ext cx="6071476" cy="1051458"/>
          </a:xfrm>
          <a:prstGeom prst="rect">
            <a:avLst/>
          </a:prstGeom>
        </p:spPr>
        <p:txBody>
          <a:bodyPr/>
          <a:lstStyle/>
          <a:p>
            <a:pPr>
              <a:spcBef>
                <a:spcPts val="200"/>
              </a:spcBef>
            </a:pPr>
            <a:r>
              <a:rPr lang="ru-RU" dirty="0">
                <a:solidFill>
                  <a:schemeClr val="bg1"/>
                </a:solidFill>
              </a:rPr>
              <a:t>2.</a:t>
            </a:r>
            <a:r>
              <a:rPr lang="en-US" dirty="0">
                <a:solidFill>
                  <a:schemeClr val="bg1"/>
                </a:solidFill>
              </a:rPr>
              <a:t>1</a:t>
            </a:r>
            <a:r>
              <a:rPr lang="en-IE" dirty="0">
                <a:solidFill>
                  <a:schemeClr val="bg1"/>
                </a:solidFill>
              </a:rPr>
              <a:t> </a:t>
            </a:r>
            <a:r>
              <a:rPr lang="es-ES" dirty="0">
                <a:solidFill>
                  <a:schemeClr val="bg1"/>
                </a:solidFill>
              </a:rPr>
              <a:t>Principales obstáculos y retos para las mujeres en la construcción</a:t>
            </a:r>
            <a:endParaRPr lang="en-LB" dirty="0">
              <a:solidFill>
                <a:schemeClr val="bg1"/>
              </a:solidFill>
            </a:endParaRPr>
          </a:p>
        </p:txBody>
      </p:sp>
      <p:sp>
        <p:nvSpPr>
          <p:cNvPr id="10" name="Text Placeholder 6">
            <a:extLst>
              <a:ext uri="{FF2B5EF4-FFF2-40B4-BE49-F238E27FC236}">
                <a16:creationId xmlns:a16="http://schemas.microsoft.com/office/drawing/2014/main" id="{6A2BEB2E-9F70-6C25-74EB-EB57E87BBF95}"/>
              </a:ext>
            </a:extLst>
          </p:cNvPr>
          <p:cNvSpPr txBox="1">
            <a:spLocks/>
          </p:cNvSpPr>
          <p:nvPr/>
        </p:nvSpPr>
        <p:spPr>
          <a:xfrm>
            <a:off x="1015999" y="4652745"/>
            <a:ext cx="6071476" cy="485620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ea typeface="Calibri" panose="020F0502020204030204" pitchFamily="34" charset="0"/>
              </a:rPr>
              <a:t>La construcción ha sido durante mucho tiempo un sector dominado por los hombres, sinónimo de comportamiento machista y masculinidad, asociado a la fuerza y la resistencia, la adaptabilidad a los elementos y el trabajo al aire libre. Esta percepción pública, unida a la reticencia de los profesores de las escuelas y de los orientadores profesionales a recomendarla como opción profesional, influye negativamente en la decisión de las chicas de alejarse del sector de la construcción.</a:t>
            </a:r>
          </a:p>
          <a:p>
            <a:r>
              <a:rPr lang="en-GB" dirty="0">
                <a:ea typeface="Calibri" panose="020F0502020204030204" pitchFamily="34" charset="0"/>
              </a:rPr>
              <a:t> </a:t>
            </a:r>
          </a:p>
          <a:p>
            <a:r>
              <a:rPr lang="es-ES" dirty="0">
                <a:ea typeface="Calibri" panose="020F0502020204030204" pitchFamily="34" charset="0"/>
              </a:rPr>
              <a:t>Existe una plétora de barreras para que las chicas y las mujeres entren en la industria, que van desde las prácticas sociales, económicas, educativas y excluyentes de la industria.  Los problemas de retención son diversos e incluyen la falta de flexibilidad, las trayectorias profesionales limitadas, la cultura tóxica y el sexismo manifiesto.  Nuestras entrevistas con profesionales de la construcción identifican las principales barreras que afectan a la entrada de las mujeres jóvenes en el sector.  La retención de las mujeres en el sector es otro problema que apunta a la existencia de barreras sistémicas que, de forma encubierta, impiden a las mujeres progresar en su carrera profesional o disponer de flexibilidad para disfrutar de un buen equilibrio entre la vida laboral y personal.</a:t>
            </a:r>
          </a:p>
          <a:p>
            <a:endParaRPr lang="en-GB" dirty="0">
              <a:ea typeface="Calibri" panose="020F0502020204030204" pitchFamily="34" charset="0"/>
            </a:endParaRPr>
          </a:p>
          <a:p>
            <a:r>
              <a:rPr lang="es-ES" dirty="0">
                <a:ea typeface="Calibri" panose="020F0502020204030204" pitchFamily="34" charset="0"/>
              </a:rPr>
              <a:t>A continuación se analizan los principales obstáculos, extrapolados principalmente de nuestra investigación primaria en forma de entrevistas cualitativas.  Esto se complementa con algunas investigaciones secundarias y datos de informes clave del sector que analizan específicamente los retos a los que se enfrentan las mujeres en el sector de la construcción.</a:t>
            </a:r>
            <a:endParaRPr lang="en-US" dirty="0"/>
          </a:p>
          <a:p>
            <a:endParaRPr lang="en-US" dirty="0"/>
          </a:p>
        </p:txBody>
      </p:sp>
      <p:pic>
        <p:nvPicPr>
          <p:cNvPr id="17" name="Picture 16">
            <a:extLst>
              <a:ext uri="{FF2B5EF4-FFF2-40B4-BE49-F238E27FC236}">
                <a16:creationId xmlns:a16="http://schemas.microsoft.com/office/drawing/2014/main" id="{A8332C0A-52C4-2F6E-67E8-AC69745137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38368" y="6505928"/>
            <a:ext cx="3321307" cy="3127183"/>
          </a:xfrm>
          <a:prstGeom prst="rect">
            <a:avLst/>
          </a:prstGeom>
        </p:spPr>
      </p:pic>
      <p:sp>
        <p:nvSpPr>
          <p:cNvPr id="18" name="Freeform 17">
            <a:extLst>
              <a:ext uri="{FF2B5EF4-FFF2-40B4-BE49-F238E27FC236}">
                <a16:creationId xmlns:a16="http://schemas.microsoft.com/office/drawing/2014/main" id="{5F026416-432B-79EA-1F82-66EC2AEFA59F}"/>
              </a:ext>
            </a:extLst>
          </p:cNvPr>
          <p:cNvSpPr/>
          <p:nvPr/>
        </p:nvSpPr>
        <p:spPr>
          <a:xfrm>
            <a:off x="4238368" y="6524493"/>
            <a:ext cx="3321307" cy="3108616"/>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17">
            <a:extLst>
              <a:ext uri="{FF2B5EF4-FFF2-40B4-BE49-F238E27FC236}">
                <a16:creationId xmlns:a16="http://schemas.microsoft.com/office/drawing/2014/main" id="{6BADEDE1-F582-0791-D0DA-90E94773A1C0}"/>
              </a:ext>
            </a:extLst>
          </p:cNvPr>
          <p:cNvSpPr/>
          <p:nvPr/>
        </p:nvSpPr>
        <p:spPr>
          <a:xfrm>
            <a:off x="4238368" y="6517297"/>
            <a:ext cx="3321307" cy="3108616"/>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10581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B27F59DE-CE12-12B3-4167-2978F544707D}"/>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p:pic>
      <p:pic>
        <p:nvPicPr>
          <p:cNvPr id="20" name="Picture Placeholder 19">
            <a:extLst>
              <a:ext uri="{FF2B5EF4-FFF2-40B4-BE49-F238E27FC236}">
                <a16:creationId xmlns:a16="http://schemas.microsoft.com/office/drawing/2014/main" id="{0019EC99-AD7C-8713-141C-ACD422348A75}"/>
              </a:ext>
            </a:extLst>
          </p:cNvPr>
          <p:cNvPicPr>
            <a:picLocks noGrp="1" noChangeAspect="1"/>
          </p:cNvPicPr>
          <p:nvPr>
            <p:ph type="pic" sz="quarter" idx="51"/>
          </p:nvPr>
        </p:nvPicPr>
        <p:blipFill>
          <a:blip r:embed="rId3" cstate="screen">
            <a:extLst>
              <a:ext uri="{28A0092B-C50C-407E-A947-70E740481C1C}">
                <a14:useLocalDpi xmlns:a14="http://schemas.microsoft.com/office/drawing/2010/main"/>
              </a:ext>
            </a:extLst>
          </a:blip>
          <a:srcRect/>
          <a:stretch/>
        </p:blipFill>
        <p:spPr>
          <a:xfrm rot="10800000" flipH="1" flipV="1">
            <a:off x="3692174" y="6458433"/>
            <a:ext cx="3233336" cy="2829706"/>
          </a:xfrm>
        </p:spPr>
      </p:pic>
      <p:sp>
        <p:nvSpPr>
          <p:cNvPr id="8" name="Text Placeholder 7">
            <a:extLst>
              <a:ext uri="{FF2B5EF4-FFF2-40B4-BE49-F238E27FC236}">
                <a16:creationId xmlns:a16="http://schemas.microsoft.com/office/drawing/2014/main" id="{1CB93B43-FE4E-7A48-9B95-F14A5136BC41}"/>
              </a:ext>
            </a:extLst>
          </p:cNvPr>
          <p:cNvSpPr>
            <a:spLocks noGrp="1"/>
          </p:cNvSpPr>
          <p:nvPr>
            <p:ph type="body" sz="quarter" idx="52"/>
          </p:nvPr>
        </p:nvSpPr>
        <p:spPr>
          <a:xfrm>
            <a:off x="745501" y="751293"/>
            <a:ext cx="2696198" cy="1933701"/>
          </a:xfrm>
          <a:prstGeom prst="rect">
            <a:avLst/>
          </a:prstGeom>
        </p:spPr>
        <p:txBody>
          <a:bodyPr/>
          <a:lstStyle/>
          <a:p>
            <a:r>
              <a:rPr lang="en-US" dirty="0"/>
              <a:t>2.1.1 </a:t>
            </a:r>
            <a:r>
              <a:rPr lang="es-ES" dirty="0"/>
              <a:t>Falta de modelos y mentores visibles</a:t>
            </a:r>
            <a:endParaRPr lang="en-US" dirty="0"/>
          </a:p>
        </p:txBody>
      </p:sp>
      <p:sp>
        <p:nvSpPr>
          <p:cNvPr id="10" name="Text Placeholder 9">
            <a:extLst>
              <a:ext uri="{FF2B5EF4-FFF2-40B4-BE49-F238E27FC236}">
                <a16:creationId xmlns:a16="http://schemas.microsoft.com/office/drawing/2014/main" id="{B895D8EA-E7ED-AD43-9CA9-107E696E32CD}"/>
              </a:ext>
            </a:extLst>
          </p:cNvPr>
          <p:cNvSpPr>
            <a:spLocks noGrp="1"/>
          </p:cNvSpPr>
          <p:nvPr>
            <p:ph type="body" sz="quarter" idx="53"/>
          </p:nvPr>
        </p:nvSpPr>
        <p:spPr>
          <a:xfrm>
            <a:off x="3799430" y="765102"/>
            <a:ext cx="3303720" cy="1933701"/>
          </a:xfrm>
          <a:prstGeom prst="rect">
            <a:avLst/>
          </a:prstGeom>
        </p:spPr>
        <p:txBody>
          <a:bodyPr/>
          <a:lstStyle/>
          <a:p>
            <a:pPr algn="just">
              <a:spcBef>
                <a:spcPts val="195"/>
              </a:spcBef>
              <a:tabLst>
                <a:tab pos="450215" algn="l"/>
              </a:tabLst>
            </a:pPr>
            <a:r>
              <a:rPr lang="es-ES" sz="1100" dirty="0">
                <a:cs typeface="Calibri" panose="020F0502020204030204" pitchFamily="34" charset="0"/>
              </a:rPr>
              <a:t>Este fue un tema recurrente a lo largo de las entrevistas.</a:t>
            </a:r>
            <a:endParaRPr lang="en-LB" sz="1100" dirty="0">
              <a:cs typeface="Calibri" panose="020F0502020204030204" pitchFamily="34" charset="0"/>
            </a:endParaRPr>
          </a:p>
        </p:txBody>
      </p:sp>
      <p:sp>
        <p:nvSpPr>
          <p:cNvPr id="13" name="Text Placeholder 12">
            <a:extLst>
              <a:ext uri="{FF2B5EF4-FFF2-40B4-BE49-F238E27FC236}">
                <a16:creationId xmlns:a16="http://schemas.microsoft.com/office/drawing/2014/main" id="{C26DDC65-62DD-AC4D-8807-215EDADA66FF}"/>
              </a:ext>
            </a:extLst>
          </p:cNvPr>
          <p:cNvSpPr>
            <a:spLocks noGrp="1"/>
          </p:cNvSpPr>
          <p:nvPr>
            <p:ph type="body" sz="quarter" idx="56"/>
          </p:nvPr>
        </p:nvSpPr>
        <p:spPr>
          <a:xfrm>
            <a:off x="771346" y="6919784"/>
            <a:ext cx="2639820" cy="1890733"/>
          </a:xfrm>
          <a:prstGeom prst="rect">
            <a:avLst/>
          </a:prstGeom>
        </p:spPr>
        <p:txBody>
          <a:bodyPr/>
          <a:lstStyle/>
          <a:p>
            <a:pPr algn="just">
              <a:tabLst>
                <a:tab pos="450215" algn="l"/>
              </a:tabLst>
            </a:pPr>
            <a:r>
              <a:rPr lang="es-ES" dirty="0">
                <a:effectLst/>
                <a:ea typeface="Calibri" panose="020F0502020204030204" pitchFamily="34" charset="0"/>
              </a:rPr>
              <a:t>Debido a la falta de visibilidad de las mujeres que trabajan en el sector, las jóvenes carecen de modelos femeninos a seguir. Esto puede ser perjudicial para las jóvenes que eligen la construcción como opción profesional y podría desalentar a las que ya están en la industria para avanzar en sus campos elegidos.</a:t>
            </a:r>
          </a:p>
          <a:p>
            <a:pPr algn="just">
              <a:tabLst>
                <a:tab pos="450215" algn="l"/>
              </a:tabLst>
            </a:pPr>
            <a:r>
              <a:rPr lang="es-ES" dirty="0">
                <a:effectLst/>
                <a:ea typeface="Calibri" panose="020F0502020204030204" pitchFamily="34" charset="0"/>
              </a:rPr>
              <a:t> </a:t>
            </a:r>
          </a:p>
          <a:p>
            <a:pPr algn="just">
              <a:tabLst>
                <a:tab pos="450215" algn="l"/>
              </a:tabLst>
            </a:pPr>
            <a:r>
              <a:rPr lang="es-ES" dirty="0">
                <a:effectLst/>
                <a:ea typeface="Calibri" panose="020F0502020204030204" pitchFamily="34" charset="0"/>
              </a:rPr>
              <a:t> El informe del organismo irlandés de representación de la construcción CIF de 2018 afirmaba que.</a:t>
            </a:r>
            <a:endParaRPr lang="en-LB" dirty="0">
              <a:effectLst/>
              <a:ea typeface="Calibri" panose="020F0502020204030204" pitchFamily="34" charset="0"/>
            </a:endParaRPr>
          </a:p>
        </p:txBody>
      </p:sp>
      <p:sp>
        <p:nvSpPr>
          <p:cNvPr id="2" name="Slide Number Placeholder 1">
            <a:extLst>
              <a:ext uri="{FF2B5EF4-FFF2-40B4-BE49-F238E27FC236}">
                <a16:creationId xmlns:a16="http://schemas.microsoft.com/office/drawing/2014/main" id="{0FAC2FA6-ABB9-E84F-94E0-B14A0A234E39}"/>
              </a:ext>
            </a:extLst>
          </p:cNvPr>
          <p:cNvSpPr>
            <a:spLocks noGrp="1"/>
          </p:cNvSpPr>
          <p:nvPr>
            <p:ph type="sldNum" sz="quarter" idx="4"/>
          </p:nvPr>
        </p:nvSpPr>
        <p:spPr/>
        <p:txBody>
          <a:bodyPr/>
          <a:lstStyle/>
          <a:p>
            <a:fld id="{CB2079F2-58AF-ED44-82D7-E04B2F6FD686}" type="slidenum">
              <a:rPr lang="en-US" smtClean="0"/>
              <a:pPr/>
              <a:t>27</a:t>
            </a:fld>
            <a:endParaRPr lang="en-US" dirty="0"/>
          </a:p>
        </p:txBody>
      </p:sp>
      <p:sp>
        <p:nvSpPr>
          <p:cNvPr id="3" name="Rectangle 2">
            <a:extLst>
              <a:ext uri="{FF2B5EF4-FFF2-40B4-BE49-F238E27FC236}">
                <a16:creationId xmlns:a16="http://schemas.microsoft.com/office/drawing/2014/main" id="{82ECC89A-8818-3B60-897D-3757EEC6355C}"/>
              </a:ext>
            </a:extLst>
          </p:cNvPr>
          <p:cNvSpPr/>
          <p:nvPr/>
        </p:nvSpPr>
        <p:spPr>
          <a:xfrm>
            <a:off x="515709" y="3293886"/>
            <a:ext cx="3233337" cy="2829706"/>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FEF81AA-9DE5-FDF7-0CC1-2BE94B897AEE}"/>
              </a:ext>
            </a:extLst>
          </p:cNvPr>
          <p:cNvSpPr/>
          <p:nvPr/>
        </p:nvSpPr>
        <p:spPr>
          <a:xfrm>
            <a:off x="3692172" y="6450297"/>
            <a:ext cx="3233337" cy="2829706"/>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4">
            <a:extLst>
              <a:ext uri="{FF2B5EF4-FFF2-40B4-BE49-F238E27FC236}">
                <a16:creationId xmlns:a16="http://schemas.microsoft.com/office/drawing/2014/main" id="{A2AE1554-5B49-C388-BEA7-1688543B5A57}"/>
              </a:ext>
            </a:extLst>
          </p:cNvPr>
          <p:cNvSpPr>
            <a:spLocks noGrp="1"/>
          </p:cNvSpPr>
          <p:nvPr/>
        </p:nvSpPr>
        <p:spPr>
          <a:xfrm>
            <a:off x="3919912" y="3274880"/>
            <a:ext cx="3286605" cy="2798178"/>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"Existe una notable diferencia en el nivel de antigüedad de las mujeres que trabajan en el sector, ya que las empresas estiman que sólo el 10% de los altos directivos y el 3% de los directores generales son mujeres". </a:t>
            </a:r>
            <a:r>
              <a:rPr lang="en-US" baseline="30000" dirty="0"/>
              <a:t>20</a:t>
            </a:r>
          </a:p>
        </p:txBody>
      </p:sp>
      <p:grpSp>
        <p:nvGrpSpPr>
          <p:cNvPr id="19" name="Group 18">
            <a:extLst>
              <a:ext uri="{FF2B5EF4-FFF2-40B4-BE49-F238E27FC236}">
                <a16:creationId xmlns:a16="http://schemas.microsoft.com/office/drawing/2014/main" id="{1B2A2347-FF4C-1A4D-2FF7-D48AB5F67CF4}"/>
              </a:ext>
            </a:extLst>
          </p:cNvPr>
          <p:cNvGrpSpPr/>
          <p:nvPr/>
        </p:nvGrpSpPr>
        <p:grpSpPr>
          <a:xfrm>
            <a:off x="4707377" y="2210724"/>
            <a:ext cx="1487826" cy="1083162"/>
            <a:chOff x="3400450" y="986392"/>
            <a:chExt cx="1487826" cy="1083162"/>
          </a:xfrm>
        </p:grpSpPr>
        <p:sp>
          <p:nvSpPr>
            <p:cNvPr id="21" name="Freeform 20">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2" name="Freeform 21">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23" name="Text Placeholder 5">
            <a:extLst>
              <a:ext uri="{FF2B5EF4-FFF2-40B4-BE49-F238E27FC236}">
                <a16:creationId xmlns:a16="http://schemas.microsoft.com/office/drawing/2014/main" id="{7E42CC86-3B00-E441-1519-D8DD40C675D8}"/>
              </a:ext>
            </a:extLst>
          </p:cNvPr>
          <p:cNvSpPr txBox="1">
            <a:spLocks/>
          </p:cNvSpPr>
          <p:nvPr/>
        </p:nvSpPr>
        <p:spPr>
          <a:xfrm>
            <a:off x="539750" y="9876960"/>
            <a:ext cx="6590752" cy="81485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dirty="0">
                <a:effectLst/>
                <a:ea typeface="Calibri" panose="020F0502020204030204" pitchFamily="34" charset="0"/>
              </a:rPr>
              <a:t>20 </a:t>
            </a:r>
            <a:r>
              <a:rPr lang="es-ES" sz="900" i="1" dirty="0">
                <a:effectLst/>
                <a:latin typeface="Calibri" panose="020F0502020204030204" pitchFamily="34" charset="0"/>
                <a:ea typeface="Calibri" panose="020F0502020204030204" pitchFamily="34" charset="0"/>
                <a:cs typeface="Times New Roman" panose="02020603050405020304" pitchFamily="18" charset="0"/>
              </a:rPr>
              <a:t>Mujeres en la industria de la construcción</a:t>
            </a:r>
            <a:r>
              <a:rPr lang="es-ES" sz="900" dirty="0">
                <a:effectLst/>
                <a:latin typeface="Calibri" panose="020F0502020204030204" pitchFamily="34" charset="0"/>
                <a:ea typeface="Calibri" panose="020F0502020204030204" pitchFamily="34" charset="0"/>
                <a:cs typeface="Times New Roman" panose="02020603050405020304" pitchFamily="18" charset="0"/>
              </a:rPr>
              <a:t>. (2018) </a:t>
            </a:r>
            <a:r>
              <a:rPr lang="es-ES" sz="900" dirty="0" err="1">
                <a:effectLst/>
                <a:latin typeface="Calibri" panose="020F0502020204030204" pitchFamily="34" charset="0"/>
                <a:ea typeface="Calibri" panose="020F0502020204030204" pitchFamily="34" charset="0"/>
                <a:cs typeface="Times New Roman" panose="02020603050405020304" pitchFamily="18" charset="0"/>
              </a:rPr>
              <a:t>Accuracy</a:t>
            </a:r>
            <a:r>
              <a:rPr lang="es-ES" sz="900" dirty="0">
                <a:effectLst/>
                <a:latin typeface="Calibri" panose="020F0502020204030204" pitchFamily="34" charset="0"/>
                <a:ea typeface="Calibri" panose="020F0502020204030204" pitchFamily="34" charset="0"/>
                <a:cs typeface="Times New Roman" panose="02020603050405020304" pitchFamily="18" charset="0"/>
              </a:rPr>
              <a:t> Marketing &amp; Construction </a:t>
            </a:r>
            <a:r>
              <a:rPr lang="es-ES" sz="900" dirty="0" err="1">
                <a:effectLst/>
                <a:latin typeface="Calibri" panose="020F0502020204030204" pitchFamily="34" charset="0"/>
                <a:ea typeface="Calibri" panose="020F0502020204030204" pitchFamily="34" charset="0"/>
                <a:cs typeface="Times New Roman" panose="02020603050405020304" pitchFamily="18" charset="0"/>
              </a:rPr>
              <a:t>Industry</a:t>
            </a:r>
            <a:r>
              <a:rPr lang="es-ES" sz="900" dirty="0">
                <a:effectLst/>
                <a:latin typeface="Calibri" panose="020F0502020204030204" pitchFamily="34" charset="0"/>
                <a:ea typeface="Calibri" panose="020F0502020204030204" pitchFamily="34" charset="0"/>
                <a:cs typeface="Times New Roman" panose="02020603050405020304" pitchFamily="18" charset="0"/>
              </a:rPr>
              <a:t> </a:t>
            </a:r>
            <a:r>
              <a:rPr lang="es-ES" sz="900" dirty="0" err="1">
                <a:effectLst/>
                <a:latin typeface="Calibri" panose="020F0502020204030204" pitchFamily="34" charset="0"/>
                <a:ea typeface="Calibri" panose="020F0502020204030204" pitchFamily="34" charset="0"/>
                <a:cs typeface="Times New Roman" panose="02020603050405020304" pitchFamily="18" charset="0"/>
              </a:rPr>
              <a:t>Federation</a:t>
            </a:r>
            <a:r>
              <a:rPr lang="es-ES" sz="900" dirty="0">
                <a:effectLst/>
                <a:latin typeface="Calibri" panose="020F0502020204030204" pitchFamily="34" charset="0"/>
                <a:ea typeface="Calibri" panose="020F0502020204030204" pitchFamily="34" charset="0"/>
                <a:cs typeface="Times New Roman" panose="02020603050405020304" pitchFamily="18" charset="0"/>
              </a:rPr>
              <a:t>, Irlanda.</a:t>
            </a:r>
            <a:endParaRPr lang="en-LB" sz="900" b="1" dirty="0">
              <a:effectLst/>
              <a:ea typeface="Calibri" panose="020F0502020204030204" pitchFamily="34" charset="0"/>
            </a:endParaRPr>
          </a:p>
        </p:txBody>
      </p:sp>
      <p:sp>
        <p:nvSpPr>
          <p:cNvPr id="5" name="Text Placeholder 4">
            <a:extLst>
              <a:ext uri="{FF2B5EF4-FFF2-40B4-BE49-F238E27FC236}">
                <a16:creationId xmlns:a16="http://schemas.microsoft.com/office/drawing/2014/main" id="{E6781127-F255-65B9-2DC8-8DD45AB4A77D}"/>
              </a:ext>
            </a:extLst>
          </p:cNvPr>
          <p:cNvSpPr>
            <a:spLocks noGrp="1"/>
          </p:cNvSpPr>
          <p:nvPr/>
        </p:nvSpPr>
        <p:spPr>
          <a:xfrm>
            <a:off x="3799431" y="1388903"/>
            <a:ext cx="3431800" cy="525258"/>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"Si no puedes verlo, no puedes serlo"</a:t>
            </a:r>
            <a:endParaRPr lang="en-US" dirty="0"/>
          </a:p>
        </p:txBody>
      </p:sp>
    </p:spTree>
    <p:extLst>
      <p:ext uri="{BB962C8B-B14F-4D97-AF65-F5344CB8AC3E}">
        <p14:creationId xmlns:p14="http://schemas.microsoft.com/office/powerpoint/2010/main" val="2791635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8008CC-B4E2-63E9-CFF2-903F78494A27}"/>
              </a:ext>
            </a:extLst>
          </p:cNvPr>
          <p:cNvSpPr/>
          <p:nvPr/>
        </p:nvSpPr>
        <p:spPr>
          <a:xfrm flipV="1">
            <a:off x="0" y="557213"/>
            <a:ext cx="4127500" cy="47879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28</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347663" y="566977"/>
            <a:ext cx="3432175" cy="3027976"/>
          </a:xfrm>
          <a:prstGeom prst="rect">
            <a:avLst/>
          </a:prstGeom>
        </p:spPr>
        <p:txBody>
          <a:bodyPr/>
          <a:lstStyle/>
          <a:p>
            <a:pPr algn="just">
              <a:tabLst>
                <a:tab pos="450215" algn="l"/>
              </a:tabLst>
            </a:pPr>
            <a:r>
              <a:rPr lang="es-ES" dirty="0">
                <a:effectLst/>
                <a:ea typeface="Calibri" panose="020F0502020204030204" pitchFamily="34" charset="0"/>
              </a:rPr>
              <a:t>Chadwicks Grupo, empresa líder en el sector de la construcción en Irlanda, llevó a cabo un estudio cuantitativo con vistas al Día Internacional de la Mujer, que se celebrará en marzo de 2023.  De una muestra de 350 mujeres de entre 18 y 24 años, el 44 % cree que no hay representación femenina en el sector y el 93 % cree que hay que hacer más para promocionar el sector entre las mujeres. </a:t>
            </a:r>
            <a:r>
              <a:rPr lang="en-IE" baseline="30000" dirty="0">
                <a:effectLst/>
                <a:ea typeface="Calibri" panose="020F0502020204030204" pitchFamily="34" charset="0"/>
              </a:rPr>
              <a:t>21</a:t>
            </a:r>
            <a:endParaRPr lang="en-LB" baseline="30000" dirty="0">
              <a:effectLst/>
              <a:ea typeface="Calibri" panose="020F0502020204030204" pitchFamily="34" charset="0"/>
            </a:endParaRPr>
          </a:p>
          <a:p>
            <a:pPr algn="just">
              <a:tabLst>
                <a:tab pos="450215" algn="l"/>
              </a:tabLst>
            </a:pPr>
            <a:r>
              <a:rPr lang="en-IE" dirty="0">
                <a:effectLst/>
                <a:ea typeface="Calibri" panose="020F0502020204030204" pitchFamily="34" charset="0"/>
              </a:rPr>
              <a:t> </a:t>
            </a:r>
            <a:endParaRPr lang="en-LB" dirty="0">
              <a:effectLst/>
              <a:ea typeface="Calibri" panose="020F0502020204030204" pitchFamily="34" charset="0"/>
            </a:endParaRPr>
          </a:p>
          <a:p>
            <a:pPr algn="just">
              <a:tabLst>
                <a:tab pos="450215" algn="l"/>
              </a:tabLst>
            </a:pPr>
            <a:r>
              <a:rPr lang="es-ES" dirty="0">
                <a:effectLst/>
                <a:ea typeface="Calibri" panose="020F0502020204030204" pitchFamily="34" charset="0"/>
              </a:rPr>
              <a:t>Esto confirma que la visibilidad de las mujeres en la alta dirección de la construcción es un problema grave.  Esto se suma al sesgo de confirmación de que se trata de una industria para hombres. Las mujeres que participaron en nuestra investigación subrayaron la importancia de que las trayectorias profesionales sean transparentes y justas, y de que las prácticas de contratación incluyan criterios de evaluación y rúbricas de puntuación justos y objetivos, y desalienten el </a:t>
            </a:r>
            <a:r>
              <a:rPr lang="es-ES" i="1" dirty="0" err="1">
                <a:effectLst/>
                <a:ea typeface="Calibri" panose="020F0502020204030204" pitchFamily="34" charset="0"/>
              </a:rPr>
              <a:t>cloning</a:t>
            </a:r>
            <a:r>
              <a:rPr lang="es-ES" dirty="0">
                <a:effectLst/>
                <a:ea typeface="Calibri" panose="020F0502020204030204" pitchFamily="34" charset="0"/>
              </a:rPr>
              <a:t> social, es decir, la práctica de contratar y promocionar a personas que se ajustan al mismo perfil que los responsables de la toma de decisiones. La transparencia salarial es otro paso importante para atraer a las mujeres al sector y que permanezcan en él. Vea a continuación extractos de las entrevistas.</a:t>
            </a:r>
            <a:endParaRPr lang="en-LB" dirty="0">
              <a:effectLst/>
              <a:ea typeface="Calibri" panose="020F0502020204030204" pitchFamily="34" charset="0"/>
            </a:endParaRPr>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114800" y="557214"/>
            <a:ext cx="3444875" cy="9158286"/>
          </a:xfrm>
        </p:spPr>
      </p:pic>
      <p:sp>
        <p:nvSpPr>
          <p:cNvPr id="2" name="Freeform 1">
            <a:extLst>
              <a:ext uri="{FF2B5EF4-FFF2-40B4-BE49-F238E27FC236}">
                <a16:creationId xmlns:a16="http://schemas.microsoft.com/office/drawing/2014/main" id="{75E1E489-54EF-1562-FA3A-DAA2C30B3B9A}"/>
              </a:ext>
            </a:extLst>
          </p:cNvPr>
          <p:cNvSpPr/>
          <p:nvPr/>
        </p:nvSpPr>
        <p:spPr>
          <a:xfrm>
            <a:off x="4127500" y="557213"/>
            <a:ext cx="3432175" cy="9158285"/>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5">
            <a:extLst>
              <a:ext uri="{FF2B5EF4-FFF2-40B4-BE49-F238E27FC236}">
                <a16:creationId xmlns:a16="http://schemas.microsoft.com/office/drawing/2014/main" id="{FA039F9F-3CEB-3464-B5B0-9A194B988F8C}"/>
              </a:ext>
            </a:extLst>
          </p:cNvPr>
          <p:cNvSpPr txBox="1">
            <a:spLocks/>
          </p:cNvSpPr>
          <p:nvPr/>
        </p:nvSpPr>
        <p:spPr>
          <a:xfrm>
            <a:off x="539750" y="9876960"/>
            <a:ext cx="6590752" cy="81485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dirty="0">
                <a:effectLst/>
                <a:ea typeface="Calibri" panose="020F0502020204030204" pitchFamily="34" charset="0"/>
              </a:rPr>
              <a:t>21 </a:t>
            </a:r>
            <a:r>
              <a:rPr lang="en-IE" sz="900" dirty="0">
                <a:effectLst/>
                <a:latin typeface="Calibri" panose="020F0502020204030204" pitchFamily="34" charset="0"/>
                <a:ea typeface="Calibri" panose="020F0502020204030204" pitchFamily="34" charset="0"/>
                <a:cs typeface="Times New Roman" panose="02020603050405020304" pitchFamily="18" charset="0"/>
              </a:rPr>
              <a:t>Chadwicks Grupo, 2023  </a:t>
            </a:r>
            <a:r>
              <a:rPr lang="en-IE"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https://chadwicksgroup.ie/lack-of-female-role-models-and-representation-is-the-key-barrier/</a:t>
            </a:r>
            <a:r>
              <a:rPr lang="en-LB" sz="900" b="1" dirty="0">
                <a:solidFill>
                  <a:srgbClr val="7CD0E4"/>
                </a:solidFill>
                <a:effectLst/>
              </a:rPr>
              <a:t> </a:t>
            </a:r>
            <a:endParaRPr lang="en-LB" sz="900" b="1" dirty="0">
              <a:solidFill>
                <a:srgbClr val="7CD0E4"/>
              </a:solidFill>
              <a:effectLst/>
              <a:ea typeface="Calibri" panose="020F0502020204030204" pitchFamily="34" charset="0"/>
            </a:endParaRPr>
          </a:p>
        </p:txBody>
      </p:sp>
      <p:sp>
        <p:nvSpPr>
          <p:cNvPr id="15" name="Rectangle 14">
            <a:extLst>
              <a:ext uri="{FF2B5EF4-FFF2-40B4-BE49-F238E27FC236}">
                <a16:creationId xmlns:a16="http://schemas.microsoft.com/office/drawing/2014/main" id="{DC3A6C3D-E4E6-F521-B46B-408C87C92654}"/>
              </a:ext>
            </a:extLst>
          </p:cNvPr>
          <p:cNvSpPr/>
          <p:nvPr/>
        </p:nvSpPr>
        <p:spPr>
          <a:xfrm>
            <a:off x="0" y="5053914"/>
            <a:ext cx="4114800" cy="29779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9925E8A-A20B-C8F1-B453-4625084F4715}"/>
              </a:ext>
            </a:extLst>
          </p:cNvPr>
          <p:cNvGrpSpPr/>
          <p:nvPr/>
        </p:nvGrpSpPr>
        <p:grpSpPr>
          <a:xfrm>
            <a:off x="1392622" y="4674213"/>
            <a:ext cx="1487826" cy="1083162"/>
            <a:chOff x="3400450" y="986392"/>
            <a:chExt cx="1487826" cy="1083162"/>
          </a:xfrm>
        </p:grpSpPr>
        <p:sp>
          <p:nvSpPr>
            <p:cNvPr id="17" name="Freeform 16">
              <a:extLst>
                <a:ext uri="{FF2B5EF4-FFF2-40B4-BE49-F238E27FC236}">
                  <a16:creationId xmlns:a16="http://schemas.microsoft.com/office/drawing/2014/main" id="{F2E69D21-D66C-6D06-A972-DD15E62DA1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AEEC899D-4DA1-0271-598C-5BDAFA1F41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9" name="Text Placeholder 4">
            <a:extLst>
              <a:ext uri="{FF2B5EF4-FFF2-40B4-BE49-F238E27FC236}">
                <a16:creationId xmlns:a16="http://schemas.microsoft.com/office/drawing/2014/main" id="{14982702-D242-1581-8727-D02208FDDF31}"/>
              </a:ext>
            </a:extLst>
          </p:cNvPr>
          <p:cNvSpPr>
            <a:spLocks noGrp="1"/>
          </p:cNvSpPr>
          <p:nvPr/>
        </p:nvSpPr>
        <p:spPr>
          <a:xfrm>
            <a:off x="493233" y="5918835"/>
            <a:ext cx="3286605" cy="148581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"Se necesitan programas de tutoría para garantizar que haya modelos femeninos en el sector.  Las mujeres deben sentir que cuentan con apoyo durante su formación y una vez que empiezan a trabajar".</a:t>
            </a:r>
            <a:endParaRPr lang="en-US" baseline="30000" dirty="0"/>
          </a:p>
        </p:txBody>
      </p:sp>
      <p:sp>
        <p:nvSpPr>
          <p:cNvPr id="20" name="Text Placeholder 6">
            <a:extLst>
              <a:ext uri="{FF2B5EF4-FFF2-40B4-BE49-F238E27FC236}">
                <a16:creationId xmlns:a16="http://schemas.microsoft.com/office/drawing/2014/main" id="{9DCCB32D-078A-64B8-9716-755B41F63222}"/>
              </a:ext>
            </a:extLst>
          </p:cNvPr>
          <p:cNvSpPr txBox="1">
            <a:spLocks/>
          </p:cNvSpPr>
          <p:nvPr/>
        </p:nvSpPr>
        <p:spPr>
          <a:xfrm>
            <a:off x="494216" y="9189056"/>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n-IE" sz="900" i="1" dirty="0" err="1">
                <a:effectLst/>
                <a:latin typeface="Calibri" panose="020F0502020204030204" pitchFamily="34" charset="0"/>
                <a:ea typeface="Calibri" panose="020F0502020204030204" pitchFamily="34" charset="0"/>
                <a:cs typeface="Times New Roman" panose="02020603050405020304" pitchFamily="18" charset="0"/>
              </a:rPr>
              <a:t>Figura</a:t>
            </a:r>
            <a:r>
              <a:rPr lang="en-IE" sz="900" i="1" dirty="0">
                <a:effectLst/>
                <a:latin typeface="Calibri" panose="020F0502020204030204" pitchFamily="34" charset="0"/>
                <a:ea typeface="Calibri" panose="020F0502020204030204" pitchFamily="34" charset="0"/>
                <a:cs typeface="Times New Roman" panose="02020603050405020304" pitchFamily="18" charset="0"/>
              </a:rPr>
              <a:t> 3: Concha Santos, </a:t>
            </a:r>
            <a:r>
              <a:rPr lang="en-IE" sz="900" i="1" dirty="0" err="1">
                <a:effectLst/>
                <a:latin typeface="Calibri" panose="020F0502020204030204" pitchFamily="34" charset="0"/>
                <a:ea typeface="Calibri" panose="020F0502020204030204" pitchFamily="34" charset="0"/>
                <a:cs typeface="Times New Roman" panose="02020603050405020304" pitchFamily="18" charset="0"/>
              </a:rPr>
              <a:t>Presidenta</a:t>
            </a:r>
            <a:r>
              <a:rPr lang="en-IE" sz="900" i="1" dirty="0">
                <a:effectLst/>
                <a:latin typeface="Calibri" panose="020F0502020204030204" pitchFamily="34" charset="0"/>
                <a:ea typeface="Calibri" panose="020F0502020204030204" pitchFamily="34" charset="0"/>
                <a:cs typeface="Times New Roman" panose="02020603050405020304" pitchFamily="18" charset="0"/>
              </a:rPr>
              <a:t> ANCI, </a:t>
            </a:r>
            <a:r>
              <a:rPr lang="en-IE" sz="900" i="1" dirty="0" err="1">
                <a:effectLst/>
                <a:latin typeface="Calibri" panose="020F0502020204030204" pitchFamily="34" charset="0"/>
                <a:ea typeface="Calibri" panose="020F0502020204030204" pitchFamily="34" charset="0"/>
                <a:cs typeface="Times New Roman" panose="02020603050405020304" pitchFamily="18" charset="0"/>
              </a:rPr>
              <a:t>España</a:t>
            </a:r>
            <a:endParaRPr lang="en-LB" sz="9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A4919A4E-E7AA-8D92-DE39-B08222B8C9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1900" y="7516779"/>
            <a:ext cx="1917700" cy="1917700"/>
          </a:xfrm>
          <a:prstGeom prst="rect">
            <a:avLst/>
          </a:prstGeom>
        </p:spPr>
      </p:pic>
    </p:spTree>
    <p:extLst>
      <p:ext uri="{BB962C8B-B14F-4D97-AF65-F5344CB8AC3E}">
        <p14:creationId xmlns:p14="http://schemas.microsoft.com/office/powerpoint/2010/main" val="2883193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D33F0-900A-F4DC-81E7-7357C697C6E0}"/>
              </a:ext>
            </a:extLst>
          </p:cNvPr>
          <p:cNvSpPr/>
          <p:nvPr/>
        </p:nvSpPr>
        <p:spPr>
          <a:xfrm>
            <a:off x="-41951" y="0"/>
            <a:ext cx="5269125"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xfrm>
            <a:off x="533084" y="952230"/>
            <a:ext cx="3801849" cy="843912"/>
          </a:xfrm>
        </p:spPr>
        <p:txBody>
          <a:bodyPr>
            <a:noAutofit/>
          </a:bodyPr>
          <a:lstStyle/>
          <a:p>
            <a:r>
              <a:rPr lang="es-ES" dirty="0"/>
              <a:t>"Cabe destacar que las empresas están reconociendo este problema y poniendo remedio. "</a:t>
            </a:r>
            <a:endParaRPr lang="en-US" dirty="0"/>
          </a:p>
        </p:txBody>
      </p:sp>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29</a:t>
            </a:fld>
            <a:endParaRPr lang="en-US" dirty="0"/>
          </a:p>
        </p:txBody>
      </p:sp>
      <p:grpSp>
        <p:nvGrpSpPr>
          <p:cNvPr id="41" name="Group 40">
            <a:extLst>
              <a:ext uri="{FF2B5EF4-FFF2-40B4-BE49-F238E27FC236}">
                <a16:creationId xmlns:a16="http://schemas.microsoft.com/office/drawing/2014/main" id="{E8F0E999-AC29-55C1-65BE-B384A35D020F}"/>
              </a:ext>
            </a:extLst>
          </p:cNvPr>
          <p:cNvGrpSpPr/>
          <p:nvPr/>
        </p:nvGrpSpPr>
        <p:grpSpPr>
          <a:xfrm>
            <a:off x="4601482" y="542561"/>
            <a:ext cx="1487826" cy="1083162"/>
            <a:chOff x="3400450" y="986392"/>
            <a:chExt cx="1487826" cy="1083162"/>
          </a:xfrm>
        </p:grpSpPr>
        <p:sp>
          <p:nvSpPr>
            <p:cNvPr id="42" name="Freeform 41">
              <a:extLst>
                <a:ext uri="{FF2B5EF4-FFF2-40B4-BE49-F238E27FC236}">
                  <a16:creationId xmlns:a16="http://schemas.microsoft.com/office/drawing/2014/main" id="{FA8ADCF0-FC8B-D557-A991-AFB8B91998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61C92CE-EFDE-A362-B989-848A22B815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4" name="Text Placeholder 51">
            <a:extLst>
              <a:ext uri="{FF2B5EF4-FFF2-40B4-BE49-F238E27FC236}">
                <a16:creationId xmlns:a16="http://schemas.microsoft.com/office/drawing/2014/main" id="{52E9E995-0647-657A-A412-7B1C35969662}"/>
              </a:ext>
            </a:extLst>
          </p:cNvPr>
          <p:cNvSpPr txBox="1">
            <a:spLocks/>
          </p:cNvSpPr>
          <p:nvPr/>
        </p:nvSpPr>
        <p:spPr>
          <a:xfrm>
            <a:off x="397769" y="4209372"/>
            <a:ext cx="4239544" cy="6248669"/>
          </a:xfrm>
          <a:prstGeom prst="rect">
            <a:avLst/>
          </a:prstGeom>
        </p:spPr>
        <p:txBody>
          <a:bodyPr anchor="ctr">
            <a:noAutofit/>
          </a:bodyPr>
          <a:lstStyle>
            <a:lvl1pPr marL="0" indent="0" algn="ctr" defTabSz="2072941" rtl="0" eaLnBrk="1" latinLnBrk="0" hangingPunct="1">
              <a:lnSpc>
                <a:spcPts val="1960"/>
              </a:lnSpc>
              <a:spcBef>
                <a:spcPts val="0"/>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00000"/>
              </a:lnSpc>
            </a:pPr>
            <a:r>
              <a:rPr lang="es-ES" sz="1300" dirty="0"/>
              <a:t>"En los últimos dos o tres meses he tenido una experiencia que me ha animado mucho. Estoy trabajando con una organización de la construcción en la que muchos organismos van a trabajar juntos.  Cuando se formó la empresa, había 40 miembros y se estaba creando una junta de miembros. Se sometió a votación de todos los miembros, de forma muy transparente y democrática.  En la primera reunión del consejo, sin que nadie se lo pidiera, uno de los miembros miró a su alrededor y vio que el consejo estaba lleno de hombres blancos de la misma edad. Y fue señalado inmediatamente. En la primera reunión del consejo, debatieron qué iban a hacer al respecto.... y decidieron crear un puesto adicional en el consejo... con pleno derecho a voto y con la responsabilidad de garantizar el EDI en todas las actividades de la organización. Pero asegurándose de que estuviera en los niveles más altos posibles".</a:t>
            </a:r>
          </a:p>
          <a:p>
            <a:pPr>
              <a:lnSpc>
                <a:spcPct val="100000"/>
              </a:lnSpc>
            </a:pPr>
            <a:endParaRPr lang="es-ES" sz="1300" dirty="0"/>
          </a:p>
          <a:p>
            <a:pPr>
              <a:lnSpc>
                <a:spcPct val="100000"/>
              </a:lnSpc>
            </a:pPr>
            <a:r>
              <a:rPr lang="es-ES" sz="1300" dirty="0"/>
              <a:t>"A los tres meses de proponerlo a los miembros, han nombrado a un miembro de la junta con la misión de garantizar la igualdad de género en todas las actividades de la organización. No dijeron que tuviera que ser un hombre o una mujer, de cualquier edad o etnia. Sólo querían a alguien con experiencia y pasión por el tema. Así que ahora hay una mujer en ese consejo. Pero para mí lo más alentador fue que no hizo falta decírselo a la junta. Se sentaron. Miraron a su alrededor y fue lo primero que notaron. Y no estoy segura de que hace diez años se hubieran dado cuenta, así que no parece que se haya avanzado mucho. Pero yo sí veo progreso".</a:t>
            </a:r>
            <a:endParaRPr lang="en-IE" sz="1300" dirty="0"/>
          </a:p>
        </p:txBody>
      </p:sp>
      <p:sp>
        <p:nvSpPr>
          <p:cNvPr id="5" name="Text Placeholder 6">
            <a:extLst>
              <a:ext uri="{FF2B5EF4-FFF2-40B4-BE49-F238E27FC236}">
                <a16:creationId xmlns:a16="http://schemas.microsoft.com/office/drawing/2014/main" id="{6745D157-B199-8235-3803-87830DDE23C8}"/>
              </a:ext>
            </a:extLst>
          </p:cNvPr>
          <p:cNvSpPr txBox="1">
            <a:spLocks/>
          </p:cNvSpPr>
          <p:nvPr/>
        </p:nvSpPr>
        <p:spPr>
          <a:xfrm>
            <a:off x="758813" y="3721493"/>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n-IE" sz="900" i="1" dirty="0" err="1">
                <a:effectLst/>
                <a:latin typeface="Calibri" panose="020F0502020204030204" pitchFamily="34" charset="0"/>
                <a:ea typeface="Calibri" panose="020F0502020204030204" pitchFamily="34" charset="0"/>
                <a:cs typeface="Times New Roman" panose="02020603050405020304" pitchFamily="18" charset="0"/>
              </a:rPr>
              <a:t>Figura</a:t>
            </a:r>
            <a:r>
              <a:rPr lang="en-IE" sz="900" i="1" dirty="0">
                <a:effectLst/>
                <a:latin typeface="Calibri" panose="020F0502020204030204" pitchFamily="34" charset="0"/>
                <a:ea typeface="Calibri" panose="020F0502020204030204" pitchFamily="34" charset="0"/>
                <a:cs typeface="Times New Roman" panose="02020603050405020304" pitchFamily="18" charset="0"/>
              </a:rPr>
              <a:t> 4: Carol Tallon, Property District, </a:t>
            </a:r>
            <a:r>
              <a:rPr lang="en-IE" sz="900" i="1" dirty="0" err="1">
                <a:effectLst/>
                <a:latin typeface="Calibri" panose="020F0502020204030204" pitchFamily="34" charset="0"/>
                <a:ea typeface="Calibri" panose="020F0502020204030204" pitchFamily="34" charset="0"/>
                <a:cs typeface="Times New Roman" panose="02020603050405020304" pitchFamily="18" charset="0"/>
              </a:rPr>
              <a:t>Irlanda</a:t>
            </a:r>
            <a:endParaRPr lang="en-IE" sz="9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2B01216-8144-6473-B029-393C68FE1196}"/>
              </a:ext>
            </a:extLst>
          </p:cNvPr>
          <p:cNvPicPr>
            <a:picLocks noChangeAspect="1"/>
          </p:cNvPicPr>
          <p:nvPr/>
        </p:nvPicPr>
        <p:blipFill>
          <a:blip r:embed="rId2"/>
          <a:srcRect/>
          <a:stretch/>
        </p:blipFill>
        <p:spPr>
          <a:xfrm>
            <a:off x="1509814" y="2014047"/>
            <a:ext cx="1891065" cy="1917700"/>
          </a:xfrm>
          <a:prstGeom prst="rect">
            <a:avLst/>
          </a:prstGeom>
        </p:spPr>
      </p:pic>
    </p:spTree>
    <p:extLst>
      <p:ext uri="{BB962C8B-B14F-4D97-AF65-F5344CB8AC3E}">
        <p14:creationId xmlns:p14="http://schemas.microsoft.com/office/powerpoint/2010/main" val="1153966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18BE59-5A46-59B0-FCF7-F48C805EAF1B}"/>
              </a:ext>
            </a:extLst>
          </p:cNvPr>
          <p:cNvSpPr/>
          <p:nvPr/>
        </p:nvSpPr>
        <p:spPr>
          <a:xfrm>
            <a:off x="7205790" y="5935010"/>
            <a:ext cx="353885" cy="4183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E97EB0C-6E88-32B9-5C7B-9D7C04EFE7D8}"/>
              </a:ext>
            </a:extLst>
          </p:cNvPr>
          <p:cNvSpPr/>
          <p:nvPr/>
        </p:nvSpPr>
        <p:spPr>
          <a:xfrm>
            <a:off x="0" y="983581"/>
            <a:ext cx="7559675" cy="1348802"/>
          </a:xfrm>
          <a:prstGeom prst="rect">
            <a:avLst/>
          </a:prstGeom>
          <a:solidFill>
            <a:srgbClr val="7B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CA38140-CDA0-DDF4-DE24-908781F5ABE0}"/>
              </a:ext>
            </a:extLst>
          </p:cNvPr>
          <p:cNvSpPr/>
          <p:nvPr/>
        </p:nvSpPr>
        <p:spPr>
          <a:xfrm>
            <a:off x="4077974" y="10142357"/>
            <a:ext cx="3402875" cy="549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a:p>
        </p:txBody>
      </p:sp>
      <p:sp>
        <p:nvSpPr>
          <p:cNvPr id="4" name="Text Placeholder 9">
            <a:extLst>
              <a:ext uri="{FF2B5EF4-FFF2-40B4-BE49-F238E27FC236}">
                <a16:creationId xmlns:a16="http://schemas.microsoft.com/office/drawing/2014/main" id="{65A21AFB-5888-6835-1676-C8982B4A9253}"/>
              </a:ext>
            </a:extLst>
          </p:cNvPr>
          <p:cNvSpPr>
            <a:spLocks noGrp="1"/>
          </p:cNvSpPr>
          <p:nvPr/>
        </p:nvSpPr>
        <p:spPr>
          <a:xfrm>
            <a:off x="865534" y="1391478"/>
            <a:ext cx="6364714" cy="781880"/>
          </a:xfrm>
          <a:prstGeom prst="rect">
            <a:avLst/>
          </a:prstGeom>
        </p:spPr>
        <p:txBody>
          <a:bodyPr vert="horz" lIns="89533" tIns="44767" rIns="89533" bIns="44767" numCol="2"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solidFill>
                  <a:srgbClr val="282828"/>
                </a:solidFill>
                <a:ea typeface="+mn-ea"/>
              </a:rPr>
              <a:t>Kit de </a:t>
            </a:r>
            <a:r>
              <a:rPr lang="en-US" dirty="0" err="1">
                <a:solidFill>
                  <a:srgbClr val="282828"/>
                </a:solidFill>
                <a:ea typeface="+mn-ea"/>
              </a:rPr>
              <a:t>herramientas</a:t>
            </a:r>
            <a:r>
              <a:rPr lang="en-US" dirty="0">
                <a:solidFill>
                  <a:srgbClr val="282828"/>
                </a:solidFill>
                <a:ea typeface="+mn-ea"/>
              </a:rPr>
              <a:t> de </a:t>
            </a:r>
            <a:r>
              <a:rPr lang="en-US" dirty="0" err="1">
                <a:solidFill>
                  <a:srgbClr val="282828"/>
                </a:solidFill>
                <a:ea typeface="+mn-ea"/>
              </a:rPr>
              <a:t>Inclusión</a:t>
            </a:r>
            <a:r>
              <a:rPr lang="en-US" dirty="0">
                <a:solidFill>
                  <a:srgbClr val="282828"/>
                </a:solidFill>
                <a:ea typeface="+mn-ea"/>
              </a:rPr>
              <a:t> REACH &amp; TEACH. Tu </a:t>
            </a:r>
            <a:r>
              <a:rPr lang="en-US" dirty="0" err="1">
                <a:solidFill>
                  <a:srgbClr val="282828"/>
                </a:solidFill>
                <a:ea typeface="+mn-ea"/>
              </a:rPr>
              <a:t>guía</a:t>
            </a:r>
            <a:r>
              <a:rPr lang="en-US" dirty="0">
                <a:solidFill>
                  <a:srgbClr val="282828"/>
                </a:solidFill>
                <a:ea typeface="+mn-ea"/>
              </a:rPr>
              <a:t> para </a:t>
            </a:r>
            <a:r>
              <a:rPr lang="en-US" dirty="0" err="1">
                <a:solidFill>
                  <a:srgbClr val="282828"/>
                </a:solidFill>
                <a:ea typeface="+mn-ea"/>
              </a:rPr>
              <a:t>empoderar</a:t>
            </a:r>
            <a:r>
              <a:rPr lang="en-US" dirty="0">
                <a:solidFill>
                  <a:srgbClr val="282828"/>
                </a:solidFill>
                <a:ea typeface="+mn-ea"/>
              </a:rPr>
              <a:t> a las </a:t>
            </a:r>
            <a:r>
              <a:rPr lang="en-US" dirty="0" err="1">
                <a:solidFill>
                  <a:srgbClr val="282828"/>
                </a:solidFill>
                <a:ea typeface="+mn-ea"/>
              </a:rPr>
              <a:t>mujeres</a:t>
            </a:r>
            <a:r>
              <a:rPr lang="en-US" dirty="0">
                <a:solidFill>
                  <a:srgbClr val="282828"/>
                </a:solidFill>
                <a:ea typeface="+mn-ea"/>
              </a:rPr>
              <a:t> </a:t>
            </a:r>
            <a:r>
              <a:rPr lang="en-US" dirty="0" err="1">
                <a:solidFill>
                  <a:srgbClr val="282828"/>
                </a:solidFill>
                <a:ea typeface="+mn-ea"/>
              </a:rPr>
              <a:t>en</a:t>
            </a:r>
            <a:r>
              <a:rPr lang="en-US" dirty="0">
                <a:solidFill>
                  <a:srgbClr val="282828"/>
                </a:solidFill>
                <a:ea typeface="+mn-ea"/>
              </a:rPr>
              <a:t> la Construcción.</a:t>
            </a:r>
          </a:p>
          <a:p>
            <a:endParaRPr lang="en-US" dirty="0">
              <a:solidFill>
                <a:srgbClr val="282828"/>
              </a:solidFill>
              <a:ea typeface="+mn-ea"/>
            </a:endParaRPr>
          </a:p>
          <a:p>
            <a:r>
              <a:rPr lang="lv-LV" dirty="0">
                <a:solidFill>
                  <a:srgbClr val="282828"/>
                </a:solidFill>
              </a:rPr>
              <a:t> </a:t>
            </a:r>
            <a:endParaRPr lang="en-US" b="1" dirty="0">
              <a:solidFill>
                <a:srgbClr val="282828"/>
              </a:solidFill>
            </a:endParaRPr>
          </a:p>
        </p:txBody>
      </p:sp>
      <p:sp>
        <p:nvSpPr>
          <p:cNvPr id="11" name="TextBox 10">
            <a:extLst>
              <a:ext uri="{FF2B5EF4-FFF2-40B4-BE49-F238E27FC236}">
                <a16:creationId xmlns:a16="http://schemas.microsoft.com/office/drawing/2014/main" id="{CF34B64D-AE70-5920-34CF-78F1228EA02F}"/>
              </a:ext>
            </a:extLst>
          </p:cNvPr>
          <p:cNvSpPr txBox="1"/>
          <p:nvPr/>
        </p:nvSpPr>
        <p:spPr>
          <a:xfrm>
            <a:off x="597131" y="10007550"/>
            <a:ext cx="4730645" cy="646331"/>
          </a:xfrm>
          <a:prstGeom prst="rect">
            <a:avLst/>
          </a:prstGeom>
          <a:noFill/>
        </p:spPr>
        <p:txBody>
          <a:bodyPr wrap="square" rtlCol="0">
            <a:spAutoFit/>
          </a:bodyPr>
          <a:lstStyle/>
          <a:p>
            <a:pPr algn="ctr"/>
            <a:r>
              <a:rPr lang="es-ES" sz="900" dirty="0">
                <a:effectLst/>
                <a:latin typeface="Calibri" panose="020F0502020204030204" pitchFamily="34" charset="0"/>
                <a:ea typeface="Calibri" panose="020F0502020204030204" pitchFamily="34" charset="0"/>
                <a:cs typeface="Times New Roman" panose="02020603050405020304" pitchFamily="18" charset="0"/>
              </a:rPr>
              <a:t>Financiado por la Unión Europea. Las opiniones y puntos de vista expresados solo comprometen a su(s) autor(es) y no reflejan necesariamente los de la Unión Europea o los de la Agencia Ejecutiva Europea de Educación y Cultura (EACEA). Ni la Unión Europea ni la EACEA pueden ser considerados responsables de ellos.</a:t>
            </a:r>
          </a:p>
        </p:txBody>
      </p:sp>
      <p:sp>
        <p:nvSpPr>
          <p:cNvPr id="12" name="Text Placeholder 5">
            <a:extLst>
              <a:ext uri="{FF2B5EF4-FFF2-40B4-BE49-F238E27FC236}">
                <a16:creationId xmlns:a16="http://schemas.microsoft.com/office/drawing/2014/main" id="{A60BAAB6-D7CF-E005-2039-76F4B735BDFE}"/>
              </a:ext>
            </a:extLst>
          </p:cNvPr>
          <p:cNvSpPr>
            <a:spLocks noGrp="1"/>
          </p:cNvSpPr>
          <p:nvPr/>
        </p:nvSpPr>
        <p:spPr>
          <a:xfrm>
            <a:off x="525594" y="696363"/>
            <a:ext cx="1689572" cy="486000"/>
          </a:xfrm>
          <a:prstGeom prst="rect">
            <a:avLst/>
          </a:prstGeom>
          <a:solidFill>
            <a:srgbClr val="EF8D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PROYECTO</a:t>
            </a:r>
          </a:p>
        </p:txBody>
      </p:sp>
      <p:sp>
        <p:nvSpPr>
          <p:cNvPr id="15" name="Rectangle 14">
            <a:extLst>
              <a:ext uri="{FF2B5EF4-FFF2-40B4-BE49-F238E27FC236}">
                <a16:creationId xmlns:a16="http://schemas.microsoft.com/office/drawing/2014/main" id="{48A35A65-5521-FC97-D08C-411F6FD64CB5}"/>
              </a:ext>
            </a:extLst>
          </p:cNvPr>
          <p:cNvSpPr/>
          <p:nvPr/>
        </p:nvSpPr>
        <p:spPr>
          <a:xfrm>
            <a:off x="0" y="2905146"/>
            <a:ext cx="7559675" cy="977741"/>
          </a:xfrm>
          <a:prstGeom prst="rect">
            <a:avLst/>
          </a:prstGeom>
          <a:solidFill>
            <a:srgbClr val="7B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9">
            <a:extLst>
              <a:ext uri="{FF2B5EF4-FFF2-40B4-BE49-F238E27FC236}">
                <a16:creationId xmlns:a16="http://schemas.microsoft.com/office/drawing/2014/main" id="{DF9C7DAD-F038-DF46-D6FB-A54BA7EF0C52}"/>
              </a:ext>
            </a:extLst>
          </p:cNvPr>
          <p:cNvSpPr>
            <a:spLocks noGrp="1"/>
          </p:cNvSpPr>
          <p:nvPr/>
        </p:nvSpPr>
        <p:spPr>
          <a:xfrm>
            <a:off x="865534" y="3313043"/>
            <a:ext cx="6364714" cy="363648"/>
          </a:xfrm>
          <a:prstGeom prst="rect">
            <a:avLst/>
          </a:prstGeom>
        </p:spPr>
        <p:txBody>
          <a:bodyPr vert="horz" lIns="89533" tIns="44767" rIns="89533" bIns="44767" numCol="2"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solidFill>
                  <a:srgbClr val="282828"/>
                </a:solidFill>
                <a:ea typeface="+mn-ea"/>
              </a:rPr>
              <a:t>Junio 2023</a:t>
            </a:r>
          </a:p>
          <a:p>
            <a:endParaRPr lang="en-US" dirty="0">
              <a:solidFill>
                <a:srgbClr val="282828"/>
              </a:solidFill>
              <a:ea typeface="+mn-ea"/>
            </a:endParaRPr>
          </a:p>
          <a:p>
            <a:r>
              <a:rPr lang="lv-LV" dirty="0">
                <a:solidFill>
                  <a:srgbClr val="282828"/>
                </a:solidFill>
              </a:rPr>
              <a:t> </a:t>
            </a:r>
            <a:endParaRPr lang="en-US" b="1" dirty="0">
              <a:solidFill>
                <a:srgbClr val="282828"/>
              </a:solidFill>
            </a:endParaRPr>
          </a:p>
        </p:txBody>
      </p:sp>
      <p:sp>
        <p:nvSpPr>
          <p:cNvPr id="21" name="Text Placeholder 5">
            <a:extLst>
              <a:ext uri="{FF2B5EF4-FFF2-40B4-BE49-F238E27FC236}">
                <a16:creationId xmlns:a16="http://schemas.microsoft.com/office/drawing/2014/main" id="{3F64A3ED-50DF-E597-1F86-DD9787FFDC81}"/>
              </a:ext>
            </a:extLst>
          </p:cNvPr>
          <p:cNvSpPr>
            <a:spLocks noGrp="1"/>
          </p:cNvSpPr>
          <p:nvPr/>
        </p:nvSpPr>
        <p:spPr>
          <a:xfrm>
            <a:off x="525593" y="2617928"/>
            <a:ext cx="3969133" cy="486000"/>
          </a:xfrm>
          <a:prstGeom prst="rect">
            <a:avLst/>
          </a:prstGeom>
          <a:solidFill>
            <a:srgbClr val="EF8D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VERSIÓN DEL DOCUMENTO</a:t>
            </a:r>
          </a:p>
        </p:txBody>
      </p:sp>
      <p:sp>
        <p:nvSpPr>
          <p:cNvPr id="22" name="Rectangle 21">
            <a:extLst>
              <a:ext uri="{FF2B5EF4-FFF2-40B4-BE49-F238E27FC236}">
                <a16:creationId xmlns:a16="http://schemas.microsoft.com/office/drawing/2014/main" id="{882A02C0-E2F9-028E-4733-E6862B21A58D}"/>
              </a:ext>
            </a:extLst>
          </p:cNvPr>
          <p:cNvSpPr/>
          <p:nvPr/>
        </p:nvSpPr>
        <p:spPr>
          <a:xfrm>
            <a:off x="0" y="4482155"/>
            <a:ext cx="7559675" cy="977741"/>
          </a:xfrm>
          <a:prstGeom prst="rect">
            <a:avLst/>
          </a:prstGeom>
          <a:solidFill>
            <a:srgbClr val="7B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9">
            <a:extLst>
              <a:ext uri="{FF2B5EF4-FFF2-40B4-BE49-F238E27FC236}">
                <a16:creationId xmlns:a16="http://schemas.microsoft.com/office/drawing/2014/main" id="{7A2DDCE7-92A1-3D37-759D-36588BA1DA90}"/>
              </a:ext>
            </a:extLst>
          </p:cNvPr>
          <p:cNvSpPr>
            <a:spLocks noGrp="1"/>
          </p:cNvSpPr>
          <p:nvPr/>
        </p:nvSpPr>
        <p:spPr>
          <a:xfrm>
            <a:off x="865534" y="4890052"/>
            <a:ext cx="6364714" cy="363648"/>
          </a:xfrm>
          <a:prstGeom prst="rect">
            <a:avLst/>
          </a:prstGeom>
        </p:spPr>
        <p:txBody>
          <a:bodyPr vert="horz" lIns="89533" tIns="44767" rIns="89533" bIns="44767" numCol="2"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b="0" i="0" kern="1200">
                <a:solidFill>
                  <a:schemeClr val="tx1"/>
                </a:solidFill>
                <a:effectLst/>
                <a:ea typeface="+mn-ea"/>
              </a:rPr>
              <a:t>KA220-VET-8BD6FFB9</a:t>
            </a:r>
            <a:endParaRPr lang="en-US" dirty="0">
              <a:solidFill>
                <a:srgbClr val="282828"/>
              </a:solidFill>
              <a:ea typeface="+mn-ea"/>
            </a:endParaRPr>
          </a:p>
          <a:p>
            <a:r>
              <a:rPr lang="lv-LV" dirty="0">
                <a:solidFill>
                  <a:srgbClr val="282828"/>
                </a:solidFill>
              </a:rPr>
              <a:t> </a:t>
            </a:r>
            <a:endParaRPr lang="en-US" b="1" dirty="0">
              <a:solidFill>
                <a:srgbClr val="282828"/>
              </a:solidFill>
            </a:endParaRPr>
          </a:p>
        </p:txBody>
      </p:sp>
      <p:sp>
        <p:nvSpPr>
          <p:cNvPr id="24" name="Text Placeholder 5">
            <a:extLst>
              <a:ext uri="{FF2B5EF4-FFF2-40B4-BE49-F238E27FC236}">
                <a16:creationId xmlns:a16="http://schemas.microsoft.com/office/drawing/2014/main" id="{914C7F5F-9EE4-10F0-9FC6-5DBEA27869D1}"/>
              </a:ext>
            </a:extLst>
          </p:cNvPr>
          <p:cNvSpPr>
            <a:spLocks noGrp="1"/>
          </p:cNvSpPr>
          <p:nvPr/>
        </p:nvSpPr>
        <p:spPr>
          <a:xfrm>
            <a:off x="525594" y="4194937"/>
            <a:ext cx="3724434" cy="486000"/>
          </a:xfrm>
          <a:prstGeom prst="rect">
            <a:avLst/>
          </a:prstGeom>
          <a:solidFill>
            <a:srgbClr val="EF8D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NÚMERO DE PROYECTO</a:t>
            </a:r>
          </a:p>
        </p:txBody>
      </p:sp>
      <p:sp>
        <p:nvSpPr>
          <p:cNvPr id="25" name="Rectangle 24">
            <a:extLst>
              <a:ext uri="{FF2B5EF4-FFF2-40B4-BE49-F238E27FC236}">
                <a16:creationId xmlns:a16="http://schemas.microsoft.com/office/drawing/2014/main" id="{3F4FD5E0-1090-63DB-38A8-3E610B9BB92A}"/>
              </a:ext>
            </a:extLst>
          </p:cNvPr>
          <p:cNvSpPr/>
          <p:nvPr/>
        </p:nvSpPr>
        <p:spPr>
          <a:xfrm>
            <a:off x="0" y="6049067"/>
            <a:ext cx="7559675" cy="1348802"/>
          </a:xfrm>
          <a:prstGeom prst="rect">
            <a:avLst/>
          </a:prstGeom>
          <a:solidFill>
            <a:srgbClr val="7B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9">
            <a:extLst>
              <a:ext uri="{FF2B5EF4-FFF2-40B4-BE49-F238E27FC236}">
                <a16:creationId xmlns:a16="http://schemas.microsoft.com/office/drawing/2014/main" id="{F618842F-4C5D-CCAD-0E9C-D92820152C79}"/>
              </a:ext>
            </a:extLst>
          </p:cNvPr>
          <p:cNvSpPr>
            <a:spLocks noGrp="1"/>
          </p:cNvSpPr>
          <p:nvPr/>
        </p:nvSpPr>
        <p:spPr>
          <a:xfrm>
            <a:off x="865534" y="6456964"/>
            <a:ext cx="6364714" cy="781880"/>
          </a:xfrm>
          <a:prstGeom prst="rect">
            <a:avLst/>
          </a:prstGeom>
        </p:spPr>
        <p:txBody>
          <a:bodyPr vert="horz" lIns="89533" tIns="44767" rIns="89533" bIns="44767"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solidFill>
                  <a:srgbClr val="282828"/>
                </a:solidFill>
                <a:ea typeface="+mn-ea"/>
              </a:rPr>
              <a:t>Financiado por la Unión Europea. No obstante, los puntos de vista y opiniones expresados son exclusivamente los del autor o autores y no reflejan necesariamente los de la Unión Europea ni los de la Agencia Ejecutiva en el Ámbito Educativo y Cultural Europeo (EACEA). Ni la Unión Europea ni la EACEA pueden ser consideradas responsables de las mismas.</a:t>
            </a:r>
            <a:r>
              <a:rPr lang="lv-LV" dirty="0">
                <a:solidFill>
                  <a:srgbClr val="282828"/>
                </a:solidFill>
              </a:rPr>
              <a:t> </a:t>
            </a:r>
            <a:endParaRPr lang="en-US" b="1" dirty="0">
              <a:solidFill>
                <a:srgbClr val="282828"/>
              </a:solidFill>
            </a:endParaRPr>
          </a:p>
        </p:txBody>
      </p:sp>
      <p:sp>
        <p:nvSpPr>
          <p:cNvPr id="28" name="Text Placeholder 5">
            <a:extLst>
              <a:ext uri="{FF2B5EF4-FFF2-40B4-BE49-F238E27FC236}">
                <a16:creationId xmlns:a16="http://schemas.microsoft.com/office/drawing/2014/main" id="{A6DC3B7F-9BAF-86CE-36A0-96B90AA078A6}"/>
              </a:ext>
            </a:extLst>
          </p:cNvPr>
          <p:cNvSpPr>
            <a:spLocks noGrp="1"/>
          </p:cNvSpPr>
          <p:nvPr/>
        </p:nvSpPr>
        <p:spPr>
          <a:xfrm>
            <a:off x="525594" y="5761849"/>
            <a:ext cx="2072463" cy="486000"/>
          </a:xfrm>
          <a:prstGeom prst="rect">
            <a:avLst/>
          </a:prstGeom>
          <a:solidFill>
            <a:srgbClr val="EF8D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AVISO LEGAL</a:t>
            </a:r>
          </a:p>
        </p:txBody>
      </p:sp>
      <p:pic>
        <p:nvPicPr>
          <p:cNvPr id="29" name="Picture 28">
            <a:extLst>
              <a:ext uri="{FF2B5EF4-FFF2-40B4-BE49-F238E27FC236}">
                <a16:creationId xmlns:a16="http://schemas.microsoft.com/office/drawing/2014/main" id="{88781F6D-4FD4-7C72-BB80-D435FDAFA3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618" y="7916546"/>
            <a:ext cx="3594196" cy="1735456"/>
          </a:xfrm>
          <a:prstGeom prst="rect">
            <a:avLst/>
          </a:prstGeom>
        </p:spPr>
      </p:pic>
      <p:pic>
        <p:nvPicPr>
          <p:cNvPr id="3" name="Imagen 2" descr="Diario Oficial de Extremadura- Formato HTML">
            <a:extLst>
              <a:ext uri="{FF2B5EF4-FFF2-40B4-BE49-F238E27FC236}">
                <a16:creationId xmlns:a16="http://schemas.microsoft.com/office/drawing/2014/main" id="{39ECA617-2C63-D73B-364E-7A636A41A7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8002" y="9884954"/>
            <a:ext cx="1912620" cy="532130"/>
          </a:xfrm>
          <a:prstGeom prst="rect">
            <a:avLst/>
          </a:prstGeom>
          <a:noFill/>
          <a:ln>
            <a:noFill/>
          </a:ln>
        </p:spPr>
      </p:pic>
    </p:spTree>
    <p:extLst>
      <p:ext uri="{BB962C8B-B14F-4D97-AF65-F5344CB8AC3E}">
        <p14:creationId xmlns:p14="http://schemas.microsoft.com/office/powerpoint/2010/main" val="955654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a:xfrm>
            <a:off x="662170" y="441090"/>
            <a:ext cx="6403112" cy="2314214"/>
          </a:xfrm>
        </p:spPr>
        <p:txBody>
          <a:bodyPr/>
          <a:lstStyle/>
          <a:p>
            <a:r>
              <a:rPr lang="es-ES" dirty="0">
                <a:effectLst/>
                <a:ea typeface="Calibri" panose="020F0502020204030204" pitchFamily="34" charset="0"/>
              </a:rPr>
              <a:t>"El mayor reto en la construcción es la vía de acceso, ya que no hay una trayectoria profesional obvia y actualmente es compleja y confusa, no está muy claro cuáles son las cualificaciones adecuadas y es difícil para los jóvenes y sus padres y profesores encontrar la información correcta, por lo que a menudo no son conscientes de las oportunidades y se van a otra parte".</a:t>
            </a:r>
            <a:endParaRPr lang="en-US" dirty="0"/>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30</a:t>
            </a:fld>
            <a:endParaRPr lang="en-US" dirty="0"/>
          </a:p>
        </p:txBody>
      </p:sp>
      <p:sp>
        <p:nvSpPr>
          <p:cNvPr id="10" name="Text Placeholder 9">
            <a:extLst>
              <a:ext uri="{FF2B5EF4-FFF2-40B4-BE49-F238E27FC236}">
                <a16:creationId xmlns:a16="http://schemas.microsoft.com/office/drawing/2014/main" id="{1A3C892A-3794-DF41-8219-AB42AB6A80F8}"/>
              </a:ext>
            </a:extLst>
          </p:cNvPr>
          <p:cNvSpPr>
            <a:spLocks noGrp="1"/>
          </p:cNvSpPr>
          <p:nvPr>
            <p:ph type="body" sz="quarter" idx="32"/>
          </p:nvPr>
        </p:nvSpPr>
        <p:spPr>
          <a:xfrm>
            <a:off x="538294" y="4254500"/>
            <a:ext cx="6526988" cy="4990192"/>
          </a:xfrm>
          <a:prstGeom prst="rect">
            <a:avLst/>
          </a:prstGeom>
        </p:spPr>
        <p:txBody>
          <a:bodyPr/>
          <a:lstStyle/>
          <a:p>
            <a:pPr algn="just">
              <a:tabLst>
                <a:tab pos="450215" algn="l"/>
              </a:tabLst>
            </a:pPr>
            <a:r>
              <a:rPr lang="es-ES" dirty="0">
                <a:effectLst/>
                <a:ea typeface="Calibri" panose="020F0502020204030204" pitchFamily="34" charset="0"/>
              </a:rPr>
              <a:t>El principal reto del sector de la construcción es cómo posicionarse.  Se compone de una amplia gama de actividades, algunas de carácter fragmentario, lo que dificulta la presentación de una narrativa coherente a los posibles nuevos participantes.  Una gran parte del sector se compone de microempresas que emplean a 10 personas o menos, y alrededor del 27,7% de todos los trabajadores son autónomos.</a:t>
            </a:r>
            <a:r>
              <a:rPr lang="en-IE" dirty="0">
                <a:effectLst/>
                <a:ea typeface="Calibri" panose="020F0502020204030204" pitchFamily="34" charset="0"/>
              </a:rPr>
              <a:t>.</a:t>
            </a:r>
            <a:r>
              <a:rPr lang="en-IE" baseline="30000" dirty="0">
                <a:effectLst/>
                <a:ea typeface="Calibri" panose="020F0502020204030204" pitchFamily="34" charset="0"/>
              </a:rPr>
              <a:t>22</a:t>
            </a:r>
            <a:r>
              <a:rPr lang="en-IE" dirty="0">
                <a:effectLst/>
                <a:ea typeface="Calibri" panose="020F0502020204030204" pitchFamily="34" charset="0"/>
              </a:rPr>
              <a:t> </a:t>
            </a:r>
            <a:endParaRPr lang="en-LB" dirty="0">
              <a:effectLst/>
              <a:ea typeface="Calibri" panose="020F0502020204030204" pitchFamily="34" charset="0"/>
            </a:endParaRPr>
          </a:p>
          <a:p>
            <a:pPr algn="just">
              <a:tabLst>
                <a:tab pos="450215" algn="l"/>
              </a:tabLst>
            </a:pPr>
            <a:endParaRPr lang="en-IE" dirty="0">
              <a:ea typeface="Calibri" panose="020F0502020204030204" pitchFamily="34" charset="0"/>
            </a:endParaRPr>
          </a:p>
          <a:p>
            <a:pPr algn="just">
              <a:tabLst>
                <a:tab pos="450215" algn="l"/>
              </a:tabLst>
            </a:pPr>
            <a:r>
              <a:rPr lang="es-ES" dirty="0">
                <a:effectLst/>
                <a:ea typeface="Calibri" panose="020F0502020204030204" pitchFamily="34" charset="0"/>
              </a:rPr>
              <a:t>La oferta de puestos y profesiones es muy variada: profesionales como electricistas y fontaneros, profesionales como ingenieros y aparejadores, y funciones de apoyo como recursos humanos, finanzas y marketing. Cada una con sus propias vías de acceso.</a:t>
            </a:r>
          </a:p>
          <a:p>
            <a:pPr algn="just">
              <a:tabLst>
                <a:tab pos="450215" algn="l"/>
              </a:tabLst>
            </a:pPr>
            <a:endParaRPr lang="es-ES" dirty="0">
              <a:effectLst/>
              <a:ea typeface="Calibri" panose="020F0502020204030204" pitchFamily="34" charset="0"/>
            </a:endParaRPr>
          </a:p>
          <a:p>
            <a:pPr algn="just">
              <a:tabLst>
                <a:tab pos="450215" algn="l"/>
              </a:tabLst>
            </a:pPr>
            <a:r>
              <a:rPr lang="es-ES" dirty="0">
                <a:effectLst/>
                <a:ea typeface="Calibri" panose="020F0502020204030204" pitchFamily="34" charset="0"/>
              </a:rPr>
              <a:t>Otros obstáculos son las dificultades de los jóvenes para acceder a empleos a tiempo parcial, que son útiles para iniciarse en el sector.  Esta situación no se ve favorecida por la práctica habitual de los pequeños empresarios de contratar a sus empleados a través del boca a boca, utilizando sus propias redes de familiares y amigos, lo que reduce el número de posibles talentos.</a:t>
            </a:r>
          </a:p>
          <a:p>
            <a:pPr algn="just">
              <a:tabLst>
                <a:tab pos="450215" algn="l"/>
              </a:tabLst>
            </a:pPr>
            <a:endParaRPr lang="en-LB" dirty="0">
              <a:effectLst/>
              <a:ea typeface="Calibri" panose="020F0502020204030204" pitchFamily="34" charset="0"/>
            </a:endParaRPr>
          </a:p>
        </p:txBody>
      </p:sp>
      <p:grpSp>
        <p:nvGrpSpPr>
          <p:cNvPr id="4" name="Group 3">
            <a:extLst>
              <a:ext uri="{FF2B5EF4-FFF2-40B4-BE49-F238E27FC236}">
                <a16:creationId xmlns:a16="http://schemas.microsoft.com/office/drawing/2014/main" id="{94274020-432A-2B6A-8C56-9969616D7848}"/>
              </a:ext>
            </a:extLst>
          </p:cNvPr>
          <p:cNvGrpSpPr/>
          <p:nvPr/>
        </p:nvGrpSpPr>
        <p:grpSpPr>
          <a:xfrm>
            <a:off x="5409679" y="2432006"/>
            <a:ext cx="1487826" cy="1083162"/>
            <a:chOff x="3400450" y="986392"/>
            <a:chExt cx="1487826" cy="1083162"/>
          </a:xfrm>
        </p:grpSpPr>
        <p:sp>
          <p:nvSpPr>
            <p:cNvPr id="5" name="Freeform 4">
              <a:extLst>
                <a:ext uri="{FF2B5EF4-FFF2-40B4-BE49-F238E27FC236}">
                  <a16:creationId xmlns:a16="http://schemas.microsoft.com/office/drawing/2014/main" id="{BDA6B923-F9A2-C6E0-8074-E9C93336017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C67BD1-260D-7DEA-CCF1-08227A1B559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7" name="Text Placeholder 7">
            <a:extLst>
              <a:ext uri="{FF2B5EF4-FFF2-40B4-BE49-F238E27FC236}">
                <a16:creationId xmlns:a16="http://schemas.microsoft.com/office/drawing/2014/main" id="{1CB93B43-FE4E-7A48-9B95-F14A5136BC41}"/>
              </a:ext>
            </a:extLst>
          </p:cNvPr>
          <p:cNvSpPr>
            <a:spLocks noGrp="1"/>
          </p:cNvSpPr>
          <p:nvPr/>
        </p:nvSpPr>
        <p:spPr>
          <a:xfrm>
            <a:off x="782170" y="3429504"/>
            <a:ext cx="3267316"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2.1.2 </a:t>
            </a:r>
            <a:r>
              <a:rPr lang="en-IE" dirty="0" err="1"/>
              <a:t>Percepción</a:t>
            </a:r>
            <a:r>
              <a:rPr lang="en-IE" dirty="0"/>
              <a:t> </a:t>
            </a:r>
            <a:r>
              <a:rPr lang="en-IE" dirty="0" err="1"/>
              <a:t>pública</a:t>
            </a:r>
            <a:endParaRPr lang="en-LB" dirty="0"/>
          </a:p>
        </p:txBody>
      </p:sp>
      <p:sp>
        <p:nvSpPr>
          <p:cNvPr id="8" name="Text Placeholder 5">
            <a:extLst>
              <a:ext uri="{FF2B5EF4-FFF2-40B4-BE49-F238E27FC236}">
                <a16:creationId xmlns:a16="http://schemas.microsoft.com/office/drawing/2014/main" id="{63CC2980-4E50-895D-90D3-31CDCE59B0C5}"/>
              </a:ext>
            </a:extLst>
          </p:cNvPr>
          <p:cNvSpPr txBox="1">
            <a:spLocks/>
          </p:cNvSpPr>
          <p:nvPr/>
        </p:nvSpPr>
        <p:spPr>
          <a:xfrm>
            <a:off x="539750" y="9876960"/>
            <a:ext cx="6590752" cy="81485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dirty="0">
                <a:effectLst/>
                <a:ea typeface="Calibri" panose="020F0502020204030204" pitchFamily="34" charset="0"/>
              </a:rPr>
              <a:t>22 </a:t>
            </a:r>
            <a:r>
              <a:rPr lang="es-ES" sz="900" dirty="0">
                <a:effectLst/>
                <a:latin typeface="Calibri" panose="020F0502020204030204" pitchFamily="34" charset="0"/>
                <a:ea typeface="Calibri" panose="020F0502020204030204" pitchFamily="34" charset="0"/>
                <a:cs typeface="Times New Roman" panose="02020603050405020304" pitchFamily="18" charset="0"/>
              </a:rPr>
              <a:t>Centro Europeo para el Desarrollo de la Formación Profesional, Eurostat (2020) </a:t>
            </a:r>
            <a:r>
              <a:rPr lang="en-IE"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https://www.cedefop.europa.eu/en/tools/skills-intelligence/self-employment?year=2020&amp;country=EU#6</a:t>
            </a:r>
            <a:endParaRPr lang="en-LB"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LB" sz="900" b="1" dirty="0">
              <a:solidFill>
                <a:srgbClr val="7CD0E4"/>
              </a:solidFill>
              <a:effectLst/>
              <a:ea typeface="Calibri" panose="020F0502020204030204" pitchFamily="34" charset="0"/>
            </a:endParaRPr>
          </a:p>
        </p:txBody>
      </p:sp>
      <p:sp>
        <p:nvSpPr>
          <p:cNvPr id="9" name="Text Placeholder 6">
            <a:extLst>
              <a:ext uri="{FF2B5EF4-FFF2-40B4-BE49-F238E27FC236}">
                <a16:creationId xmlns:a16="http://schemas.microsoft.com/office/drawing/2014/main" id="{79B32A51-723A-7600-613F-BADFC12A4E63}"/>
              </a:ext>
            </a:extLst>
          </p:cNvPr>
          <p:cNvSpPr txBox="1">
            <a:spLocks/>
          </p:cNvSpPr>
          <p:nvPr/>
        </p:nvSpPr>
        <p:spPr>
          <a:xfrm>
            <a:off x="2148125" y="2623112"/>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s-ES"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Directora ejecutiva del sector de la construcción, Reino Unido</a:t>
            </a:r>
            <a:endParaRPr lang="en-LB" sz="9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Placeholder 4">
            <a:extLst>
              <a:ext uri="{FF2B5EF4-FFF2-40B4-BE49-F238E27FC236}">
                <a16:creationId xmlns:a16="http://schemas.microsoft.com/office/drawing/2014/main" id="{DF24D42B-60F1-C1CA-5065-32C3942836AD}"/>
              </a:ext>
            </a:extLst>
          </p:cNvPr>
          <p:cNvSpPr>
            <a:spLocks noGrp="1"/>
          </p:cNvSpPr>
          <p:nvPr/>
        </p:nvSpPr>
        <p:spPr>
          <a:xfrm>
            <a:off x="3799431" y="4126710"/>
            <a:ext cx="3431800" cy="157958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"Estas barreras se traducen en una percepción pública de que la construcción sigue siendo "muy blanca y orientada a los hombres" y "se considera de la vieja escuela y no diversa".</a:t>
            </a:r>
            <a:endParaRPr lang="en-US" dirty="0"/>
          </a:p>
        </p:txBody>
      </p:sp>
      <p:sp>
        <p:nvSpPr>
          <p:cNvPr id="13" name="Text Placeholder 6">
            <a:extLst>
              <a:ext uri="{FF2B5EF4-FFF2-40B4-BE49-F238E27FC236}">
                <a16:creationId xmlns:a16="http://schemas.microsoft.com/office/drawing/2014/main" id="{300360E4-3962-470B-B178-3519584A54FC}"/>
              </a:ext>
            </a:extLst>
          </p:cNvPr>
          <p:cNvSpPr txBox="1">
            <a:spLocks/>
          </p:cNvSpPr>
          <p:nvPr/>
        </p:nvSpPr>
        <p:spPr>
          <a:xfrm>
            <a:off x="3844403" y="5745387"/>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s-ES"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Trabajador de la construcción, Londres</a:t>
            </a:r>
            <a:endPar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Placeholder 4">
            <a:extLst>
              <a:ext uri="{FF2B5EF4-FFF2-40B4-BE49-F238E27FC236}">
                <a16:creationId xmlns:a16="http://schemas.microsoft.com/office/drawing/2014/main" id="{7666EF60-3D3B-E263-FFD6-DDA46289DD57}"/>
              </a:ext>
            </a:extLst>
          </p:cNvPr>
          <p:cNvSpPr>
            <a:spLocks noGrp="1"/>
          </p:cNvSpPr>
          <p:nvPr/>
        </p:nvSpPr>
        <p:spPr>
          <a:xfrm>
            <a:off x="3756898" y="6108829"/>
            <a:ext cx="3558299" cy="3061626"/>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"El sector de la construcción ha estado tradicionalmente dominado por los hombres, y las mujeres han tenido que esforzarse más para introducirse en él. Sigue existiendo el estereotipo de que la construcción es cosa de hombres, y algunas personas creen que las mujeres no tienen la fuerza o las aptitudes necesarias para desenvolverse bien en este sector".</a:t>
            </a:r>
            <a:endParaRPr lang="en-US" dirty="0"/>
          </a:p>
        </p:txBody>
      </p:sp>
      <p:sp>
        <p:nvSpPr>
          <p:cNvPr id="15" name="Text Placeholder 6">
            <a:extLst>
              <a:ext uri="{FF2B5EF4-FFF2-40B4-BE49-F238E27FC236}">
                <a16:creationId xmlns:a16="http://schemas.microsoft.com/office/drawing/2014/main" id="{5F92D571-DD62-8A32-7774-03ACC01F76FC}"/>
              </a:ext>
            </a:extLst>
          </p:cNvPr>
          <p:cNvSpPr txBox="1">
            <a:spLocks/>
          </p:cNvSpPr>
          <p:nvPr/>
        </p:nvSpPr>
        <p:spPr>
          <a:xfrm>
            <a:off x="3844403" y="9222695"/>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s-ES"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Sarah Hansen, Ingeniera Estructural y Medioambiental, Dinamarca</a:t>
            </a:r>
            <a:endPar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0650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30B4D2-DFC0-7A4E-17EE-D4982B74F20E}"/>
              </a:ext>
            </a:extLst>
          </p:cNvPr>
          <p:cNvSpPr/>
          <p:nvPr/>
        </p:nvSpPr>
        <p:spPr>
          <a:xfrm>
            <a:off x="3780692" y="3934016"/>
            <a:ext cx="3778983" cy="5942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F53120A-DD9B-2AB5-7FAC-273F355707F9}"/>
              </a:ext>
            </a:extLst>
          </p:cNvPr>
          <p:cNvSpPr/>
          <p:nvPr/>
        </p:nvSpPr>
        <p:spPr>
          <a:xfrm>
            <a:off x="0" y="2210724"/>
            <a:ext cx="7559675" cy="18311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1CB93B43-FE4E-7A48-9B95-F14A5136BC41}"/>
              </a:ext>
            </a:extLst>
          </p:cNvPr>
          <p:cNvSpPr>
            <a:spLocks noGrp="1"/>
          </p:cNvSpPr>
          <p:nvPr>
            <p:ph type="body" sz="quarter" idx="52"/>
          </p:nvPr>
        </p:nvSpPr>
        <p:spPr>
          <a:xfrm>
            <a:off x="745501" y="751294"/>
            <a:ext cx="2696198" cy="637610"/>
          </a:xfrm>
          <a:prstGeom prst="rect">
            <a:avLst/>
          </a:prstGeom>
        </p:spPr>
        <p:txBody>
          <a:bodyPr/>
          <a:lstStyle/>
          <a:p>
            <a:pPr>
              <a:spcBef>
                <a:spcPts val="200"/>
              </a:spcBef>
            </a:pPr>
            <a:r>
              <a:rPr lang="en-IE" dirty="0"/>
              <a:t>2.1.3 </a:t>
            </a:r>
            <a:r>
              <a:rPr lang="en-IE" dirty="0" err="1"/>
              <a:t>Concienciación</a:t>
            </a:r>
            <a:endParaRPr lang="en-LB" dirty="0"/>
          </a:p>
        </p:txBody>
      </p:sp>
      <p:sp>
        <p:nvSpPr>
          <p:cNvPr id="10" name="Text Placeholder 9">
            <a:extLst>
              <a:ext uri="{FF2B5EF4-FFF2-40B4-BE49-F238E27FC236}">
                <a16:creationId xmlns:a16="http://schemas.microsoft.com/office/drawing/2014/main" id="{B895D8EA-E7ED-AD43-9CA9-107E696E32CD}"/>
              </a:ext>
            </a:extLst>
          </p:cNvPr>
          <p:cNvSpPr>
            <a:spLocks noGrp="1"/>
          </p:cNvSpPr>
          <p:nvPr>
            <p:ph type="body" sz="quarter" idx="53"/>
          </p:nvPr>
        </p:nvSpPr>
        <p:spPr>
          <a:xfrm>
            <a:off x="515708" y="1497824"/>
            <a:ext cx="3303720" cy="1083162"/>
          </a:xfrm>
          <a:prstGeom prst="rect">
            <a:avLst/>
          </a:prstGeom>
        </p:spPr>
        <p:txBody>
          <a:bodyPr/>
          <a:lstStyle/>
          <a:p>
            <a:pPr algn="just">
              <a:spcBef>
                <a:spcPts val="195"/>
              </a:spcBef>
              <a:tabLst>
                <a:tab pos="450215" algn="l"/>
              </a:tabLst>
            </a:pPr>
            <a:r>
              <a:rPr lang="es-ES" sz="1100" dirty="0">
                <a:cs typeface="Calibri" panose="020F0502020204030204" pitchFamily="34" charset="0"/>
              </a:rPr>
              <a:t>La investigación indica que deben realizarse más esfuerzos de concienciación en la enseñanza secundaria, incluyendo visitas a los colegios de mujeres profesionales de la construcción, la presencia de organismos de la industria en ferias profesionales y la reeducación de los educadores sobre la amplitud y profundidad de los puestos de trabajo disponibles en el sector. La construcción es una industria dinámica que se orienta cada vez más hacia los métodos modernos y la energía verde, y que requerirá una gama más diversa de actores para ocupar puestos clave en el futuro. La educación y la formación son temas bien documentados en la investigación.</a:t>
            </a:r>
            <a:endParaRPr lang="en-IE" sz="1100" dirty="0">
              <a:cs typeface="Calibri" panose="020F0502020204030204" pitchFamily="34" charset="0"/>
            </a:endParaRPr>
          </a:p>
        </p:txBody>
      </p:sp>
      <p:sp>
        <p:nvSpPr>
          <p:cNvPr id="2" name="Slide Number Placeholder 1">
            <a:extLst>
              <a:ext uri="{FF2B5EF4-FFF2-40B4-BE49-F238E27FC236}">
                <a16:creationId xmlns:a16="http://schemas.microsoft.com/office/drawing/2014/main" id="{0FAC2FA6-ABB9-E84F-94E0-B14A0A234E39}"/>
              </a:ext>
            </a:extLst>
          </p:cNvPr>
          <p:cNvSpPr>
            <a:spLocks noGrp="1"/>
          </p:cNvSpPr>
          <p:nvPr>
            <p:ph type="sldNum" sz="quarter" idx="4"/>
          </p:nvPr>
        </p:nvSpPr>
        <p:spPr/>
        <p:txBody>
          <a:bodyPr/>
          <a:lstStyle/>
          <a:p>
            <a:fld id="{CB2079F2-58AF-ED44-82D7-E04B2F6FD686}" type="slidenum">
              <a:rPr lang="en-US" smtClean="0"/>
              <a:pPr/>
              <a:t>31</a:t>
            </a:fld>
            <a:endParaRPr lang="en-US" dirty="0"/>
          </a:p>
        </p:txBody>
      </p:sp>
      <p:sp>
        <p:nvSpPr>
          <p:cNvPr id="18" name="Text Placeholder 4">
            <a:extLst>
              <a:ext uri="{FF2B5EF4-FFF2-40B4-BE49-F238E27FC236}">
                <a16:creationId xmlns:a16="http://schemas.microsoft.com/office/drawing/2014/main" id="{A2AE1554-5B49-C388-BEA7-1688543B5A57}"/>
              </a:ext>
            </a:extLst>
          </p:cNvPr>
          <p:cNvSpPr>
            <a:spLocks noGrp="1"/>
          </p:cNvSpPr>
          <p:nvPr/>
        </p:nvSpPr>
        <p:spPr>
          <a:xfrm>
            <a:off x="449028" y="4867401"/>
            <a:ext cx="3286605" cy="1175263"/>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spcBef>
                <a:spcPts val="195"/>
              </a:spcBef>
              <a:tabLst>
                <a:tab pos="450215" algn="l"/>
              </a:tabLst>
            </a:pPr>
            <a:r>
              <a:rPr lang="es-ES" dirty="0"/>
              <a:t>"Es necesario dar visibilidad a los programas educativos y a las oportunidades profesionales en la construcción".</a:t>
            </a:r>
            <a:endParaRPr lang="en-US" dirty="0"/>
          </a:p>
        </p:txBody>
      </p:sp>
      <p:grpSp>
        <p:nvGrpSpPr>
          <p:cNvPr id="19" name="Group 18">
            <a:extLst>
              <a:ext uri="{FF2B5EF4-FFF2-40B4-BE49-F238E27FC236}">
                <a16:creationId xmlns:a16="http://schemas.microsoft.com/office/drawing/2014/main" id="{1B2A2347-FF4C-1A4D-2FF7-D48AB5F67CF4}"/>
              </a:ext>
            </a:extLst>
          </p:cNvPr>
          <p:cNvGrpSpPr/>
          <p:nvPr/>
        </p:nvGrpSpPr>
        <p:grpSpPr>
          <a:xfrm>
            <a:off x="4771418" y="935938"/>
            <a:ext cx="1487826" cy="1083162"/>
            <a:chOff x="3400450" y="986392"/>
            <a:chExt cx="1487826" cy="1083162"/>
          </a:xfrm>
        </p:grpSpPr>
        <p:sp>
          <p:nvSpPr>
            <p:cNvPr id="21" name="Freeform 20">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2" name="Freeform 21">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5" name="Text Placeholder 4">
            <a:extLst>
              <a:ext uri="{FF2B5EF4-FFF2-40B4-BE49-F238E27FC236}">
                <a16:creationId xmlns:a16="http://schemas.microsoft.com/office/drawing/2014/main" id="{E6781127-F255-65B9-2DC8-8DD45AB4A77D}"/>
              </a:ext>
            </a:extLst>
          </p:cNvPr>
          <p:cNvSpPr>
            <a:spLocks noGrp="1"/>
          </p:cNvSpPr>
          <p:nvPr/>
        </p:nvSpPr>
        <p:spPr>
          <a:xfrm>
            <a:off x="3799431" y="2270996"/>
            <a:ext cx="3431800" cy="3552374"/>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"Donde yo vivo, hay un instituto para chicas y otro para chicos. Mi hija ni siquiera tiene la posibilidad de cursar asignaturas técnicas.  Y está eligiendo asignaturas para su certificado de fin de estudios, hablando con orientadores profesionales, asistiendo a jornadas de puertas abiertas, y la construcción no está en el radar, ni la ingeniería, ni la gestión de proyectos, ni la tecnología de la construcción".</a:t>
            </a:r>
            <a:endParaRPr lang="en-US" dirty="0"/>
          </a:p>
        </p:txBody>
      </p:sp>
      <p:sp>
        <p:nvSpPr>
          <p:cNvPr id="15" name="Text Placeholder 6">
            <a:extLst>
              <a:ext uri="{FF2B5EF4-FFF2-40B4-BE49-F238E27FC236}">
                <a16:creationId xmlns:a16="http://schemas.microsoft.com/office/drawing/2014/main" id="{217D288A-58B2-CC0B-31D5-30A59480D916}"/>
              </a:ext>
            </a:extLst>
          </p:cNvPr>
          <p:cNvSpPr txBox="1">
            <a:spLocks/>
          </p:cNvSpPr>
          <p:nvPr/>
        </p:nvSpPr>
        <p:spPr>
          <a:xfrm>
            <a:off x="3819428" y="7580164"/>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n-IE" sz="900" i="1" dirty="0" err="1">
                <a:cs typeface="Times New Roman" panose="02020603050405020304" pitchFamily="18" charset="0"/>
              </a:rPr>
              <a:t>Figura</a:t>
            </a:r>
            <a:r>
              <a:rPr lang="en-IE" sz="900" i="1" dirty="0">
                <a:cs typeface="Times New Roman" panose="02020603050405020304" pitchFamily="18" charset="0"/>
              </a:rPr>
              <a:t> 5: Ger Ronayne, Director General de JJ Rhatigan &amp; Co.</a:t>
            </a:r>
            <a:endParaRPr lang="en-LB" sz="900" i="1" dirty="0">
              <a:cs typeface="Times New Roman" panose="02020603050405020304" pitchFamily="18" charset="0"/>
            </a:endParaRPr>
          </a:p>
        </p:txBody>
      </p:sp>
      <p:pic>
        <p:nvPicPr>
          <p:cNvPr id="16" name="Picture 15">
            <a:extLst>
              <a:ext uri="{FF2B5EF4-FFF2-40B4-BE49-F238E27FC236}">
                <a16:creationId xmlns:a16="http://schemas.microsoft.com/office/drawing/2014/main" id="{AA90EB1A-2DE2-5D3D-A129-728A3B8EE5E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570429" y="5861501"/>
            <a:ext cx="1891065" cy="1891065"/>
          </a:xfrm>
          <a:prstGeom prst="rect">
            <a:avLst/>
          </a:prstGeom>
        </p:spPr>
      </p:pic>
      <p:sp>
        <p:nvSpPr>
          <p:cNvPr id="26" name="Text Placeholder 6">
            <a:extLst>
              <a:ext uri="{FF2B5EF4-FFF2-40B4-BE49-F238E27FC236}">
                <a16:creationId xmlns:a16="http://schemas.microsoft.com/office/drawing/2014/main" id="{8DF331A1-990D-907E-A4B0-5B12AECEA4DA}"/>
              </a:ext>
            </a:extLst>
          </p:cNvPr>
          <p:cNvSpPr txBox="1">
            <a:spLocks/>
          </p:cNvSpPr>
          <p:nvPr/>
        </p:nvSpPr>
        <p:spPr>
          <a:xfrm>
            <a:off x="478351" y="8521154"/>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s-ES" sz="900" i="1" dirty="0">
                <a:cs typeface="Times New Roman" panose="02020603050405020304" pitchFamily="18" charset="0"/>
              </a:rPr>
              <a:t>Figura 6: Concha Santos, Presidenta de la Asociación Nacional de Trabajadores de la Construcción, España.</a:t>
            </a:r>
            <a:endParaRPr lang="en-IE" sz="900" i="1" dirty="0">
              <a:cs typeface="Times New Roman" panose="02020603050405020304" pitchFamily="18" charset="0"/>
            </a:endParaRPr>
          </a:p>
        </p:txBody>
      </p:sp>
      <p:pic>
        <p:nvPicPr>
          <p:cNvPr id="27" name="Picture 26">
            <a:extLst>
              <a:ext uri="{FF2B5EF4-FFF2-40B4-BE49-F238E27FC236}">
                <a16:creationId xmlns:a16="http://schemas.microsoft.com/office/drawing/2014/main" id="{C0D06C0F-8AFA-A08F-12D3-CC1E0ACA335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29352" y="6791856"/>
            <a:ext cx="1891065" cy="1891065"/>
          </a:xfrm>
          <a:prstGeom prst="rect">
            <a:avLst/>
          </a:prstGeom>
        </p:spPr>
      </p:pic>
      <p:sp>
        <p:nvSpPr>
          <p:cNvPr id="28" name="Text Placeholder 4">
            <a:extLst>
              <a:ext uri="{FF2B5EF4-FFF2-40B4-BE49-F238E27FC236}">
                <a16:creationId xmlns:a16="http://schemas.microsoft.com/office/drawing/2014/main" id="{0E96D9F2-CDC6-700A-E649-9507FA691A4C}"/>
              </a:ext>
            </a:extLst>
          </p:cNvPr>
          <p:cNvSpPr>
            <a:spLocks noGrp="1"/>
          </p:cNvSpPr>
          <p:nvPr/>
        </p:nvSpPr>
        <p:spPr>
          <a:xfrm>
            <a:off x="3799431" y="8273282"/>
            <a:ext cx="3431800" cy="1175264"/>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"Mucha gente puede estar haciendo trabajo, trabajo de diversidad e inclusión. Pero no hablan de ello, por lo que no lo vemos".</a:t>
            </a:r>
            <a:endParaRPr lang="en-US" dirty="0"/>
          </a:p>
        </p:txBody>
      </p:sp>
      <p:sp>
        <p:nvSpPr>
          <p:cNvPr id="29" name="Text Placeholder 6">
            <a:extLst>
              <a:ext uri="{FF2B5EF4-FFF2-40B4-BE49-F238E27FC236}">
                <a16:creationId xmlns:a16="http://schemas.microsoft.com/office/drawing/2014/main" id="{82819E15-5D63-660D-9988-0D61616D5E95}"/>
              </a:ext>
            </a:extLst>
          </p:cNvPr>
          <p:cNvSpPr txBox="1">
            <a:spLocks/>
          </p:cNvSpPr>
          <p:nvPr/>
        </p:nvSpPr>
        <p:spPr>
          <a:xfrm>
            <a:off x="3844403" y="9522398"/>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pt-BR"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Maria </a:t>
            </a:r>
            <a:r>
              <a:rPr lang="pt-BR"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Hegarty</a:t>
            </a:r>
            <a:r>
              <a:rPr lang="pt-BR"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a:t>
            </a:r>
            <a:r>
              <a:rPr lang="pt-BR"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Equality</a:t>
            </a:r>
            <a:r>
              <a:rPr lang="pt-BR"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a:t>
            </a:r>
            <a:r>
              <a:rPr lang="pt-BR"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Strategies</a:t>
            </a:r>
            <a:r>
              <a:rPr lang="pt-BR"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Irlanda</a:t>
            </a:r>
            <a:endPar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E30DD313-1B2A-A0D7-C3AD-84EA8CF9D1BC}"/>
              </a:ext>
            </a:extLst>
          </p:cNvPr>
          <p:cNvSpPr/>
          <p:nvPr/>
        </p:nvSpPr>
        <p:spPr>
          <a:xfrm rot="16200000">
            <a:off x="5726607" y="8425922"/>
            <a:ext cx="3173496" cy="215444"/>
          </a:xfrm>
          <a:prstGeom prst="rect">
            <a:avLst/>
          </a:prstGeom>
        </p:spPr>
        <p:txBody>
          <a:bodyPr wrap="square">
            <a:spAutoFit/>
          </a:bodyPr>
          <a:lstStyle/>
          <a:p>
            <a:r>
              <a:rPr lang="en-US"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1560717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40A02A4-5AC2-8863-CC8F-297088BAACA9}"/>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64104" y="472749"/>
            <a:ext cx="6496308" cy="9245409"/>
          </a:xfrm>
        </p:spPr>
      </p:pic>
      <p:sp>
        <p:nvSpPr>
          <p:cNvPr id="14" name="Freeform 13">
            <a:extLst>
              <a:ext uri="{FF2B5EF4-FFF2-40B4-BE49-F238E27FC236}">
                <a16:creationId xmlns:a16="http://schemas.microsoft.com/office/drawing/2014/main" id="{99B5C261-5FCD-4124-2652-6393537CB0D9}"/>
              </a:ext>
            </a:extLst>
          </p:cNvPr>
          <p:cNvSpPr/>
          <p:nvPr/>
        </p:nvSpPr>
        <p:spPr>
          <a:xfrm>
            <a:off x="464104" y="460530"/>
            <a:ext cx="6496308" cy="9245409"/>
          </a:xfrm>
          <a:custGeom>
            <a:avLst/>
            <a:gdLst>
              <a:gd name="connsiteX0" fmla="*/ 0 w 6496308"/>
              <a:gd name="connsiteY0" fmla="*/ 0 h 9245409"/>
              <a:gd name="connsiteX1" fmla="*/ 6496308 w 6496308"/>
              <a:gd name="connsiteY1" fmla="*/ 0 h 9245409"/>
              <a:gd name="connsiteX2" fmla="*/ 6496308 w 6496308"/>
              <a:gd name="connsiteY2" fmla="*/ 9245409 h 9245409"/>
              <a:gd name="connsiteX3" fmla="*/ 0 w 6496308"/>
              <a:gd name="connsiteY3" fmla="*/ 9245409 h 9245409"/>
              <a:gd name="connsiteX4" fmla="*/ 0 w 6496308"/>
              <a:gd name="connsiteY4" fmla="*/ 4495778 h 9245409"/>
              <a:gd name="connsiteX5" fmla="*/ 3605871 w 6496308"/>
              <a:gd name="connsiteY5" fmla="*/ 4495778 h 9245409"/>
              <a:gd name="connsiteX6" fmla="*/ 3605871 w 6496308"/>
              <a:gd name="connsiteY6" fmla="*/ 804893 h 9245409"/>
              <a:gd name="connsiteX7" fmla="*/ 0 w 6496308"/>
              <a:gd name="connsiteY7" fmla="*/ 804893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6308" h="9245409">
                <a:moveTo>
                  <a:pt x="0" y="0"/>
                </a:moveTo>
                <a:lnTo>
                  <a:pt x="6496308" y="0"/>
                </a:lnTo>
                <a:lnTo>
                  <a:pt x="6496308" y="9245409"/>
                </a:lnTo>
                <a:lnTo>
                  <a:pt x="0" y="9245409"/>
                </a:lnTo>
                <a:lnTo>
                  <a:pt x="0" y="4495778"/>
                </a:lnTo>
                <a:lnTo>
                  <a:pt x="3605871" y="4495778"/>
                </a:lnTo>
                <a:lnTo>
                  <a:pt x="3605871" y="804893"/>
                </a:lnTo>
                <a:lnTo>
                  <a:pt x="0" y="804893"/>
                </a:lnTo>
                <a:close/>
              </a:path>
            </a:pathLst>
          </a:cu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Rectangle 1">
            <a:extLst>
              <a:ext uri="{FF2B5EF4-FFF2-40B4-BE49-F238E27FC236}">
                <a16:creationId xmlns:a16="http://schemas.microsoft.com/office/drawing/2014/main" id="{45DBF072-EEAF-F8D9-EBBC-BA3CB33B2A99}"/>
              </a:ext>
            </a:extLst>
          </p:cNvPr>
          <p:cNvSpPr/>
          <p:nvPr/>
        </p:nvSpPr>
        <p:spPr>
          <a:xfrm>
            <a:off x="0" y="1277642"/>
            <a:ext cx="4188275" cy="9414171"/>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32</a:t>
            </a:fld>
            <a:endParaRPr lang="en-US" dirty="0"/>
          </a:p>
        </p:txBody>
      </p:sp>
      <p:sp>
        <p:nvSpPr>
          <p:cNvPr id="7" name="Text Placeholder 6">
            <a:extLst>
              <a:ext uri="{FF2B5EF4-FFF2-40B4-BE49-F238E27FC236}">
                <a16:creationId xmlns:a16="http://schemas.microsoft.com/office/drawing/2014/main" id="{E7F1F083-7EA0-F23C-937D-B4CDFD8ED40A}"/>
              </a:ext>
            </a:extLst>
          </p:cNvPr>
          <p:cNvSpPr>
            <a:spLocks noGrp="1"/>
          </p:cNvSpPr>
          <p:nvPr>
            <p:ph type="body" sz="quarter" idx="13"/>
          </p:nvPr>
        </p:nvSpPr>
        <p:spPr>
          <a:xfrm>
            <a:off x="293556" y="985874"/>
            <a:ext cx="3418702" cy="2586284"/>
          </a:xfrm>
        </p:spPr>
        <p:txBody>
          <a:bodyPr>
            <a:normAutofit/>
          </a:bodyPr>
          <a:lstStyle/>
          <a:p>
            <a:pPr algn="l"/>
            <a:r>
              <a:rPr lang="en-GB" sz="2200" b="1" dirty="0">
                <a:solidFill>
                  <a:schemeClr val="bg1"/>
                </a:solidFill>
              </a:rPr>
              <a:t>2.1.4 </a:t>
            </a:r>
            <a:r>
              <a:rPr lang="es-ES" sz="2200" b="1" dirty="0">
                <a:solidFill>
                  <a:schemeClr val="bg1"/>
                </a:solidFill>
              </a:rPr>
              <a:t>Vuelta al trabajo</a:t>
            </a:r>
            <a:endParaRPr lang="en-LB" sz="2200" b="1" dirty="0">
              <a:solidFill>
                <a:schemeClr val="bg1"/>
              </a:solidFill>
            </a:endParaRPr>
          </a:p>
          <a:p>
            <a:pPr algn="l"/>
            <a:endParaRPr lang="en-GB" sz="2200" b="1" dirty="0">
              <a:solidFill>
                <a:schemeClr val="bg1"/>
              </a:solidFill>
            </a:endParaRPr>
          </a:p>
        </p:txBody>
      </p:sp>
      <p:sp>
        <p:nvSpPr>
          <p:cNvPr id="3" name="Text Placeholder 9">
            <a:extLst>
              <a:ext uri="{FF2B5EF4-FFF2-40B4-BE49-F238E27FC236}">
                <a16:creationId xmlns:a16="http://schemas.microsoft.com/office/drawing/2014/main" id="{5F1608C6-274C-995A-B26A-099FFBC4FA12}"/>
              </a:ext>
            </a:extLst>
          </p:cNvPr>
          <p:cNvSpPr txBox="1">
            <a:spLocks/>
          </p:cNvSpPr>
          <p:nvPr/>
        </p:nvSpPr>
        <p:spPr>
          <a:xfrm>
            <a:off x="515708" y="2377447"/>
            <a:ext cx="3303720" cy="108316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just">
              <a:spcBef>
                <a:spcPts val="195"/>
              </a:spcBef>
              <a:buNone/>
              <a:tabLst>
                <a:tab pos="450215" algn="l"/>
              </a:tabLst>
            </a:pPr>
            <a:r>
              <a:rPr lang="es-ES" sz="1100" dirty="0">
                <a:latin typeface="Calibri" panose="020F0502020204030204" pitchFamily="34" charset="0"/>
                <a:cs typeface="Calibri" panose="020F0502020204030204" pitchFamily="34" charset="0"/>
              </a:rPr>
              <a:t>La investigación indica que a una gran proporción de mujeres les resulta difícil gestionar las responsabilidades familiares y permanecer en la industria.  La naturaleza de una industria basada en proyectos requiere el empleo de una mano de obra transitoria, que puede desplazarse de un proyecto a otro. Esto supone un difícil equilibrio para las mujeres con familiares a su cargo.</a:t>
            </a:r>
          </a:p>
          <a:p>
            <a:pPr marL="0" indent="0" algn="just">
              <a:spcBef>
                <a:spcPts val="195"/>
              </a:spcBef>
              <a:buNone/>
              <a:tabLst>
                <a:tab pos="450215" algn="l"/>
              </a:tabLst>
            </a:pPr>
            <a:r>
              <a:rPr lang="es-ES" sz="1100" dirty="0">
                <a:latin typeface="Calibri" panose="020F0502020204030204" pitchFamily="34" charset="0"/>
                <a:cs typeface="Calibri" panose="020F0502020204030204" pitchFamily="34" charset="0"/>
              </a:rPr>
              <a:t> </a:t>
            </a:r>
          </a:p>
          <a:p>
            <a:pPr marL="0" indent="0" algn="just">
              <a:spcBef>
                <a:spcPts val="195"/>
              </a:spcBef>
              <a:buNone/>
              <a:tabLst>
                <a:tab pos="450215" algn="l"/>
              </a:tabLst>
            </a:pPr>
            <a:r>
              <a:rPr lang="es-ES" sz="1100" dirty="0">
                <a:latin typeface="Calibri" panose="020F0502020204030204" pitchFamily="34" charset="0"/>
                <a:cs typeface="Calibri" panose="020F0502020204030204" pitchFamily="34" charset="0"/>
              </a:rPr>
              <a:t>Las trayectorias profesionales y los modelos de trabajo siguen basándose en un modelo de "jornada completa y trabajo continuo" en el que las responsabilidades familiares reciben una consideración mínima. La invisibilidad de la familia es fundamental para las exigencias del sector de la construcción. Hay poco espacio para un estilo de vida orientado a la familia. El trabajo en la construcción, y en particular las funciones en la obra, se consideran exigentes, que requieren mucho tiempo y que afectan negativamente al equilibrio entre la vida laboral y personal y a las responsabilidades familiares. El resultado es que algunas mujeres adoptan estilos de vida centrados en la carrera profesional.</a:t>
            </a:r>
            <a:r>
              <a:rPr lang="en-IE" sz="1100" dirty="0">
                <a:latin typeface="Calibri" panose="020F0502020204030204" pitchFamily="34" charset="0"/>
                <a:cs typeface="Calibri" panose="020F0502020204030204" pitchFamily="34" charset="0"/>
              </a:rPr>
              <a:t> </a:t>
            </a:r>
          </a:p>
        </p:txBody>
      </p:sp>
      <p:grpSp>
        <p:nvGrpSpPr>
          <p:cNvPr id="4" name="Group 3">
            <a:extLst>
              <a:ext uri="{FF2B5EF4-FFF2-40B4-BE49-F238E27FC236}">
                <a16:creationId xmlns:a16="http://schemas.microsoft.com/office/drawing/2014/main" id="{B7919A9D-A974-5D4E-8C6E-18ED3EB88FE3}"/>
              </a:ext>
            </a:extLst>
          </p:cNvPr>
          <p:cNvGrpSpPr/>
          <p:nvPr/>
        </p:nvGrpSpPr>
        <p:grpSpPr>
          <a:xfrm>
            <a:off x="1392622" y="6397508"/>
            <a:ext cx="1487826" cy="1083162"/>
            <a:chOff x="3400450" y="986392"/>
            <a:chExt cx="1487826" cy="1083162"/>
          </a:xfrm>
        </p:grpSpPr>
        <p:sp>
          <p:nvSpPr>
            <p:cNvPr id="5" name="Freeform 4">
              <a:extLst>
                <a:ext uri="{FF2B5EF4-FFF2-40B4-BE49-F238E27FC236}">
                  <a16:creationId xmlns:a16="http://schemas.microsoft.com/office/drawing/2014/main" id="{77A0467F-599A-6873-902F-B7CF42DDB9E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8" name="Freeform 7">
              <a:extLst>
                <a:ext uri="{FF2B5EF4-FFF2-40B4-BE49-F238E27FC236}">
                  <a16:creationId xmlns:a16="http://schemas.microsoft.com/office/drawing/2014/main" id="{EF71848A-0BAA-8884-E5BA-97D9846F8742}"/>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9" name="Text Placeholder 4">
            <a:extLst>
              <a:ext uri="{FF2B5EF4-FFF2-40B4-BE49-F238E27FC236}">
                <a16:creationId xmlns:a16="http://schemas.microsoft.com/office/drawing/2014/main" id="{7E9A379B-6CD4-188C-2E69-18B8B9763D27}"/>
              </a:ext>
            </a:extLst>
          </p:cNvPr>
          <p:cNvSpPr>
            <a:spLocks noGrp="1"/>
          </p:cNvSpPr>
          <p:nvPr/>
        </p:nvSpPr>
        <p:spPr>
          <a:xfrm>
            <a:off x="493233" y="7817976"/>
            <a:ext cx="3286605" cy="2064577"/>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"Creo que este tipo de negocio requiere amor por el trabajo y la decisión de llevar un modo de vida así, que a veces es extremadamente exigente y estresante porque está relacionado con un mercado que cambia constantemente de dirección".</a:t>
            </a:r>
            <a:endParaRPr lang="en-US" baseline="30000" dirty="0"/>
          </a:p>
        </p:txBody>
      </p:sp>
      <p:sp>
        <p:nvSpPr>
          <p:cNvPr id="11" name="Text Placeholder 6">
            <a:extLst>
              <a:ext uri="{FF2B5EF4-FFF2-40B4-BE49-F238E27FC236}">
                <a16:creationId xmlns:a16="http://schemas.microsoft.com/office/drawing/2014/main" id="{154E1911-0630-A7D7-74C6-0C73A77344E0}"/>
              </a:ext>
            </a:extLst>
          </p:cNvPr>
          <p:cNvSpPr txBox="1">
            <a:spLocks/>
          </p:cNvSpPr>
          <p:nvPr/>
        </p:nvSpPr>
        <p:spPr>
          <a:xfrm>
            <a:off x="445758" y="10160346"/>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s-ES"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Mujer alemana experta en construcción</a:t>
            </a:r>
            <a:endParaRPr lang="en-LB" sz="9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1178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0019EC99-AD7C-8713-141C-ACD422348A75}"/>
              </a:ext>
            </a:extLst>
          </p:cNvPr>
          <p:cNvPicPr>
            <a:picLocks noGrp="1" noChangeAspect="1"/>
          </p:cNvPicPr>
          <p:nvPr>
            <p:ph type="pic" sz="quarter" idx="51"/>
          </p:nvPr>
        </p:nvPicPr>
        <p:blipFill>
          <a:blip r:embed="rId2" cstate="screen">
            <a:extLst>
              <a:ext uri="{28A0092B-C50C-407E-A947-70E740481C1C}">
                <a14:useLocalDpi xmlns:a14="http://schemas.microsoft.com/office/drawing/2010/main"/>
              </a:ext>
            </a:extLst>
          </a:blip>
          <a:srcRect/>
          <a:stretch/>
        </p:blipFill>
        <p:spPr>
          <a:xfrm rot="10800000" flipH="1" flipV="1">
            <a:off x="3692174" y="6458433"/>
            <a:ext cx="3233336" cy="2829706"/>
          </a:xfrm>
        </p:spPr>
      </p:pic>
      <p:sp>
        <p:nvSpPr>
          <p:cNvPr id="8" name="Text Placeholder 7">
            <a:extLst>
              <a:ext uri="{FF2B5EF4-FFF2-40B4-BE49-F238E27FC236}">
                <a16:creationId xmlns:a16="http://schemas.microsoft.com/office/drawing/2014/main" id="{1CB93B43-FE4E-7A48-9B95-F14A5136BC41}"/>
              </a:ext>
            </a:extLst>
          </p:cNvPr>
          <p:cNvSpPr>
            <a:spLocks noGrp="1"/>
          </p:cNvSpPr>
          <p:nvPr>
            <p:ph type="body" sz="quarter" idx="52"/>
          </p:nvPr>
        </p:nvSpPr>
        <p:spPr>
          <a:xfrm>
            <a:off x="745501" y="751294"/>
            <a:ext cx="2696198" cy="831322"/>
          </a:xfrm>
          <a:prstGeom prst="rect">
            <a:avLst/>
          </a:prstGeom>
        </p:spPr>
        <p:txBody>
          <a:bodyPr/>
          <a:lstStyle/>
          <a:p>
            <a:pPr>
              <a:spcBef>
                <a:spcPts val="200"/>
              </a:spcBef>
            </a:pPr>
            <a:r>
              <a:rPr lang="en-IE" dirty="0"/>
              <a:t>2.1.5 Falta de </a:t>
            </a:r>
            <a:r>
              <a:rPr lang="en-IE" dirty="0" err="1"/>
              <a:t>diversidad</a:t>
            </a:r>
            <a:endParaRPr lang="en-LB" dirty="0"/>
          </a:p>
        </p:txBody>
      </p:sp>
      <p:sp>
        <p:nvSpPr>
          <p:cNvPr id="10" name="Text Placeholder 9">
            <a:extLst>
              <a:ext uri="{FF2B5EF4-FFF2-40B4-BE49-F238E27FC236}">
                <a16:creationId xmlns:a16="http://schemas.microsoft.com/office/drawing/2014/main" id="{B895D8EA-E7ED-AD43-9CA9-107E696E32CD}"/>
              </a:ext>
            </a:extLst>
          </p:cNvPr>
          <p:cNvSpPr>
            <a:spLocks noGrp="1"/>
          </p:cNvSpPr>
          <p:nvPr>
            <p:ph type="body" sz="quarter" idx="53"/>
          </p:nvPr>
        </p:nvSpPr>
        <p:spPr>
          <a:xfrm>
            <a:off x="3799430" y="765102"/>
            <a:ext cx="3303720" cy="1933701"/>
          </a:xfrm>
          <a:prstGeom prst="rect">
            <a:avLst/>
          </a:prstGeom>
        </p:spPr>
        <p:txBody>
          <a:bodyPr/>
          <a:lstStyle/>
          <a:p>
            <a:pPr algn="just">
              <a:spcBef>
                <a:spcPts val="195"/>
              </a:spcBef>
              <a:tabLst>
                <a:tab pos="450215" algn="l"/>
              </a:tabLst>
            </a:pPr>
            <a:r>
              <a:rPr lang="es-ES" sz="1100" dirty="0">
                <a:cs typeface="Calibri" panose="020F0502020204030204" pitchFamily="34" charset="0"/>
              </a:rPr>
              <a:t>Los estudios coinciden en señalar que en el sector faltan agentes de diversa índole, como mujeres, personas de color, personas </a:t>
            </a:r>
            <a:r>
              <a:rPr lang="es-ES" sz="1100" dirty="0" err="1">
                <a:cs typeface="Calibri" panose="020F0502020204030204" pitchFamily="34" charset="0"/>
              </a:rPr>
              <a:t>neurodiversas</a:t>
            </a:r>
            <a:r>
              <a:rPr lang="es-ES" sz="1100" dirty="0">
                <a:cs typeface="Calibri" panose="020F0502020204030204" pitchFamily="34" charset="0"/>
              </a:rPr>
              <a:t> y de culturas y orígenes diferentes.  La investigación apunta a empresas familiares en las que incluso los hombres son incapaces de progresar en su carrera profesional.</a:t>
            </a:r>
            <a:endParaRPr lang="en-IE" sz="1100" dirty="0">
              <a:cs typeface="Calibri" panose="020F0502020204030204" pitchFamily="34" charset="0"/>
            </a:endParaRPr>
          </a:p>
        </p:txBody>
      </p:sp>
      <p:sp>
        <p:nvSpPr>
          <p:cNvPr id="13" name="Text Placeholder 12">
            <a:extLst>
              <a:ext uri="{FF2B5EF4-FFF2-40B4-BE49-F238E27FC236}">
                <a16:creationId xmlns:a16="http://schemas.microsoft.com/office/drawing/2014/main" id="{C26DDC65-62DD-AC4D-8807-215EDADA66FF}"/>
              </a:ext>
            </a:extLst>
          </p:cNvPr>
          <p:cNvSpPr>
            <a:spLocks noGrp="1"/>
          </p:cNvSpPr>
          <p:nvPr>
            <p:ph type="body" sz="quarter" idx="56"/>
          </p:nvPr>
        </p:nvSpPr>
        <p:spPr>
          <a:xfrm>
            <a:off x="771346" y="7122173"/>
            <a:ext cx="2639820" cy="1284302"/>
          </a:xfrm>
          <a:prstGeom prst="rect">
            <a:avLst/>
          </a:prstGeom>
        </p:spPr>
        <p:txBody>
          <a:bodyPr/>
          <a:lstStyle/>
          <a:p>
            <a:pPr algn="just">
              <a:spcBef>
                <a:spcPts val="195"/>
              </a:spcBef>
              <a:tabLst>
                <a:tab pos="450215" algn="l"/>
              </a:tabLst>
            </a:pPr>
            <a:r>
              <a:rPr lang="es-ES" dirty="0"/>
              <a:t>Muchos de los encuestados destacaron el valor de contar con un amplio espectro de actores en la industria, las experiencias y las diferentes perspectivas que aportan para poner sobre la mesa ideas y soluciones creativas.</a:t>
            </a:r>
            <a:r>
              <a:rPr lang="en-IE" dirty="0"/>
              <a:t> </a:t>
            </a:r>
            <a:endParaRPr lang="en-LB" dirty="0"/>
          </a:p>
        </p:txBody>
      </p:sp>
      <p:sp>
        <p:nvSpPr>
          <p:cNvPr id="2" name="Slide Number Placeholder 1">
            <a:extLst>
              <a:ext uri="{FF2B5EF4-FFF2-40B4-BE49-F238E27FC236}">
                <a16:creationId xmlns:a16="http://schemas.microsoft.com/office/drawing/2014/main" id="{0FAC2FA6-ABB9-E84F-94E0-B14A0A234E39}"/>
              </a:ext>
            </a:extLst>
          </p:cNvPr>
          <p:cNvSpPr>
            <a:spLocks noGrp="1"/>
          </p:cNvSpPr>
          <p:nvPr>
            <p:ph type="sldNum" sz="quarter" idx="4"/>
          </p:nvPr>
        </p:nvSpPr>
        <p:spPr/>
        <p:txBody>
          <a:bodyPr/>
          <a:lstStyle/>
          <a:p>
            <a:fld id="{CB2079F2-58AF-ED44-82D7-E04B2F6FD686}" type="slidenum">
              <a:rPr lang="en-US" smtClean="0"/>
              <a:pPr/>
              <a:t>33</a:t>
            </a:fld>
            <a:endParaRPr lang="en-US" dirty="0"/>
          </a:p>
        </p:txBody>
      </p:sp>
      <p:sp>
        <p:nvSpPr>
          <p:cNvPr id="4" name="Rectangle 3">
            <a:extLst>
              <a:ext uri="{FF2B5EF4-FFF2-40B4-BE49-F238E27FC236}">
                <a16:creationId xmlns:a16="http://schemas.microsoft.com/office/drawing/2014/main" id="{2FEF81AA-9DE5-FDF7-0CC1-2BE94B897AEE}"/>
              </a:ext>
            </a:extLst>
          </p:cNvPr>
          <p:cNvSpPr/>
          <p:nvPr/>
        </p:nvSpPr>
        <p:spPr>
          <a:xfrm>
            <a:off x="3692173" y="6458433"/>
            <a:ext cx="3233337" cy="2829706"/>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4">
            <a:extLst>
              <a:ext uri="{FF2B5EF4-FFF2-40B4-BE49-F238E27FC236}">
                <a16:creationId xmlns:a16="http://schemas.microsoft.com/office/drawing/2014/main" id="{A2AE1554-5B49-C388-BEA7-1688543B5A57}"/>
              </a:ext>
            </a:extLst>
          </p:cNvPr>
          <p:cNvSpPr>
            <a:spLocks noGrp="1"/>
          </p:cNvSpPr>
          <p:nvPr/>
        </p:nvSpPr>
        <p:spPr>
          <a:xfrm>
            <a:off x="3919912" y="3921791"/>
            <a:ext cx="3286605" cy="1757296"/>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"Las únicas mujeres que he visto en puestos decisorios llevaban el apellido de la empresa... la realidad es que he visto que los hombres se sienten muy excluidos de los niveles superiores de las empresas contratistas".</a:t>
            </a:r>
            <a:endParaRPr lang="en-US" baseline="30000" dirty="0"/>
          </a:p>
        </p:txBody>
      </p:sp>
      <p:grpSp>
        <p:nvGrpSpPr>
          <p:cNvPr id="19" name="Group 18">
            <a:extLst>
              <a:ext uri="{FF2B5EF4-FFF2-40B4-BE49-F238E27FC236}">
                <a16:creationId xmlns:a16="http://schemas.microsoft.com/office/drawing/2014/main" id="{1B2A2347-FF4C-1A4D-2FF7-D48AB5F67CF4}"/>
              </a:ext>
            </a:extLst>
          </p:cNvPr>
          <p:cNvGrpSpPr/>
          <p:nvPr/>
        </p:nvGrpSpPr>
        <p:grpSpPr>
          <a:xfrm>
            <a:off x="4707377" y="2210724"/>
            <a:ext cx="1487826" cy="1083162"/>
            <a:chOff x="3400450" y="986392"/>
            <a:chExt cx="1487826" cy="1083162"/>
          </a:xfrm>
        </p:grpSpPr>
        <p:sp>
          <p:nvSpPr>
            <p:cNvPr id="21" name="Freeform 20">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2" name="Freeform 21">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6" name="Text Placeholder 6">
            <a:extLst>
              <a:ext uri="{FF2B5EF4-FFF2-40B4-BE49-F238E27FC236}">
                <a16:creationId xmlns:a16="http://schemas.microsoft.com/office/drawing/2014/main" id="{23F87F4E-A909-050F-96CA-FE1103367F1B}"/>
              </a:ext>
            </a:extLst>
          </p:cNvPr>
          <p:cNvSpPr txBox="1">
            <a:spLocks/>
          </p:cNvSpPr>
          <p:nvPr/>
        </p:nvSpPr>
        <p:spPr>
          <a:xfrm>
            <a:off x="3841596" y="5881044"/>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s-ES"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Carol Tallon, Distrito de la Propiedad, Irlanda.</a:t>
            </a:r>
            <a:endParaRPr lang="en-IE"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BF1011A6-60FA-A3E3-BF95-A78BFC29A5DF}"/>
              </a:ext>
            </a:extLst>
          </p:cNvPr>
          <p:cNvPicPr>
            <a:picLocks noChangeAspect="1"/>
          </p:cNvPicPr>
          <p:nvPr/>
        </p:nvPicPr>
        <p:blipFill>
          <a:blip r:embed="rId3"/>
          <a:srcRect/>
          <a:stretch/>
        </p:blipFill>
        <p:spPr>
          <a:xfrm>
            <a:off x="1175705" y="3930770"/>
            <a:ext cx="1891065" cy="1917700"/>
          </a:xfrm>
          <a:prstGeom prst="rect">
            <a:avLst/>
          </a:prstGeom>
        </p:spPr>
      </p:pic>
      <p:sp>
        <p:nvSpPr>
          <p:cNvPr id="3" name="Text Placeholder 6">
            <a:extLst>
              <a:ext uri="{FF2B5EF4-FFF2-40B4-BE49-F238E27FC236}">
                <a16:creationId xmlns:a16="http://schemas.microsoft.com/office/drawing/2014/main" id="{4FBFD19E-57AB-63DD-3752-CE725852DF96}"/>
              </a:ext>
            </a:extLst>
          </p:cNvPr>
          <p:cNvSpPr txBox="1">
            <a:spLocks/>
          </p:cNvSpPr>
          <p:nvPr/>
        </p:nvSpPr>
        <p:spPr>
          <a:xfrm>
            <a:off x="353158" y="5651523"/>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n-IE" sz="900" i="1" dirty="0" err="1">
                <a:effectLst/>
                <a:latin typeface="Calibri" panose="020F0502020204030204" pitchFamily="34" charset="0"/>
                <a:ea typeface="Calibri" panose="020F0502020204030204" pitchFamily="34" charset="0"/>
                <a:cs typeface="Times New Roman" panose="02020603050405020304" pitchFamily="18" charset="0"/>
              </a:rPr>
              <a:t>Figura</a:t>
            </a:r>
            <a:r>
              <a:rPr lang="en-IE" sz="900" i="1" dirty="0">
                <a:effectLst/>
                <a:latin typeface="Calibri" panose="020F0502020204030204" pitchFamily="34" charset="0"/>
                <a:ea typeface="Calibri" panose="020F0502020204030204" pitchFamily="34" charset="0"/>
                <a:cs typeface="Times New Roman" panose="02020603050405020304" pitchFamily="18" charset="0"/>
              </a:rPr>
              <a:t> 4: Carol Tallon, Property District, </a:t>
            </a:r>
            <a:r>
              <a:rPr lang="en-IE" sz="900" i="1" dirty="0" err="1">
                <a:effectLst/>
                <a:latin typeface="Calibri" panose="020F0502020204030204" pitchFamily="34" charset="0"/>
                <a:ea typeface="Calibri" panose="020F0502020204030204" pitchFamily="34" charset="0"/>
                <a:cs typeface="Times New Roman" panose="02020603050405020304" pitchFamily="18" charset="0"/>
              </a:rPr>
              <a:t>Irlanda</a:t>
            </a:r>
            <a:endParaRPr lang="en-IE" sz="9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8449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p:txBody>
          <a:bodyPr/>
          <a:lstStyle/>
          <a:p>
            <a:r>
              <a:rPr lang="es-ES" dirty="0">
                <a:effectLst/>
                <a:ea typeface="Calibri" panose="020F0502020204030204" pitchFamily="34" charset="0"/>
              </a:rPr>
              <a:t>"Al tener acceso a una amplia gama de personas, se introducen diferentes culturas, personas de diferentes orígenes, etnias... se tiene un espectro más amplio... si se trae a otras personas a la sala, tendrán una forma diferente de retroalimentación.  Creo que es un enorme caudal de información que probablemente no estamos aprovechando todo lo que podríamos".</a:t>
            </a:r>
            <a:endParaRPr lang="en-US" dirty="0"/>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34</a:t>
            </a:fld>
            <a:endParaRPr lang="en-US" dirty="0"/>
          </a:p>
        </p:txBody>
      </p:sp>
      <p:sp>
        <p:nvSpPr>
          <p:cNvPr id="10" name="Text Placeholder 9">
            <a:extLst>
              <a:ext uri="{FF2B5EF4-FFF2-40B4-BE49-F238E27FC236}">
                <a16:creationId xmlns:a16="http://schemas.microsoft.com/office/drawing/2014/main" id="{1A3C892A-3794-DF41-8219-AB42AB6A80F8}"/>
              </a:ext>
            </a:extLst>
          </p:cNvPr>
          <p:cNvSpPr>
            <a:spLocks noGrp="1"/>
          </p:cNvSpPr>
          <p:nvPr>
            <p:ph type="body" sz="quarter" idx="32"/>
          </p:nvPr>
        </p:nvSpPr>
        <p:spPr>
          <a:xfrm>
            <a:off x="538294" y="6436621"/>
            <a:ext cx="6526988" cy="705348"/>
          </a:xfrm>
          <a:prstGeom prst="rect">
            <a:avLst/>
          </a:prstGeom>
        </p:spPr>
        <p:txBody>
          <a:bodyPr numCol="1"/>
          <a:lstStyle/>
          <a:p>
            <a:pPr algn="just">
              <a:spcBef>
                <a:spcPts val="195"/>
              </a:spcBef>
              <a:tabLst>
                <a:tab pos="450215" algn="l"/>
              </a:tabLst>
            </a:pPr>
            <a:r>
              <a:rPr lang="es-ES" dirty="0">
                <a:effectLst/>
                <a:ea typeface="Calibri" panose="020F0502020204030204" pitchFamily="34" charset="0"/>
              </a:rPr>
              <a:t>Un tema común que surgió de la investigación fue la comunicación.  Entre otras cosas, cómo se ve el sector y sus estrategias de comunicación para que las mujeres puedan comunicar sus necesidades y expectativas.  Hay que dar visibilidad y una estrategia de comunicación más sólida que promueva el sector entre todos.</a:t>
            </a:r>
            <a:endParaRPr lang="en-LB" dirty="0">
              <a:effectLst/>
              <a:ea typeface="Calibri" panose="020F0502020204030204" pitchFamily="34" charset="0"/>
            </a:endParaRPr>
          </a:p>
        </p:txBody>
      </p:sp>
      <p:grpSp>
        <p:nvGrpSpPr>
          <p:cNvPr id="4" name="Group 3">
            <a:extLst>
              <a:ext uri="{FF2B5EF4-FFF2-40B4-BE49-F238E27FC236}">
                <a16:creationId xmlns:a16="http://schemas.microsoft.com/office/drawing/2014/main" id="{94274020-432A-2B6A-8C56-9969616D7848}"/>
              </a:ext>
            </a:extLst>
          </p:cNvPr>
          <p:cNvGrpSpPr/>
          <p:nvPr/>
        </p:nvGrpSpPr>
        <p:grpSpPr>
          <a:xfrm>
            <a:off x="5409679" y="2432006"/>
            <a:ext cx="1487826" cy="1083162"/>
            <a:chOff x="3400450" y="986392"/>
            <a:chExt cx="1487826" cy="1083162"/>
          </a:xfrm>
        </p:grpSpPr>
        <p:sp>
          <p:nvSpPr>
            <p:cNvPr id="5" name="Freeform 4">
              <a:extLst>
                <a:ext uri="{FF2B5EF4-FFF2-40B4-BE49-F238E27FC236}">
                  <a16:creationId xmlns:a16="http://schemas.microsoft.com/office/drawing/2014/main" id="{BDA6B923-F9A2-C6E0-8074-E9C93336017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C67BD1-260D-7DEA-CCF1-08227A1B559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7" name="Text Placeholder 7">
            <a:extLst>
              <a:ext uri="{FF2B5EF4-FFF2-40B4-BE49-F238E27FC236}">
                <a16:creationId xmlns:a16="http://schemas.microsoft.com/office/drawing/2014/main" id="{1CB93B43-FE4E-7A48-9B95-F14A5136BC41}"/>
              </a:ext>
            </a:extLst>
          </p:cNvPr>
          <p:cNvSpPr>
            <a:spLocks noGrp="1"/>
          </p:cNvSpPr>
          <p:nvPr/>
        </p:nvSpPr>
        <p:spPr>
          <a:xfrm>
            <a:off x="782170" y="5856183"/>
            <a:ext cx="3267316"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2.1.6 Comunicación</a:t>
            </a:r>
            <a:endParaRPr lang="en-LB" dirty="0"/>
          </a:p>
        </p:txBody>
      </p:sp>
      <p:sp>
        <p:nvSpPr>
          <p:cNvPr id="9" name="Text Placeholder 6">
            <a:extLst>
              <a:ext uri="{FF2B5EF4-FFF2-40B4-BE49-F238E27FC236}">
                <a16:creationId xmlns:a16="http://schemas.microsoft.com/office/drawing/2014/main" id="{79B32A51-723A-7600-613F-BADFC12A4E63}"/>
              </a:ext>
            </a:extLst>
          </p:cNvPr>
          <p:cNvSpPr txBox="1">
            <a:spLocks/>
          </p:cNvSpPr>
          <p:nvPr/>
        </p:nvSpPr>
        <p:spPr>
          <a:xfrm>
            <a:off x="2148125" y="2623112"/>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s-ES"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Directora ejecutiva del sector de la construcción, Reino Unido</a:t>
            </a:r>
            <a:endParaRPr lang="en-LB" sz="9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Placeholder 4">
            <a:extLst>
              <a:ext uri="{FF2B5EF4-FFF2-40B4-BE49-F238E27FC236}">
                <a16:creationId xmlns:a16="http://schemas.microsoft.com/office/drawing/2014/main" id="{DF24D42B-60F1-C1CA-5065-32C3942836AD}"/>
              </a:ext>
            </a:extLst>
          </p:cNvPr>
          <p:cNvSpPr>
            <a:spLocks noGrp="1"/>
          </p:cNvSpPr>
          <p:nvPr/>
        </p:nvSpPr>
        <p:spPr>
          <a:xfrm>
            <a:off x="3799431" y="4158609"/>
            <a:ext cx="3431800" cy="157958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"La cultura de la reunión cambia mucho si participa al menos una de las mujeres".</a:t>
            </a:r>
            <a:endParaRPr lang="en-US" dirty="0"/>
          </a:p>
        </p:txBody>
      </p:sp>
      <p:sp>
        <p:nvSpPr>
          <p:cNvPr id="13" name="Text Placeholder 6">
            <a:extLst>
              <a:ext uri="{FF2B5EF4-FFF2-40B4-BE49-F238E27FC236}">
                <a16:creationId xmlns:a16="http://schemas.microsoft.com/office/drawing/2014/main" id="{300360E4-3962-470B-B178-3519584A54FC}"/>
              </a:ext>
            </a:extLst>
          </p:cNvPr>
          <p:cNvSpPr txBox="1">
            <a:spLocks/>
          </p:cNvSpPr>
          <p:nvPr/>
        </p:nvSpPr>
        <p:spPr>
          <a:xfrm>
            <a:off x="3844403" y="5477936"/>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pl-PL"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Kamila Ślęga, Eko Inwest, Polonia</a:t>
            </a:r>
            <a:endPar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 Placeholder 6">
            <a:extLst>
              <a:ext uri="{FF2B5EF4-FFF2-40B4-BE49-F238E27FC236}">
                <a16:creationId xmlns:a16="http://schemas.microsoft.com/office/drawing/2014/main" id="{DEDAF9C4-477D-59FB-C44A-9FB82D1C7BF7}"/>
              </a:ext>
            </a:extLst>
          </p:cNvPr>
          <p:cNvSpPr txBox="1">
            <a:spLocks/>
          </p:cNvSpPr>
          <p:nvPr/>
        </p:nvSpPr>
        <p:spPr>
          <a:xfrm>
            <a:off x="494216" y="4898408"/>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nb-NO" sz="900" i="1" dirty="0">
                <a:effectLst/>
                <a:latin typeface="Calibri" panose="020F0502020204030204" pitchFamily="34" charset="0"/>
                <a:ea typeface="Calibri" panose="020F0502020204030204" pitchFamily="34" charset="0"/>
                <a:cs typeface="Times New Roman" panose="02020603050405020304" pitchFamily="18" charset="0"/>
              </a:rPr>
              <a:t>Figura 7:Jennifer Bradfield, Sisk, Irlanda</a:t>
            </a:r>
            <a:endParaRPr lang="en-LB" sz="9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9DE4726-5272-0AF6-1AC8-9CFBD965FB1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31900" y="3299889"/>
            <a:ext cx="1917700" cy="1770184"/>
          </a:xfrm>
          <a:prstGeom prst="rect">
            <a:avLst/>
          </a:prstGeom>
        </p:spPr>
      </p:pic>
      <p:sp>
        <p:nvSpPr>
          <p:cNvPr id="17" name="Text Placeholder 9">
            <a:extLst>
              <a:ext uri="{FF2B5EF4-FFF2-40B4-BE49-F238E27FC236}">
                <a16:creationId xmlns:a16="http://schemas.microsoft.com/office/drawing/2014/main" id="{FA7ABB7E-2B2E-8365-F22F-7CE5FA9C5F91}"/>
              </a:ext>
            </a:extLst>
          </p:cNvPr>
          <p:cNvSpPr txBox="1">
            <a:spLocks/>
          </p:cNvSpPr>
          <p:nvPr/>
        </p:nvSpPr>
        <p:spPr>
          <a:xfrm>
            <a:off x="3773863" y="3867643"/>
            <a:ext cx="3261554" cy="67970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spcBef>
                <a:spcPts val="195"/>
              </a:spcBef>
              <a:tabLst>
                <a:tab pos="450215" algn="l"/>
              </a:tabLst>
            </a:pPr>
            <a:r>
              <a:rPr lang="es-ES" dirty="0"/>
              <a:t>Además, la naturaleza y la dinámica de los equipos cambian si hay diversidad en la sala.</a:t>
            </a:r>
            <a:endParaRPr lang="en-LB" dirty="0"/>
          </a:p>
        </p:txBody>
      </p:sp>
      <p:sp>
        <p:nvSpPr>
          <p:cNvPr id="18" name="Text Placeholder 4">
            <a:extLst>
              <a:ext uri="{FF2B5EF4-FFF2-40B4-BE49-F238E27FC236}">
                <a16:creationId xmlns:a16="http://schemas.microsoft.com/office/drawing/2014/main" id="{A2B93A11-0151-582F-3744-664E60687CDF}"/>
              </a:ext>
            </a:extLst>
          </p:cNvPr>
          <p:cNvSpPr>
            <a:spLocks noGrp="1"/>
          </p:cNvSpPr>
          <p:nvPr/>
        </p:nvSpPr>
        <p:spPr>
          <a:xfrm>
            <a:off x="458353" y="8112640"/>
            <a:ext cx="3747311" cy="1234894"/>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"Las mujeres que quieran trabajar en el sector deben ser conscientes de que es un sector en crecimiento. Hay una necesidad de crecimiento en el trabajo de la construcción.  La construcción tiene una de las mayores previsiones de crecimiento y estabilidad y el sector ha cambiado. Ya no son trabajos relacionados con 'jornadas completas'".</a:t>
            </a:r>
            <a:endParaRPr lang="en-US" dirty="0"/>
          </a:p>
        </p:txBody>
      </p:sp>
      <p:sp>
        <p:nvSpPr>
          <p:cNvPr id="19" name="Text Placeholder 6">
            <a:extLst>
              <a:ext uri="{FF2B5EF4-FFF2-40B4-BE49-F238E27FC236}">
                <a16:creationId xmlns:a16="http://schemas.microsoft.com/office/drawing/2014/main" id="{84852C57-BC1A-5FEF-9B2F-D468FF3F53FA}"/>
              </a:ext>
            </a:extLst>
          </p:cNvPr>
          <p:cNvSpPr txBox="1">
            <a:spLocks/>
          </p:cNvSpPr>
          <p:nvPr/>
        </p:nvSpPr>
        <p:spPr>
          <a:xfrm>
            <a:off x="3958385" y="9023427"/>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n-IE" sz="900" i="1" dirty="0" err="1">
                <a:effectLst/>
                <a:latin typeface="Calibri" panose="020F0502020204030204" pitchFamily="34" charset="0"/>
                <a:ea typeface="Calibri" panose="020F0502020204030204" pitchFamily="34" charset="0"/>
                <a:cs typeface="Times New Roman" panose="02020603050405020304" pitchFamily="18" charset="0"/>
              </a:rPr>
              <a:t>Figura</a:t>
            </a:r>
            <a:r>
              <a:rPr lang="en-IE" sz="900" i="1" dirty="0">
                <a:effectLst/>
                <a:latin typeface="Calibri" panose="020F0502020204030204" pitchFamily="34" charset="0"/>
                <a:ea typeface="Calibri" panose="020F0502020204030204" pitchFamily="34" charset="0"/>
                <a:cs typeface="Times New Roman" panose="02020603050405020304" pitchFamily="18" charset="0"/>
              </a:rPr>
              <a:t> 8: Carolina Roca, </a:t>
            </a:r>
            <a:r>
              <a:rPr lang="en-IE" sz="900" i="1" dirty="0" err="1">
                <a:effectLst/>
                <a:latin typeface="Calibri" panose="020F0502020204030204" pitchFamily="34" charset="0"/>
                <a:ea typeface="Calibri" panose="020F0502020204030204" pitchFamily="34" charset="0"/>
                <a:cs typeface="Times New Roman" panose="02020603050405020304" pitchFamily="18" charset="0"/>
              </a:rPr>
              <a:t>Asprima</a:t>
            </a:r>
            <a:r>
              <a:rPr lang="en-IE" sz="900" i="1" dirty="0">
                <a:effectLst/>
                <a:latin typeface="Calibri" panose="020F0502020204030204" pitchFamily="34" charset="0"/>
                <a:ea typeface="Calibri" panose="020F0502020204030204" pitchFamily="34" charset="0"/>
                <a:cs typeface="Times New Roman" panose="02020603050405020304" pitchFamily="18" charset="0"/>
              </a:rPr>
              <a:t>, </a:t>
            </a:r>
            <a:r>
              <a:rPr lang="en-IE" sz="900" i="1" dirty="0" err="1">
                <a:effectLst/>
                <a:latin typeface="Calibri" panose="020F0502020204030204" pitchFamily="34" charset="0"/>
                <a:ea typeface="Calibri" panose="020F0502020204030204" pitchFamily="34" charset="0"/>
                <a:cs typeface="Times New Roman" panose="02020603050405020304" pitchFamily="18" charset="0"/>
              </a:rPr>
              <a:t>España</a:t>
            </a:r>
            <a:endParaRPr lang="en-LB" sz="9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0FEE9606-B7E7-31C4-C0E6-770DFCD84F83}"/>
              </a:ext>
            </a:extLst>
          </p:cNvPr>
          <p:cNvPicPr>
            <a:picLocks noChangeAspect="1"/>
          </p:cNvPicPr>
          <p:nvPr/>
        </p:nvPicPr>
        <p:blipFill>
          <a:blip r:embed="rId3"/>
          <a:srcRect/>
          <a:stretch/>
        </p:blipFill>
        <p:spPr>
          <a:xfrm>
            <a:off x="4683269" y="7210268"/>
            <a:ext cx="2059066" cy="1903338"/>
          </a:xfrm>
          <a:prstGeom prst="rect">
            <a:avLst/>
          </a:prstGeom>
        </p:spPr>
      </p:pic>
    </p:spTree>
    <p:extLst>
      <p:ext uri="{BB962C8B-B14F-4D97-AF65-F5344CB8AC3E}">
        <p14:creationId xmlns:p14="http://schemas.microsoft.com/office/powerpoint/2010/main" val="3229899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9">
            <a:extLst>
              <a:ext uri="{FF2B5EF4-FFF2-40B4-BE49-F238E27FC236}">
                <a16:creationId xmlns:a16="http://schemas.microsoft.com/office/drawing/2014/main" id="{073BE8D4-32EE-A4FD-6F9E-BDBE1525B5CF}"/>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125757" y="472750"/>
            <a:ext cx="3433917" cy="2977978"/>
          </a:xfrm>
        </p:spPr>
      </p:pic>
      <p:pic>
        <p:nvPicPr>
          <p:cNvPr id="11" name="Picture 10">
            <a:extLst>
              <a:ext uri="{FF2B5EF4-FFF2-40B4-BE49-F238E27FC236}">
                <a16:creationId xmlns:a16="http://schemas.microsoft.com/office/drawing/2014/main" id="{10E6B752-45E2-6B6B-6E30-20AA75400DD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57877" y="3744916"/>
            <a:ext cx="1917700" cy="1770184"/>
          </a:xfrm>
          <a:prstGeom prst="rect">
            <a:avLst/>
          </a:prstGeom>
        </p:spPr>
      </p:pic>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35</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939114"/>
            <a:ext cx="3195638" cy="3027976"/>
          </a:xfrm>
          <a:prstGeom prst="rect">
            <a:avLst/>
          </a:prstGeom>
        </p:spPr>
        <p:txBody>
          <a:bodyPr/>
          <a:lstStyle/>
          <a:p>
            <a:r>
              <a:rPr lang="es-ES" dirty="0" err="1">
                <a:effectLst/>
                <a:latin typeface="Calibri" panose="020F0502020204030204" pitchFamily="34" charset="0"/>
                <a:ea typeface="Calibri" panose="020F0502020204030204" pitchFamily="34" charset="0"/>
                <a:cs typeface="Times New Roman" panose="02020603050405020304" pitchFamily="18" charset="0"/>
              </a:rPr>
              <a:t>Shauna</a:t>
            </a:r>
            <a:r>
              <a:rPr lang="es-ES" dirty="0">
                <a:effectLst/>
                <a:latin typeface="Calibri" panose="020F0502020204030204" pitchFamily="34" charset="0"/>
                <a:ea typeface="Calibri" panose="020F0502020204030204" pitchFamily="34" charset="0"/>
                <a:cs typeface="Times New Roman" panose="02020603050405020304" pitchFamily="18" charset="0"/>
              </a:rPr>
              <a:t> </a:t>
            </a:r>
            <a:r>
              <a:rPr lang="es-ES" dirty="0" err="1">
                <a:effectLst/>
                <a:latin typeface="Calibri" panose="020F0502020204030204" pitchFamily="34" charset="0"/>
                <a:ea typeface="Calibri" panose="020F0502020204030204" pitchFamily="34" charset="0"/>
                <a:cs typeface="Times New Roman" panose="02020603050405020304" pitchFamily="18" charset="0"/>
              </a:rPr>
              <a:t>Coyne</a:t>
            </a:r>
            <a:r>
              <a:rPr lang="es-ES" dirty="0">
                <a:effectLst/>
                <a:latin typeface="Calibri" panose="020F0502020204030204" pitchFamily="34" charset="0"/>
                <a:ea typeface="Calibri" panose="020F0502020204030204" pitchFamily="34" charset="0"/>
                <a:cs typeface="Times New Roman" panose="02020603050405020304" pitchFamily="18" charset="0"/>
              </a:rPr>
              <a:t>, Directora de Operaciones de una empresa siderúrgica irlandesa, dio este consejo.</a:t>
            </a:r>
            <a:endParaRPr lang="en-L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DC3A6C3D-E4E6-F521-B46B-408C87C92654}"/>
              </a:ext>
            </a:extLst>
          </p:cNvPr>
          <p:cNvSpPr/>
          <p:nvPr/>
        </p:nvSpPr>
        <p:spPr>
          <a:xfrm>
            <a:off x="0" y="2398639"/>
            <a:ext cx="3938954" cy="29779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9925E8A-A20B-C8F1-B453-4625084F4715}"/>
              </a:ext>
            </a:extLst>
          </p:cNvPr>
          <p:cNvGrpSpPr/>
          <p:nvPr/>
        </p:nvGrpSpPr>
        <p:grpSpPr>
          <a:xfrm>
            <a:off x="1392622" y="2018938"/>
            <a:ext cx="1487826" cy="1083162"/>
            <a:chOff x="3400450" y="986392"/>
            <a:chExt cx="1487826" cy="1083162"/>
          </a:xfrm>
        </p:grpSpPr>
        <p:sp>
          <p:nvSpPr>
            <p:cNvPr id="17" name="Freeform 16">
              <a:extLst>
                <a:ext uri="{FF2B5EF4-FFF2-40B4-BE49-F238E27FC236}">
                  <a16:creationId xmlns:a16="http://schemas.microsoft.com/office/drawing/2014/main" id="{F2E69D21-D66C-6D06-A972-DD15E62DA1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AEEC899D-4DA1-0271-598C-5BDAFA1F41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9" name="Text Placeholder 4">
            <a:extLst>
              <a:ext uri="{FF2B5EF4-FFF2-40B4-BE49-F238E27FC236}">
                <a16:creationId xmlns:a16="http://schemas.microsoft.com/office/drawing/2014/main" id="{14982702-D242-1581-8727-D02208FDDF31}"/>
              </a:ext>
            </a:extLst>
          </p:cNvPr>
          <p:cNvSpPr>
            <a:spLocks noGrp="1"/>
          </p:cNvSpPr>
          <p:nvPr/>
        </p:nvSpPr>
        <p:spPr>
          <a:xfrm>
            <a:off x="493233" y="3263560"/>
            <a:ext cx="3286605" cy="148581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"Desarrollar buenas habilidades de comunicación y mantenerse al día de las tendencias y noticias del sector".</a:t>
            </a:r>
            <a:endParaRPr lang="en-US" dirty="0"/>
          </a:p>
        </p:txBody>
      </p:sp>
      <p:sp>
        <p:nvSpPr>
          <p:cNvPr id="20" name="Text Placeholder 6">
            <a:extLst>
              <a:ext uri="{FF2B5EF4-FFF2-40B4-BE49-F238E27FC236}">
                <a16:creationId xmlns:a16="http://schemas.microsoft.com/office/drawing/2014/main" id="{9DCCB32D-078A-64B8-9716-755B41F63222}"/>
              </a:ext>
            </a:extLst>
          </p:cNvPr>
          <p:cNvSpPr txBox="1">
            <a:spLocks/>
          </p:cNvSpPr>
          <p:nvPr/>
        </p:nvSpPr>
        <p:spPr>
          <a:xfrm>
            <a:off x="494216" y="7606441"/>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n-IE" sz="900" i="1" dirty="0" err="1">
                <a:effectLst/>
                <a:latin typeface="Calibri" panose="020F0502020204030204" pitchFamily="34" charset="0"/>
                <a:ea typeface="Calibri" panose="020F0502020204030204" pitchFamily="34" charset="0"/>
                <a:cs typeface="Times New Roman" panose="02020603050405020304" pitchFamily="18" charset="0"/>
              </a:rPr>
              <a:t>Figura</a:t>
            </a:r>
            <a:r>
              <a:rPr lang="en-IE" sz="900" i="1" dirty="0">
                <a:effectLst/>
                <a:latin typeface="Calibri" panose="020F0502020204030204" pitchFamily="34" charset="0"/>
                <a:ea typeface="Calibri" panose="020F0502020204030204" pitchFamily="34" charset="0"/>
                <a:cs typeface="Times New Roman" panose="02020603050405020304" pitchFamily="18" charset="0"/>
              </a:rPr>
              <a:t> 9: Shauna Coyne, </a:t>
            </a:r>
            <a:r>
              <a:rPr lang="en-IE" sz="900" i="1" dirty="0" err="1">
                <a:effectLst/>
                <a:latin typeface="Calibri" panose="020F0502020204030204" pitchFamily="34" charset="0"/>
                <a:ea typeface="Calibri" panose="020F0502020204030204" pitchFamily="34" charset="0"/>
                <a:cs typeface="Times New Roman" panose="02020603050405020304" pitchFamily="18" charset="0"/>
              </a:rPr>
              <a:t>COO,Skyclad</a:t>
            </a:r>
            <a:r>
              <a:rPr lang="en-IE" sz="900" i="1" dirty="0">
                <a:effectLst/>
                <a:latin typeface="Calibri" panose="020F0502020204030204" pitchFamily="34" charset="0"/>
                <a:ea typeface="Calibri" panose="020F0502020204030204" pitchFamily="34" charset="0"/>
                <a:cs typeface="Times New Roman" panose="02020603050405020304" pitchFamily="18" charset="0"/>
              </a:rPr>
              <a:t> Ltd, </a:t>
            </a:r>
            <a:r>
              <a:rPr lang="en-IE" sz="900" i="1" dirty="0" err="1">
                <a:effectLst/>
                <a:latin typeface="Calibri" panose="020F0502020204030204" pitchFamily="34" charset="0"/>
                <a:ea typeface="Calibri" panose="020F0502020204030204" pitchFamily="34" charset="0"/>
                <a:cs typeface="Times New Roman" panose="02020603050405020304" pitchFamily="18" charset="0"/>
              </a:rPr>
              <a:t>Irlanda</a:t>
            </a:r>
            <a:endParaRPr lang="en-IE" sz="9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A4919A4E-E7AA-8D92-DE39-B08222B8C92F}"/>
              </a:ext>
            </a:extLst>
          </p:cNvPr>
          <p:cNvPicPr>
            <a:picLocks noChangeAspect="1"/>
          </p:cNvPicPr>
          <p:nvPr/>
        </p:nvPicPr>
        <p:blipFill>
          <a:blip r:embed="rId4"/>
          <a:srcRect/>
          <a:stretch/>
        </p:blipFill>
        <p:spPr>
          <a:xfrm>
            <a:off x="1266895" y="5986919"/>
            <a:ext cx="1847710" cy="1917700"/>
          </a:xfrm>
          <a:prstGeom prst="rect">
            <a:avLst/>
          </a:prstGeom>
        </p:spPr>
      </p:pic>
      <p:sp>
        <p:nvSpPr>
          <p:cNvPr id="4" name="Text Placeholder 6">
            <a:extLst>
              <a:ext uri="{FF2B5EF4-FFF2-40B4-BE49-F238E27FC236}">
                <a16:creationId xmlns:a16="http://schemas.microsoft.com/office/drawing/2014/main" id="{DEA1556F-9BEF-BB69-674C-CC6361986D25}"/>
              </a:ext>
            </a:extLst>
          </p:cNvPr>
          <p:cNvSpPr txBox="1">
            <a:spLocks/>
          </p:cNvSpPr>
          <p:nvPr/>
        </p:nvSpPr>
        <p:spPr>
          <a:xfrm>
            <a:off x="531446" y="8078441"/>
            <a:ext cx="3195638" cy="2794491"/>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ea typeface="Calibri" panose="020F0502020204030204" pitchFamily="34" charset="0"/>
                <a:cs typeface="Times New Roman" panose="02020603050405020304" pitchFamily="18" charset="0"/>
              </a:rPr>
              <a:t>Otro aspecto de la comunicación estudiado fue la transmisión de mensajes comprensibles.  Garantizar que las convenciones orales sean comprensibles.  Romper las barreras lingüísticas y culturales trabajando con grupos diversos y dando a conocer nuevas formas de trabajar y aprender.</a:t>
            </a:r>
            <a:endParaRPr lang="en-IE" dirty="0">
              <a:ea typeface="Calibri" panose="020F0502020204030204" pitchFamily="34" charset="0"/>
              <a:cs typeface="Times New Roman" panose="02020603050405020304" pitchFamily="18" charset="0"/>
            </a:endParaRPr>
          </a:p>
        </p:txBody>
      </p:sp>
      <p:sp>
        <p:nvSpPr>
          <p:cNvPr id="8" name="Text Placeholder 4">
            <a:extLst>
              <a:ext uri="{FF2B5EF4-FFF2-40B4-BE49-F238E27FC236}">
                <a16:creationId xmlns:a16="http://schemas.microsoft.com/office/drawing/2014/main" id="{631302C4-5334-4665-E58F-D493B6F55D2A}"/>
              </a:ext>
            </a:extLst>
          </p:cNvPr>
          <p:cNvSpPr>
            <a:spLocks noGrp="1"/>
          </p:cNvSpPr>
          <p:nvPr/>
        </p:nvSpPr>
        <p:spPr>
          <a:xfrm>
            <a:off x="4332882" y="6932051"/>
            <a:ext cx="2940585" cy="1175264"/>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"Es mostrar a la gente. Es enseñar a la gente a compartir más de esto y educar a la gente para... mostrar más de esto, lo tienes dentro de tu negocio. Si lo compartes más, más gente lo verá y se creará ese flujo, a veces incluso para algo que podrían temer hacer. Tienen miedo de y potencialmente obtener un áspero en los nudillos si no lo hacen de la manera correcta ."</a:t>
            </a:r>
            <a:endParaRPr lang="en-US" dirty="0"/>
          </a:p>
        </p:txBody>
      </p:sp>
      <p:sp>
        <p:nvSpPr>
          <p:cNvPr id="10" name="Text Placeholder 6">
            <a:extLst>
              <a:ext uri="{FF2B5EF4-FFF2-40B4-BE49-F238E27FC236}">
                <a16:creationId xmlns:a16="http://schemas.microsoft.com/office/drawing/2014/main" id="{6C4A2A8E-7406-9073-5E29-0A0B6A8B276D}"/>
              </a:ext>
            </a:extLst>
          </p:cNvPr>
          <p:cNvSpPr txBox="1">
            <a:spLocks/>
          </p:cNvSpPr>
          <p:nvPr/>
        </p:nvSpPr>
        <p:spPr>
          <a:xfrm>
            <a:off x="4115241" y="9552771"/>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dirty="0">
                <a:solidFill>
                  <a:srgbClr val="EF8D5B"/>
                </a:solidFill>
                <a:cs typeface="Times New Roman" panose="02020603050405020304" pitchFamily="18" charset="0"/>
              </a:rPr>
              <a:t>Jennifer Bradfield, Sisk, </a:t>
            </a:r>
            <a:r>
              <a:rPr lang="en-IE" sz="900" b="1" i="1" dirty="0" err="1">
                <a:solidFill>
                  <a:srgbClr val="EF8D5B"/>
                </a:solidFill>
                <a:cs typeface="Times New Roman" panose="02020603050405020304" pitchFamily="18" charset="0"/>
              </a:rPr>
              <a:t>Irlanda</a:t>
            </a:r>
            <a:endParaRPr lang="en-LB" sz="900" b="1" i="1" dirty="0">
              <a:solidFill>
                <a:srgbClr val="EF8D5B"/>
              </a:solidFill>
              <a:cs typeface="Times New Roman" panose="02020603050405020304" pitchFamily="18" charset="0"/>
            </a:endParaRPr>
          </a:p>
        </p:txBody>
      </p:sp>
    </p:spTree>
    <p:extLst>
      <p:ext uri="{BB962C8B-B14F-4D97-AF65-F5344CB8AC3E}">
        <p14:creationId xmlns:p14="http://schemas.microsoft.com/office/powerpoint/2010/main" val="1465296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8008CC-B4E2-63E9-CFF2-903F78494A27}"/>
              </a:ext>
            </a:extLst>
          </p:cNvPr>
          <p:cNvSpPr/>
          <p:nvPr/>
        </p:nvSpPr>
        <p:spPr>
          <a:xfrm flipV="1">
            <a:off x="0" y="557213"/>
            <a:ext cx="4127500" cy="47879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36</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1796766"/>
            <a:ext cx="3195638" cy="2170323"/>
          </a:xfrm>
          <a:prstGeom prst="rect">
            <a:avLst/>
          </a:prstGeom>
        </p:spPr>
        <p:txBody>
          <a:bodyPr/>
          <a:lstStyle/>
          <a:p>
            <a:pPr algn="just">
              <a:spcBef>
                <a:spcPts val="195"/>
              </a:spcBef>
              <a:tabLst>
                <a:tab pos="450215" algn="l"/>
              </a:tabLst>
            </a:pPr>
            <a:r>
              <a:rPr lang="es-ES" dirty="0">
                <a:effectLst/>
                <a:ea typeface="Calibri" panose="020F0502020204030204" pitchFamily="34" charset="0"/>
              </a:rPr>
              <a:t>El sector de la construcción está dominado por los hombres.  Como tal, se ha prestado poca atención a nuevos enfoques que fomenten la participación de otros grupos, incluidas las mujeres.  Se crea una cultura con una perspectiva masculina en mente, incluida la ropa de construcción, los aseos, la salud y la seguridad, el lenguaje y la señalización, por ejemplo, señales de tráfico de hombres trabajando y, aún hoy, sigue habiendo grandes empresas de construcción que terminan en "&amp; </a:t>
            </a:r>
            <a:r>
              <a:rPr lang="es-ES" dirty="0" err="1">
                <a:effectLst/>
                <a:ea typeface="Calibri" panose="020F0502020204030204" pitchFamily="34" charset="0"/>
              </a:rPr>
              <a:t>Sons</a:t>
            </a:r>
            <a:r>
              <a:rPr lang="es-ES" dirty="0">
                <a:effectLst/>
                <a:ea typeface="Calibri" panose="020F0502020204030204" pitchFamily="34" charset="0"/>
              </a:rPr>
              <a:t>".</a:t>
            </a:r>
            <a:endParaRPr lang="en-LB" dirty="0">
              <a:effectLst/>
              <a:ea typeface="Calibri" panose="020F0502020204030204" pitchFamily="34" charset="0"/>
            </a:endParaRPr>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114800" y="557214"/>
            <a:ext cx="3444875" cy="9158286"/>
          </a:xfrm>
        </p:spPr>
      </p:pic>
      <p:sp>
        <p:nvSpPr>
          <p:cNvPr id="15" name="Rectangle 14">
            <a:extLst>
              <a:ext uri="{FF2B5EF4-FFF2-40B4-BE49-F238E27FC236}">
                <a16:creationId xmlns:a16="http://schemas.microsoft.com/office/drawing/2014/main" id="{DC3A6C3D-E4E6-F521-B46B-408C87C92654}"/>
              </a:ext>
            </a:extLst>
          </p:cNvPr>
          <p:cNvSpPr/>
          <p:nvPr/>
        </p:nvSpPr>
        <p:spPr>
          <a:xfrm>
            <a:off x="0" y="4034005"/>
            <a:ext cx="4114800" cy="486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9925E8A-A20B-C8F1-B453-4625084F4715}"/>
              </a:ext>
            </a:extLst>
          </p:cNvPr>
          <p:cNvGrpSpPr/>
          <p:nvPr/>
        </p:nvGrpSpPr>
        <p:grpSpPr>
          <a:xfrm>
            <a:off x="1392622" y="3654305"/>
            <a:ext cx="1487826" cy="1083162"/>
            <a:chOff x="3400450" y="986392"/>
            <a:chExt cx="1487826" cy="1083162"/>
          </a:xfrm>
        </p:grpSpPr>
        <p:sp>
          <p:nvSpPr>
            <p:cNvPr id="17" name="Freeform 16">
              <a:extLst>
                <a:ext uri="{FF2B5EF4-FFF2-40B4-BE49-F238E27FC236}">
                  <a16:creationId xmlns:a16="http://schemas.microsoft.com/office/drawing/2014/main" id="{F2E69D21-D66C-6D06-A972-DD15E62DA1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AEEC899D-4DA1-0271-598C-5BDAFA1F41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9" name="Text Placeholder 4">
            <a:extLst>
              <a:ext uri="{FF2B5EF4-FFF2-40B4-BE49-F238E27FC236}">
                <a16:creationId xmlns:a16="http://schemas.microsoft.com/office/drawing/2014/main" id="{14982702-D242-1581-8727-D02208FDDF31}"/>
              </a:ext>
            </a:extLst>
          </p:cNvPr>
          <p:cNvSpPr>
            <a:spLocks noGrp="1"/>
          </p:cNvSpPr>
          <p:nvPr/>
        </p:nvSpPr>
        <p:spPr>
          <a:xfrm>
            <a:off x="493233" y="5918835"/>
            <a:ext cx="3286605" cy="148581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"Estamos viendo un ligero aumento del número de mujeres en la construcción, pero en mi opinión siguen en el mismo lugar, siguen en las oficinas y se las sigue llamando las chicas de la oficina. Por desgracia, no creo que haya pasado un mes, en los últimos 10 años, en el que no haya tenido que corregir a alguien por decir las chicas de la oficina. Es omnipresente".</a:t>
            </a:r>
            <a:endParaRPr lang="en-US" baseline="30000" dirty="0"/>
          </a:p>
        </p:txBody>
      </p:sp>
      <p:sp>
        <p:nvSpPr>
          <p:cNvPr id="20" name="Text Placeholder 6">
            <a:extLst>
              <a:ext uri="{FF2B5EF4-FFF2-40B4-BE49-F238E27FC236}">
                <a16:creationId xmlns:a16="http://schemas.microsoft.com/office/drawing/2014/main" id="{9DCCB32D-078A-64B8-9716-755B41F63222}"/>
              </a:ext>
            </a:extLst>
          </p:cNvPr>
          <p:cNvSpPr txBox="1">
            <a:spLocks/>
          </p:cNvSpPr>
          <p:nvPr/>
        </p:nvSpPr>
        <p:spPr>
          <a:xfrm>
            <a:off x="494216" y="8468087"/>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s-ES" sz="900" b="1" i="1" dirty="0">
                <a:solidFill>
                  <a:srgbClr val="EF8D5B"/>
                </a:solidFill>
                <a:cs typeface="Times New Roman" panose="02020603050405020304" pitchFamily="18" charset="0"/>
              </a:rPr>
              <a:t>Carol Tallon, Directora General de </a:t>
            </a:r>
            <a:r>
              <a:rPr lang="es-ES" sz="900" b="1" i="1" dirty="0" err="1">
                <a:solidFill>
                  <a:srgbClr val="EF8D5B"/>
                </a:solidFill>
                <a:cs typeface="Times New Roman" panose="02020603050405020304" pitchFamily="18" charset="0"/>
              </a:rPr>
              <a:t>Property</a:t>
            </a:r>
            <a:r>
              <a:rPr lang="es-ES" sz="900" b="1" i="1" dirty="0">
                <a:solidFill>
                  <a:srgbClr val="EF8D5B"/>
                </a:solidFill>
                <a:cs typeface="Times New Roman" panose="02020603050405020304" pitchFamily="18" charset="0"/>
              </a:rPr>
              <a:t> </a:t>
            </a:r>
            <a:r>
              <a:rPr lang="es-ES" sz="900" b="1" i="1" dirty="0" err="1">
                <a:solidFill>
                  <a:srgbClr val="EF8D5B"/>
                </a:solidFill>
                <a:cs typeface="Times New Roman" panose="02020603050405020304" pitchFamily="18" charset="0"/>
              </a:rPr>
              <a:t>District</a:t>
            </a:r>
            <a:endParaRPr lang="en-LB" sz="900" b="1" i="1" dirty="0">
              <a:solidFill>
                <a:srgbClr val="EF8D5B"/>
              </a:solidFill>
              <a:cs typeface="Times New Roman" panose="02020603050405020304" pitchFamily="18" charset="0"/>
            </a:endParaRPr>
          </a:p>
        </p:txBody>
      </p:sp>
      <p:sp>
        <p:nvSpPr>
          <p:cNvPr id="4" name="Text Placeholder 6">
            <a:extLst>
              <a:ext uri="{FF2B5EF4-FFF2-40B4-BE49-F238E27FC236}">
                <a16:creationId xmlns:a16="http://schemas.microsoft.com/office/drawing/2014/main" id="{C1002FDA-8D10-B118-623A-BDF05F7E7595}"/>
              </a:ext>
            </a:extLst>
          </p:cNvPr>
          <p:cNvSpPr txBox="1">
            <a:spLocks/>
          </p:cNvSpPr>
          <p:nvPr/>
        </p:nvSpPr>
        <p:spPr>
          <a:xfrm>
            <a:off x="293556" y="985874"/>
            <a:ext cx="3418702" cy="516882"/>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2200" b="1" dirty="0">
                <a:solidFill>
                  <a:schemeClr val="bg1"/>
                </a:solidFill>
                <a:latin typeface="Calibri" panose="020F0502020204030204" pitchFamily="34" charset="0"/>
                <a:cs typeface="Calibri" panose="020F0502020204030204" pitchFamily="34" charset="0"/>
              </a:rPr>
              <a:t> 2.1.7 </a:t>
            </a:r>
            <a:r>
              <a:rPr lang="en-GB" sz="2200" b="1" dirty="0" err="1">
                <a:solidFill>
                  <a:schemeClr val="bg1"/>
                </a:solidFill>
                <a:latin typeface="Calibri" panose="020F0502020204030204" pitchFamily="34" charset="0"/>
                <a:cs typeface="Calibri" panose="020F0502020204030204" pitchFamily="34" charset="0"/>
              </a:rPr>
              <a:t>Cultura</a:t>
            </a:r>
            <a:r>
              <a:rPr lang="en-GB" sz="2200" b="1" dirty="0">
                <a:solidFill>
                  <a:schemeClr val="bg1"/>
                </a:solidFill>
                <a:latin typeface="Calibri" panose="020F0502020204030204" pitchFamily="34" charset="0"/>
                <a:cs typeface="Calibri" panose="020F0502020204030204" pitchFamily="34" charset="0"/>
              </a:rPr>
              <a:t> industrial</a:t>
            </a:r>
          </a:p>
        </p:txBody>
      </p:sp>
      <p:sp>
        <p:nvSpPr>
          <p:cNvPr id="8" name="Freeform 7">
            <a:extLst>
              <a:ext uri="{FF2B5EF4-FFF2-40B4-BE49-F238E27FC236}">
                <a16:creationId xmlns:a16="http://schemas.microsoft.com/office/drawing/2014/main" id="{A3663602-3C7F-5169-379E-4099517F32DD}"/>
              </a:ext>
            </a:extLst>
          </p:cNvPr>
          <p:cNvSpPr/>
          <p:nvPr/>
        </p:nvSpPr>
        <p:spPr>
          <a:xfrm>
            <a:off x="4127500" y="557213"/>
            <a:ext cx="3432175" cy="9158285"/>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49933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40A02A4-5AC2-8863-CC8F-297088BAACA9}"/>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64104" y="472749"/>
            <a:ext cx="6496308" cy="9245409"/>
          </a:xfrm>
        </p:spPr>
      </p:pic>
      <p:sp>
        <p:nvSpPr>
          <p:cNvPr id="15" name="Freeform 14">
            <a:extLst>
              <a:ext uri="{FF2B5EF4-FFF2-40B4-BE49-F238E27FC236}">
                <a16:creationId xmlns:a16="http://schemas.microsoft.com/office/drawing/2014/main" id="{FB575CC1-7F8B-48E5-6863-4BE5CBD01E06}"/>
              </a:ext>
            </a:extLst>
          </p:cNvPr>
          <p:cNvSpPr/>
          <p:nvPr/>
        </p:nvSpPr>
        <p:spPr>
          <a:xfrm>
            <a:off x="464104" y="460530"/>
            <a:ext cx="6496308" cy="9245409"/>
          </a:xfrm>
          <a:custGeom>
            <a:avLst/>
            <a:gdLst>
              <a:gd name="connsiteX0" fmla="*/ 0 w 6496308"/>
              <a:gd name="connsiteY0" fmla="*/ 0 h 9245409"/>
              <a:gd name="connsiteX1" fmla="*/ 6496308 w 6496308"/>
              <a:gd name="connsiteY1" fmla="*/ 0 h 9245409"/>
              <a:gd name="connsiteX2" fmla="*/ 6496308 w 6496308"/>
              <a:gd name="connsiteY2" fmla="*/ 9245409 h 9245409"/>
              <a:gd name="connsiteX3" fmla="*/ 0 w 6496308"/>
              <a:gd name="connsiteY3" fmla="*/ 9245409 h 9245409"/>
              <a:gd name="connsiteX4" fmla="*/ 0 w 6496308"/>
              <a:gd name="connsiteY4" fmla="*/ 4495778 h 9245409"/>
              <a:gd name="connsiteX5" fmla="*/ 3605871 w 6496308"/>
              <a:gd name="connsiteY5" fmla="*/ 4495778 h 9245409"/>
              <a:gd name="connsiteX6" fmla="*/ 3605871 w 6496308"/>
              <a:gd name="connsiteY6" fmla="*/ 804893 h 9245409"/>
              <a:gd name="connsiteX7" fmla="*/ 0 w 6496308"/>
              <a:gd name="connsiteY7" fmla="*/ 804893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6308" h="9245409">
                <a:moveTo>
                  <a:pt x="0" y="0"/>
                </a:moveTo>
                <a:lnTo>
                  <a:pt x="6496308" y="0"/>
                </a:lnTo>
                <a:lnTo>
                  <a:pt x="6496308" y="9245409"/>
                </a:lnTo>
                <a:lnTo>
                  <a:pt x="0" y="9245409"/>
                </a:lnTo>
                <a:lnTo>
                  <a:pt x="0" y="4495778"/>
                </a:lnTo>
                <a:lnTo>
                  <a:pt x="3605871" y="4495778"/>
                </a:lnTo>
                <a:lnTo>
                  <a:pt x="3605871" y="804893"/>
                </a:lnTo>
                <a:lnTo>
                  <a:pt x="0" y="804893"/>
                </a:lnTo>
                <a:close/>
              </a:path>
            </a:pathLst>
          </a:cu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Rectangle 1">
            <a:extLst>
              <a:ext uri="{FF2B5EF4-FFF2-40B4-BE49-F238E27FC236}">
                <a16:creationId xmlns:a16="http://schemas.microsoft.com/office/drawing/2014/main" id="{45DBF072-EEAF-F8D9-EBBC-BA3CB33B2A99}"/>
              </a:ext>
            </a:extLst>
          </p:cNvPr>
          <p:cNvSpPr/>
          <p:nvPr/>
        </p:nvSpPr>
        <p:spPr>
          <a:xfrm>
            <a:off x="0" y="1264920"/>
            <a:ext cx="4188275" cy="942689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37</a:t>
            </a:fld>
            <a:endParaRPr lang="en-US" dirty="0"/>
          </a:p>
        </p:txBody>
      </p:sp>
      <p:sp>
        <p:nvSpPr>
          <p:cNvPr id="7" name="Text Placeholder 6">
            <a:extLst>
              <a:ext uri="{FF2B5EF4-FFF2-40B4-BE49-F238E27FC236}">
                <a16:creationId xmlns:a16="http://schemas.microsoft.com/office/drawing/2014/main" id="{E7F1F083-7EA0-F23C-937D-B4CDFD8ED40A}"/>
              </a:ext>
            </a:extLst>
          </p:cNvPr>
          <p:cNvSpPr>
            <a:spLocks noGrp="1"/>
          </p:cNvSpPr>
          <p:nvPr>
            <p:ph type="body" sz="quarter" idx="13"/>
          </p:nvPr>
        </p:nvSpPr>
        <p:spPr>
          <a:xfrm>
            <a:off x="277619" y="5973763"/>
            <a:ext cx="3910656" cy="2586284"/>
          </a:xfrm>
        </p:spPr>
        <p:txBody>
          <a:bodyPr>
            <a:normAutofit/>
          </a:bodyPr>
          <a:lstStyle/>
          <a:p>
            <a:pPr algn="l"/>
            <a:r>
              <a:rPr lang="en-GB" sz="2200" b="1" dirty="0">
                <a:solidFill>
                  <a:schemeClr val="bg1"/>
                </a:solidFill>
              </a:rPr>
              <a:t>2.1.8 </a:t>
            </a:r>
            <a:r>
              <a:rPr lang="en-GB" sz="2200" b="1" dirty="0" err="1">
                <a:solidFill>
                  <a:schemeClr val="bg1"/>
                </a:solidFill>
              </a:rPr>
              <a:t>Cuestiones</a:t>
            </a:r>
            <a:r>
              <a:rPr lang="en-GB" sz="2200" b="1" dirty="0">
                <a:solidFill>
                  <a:schemeClr val="bg1"/>
                </a:solidFill>
              </a:rPr>
              <a:t> </a:t>
            </a:r>
            <a:r>
              <a:rPr lang="en-GB" sz="2200" b="1" dirty="0" err="1">
                <a:solidFill>
                  <a:schemeClr val="bg1"/>
                </a:solidFill>
              </a:rPr>
              <a:t>sistémicas</a:t>
            </a:r>
            <a:r>
              <a:rPr lang="en-GB" sz="2200" b="1" dirty="0">
                <a:solidFill>
                  <a:schemeClr val="bg1"/>
                </a:solidFill>
              </a:rPr>
              <a:t> y </a:t>
            </a:r>
            <a:r>
              <a:rPr lang="en-GB" sz="2200" b="1" dirty="0" err="1">
                <a:solidFill>
                  <a:schemeClr val="bg1"/>
                </a:solidFill>
              </a:rPr>
              <a:t>estructurales</a:t>
            </a:r>
            <a:endParaRPr lang="en-GB" sz="2200" b="1" dirty="0">
              <a:solidFill>
                <a:schemeClr val="bg1"/>
              </a:solidFill>
            </a:endParaRPr>
          </a:p>
          <a:p>
            <a:pPr algn="l"/>
            <a:endParaRPr lang="en-GB" sz="2200" b="1" dirty="0">
              <a:solidFill>
                <a:schemeClr val="bg1"/>
              </a:solidFill>
            </a:endParaRPr>
          </a:p>
        </p:txBody>
      </p:sp>
      <p:sp>
        <p:nvSpPr>
          <p:cNvPr id="3" name="Text Placeholder 9">
            <a:extLst>
              <a:ext uri="{FF2B5EF4-FFF2-40B4-BE49-F238E27FC236}">
                <a16:creationId xmlns:a16="http://schemas.microsoft.com/office/drawing/2014/main" id="{5F1608C6-274C-995A-B26A-099FFBC4FA12}"/>
              </a:ext>
            </a:extLst>
          </p:cNvPr>
          <p:cNvSpPr txBox="1">
            <a:spLocks/>
          </p:cNvSpPr>
          <p:nvPr/>
        </p:nvSpPr>
        <p:spPr>
          <a:xfrm>
            <a:off x="499771" y="7769385"/>
            <a:ext cx="3303720" cy="108316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just">
              <a:spcBef>
                <a:spcPts val="0"/>
              </a:spcBef>
              <a:buNone/>
              <a:tabLst>
                <a:tab pos="450215" algn="l"/>
              </a:tabLst>
            </a:pPr>
            <a:r>
              <a:rPr lang="es-E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 sector de la construcción adolece de estereotipos arcaicos como la misoginia, la cultura machista y los comportamientos sexistas. Estos supuestos deben cuestionarse en todas las etapas, desde el hogar hasta la escuela, pasando por los profesores de orientación profesional.  Las pruebas indican que las chicas tienen menos probabilidades que sus homólogos masculinos de elegir asignaturas de STEM y estudios de construcción. </a:t>
            </a:r>
          </a:p>
          <a:p>
            <a:pPr marL="0" indent="0" algn="just">
              <a:spcBef>
                <a:spcPts val="0"/>
              </a:spcBef>
              <a:buNone/>
              <a:tabLst>
                <a:tab pos="450215" algn="l"/>
              </a:tabLst>
            </a:pPr>
            <a:r>
              <a:rPr lang="es-E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0" indent="0" algn="just">
              <a:spcBef>
                <a:spcPts val="0"/>
              </a:spcBef>
              <a:buNone/>
              <a:tabLst>
                <a:tab pos="450215" algn="l"/>
              </a:tabLst>
            </a:pPr>
            <a:r>
              <a:rPr lang="es-E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investigación indica que sigue habiendo problemas para ser tomadas en serio y que las mujeres tienen que demostrar su valía más que sus homólogos masculinos.</a:t>
            </a:r>
            <a:endParaRPr lang="en-L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7919A9D-A974-5D4E-8C6E-18ED3EB88FE3}"/>
              </a:ext>
            </a:extLst>
          </p:cNvPr>
          <p:cNvGrpSpPr/>
          <p:nvPr/>
        </p:nvGrpSpPr>
        <p:grpSpPr>
          <a:xfrm>
            <a:off x="1332622" y="847592"/>
            <a:ext cx="1487826" cy="1083162"/>
            <a:chOff x="3400450" y="986392"/>
            <a:chExt cx="1487826" cy="1083162"/>
          </a:xfrm>
        </p:grpSpPr>
        <p:sp>
          <p:nvSpPr>
            <p:cNvPr id="5" name="Freeform 4">
              <a:extLst>
                <a:ext uri="{FF2B5EF4-FFF2-40B4-BE49-F238E27FC236}">
                  <a16:creationId xmlns:a16="http://schemas.microsoft.com/office/drawing/2014/main" id="{77A0467F-599A-6873-902F-B7CF42DDB9E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8" name="Freeform 7">
              <a:extLst>
                <a:ext uri="{FF2B5EF4-FFF2-40B4-BE49-F238E27FC236}">
                  <a16:creationId xmlns:a16="http://schemas.microsoft.com/office/drawing/2014/main" id="{EF71848A-0BAA-8884-E5BA-97D9846F8742}"/>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2" name="Text Placeholder 4">
            <a:extLst>
              <a:ext uri="{FF2B5EF4-FFF2-40B4-BE49-F238E27FC236}">
                <a16:creationId xmlns:a16="http://schemas.microsoft.com/office/drawing/2014/main" id="{9851AFF3-C6C0-A6BB-4283-216284F0D453}"/>
              </a:ext>
            </a:extLst>
          </p:cNvPr>
          <p:cNvSpPr>
            <a:spLocks noGrp="1"/>
          </p:cNvSpPr>
          <p:nvPr/>
        </p:nvSpPr>
        <p:spPr>
          <a:xfrm>
            <a:off x="493233" y="3146916"/>
            <a:ext cx="3286605" cy="2064577"/>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"Cada vez que algo es </a:t>
            </a:r>
            <a:r>
              <a:rPr lang="es-ES" dirty="0" err="1"/>
              <a:t>monodimensional</a:t>
            </a:r>
            <a:r>
              <a:rPr lang="es-ES" dirty="0"/>
              <a:t>, cuando sólo vemos una perspectiva, nos estamos perdiendo... El exceso de crítica crea resistencia, así que la solución es multidisciplinar. Y no se trata sólo de amplias campañas nacionales e internacionales. Es importante mantener conversaciones con nuestros amigos, familiares y comunidades".</a:t>
            </a:r>
            <a:endParaRPr lang="en-US" baseline="30000" dirty="0"/>
          </a:p>
        </p:txBody>
      </p:sp>
      <p:sp>
        <p:nvSpPr>
          <p:cNvPr id="13" name="Text Placeholder 6">
            <a:extLst>
              <a:ext uri="{FF2B5EF4-FFF2-40B4-BE49-F238E27FC236}">
                <a16:creationId xmlns:a16="http://schemas.microsoft.com/office/drawing/2014/main" id="{178EECDD-96ED-C0C0-7B14-2CD17EBE7E6B}"/>
              </a:ext>
            </a:extLst>
          </p:cNvPr>
          <p:cNvSpPr txBox="1">
            <a:spLocks/>
          </p:cNvSpPr>
          <p:nvPr/>
        </p:nvSpPr>
        <p:spPr>
          <a:xfrm>
            <a:off x="445758" y="5941879"/>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2000"/>
              </a:lnSpc>
            </a:pPr>
            <a:r>
              <a:rPr lang="en-IE" sz="900" b="1" i="1" dirty="0">
                <a:solidFill>
                  <a:schemeClr val="bg1"/>
                </a:solidFill>
                <a:cs typeface="Times New Roman" panose="02020603050405020304" pitchFamily="18" charset="0"/>
              </a:rPr>
              <a:t>Sanja Ivandic, Outside Media, </a:t>
            </a:r>
            <a:r>
              <a:rPr lang="en-IE" sz="900" b="1" i="1" dirty="0" err="1">
                <a:solidFill>
                  <a:schemeClr val="bg1"/>
                </a:solidFill>
                <a:cs typeface="Times New Roman" panose="02020603050405020304" pitchFamily="18" charset="0"/>
              </a:rPr>
              <a:t>Alemania</a:t>
            </a:r>
            <a:endParaRPr lang="en-LB" sz="900" b="1" i="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279627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A8E9DE-F3A5-3541-813E-A3F63CD17357}"/>
              </a:ext>
            </a:extLst>
          </p:cNvPr>
          <p:cNvSpPr>
            <a:spLocks noGrp="1"/>
          </p:cNvSpPr>
          <p:nvPr>
            <p:ph type="sldNum" sz="quarter" idx="4"/>
          </p:nvPr>
        </p:nvSpPr>
        <p:spPr/>
        <p:txBody>
          <a:bodyPr/>
          <a:lstStyle/>
          <a:p>
            <a:fld id="{CB2079F2-58AF-ED44-82D7-E04B2F6FD686}" type="slidenum">
              <a:rPr lang="en-US" smtClean="0"/>
              <a:pPr/>
              <a:t>38</a:t>
            </a:fld>
            <a:endParaRPr lang="en-US" dirty="0"/>
          </a:p>
        </p:txBody>
      </p:sp>
      <p:sp>
        <p:nvSpPr>
          <p:cNvPr id="7" name="Text Placeholder 6">
            <a:extLst>
              <a:ext uri="{FF2B5EF4-FFF2-40B4-BE49-F238E27FC236}">
                <a16:creationId xmlns:a16="http://schemas.microsoft.com/office/drawing/2014/main" id="{A68AC328-35F6-7949-803E-440986E1C4B4}"/>
              </a:ext>
            </a:extLst>
          </p:cNvPr>
          <p:cNvSpPr>
            <a:spLocks noGrp="1"/>
          </p:cNvSpPr>
          <p:nvPr>
            <p:ph type="body" sz="quarter" idx="32"/>
          </p:nvPr>
        </p:nvSpPr>
        <p:spPr>
          <a:xfrm>
            <a:off x="1015999" y="2539999"/>
            <a:ext cx="2763838" cy="440267"/>
          </a:xfrm>
          <a:prstGeom prst="rect">
            <a:avLst/>
          </a:prstGeom>
        </p:spPr>
        <p:txBody>
          <a:bodyPr numCol="1"/>
          <a:lstStyle/>
          <a:p>
            <a:r>
              <a:rPr lang="en-US" sz="1800" b="1" dirty="0" err="1">
                <a:solidFill>
                  <a:schemeClr val="bg1"/>
                </a:solidFill>
              </a:rPr>
              <a:t>Estereotipos</a:t>
            </a:r>
            <a:r>
              <a:rPr lang="en-US" sz="1800" b="1" dirty="0">
                <a:solidFill>
                  <a:schemeClr val="bg1"/>
                </a:solidFill>
              </a:rPr>
              <a:t> de </a:t>
            </a:r>
            <a:r>
              <a:rPr lang="en-US" sz="1800" b="1" dirty="0" err="1">
                <a:solidFill>
                  <a:schemeClr val="bg1"/>
                </a:solidFill>
              </a:rPr>
              <a:t>género</a:t>
            </a:r>
            <a:endParaRPr lang="en-US" b="1" dirty="0"/>
          </a:p>
          <a:p>
            <a:endParaRPr lang="en-US" b="1" dirty="0"/>
          </a:p>
        </p:txBody>
      </p:sp>
      <p:sp>
        <p:nvSpPr>
          <p:cNvPr id="5" name="Text Placeholder 4">
            <a:extLst>
              <a:ext uri="{FF2B5EF4-FFF2-40B4-BE49-F238E27FC236}">
                <a16:creationId xmlns:a16="http://schemas.microsoft.com/office/drawing/2014/main" id="{FD400125-AD89-B094-5E23-A244DBCB5B20}"/>
              </a:ext>
            </a:extLst>
          </p:cNvPr>
          <p:cNvSpPr>
            <a:spLocks noGrp="1"/>
          </p:cNvSpPr>
          <p:nvPr/>
        </p:nvSpPr>
        <p:spPr>
          <a:xfrm>
            <a:off x="3919912" y="3121580"/>
            <a:ext cx="3286605" cy="1757296"/>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"He oído decir a otras compañeras de profesión que se han enfrentado a algunas barreras, como los estereotipos de género, que dificultan que se las tome en serio en determinadas situaciones".</a:t>
            </a:r>
            <a:endParaRPr lang="en-US" baseline="30000" dirty="0"/>
          </a:p>
        </p:txBody>
      </p:sp>
      <p:grpSp>
        <p:nvGrpSpPr>
          <p:cNvPr id="9" name="Group 8">
            <a:extLst>
              <a:ext uri="{FF2B5EF4-FFF2-40B4-BE49-F238E27FC236}">
                <a16:creationId xmlns:a16="http://schemas.microsoft.com/office/drawing/2014/main" id="{6E130579-78A0-5C6A-FBFF-F0C3FA5E7AD0}"/>
              </a:ext>
            </a:extLst>
          </p:cNvPr>
          <p:cNvGrpSpPr/>
          <p:nvPr/>
        </p:nvGrpSpPr>
        <p:grpSpPr>
          <a:xfrm>
            <a:off x="4707377" y="1888992"/>
            <a:ext cx="1487826" cy="1083162"/>
            <a:chOff x="3400450" y="986392"/>
            <a:chExt cx="1487826" cy="1083162"/>
          </a:xfrm>
        </p:grpSpPr>
        <p:sp>
          <p:nvSpPr>
            <p:cNvPr id="10" name="Freeform 9">
              <a:extLst>
                <a:ext uri="{FF2B5EF4-FFF2-40B4-BE49-F238E27FC236}">
                  <a16:creationId xmlns:a16="http://schemas.microsoft.com/office/drawing/2014/main" id="{B544647A-B226-297E-9028-8F7CEA06D041}"/>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1" name="Freeform 10">
              <a:extLst>
                <a:ext uri="{FF2B5EF4-FFF2-40B4-BE49-F238E27FC236}">
                  <a16:creationId xmlns:a16="http://schemas.microsoft.com/office/drawing/2014/main" id="{D9821338-15FF-FF4D-8EB6-DCF8348B1CB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7" name="Text Placeholder 6">
            <a:extLst>
              <a:ext uri="{FF2B5EF4-FFF2-40B4-BE49-F238E27FC236}">
                <a16:creationId xmlns:a16="http://schemas.microsoft.com/office/drawing/2014/main" id="{CB13E9AB-BBED-F207-A98E-8BBE3F498899}"/>
              </a:ext>
            </a:extLst>
          </p:cNvPr>
          <p:cNvSpPr txBox="1">
            <a:spLocks/>
          </p:cNvSpPr>
          <p:nvPr/>
        </p:nvSpPr>
        <p:spPr>
          <a:xfrm>
            <a:off x="3841596" y="4985140"/>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dirty="0">
                <a:solidFill>
                  <a:schemeClr val="bg1"/>
                </a:solidFill>
                <a:cs typeface="Times New Roman" panose="02020603050405020304" pitchFamily="18" charset="0"/>
              </a:rPr>
              <a:t>Anne Pendersen, </a:t>
            </a:r>
            <a:r>
              <a:rPr lang="en-IE" sz="900" b="1" i="1" dirty="0" err="1">
                <a:solidFill>
                  <a:schemeClr val="bg1"/>
                </a:solidFill>
                <a:cs typeface="Times New Roman" panose="02020603050405020304" pitchFamily="18" charset="0"/>
              </a:rPr>
              <a:t>Ingeniera</a:t>
            </a:r>
            <a:r>
              <a:rPr lang="en-IE" sz="900" b="1" i="1" dirty="0">
                <a:solidFill>
                  <a:schemeClr val="bg1"/>
                </a:solidFill>
                <a:cs typeface="Times New Roman" panose="02020603050405020304" pitchFamily="18" charset="0"/>
              </a:rPr>
              <a:t> de Caminos, </a:t>
            </a:r>
            <a:r>
              <a:rPr lang="en-IE" sz="900" b="1" i="1" dirty="0" err="1">
                <a:solidFill>
                  <a:schemeClr val="bg1"/>
                </a:solidFill>
                <a:cs typeface="Times New Roman" panose="02020603050405020304" pitchFamily="18" charset="0"/>
              </a:rPr>
              <a:t>Dinamarca</a:t>
            </a:r>
            <a:endParaRPr lang="en-LB" sz="900" b="1" i="1" dirty="0">
              <a:solidFill>
                <a:schemeClr val="bg1"/>
              </a:solidFill>
              <a:cs typeface="Times New Roman" panose="02020603050405020304" pitchFamily="18" charset="0"/>
            </a:endParaRPr>
          </a:p>
        </p:txBody>
      </p:sp>
      <p:sp>
        <p:nvSpPr>
          <p:cNvPr id="18" name="Text Placeholder 4">
            <a:extLst>
              <a:ext uri="{FF2B5EF4-FFF2-40B4-BE49-F238E27FC236}">
                <a16:creationId xmlns:a16="http://schemas.microsoft.com/office/drawing/2014/main" id="{E75EF3E7-CB58-8A66-A69E-C2F8CC512641}"/>
              </a:ext>
            </a:extLst>
          </p:cNvPr>
          <p:cNvSpPr>
            <a:spLocks noGrp="1"/>
          </p:cNvSpPr>
          <p:nvPr/>
        </p:nvSpPr>
        <p:spPr>
          <a:xfrm>
            <a:off x="3981904" y="6509227"/>
            <a:ext cx="3286605" cy="1757296"/>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"El sector de la construcción sigue estando dominado por los hombres y, como mujer, a veces me enfrento a problemas relacionados con estereotipos y prejuicios sexistas. Por ejemplo, ha habido ocasiones en que clientes o colegas han dudado de mi competencia, simplemente por ser mujer en un campo tradicionalmente masculino. He tenido que demostrar mis habilidades y experiencia para ganarme su confianza y respeto".</a:t>
            </a:r>
            <a:endParaRPr lang="en-US" baseline="30000" dirty="0"/>
          </a:p>
        </p:txBody>
      </p:sp>
      <p:sp>
        <p:nvSpPr>
          <p:cNvPr id="19" name="Text Placeholder 6">
            <a:extLst>
              <a:ext uri="{FF2B5EF4-FFF2-40B4-BE49-F238E27FC236}">
                <a16:creationId xmlns:a16="http://schemas.microsoft.com/office/drawing/2014/main" id="{9F3733EE-FF47-5D94-A91F-E6F4B2A96D32}"/>
              </a:ext>
            </a:extLst>
          </p:cNvPr>
          <p:cNvSpPr txBox="1">
            <a:spLocks/>
          </p:cNvSpPr>
          <p:nvPr/>
        </p:nvSpPr>
        <p:spPr>
          <a:xfrm>
            <a:off x="3826098" y="9368834"/>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dirty="0">
                <a:solidFill>
                  <a:schemeClr val="bg1"/>
                </a:solidFill>
                <a:cs typeface="Times New Roman" panose="02020603050405020304" pitchFamily="18" charset="0"/>
              </a:rPr>
              <a:t>Klara Larsen, </a:t>
            </a:r>
            <a:r>
              <a:rPr lang="en-IE" sz="900" b="1" i="1" dirty="0" err="1">
                <a:solidFill>
                  <a:schemeClr val="bg1"/>
                </a:solidFill>
                <a:cs typeface="Times New Roman" panose="02020603050405020304" pitchFamily="18" charset="0"/>
              </a:rPr>
              <a:t>aparejadora</a:t>
            </a:r>
            <a:r>
              <a:rPr lang="en-IE" sz="900" b="1" i="1" dirty="0">
                <a:solidFill>
                  <a:schemeClr val="bg1"/>
                </a:solidFill>
                <a:cs typeface="Times New Roman" panose="02020603050405020304" pitchFamily="18" charset="0"/>
              </a:rPr>
              <a:t>, </a:t>
            </a:r>
            <a:r>
              <a:rPr lang="en-IE" sz="900" b="1" i="1" dirty="0" err="1">
                <a:solidFill>
                  <a:schemeClr val="bg1"/>
                </a:solidFill>
                <a:cs typeface="Times New Roman" panose="02020603050405020304" pitchFamily="18" charset="0"/>
              </a:rPr>
              <a:t>Dinamarca</a:t>
            </a:r>
            <a:endParaRPr lang="en-IE" sz="900" b="1" i="1" dirty="0">
              <a:solidFill>
                <a:schemeClr val="bg1"/>
              </a:solidFill>
              <a:cs typeface="Times New Roman" panose="02020603050405020304" pitchFamily="18" charset="0"/>
            </a:endParaRPr>
          </a:p>
        </p:txBody>
      </p:sp>
      <p:sp>
        <p:nvSpPr>
          <p:cNvPr id="20" name="Text Placeholder 4">
            <a:extLst>
              <a:ext uri="{FF2B5EF4-FFF2-40B4-BE49-F238E27FC236}">
                <a16:creationId xmlns:a16="http://schemas.microsoft.com/office/drawing/2014/main" id="{A7135115-FD1F-3786-1CC0-305FD5444AF8}"/>
              </a:ext>
            </a:extLst>
          </p:cNvPr>
          <p:cNvSpPr>
            <a:spLocks noGrp="1"/>
          </p:cNvSpPr>
          <p:nvPr/>
        </p:nvSpPr>
        <p:spPr>
          <a:xfrm>
            <a:off x="735735" y="3211505"/>
            <a:ext cx="3036489" cy="5528443"/>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"La industria tiene que creer que merece la pena. Mientras se imponga, siguiendo alguna moda, no funcionará. Para que entre en el ADN de la empresa o del sector, tiene que haber un convencimiento de que tiene sentido. Que beneficie tanto a la empresa como a los empleados. Para que todos sientan que se hace porque es lo correcto, no porque es lo correcto porque nos pagan por ello. La industria sólo puede sacar provecho de aunar diferentes sensibilidades y competencias porque, una vez que las mujeres se conviertan en una masa crítica en la organización, podrán abrirse a la acción ".</a:t>
            </a:r>
            <a:endParaRPr lang="en-US" baseline="30000" dirty="0"/>
          </a:p>
        </p:txBody>
      </p:sp>
      <p:sp>
        <p:nvSpPr>
          <p:cNvPr id="21" name="Text Placeholder 6">
            <a:extLst>
              <a:ext uri="{FF2B5EF4-FFF2-40B4-BE49-F238E27FC236}">
                <a16:creationId xmlns:a16="http://schemas.microsoft.com/office/drawing/2014/main" id="{636CC064-93FF-3AE8-9C8D-57F6290A5B5E}"/>
              </a:ext>
            </a:extLst>
          </p:cNvPr>
          <p:cNvSpPr txBox="1">
            <a:spLocks/>
          </p:cNvSpPr>
          <p:nvPr/>
        </p:nvSpPr>
        <p:spPr>
          <a:xfrm>
            <a:off x="602448" y="9188066"/>
            <a:ext cx="3379456"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s-ES" sz="900" b="1" i="1" dirty="0">
                <a:solidFill>
                  <a:schemeClr val="bg1"/>
                </a:solidFill>
                <a:cs typeface="Times New Roman" panose="02020603050405020304" pitchFamily="18" charset="0"/>
              </a:rPr>
              <a:t>Małgorzata Kopka- </a:t>
            </a:r>
            <a:r>
              <a:rPr lang="es-ES" sz="900" b="1" i="1" dirty="0" err="1">
                <a:solidFill>
                  <a:schemeClr val="bg1"/>
                </a:solidFill>
                <a:cs typeface="Times New Roman" panose="02020603050405020304" pitchFamily="18" charset="0"/>
              </a:rPr>
              <a:t>Piątek</a:t>
            </a:r>
            <a:r>
              <a:rPr lang="es-ES" sz="900" b="1" i="1" dirty="0">
                <a:solidFill>
                  <a:schemeClr val="bg1"/>
                </a:solidFill>
                <a:cs typeface="Times New Roman" panose="02020603050405020304" pitchFamily="18" charset="0"/>
              </a:rPr>
              <a:t>, Directora del Programa de Política Europea y Migratoria del Instituto de Asuntos Públicos de Polonia.</a:t>
            </a:r>
            <a:endParaRPr lang="en-IE" sz="900" b="1" i="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087883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8416D38-D354-3CB8-6248-2ED0EE263246}"/>
              </a:ext>
            </a:extLst>
          </p:cNvPr>
          <p:cNvSpPr/>
          <p:nvPr/>
        </p:nvSpPr>
        <p:spPr>
          <a:xfrm>
            <a:off x="0" y="2590800"/>
            <a:ext cx="7559675" cy="1168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a:xfrm>
            <a:off x="662170" y="1402340"/>
            <a:ext cx="6403112" cy="868724"/>
          </a:xfrm>
        </p:spPr>
        <p:txBody>
          <a:bodyPr anchor="t">
            <a:normAutofit/>
          </a:bodyPr>
          <a:lstStyle/>
          <a:p>
            <a:pPr algn="just">
              <a:spcBef>
                <a:spcPts val="195"/>
              </a:spcBef>
              <a:tabLst>
                <a:tab pos="450215" algn="l"/>
              </a:tabLst>
            </a:pPr>
            <a:r>
              <a:rPr lang="es-ES" sz="1100" dirty="0">
                <a:effectLst/>
                <a:ea typeface="Calibri" panose="020F0502020204030204" pitchFamily="34" charset="0"/>
              </a:rPr>
              <a:t>Existe un grave problema de falta de conocimientos generales e información sobre el sector, las oportunidades profesionales y las cualificaciones exigidas.    Los profesores y los padres parecen tener un conocimiento limitado de lo que hay disponible. Esto influye directamente en la elección de carrera de las niñas.</a:t>
            </a:r>
            <a:endParaRPr lang="en-LB" sz="1100" dirty="0">
              <a:effectLst/>
              <a:ea typeface="Calibri" panose="020F0502020204030204" pitchFamily="34" charset="0"/>
            </a:endParaRPr>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39</a:t>
            </a:fld>
            <a:endParaRPr lang="en-US" dirty="0"/>
          </a:p>
        </p:txBody>
      </p:sp>
      <p:sp>
        <p:nvSpPr>
          <p:cNvPr id="10" name="Text Placeholder 9">
            <a:extLst>
              <a:ext uri="{FF2B5EF4-FFF2-40B4-BE49-F238E27FC236}">
                <a16:creationId xmlns:a16="http://schemas.microsoft.com/office/drawing/2014/main" id="{1A3C892A-3794-DF41-8219-AB42AB6A80F8}"/>
              </a:ext>
            </a:extLst>
          </p:cNvPr>
          <p:cNvSpPr>
            <a:spLocks noGrp="1"/>
          </p:cNvSpPr>
          <p:nvPr>
            <p:ph type="body" sz="quarter" idx="32"/>
          </p:nvPr>
        </p:nvSpPr>
        <p:spPr>
          <a:xfrm>
            <a:off x="244549" y="3243505"/>
            <a:ext cx="6820733" cy="4990192"/>
          </a:xfrm>
          <a:prstGeom prst="rect">
            <a:avLst/>
          </a:prstGeom>
        </p:spPr>
        <p:txBody>
          <a:bodyPr/>
          <a:lstStyle/>
          <a:p>
            <a:pPr algn="just">
              <a:spcBef>
                <a:spcPts val="195"/>
              </a:spcBef>
              <a:tabLst>
                <a:tab pos="450215" algn="l"/>
              </a:tabLst>
            </a:pPr>
            <a:r>
              <a:rPr lang="es-ES" dirty="0">
                <a:effectLst/>
                <a:ea typeface="Calibri" panose="020F0502020204030204" pitchFamily="34" charset="0"/>
              </a:rPr>
              <a:t>El sector de la construcción debe examinar sus políticas y procedimientos desde una perspectiva de género. Algunas cuestiones importantes que hay que plantearse son:</a:t>
            </a:r>
          </a:p>
          <a:p>
            <a:pPr algn="just">
              <a:spcBef>
                <a:spcPts val="195"/>
              </a:spcBef>
              <a:tabLst>
                <a:tab pos="450215" algn="l"/>
              </a:tabLst>
            </a:pPr>
            <a:endParaRPr lang="en-LB" dirty="0">
              <a:effectLst/>
              <a:ea typeface="Calibri" panose="020F0502020204030204" pitchFamily="34" charset="0"/>
            </a:endParaRPr>
          </a:p>
          <a:p>
            <a:pPr marL="171450" indent="-171450" algn="just">
              <a:spcBef>
                <a:spcPts val="195"/>
              </a:spcBef>
              <a:buClr>
                <a:srgbClr val="EF8D5B"/>
              </a:buClr>
              <a:buFont typeface="Arial" panose="020B0604020202020204" pitchFamily="34" charset="0"/>
              <a:buChar char="•"/>
              <a:tabLst>
                <a:tab pos="450215" algn="l"/>
              </a:tabLst>
            </a:pPr>
            <a:r>
              <a:rPr lang="es-ES" dirty="0">
                <a:effectLst/>
                <a:ea typeface="Calibri" panose="020F0502020204030204" pitchFamily="34" charset="0"/>
              </a:rPr>
              <a:t>¿Es excluyente el lenguaje utilizado en las descripciones de los puestos, las especificaciones de los puestos y los anuncios?</a:t>
            </a:r>
          </a:p>
          <a:p>
            <a:pPr marL="171450" indent="-171450" algn="just">
              <a:spcBef>
                <a:spcPts val="195"/>
              </a:spcBef>
              <a:buClr>
                <a:srgbClr val="EF8D5B"/>
              </a:buClr>
              <a:buFont typeface="Arial" panose="020B0604020202020204" pitchFamily="34" charset="0"/>
              <a:buChar char="•"/>
              <a:tabLst>
                <a:tab pos="450215" algn="l"/>
              </a:tabLst>
            </a:pPr>
            <a:r>
              <a:rPr lang="es-ES" dirty="0">
                <a:effectLst/>
                <a:ea typeface="Calibri" panose="020F0502020204030204" pitchFamily="34" charset="0"/>
              </a:rPr>
              <a:t>¿Ofrecemos aseos tanto a mujeres como a hombres?</a:t>
            </a:r>
          </a:p>
          <a:p>
            <a:pPr marL="171450" indent="-171450" algn="just">
              <a:spcBef>
                <a:spcPts val="195"/>
              </a:spcBef>
              <a:buClr>
                <a:srgbClr val="EF8D5B"/>
              </a:buClr>
              <a:buFont typeface="Arial" panose="020B0604020202020204" pitchFamily="34" charset="0"/>
              <a:buChar char="•"/>
              <a:tabLst>
                <a:tab pos="450215" algn="l"/>
              </a:tabLst>
            </a:pPr>
            <a:r>
              <a:rPr lang="es-ES" dirty="0">
                <a:effectLst/>
                <a:ea typeface="Calibri" panose="020F0502020204030204" pitchFamily="34" charset="0"/>
              </a:rPr>
              <a:t>¿Proporcionamos un entorno de trabajo seguro, libre de intimidación, acoso y discriminación manifiesta?</a:t>
            </a:r>
          </a:p>
          <a:p>
            <a:pPr marL="171450" indent="-171450" algn="just">
              <a:spcBef>
                <a:spcPts val="195"/>
              </a:spcBef>
              <a:buClr>
                <a:srgbClr val="EF8D5B"/>
              </a:buClr>
              <a:buFont typeface="Arial" panose="020B0604020202020204" pitchFamily="34" charset="0"/>
              <a:buChar char="•"/>
              <a:tabLst>
                <a:tab pos="450215" algn="l"/>
              </a:tabLst>
            </a:pPr>
            <a:r>
              <a:rPr lang="es-ES" dirty="0">
                <a:effectLst/>
                <a:ea typeface="Calibri" panose="020F0502020204030204" pitchFamily="34" charset="0"/>
              </a:rPr>
              <a:t>¿Ofrecemos condiciones de trabajo flexibles que permitan un equilibrio saludable entre la vida laboral y la personal?</a:t>
            </a:r>
          </a:p>
          <a:p>
            <a:pPr marL="171450" indent="-171450" algn="just">
              <a:spcBef>
                <a:spcPts val="195"/>
              </a:spcBef>
              <a:buClr>
                <a:srgbClr val="EF8D5B"/>
              </a:buClr>
              <a:buFont typeface="Arial" panose="020B0604020202020204" pitchFamily="34" charset="0"/>
              <a:buChar char="•"/>
              <a:tabLst>
                <a:tab pos="450215" algn="l"/>
              </a:tabLst>
            </a:pPr>
            <a:r>
              <a:rPr lang="es-ES" dirty="0">
                <a:effectLst/>
                <a:ea typeface="Calibri" panose="020F0502020204030204" pitchFamily="34" charset="0"/>
              </a:rPr>
              <a:t>¿Tenemos mentores?</a:t>
            </a:r>
          </a:p>
          <a:p>
            <a:pPr marL="171450" indent="-171450" algn="just">
              <a:spcBef>
                <a:spcPts val="195"/>
              </a:spcBef>
              <a:buClr>
                <a:srgbClr val="EF8D5B"/>
              </a:buClr>
              <a:buFont typeface="Arial" panose="020B0604020202020204" pitchFamily="34" charset="0"/>
              <a:buChar char="•"/>
              <a:tabLst>
                <a:tab pos="450215" algn="l"/>
              </a:tabLst>
            </a:pPr>
            <a:r>
              <a:rPr lang="es-ES" dirty="0">
                <a:effectLst/>
                <a:ea typeface="Calibri" panose="020F0502020204030204" pitchFamily="34" charset="0"/>
              </a:rPr>
              <a:t>¿Contamos con la participación del equipo directivo para garantizar que las mujeres puedan desarrollar todo su potencial en el trabajo?</a:t>
            </a:r>
            <a:endParaRPr lang="en-LB" dirty="0">
              <a:effectLst/>
              <a:ea typeface="Calibri" panose="020F0502020204030204" pitchFamily="34" charset="0"/>
            </a:endParaRPr>
          </a:p>
        </p:txBody>
      </p:sp>
      <p:grpSp>
        <p:nvGrpSpPr>
          <p:cNvPr id="4" name="Group 3">
            <a:extLst>
              <a:ext uri="{FF2B5EF4-FFF2-40B4-BE49-F238E27FC236}">
                <a16:creationId xmlns:a16="http://schemas.microsoft.com/office/drawing/2014/main" id="{94274020-432A-2B6A-8C56-9969616D7848}"/>
              </a:ext>
            </a:extLst>
          </p:cNvPr>
          <p:cNvGrpSpPr/>
          <p:nvPr/>
        </p:nvGrpSpPr>
        <p:grpSpPr>
          <a:xfrm>
            <a:off x="5409679" y="2038306"/>
            <a:ext cx="1487826" cy="1083162"/>
            <a:chOff x="3400450" y="986392"/>
            <a:chExt cx="1487826" cy="1083162"/>
          </a:xfrm>
        </p:grpSpPr>
        <p:sp>
          <p:nvSpPr>
            <p:cNvPr id="5" name="Freeform 4">
              <a:extLst>
                <a:ext uri="{FF2B5EF4-FFF2-40B4-BE49-F238E27FC236}">
                  <a16:creationId xmlns:a16="http://schemas.microsoft.com/office/drawing/2014/main" id="{BDA6B923-F9A2-C6E0-8074-E9C93336017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C67BD1-260D-7DEA-CCF1-08227A1B559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7" name="Text Placeholder 7">
            <a:extLst>
              <a:ext uri="{FF2B5EF4-FFF2-40B4-BE49-F238E27FC236}">
                <a16:creationId xmlns:a16="http://schemas.microsoft.com/office/drawing/2014/main" id="{1CB93B43-FE4E-7A48-9B95-F14A5136BC41}"/>
              </a:ext>
            </a:extLst>
          </p:cNvPr>
          <p:cNvSpPr>
            <a:spLocks noGrp="1"/>
          </p:cNvSpPr>
          <p:nvPr/>
        </p:nvSpPr>
        <p:spPr>
          <a:xfrm>
            <a:off x="782170" y="2753726"/>
            <a:ext cx="3267316"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2.1.9 </a:t>
            </a:r>
            <a:r>
              <a:rPr lang="en-IE" dirty="0" err="1"/>
              <a:t>Políticas</a:t>
            </a:r>
            <a:r>
              <a:rPr lang="en-IE" dirty="0"/>
              <a:t> </a:t>
            </a:r>
            <a:endParaRPr lang="en-LB" dirty="0"/>
          </a:p>
        </p:txBody>
      </p:sp>
      <p:sp>
        <p:nvSpPr>
          <p:cNvPr id="12" name="Text Placeholder 4">
            <a:extLst>
              <a:ext uri="{FF2B5EF4-FFF2-40B4-BE49-F238E27FC236}">
                <a16:creationId xmlns:a16="http://schemas.microsoft.com/office/drawing/2014/main" id="{DF24D42B-60F1-C1CA-5065-32C3942836AD}"/>
              </a:ext>
            </a:extLst>
          </p:cNvPr>
          <p:cNvSpPr>
            <a:spLocks noGrp="1"/>
          </p:cNvSpPr>
          <p:nvPr/>
        </p:nvSpPr>
        <p:spPr>
          <a:xfrm>
            <a:off x="3799431" y="3432546"/>
            <a:ext cx="3431800" cy="157958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"Tiene que haber una revisión sistemática en todos los puntos de entrada a la industria y antes del punto de entrada, cuáles son los factores que influyen para que las mujeres consideren la construcción ."</a:t>
            </a:r>
            <a:endParaRPr lang="en-US" dirty="0"/>
          </a:p>
        </p:txBody>
      </p:sp>
      <p:sp>
        <p:nvSpPr>
          <p:cNvPr id="13" name="Text Placeholder 6">
            <a:extLst>
              <a:ext uri="{FF2B5EF4-FFF2-40B4-BE49-F238E27FC236}">
                <a16:creationId xmlns:a16="http://schemas.microsoft.com/office/drawing/2014/main" id="{300360E4-3962-470B-B178-3519584A54FC}"/>
              </a:ext>
            </a:extLst>
          </p:cNvPr>
          <p:cNvSpPr txBox="1">
            <a:spLocks/>
          </p:cNvSpPr>
          <p:nvPr/>
        </p:nvSpPr>
        <p:spPr>
          <a:xfrm>
            <a:off x="3916595" y="5264751"/>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it-IT"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Sarah Jane Pisciotti, Sisk, Irlanda</a:t>
            </a:r>
            <a:endPar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 Placeholder 6">
            <a:extLst>
              <a:ext uri="{FF2B5EF4-FFF2-40B4-BE49-F238E27FC236}">
                <a16:creationId xmlns:a16="http://schemas.microsoft.com/office/drawing/2014/main" id="{74611ED0-4195-28B2-E78A-A66128FE1F37}"/>
              </a:ext>
            </a:extLst>
          </p:cNvPr>
          <p:cNvSpPr txBox="1">
            <a:spLocks/>
          </p:cNvSpPr>
          <p:nvPr/>
        </p:nvSpPr>
        <p:spPr>
          <a:xfrm>
            <a:off x="1015999" y="866182"/>
            <a:ext cx="2763838" cy="44026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1800" b="1" dirty="0">
                <a:solidFill>
                  <a:schemeClr val="bg1"/>
                </a:solidFill>
              </a:rPr>
              <a:t>Barreras </a:t>
            </a:r>
            <a:r>
              <a:rPr lang="en-IE" sz="1800" b="1" dirty="0" err="1">
                <a:solidFill>
                  <a:schemeClr val="bg1"/>
                </a:solidFill>
              </a:rPr>
              <a:t>profesionales</a:t>
            </a:r>
            <a:endParaRPr lang="en-US" b="1" dirty="0"/>
          </a:p>
        </p:txBody>
      </p:sp>
      <p:sp>
        <p:nvSpPr>
          <p:cNvPr id="16" name="Text Placeholder 9">
            <a:extLst>
              <a:ext uri="{FF2B5EF4-FFF2-40B4-BE49-F238E27FC236}">
                <a16:creationId xmlns:a16="http://schemas.microsoft.com/office/drawing/2014/main" id="{753848D7-5F43-5750-AD92-92F27717AA7D}"/>
              </a:ext>
            </a:extLst>
          </p:cNvPr>
          <p:cNvSpPr txBox="1">
            <a:spLocks/>
          </p:cNvSpPr>
          <p:nvPr/>
        </p:nvSpPr>
        <p:spPr>
          <a:xfrm>
            <a:off x="328773" y="7541435"/>
            <a:ext cx="6652956" cy="2475088"/>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es-ES" dirty="0">
                <a:ea typeface="Calibri" panose="020F0502020204030204" pitchFamily="34" charset="0"/>
              </a:rPr>
              <a:t>El ritmo del cambio en el sector de la construcción está bien documentado.  Con nuevos puestos de trabajo como BIM Managers, BIM </a:t>
            </a:r>
            <a:r>
              <a:rPr lang="es-ES" dirty="0" err="1">
                <a:ea typeface="Calibri" panose="020F0502020204030204" pitchFamily="34" charset="0"/>
              </a:rPr>
              <a:t>Coordinators</a:t>
            </a:r>
            <a:r>
              <a:rPr lang="es-ES" dirty="0">
                <a:ea typeface="Calibri" panose="020F0502020204030204" pitchFamily="34" charset="0"/>
              </a:rPr>
              <a:t> y BIM </a:t>
            </a:r>
            <a:r>
              <a:rPr lang="es-ES" dirty="0" err="1">
                <a:ea typeface="Calibri" panose="020F0502020204030204" pitchFamily="34" charset="0"/>
              </a:rPr>
              <a:t>Technicians</a:t>
            </a:r>
            <a:r>
              <a:rPr lang="es-ES" dirty="0">
                <a:ea typeface="Calibri" panose="020F0502020204030204" pitchFamily="34" charset="0"/>
              </a:rPr>
              <a:t>, técnicos de construcción 3D y </a:t>
            </a:r>
            <a:r>
              <a:rPr lang="es-ES" dirty="0" err="1">
                <a:ea typeface="Calibri" panose="020F0502020204030204" pitchFamily="34" charset="0"/>
              </a:rPr>
              <a:t>Chief</a:t>
            </a:r>
            <a:r>
              <a:rPr lang="es-ES" dirty="0">
                <a:ea typeface="Calibri" panose="020F0502020204030204" pitchFamily="34" charset="0"/>
              </a:rPr>
              <a:t> People </a:t>
            </a:r>
            <a:r>
              <a:rPr lang="es-ES" dirty="0" err="1">
                <a:ea typeface="Calibri" panose="020F0502020204030204" pitchFamily="34" charset="0"/>
              </a:rPr>
              <a:t>officers</a:t>
            </a:r>
            <a:r>
              <a:rPr lang="es-ES" dirty="0">
                <a:ea typeface="Calibri" panose="020F0502020204030204" pitchFamily="34" charset="0"/>
              </a:rPr>
              <a:t>, </a:t>
            </a:r>
            <a:r>
              <a:rPr lang="es-ES" dirty="0" err="1">
                <a:ea typeface="Calibri" panose="020F0502020204030204" pitchFamily="34" charset="0"/>
              </a:rPr>
              <a:t>Chief</a:t>
            </a:r>
            <a:r>
              <a:rPr lang="es-ES" dirty="0">
                <a:ea typeface="Calibri" panose="020F0502020204030204" pitchFamily="34" charset="0"/>
              </a:rPr>
              <a:t> </a:t>
            </a:r>
            <a:r>
              <a:rPr lang="es-ES" dirty="0" err="1">
                <a:ea typeface="Calibri" panose="020F0502020204030204" pitchFamily="34" charset="0"/>
              </a:rPr>
              <a:t>Technology</a:t>
            </a:r>
            <a:r>
              <a:rPr lang="es-ES" dirty="0">
                <a:ea typeface="Calibri" panose="020F0502020204030204" pitchFamily="34" charset="0"/>
              </a:rPr>
              <a:t> </a:t>
            </a:r>
            <a:r>
              <a:rPr lang="es-ES" dirty="0" err="1">
                <a:ea typeface="Calibri" panose="020F0502020204030204" pitchFamily="34" charset="0"/>
              </a:rPr>
              <a:t>officers</a:t>
            </a:r>
            <a:r>
              <a:rPr lang="es-ES" dirty="0">
                <a:ea typeface="Calibri" panose="020F0502020204030204" pitchFamily="34" charset="0"/>
              </a:rPr>
              <a:t>, el panorama es muy diferente al de hace 10 años.   Sin embargo, el déficit de competencias en el sector de la construcción es muy preocupante.</a:t>
            </a:r>
          </a:p>
          <a:p>
            <a:pPr>
              <a:spcBef>
                <a:spcPts val="195"/>
              </a:spcBef>
              <a:tabLst>
                <a:tab pos="450215" algn="l"/>
              </a:tabLst>
            </a:pPr>
            <a:endParaRPr lang="es-ES" dirty="0">
              <a:ea typeface="Calibri" panose="020F0502020204030204" pitchFamily="34" charset="0"/>
            </a:endParaRPr>
          </a:p>
          <a:p>
            <a:pPr>
              <a:spcBef>
                <a:spcPts val="195"/>
              </a:spcBef>
              <a:tabLst>
                <a:tab pos="450215" algn="l"/>
              </a:tabLst>
            </a:pPr>
            <a:r>
              <a:rPr lang="es-ES" dirty="0">
                <a:ea typeface="Calibri" panose="020F0502020204030204" pitchFamily="34" charset="0"/>
              </a:rPr>
              <a:t>Si el sector de la construcción quiere seguir innovando y ser más eficiente, necesita diversificarse. </a:t>
            </a:r>
          </a:p>
          <a:p>
            <a:pPr>
              <a:spcBef>
                <a:spcPts val="195"/>
              </a:spcBef>
              <a:tabLst>
                <a:tab pos="450215" algn="l"/>
              </a:tabLst>
            </a:pPr>
            <a:endParaRPr lang="es-ES" dirty="0">
              <a:ea typeface="Calibri" panose="020F0502020204030204" pitchFamily="34" charset="0"/>
            </a:endParaRPr>
          </a:p>
          <a:p>
            <a:pPr>
              <a:spcBef>
                <a:spcPts val="195"/>
              </a:spcBef>
              <a:tabLst>
                <a:tab pos="450215" algn="l"/>
              </a:tabLst>
            </a:pPr>
            <a:r>
              <a:rPr lang="es-ES" dirty="0">
                <a:ea typeface="Calibri" panose="020F0502020204030204" pitchFamily="34" charset="0"/>
              </a:rPr>
              <a:t>Según el informe McKinsey </a:t>
            </a:r>
            <a:r>
              <a:rPr lang="es-ES" dirty="0" err="1">
                <a:ea typeface="Calibri" panose="020F0502020204030204" pitchFamily="34" charset="0"/>
              </a:rPr>
              <a:t>Why</a:t>
            </a:r>
            <a:r>
              <a:rPr lang="es-ES" dirty="0">
                <a:ea typeface="Calibri" panose="020F0502020204030204" pitchFamily="34" charset="0"/>
              </a:rPr>
              <a:t> </a:t>
            </a:r>
            <a:r>
              <a:rPr lang="es-ES" dirty="0" err="1">
                <a:ea typeface="Calibri" panose="020F0502020204030204" pitchFamily="34" charset="0"/>
              </a:rPr>
              <a:t>Diversity</a:t>
            </a:r>
            <a:r>
              <a:rPr lang="es-ES" dirty="0">
                <a:ea typeface="Calibri" panose="020F0502020204030204" pitchFamily="34" charset="0"/>
              </a:rPr>
              <a:t> </a:t>
            </a:r>
            <a:r>
              <a:rPr lang="es-ES" dirty="0" err="1">
                <a:ea typeface="Calibri" panose="020F0502020204030204" pitchFamily="34" charset="0"/>
              </a:rPr>
              <a:t>Matters</a:t>
            </a:r>
            <a:r>
              <a:rPr lang="es-ES" dirty="0">
                <a:ea typeface="Calibri" panose="020F0502020204030204" pitchFamily="34" charset="0"/>
              </a:rPr>
              <a:t> (Por qué importa la diversidad), las empresas con diversidad de género tienen un 14% más de probabilidades de obtener mejores resultados que las empresas sin diversidad, y las empresas con diversidad étnica tienen un 35% más de probabilidades de obtener mejores resultados. ¿Cómo podemos animar a los futuros trabajadores a seguir este camino? </a:t>
            </a:r>
            <a:r>
              <a:rPr lang="en-IE" baseline="30000" dirty="0">
                <a:ea typeface="Calibri" panose="020F0502020204030204" pitchFamily="34" charset="0"/>
              </a:rPr>
              <a:t>23</a:t>
            </a:r>
          </a:p>
          <a:p>
            <a:pPr>
              <a:spcBef>
                <a:spcPts val="195"/>
              </a:spcBef>
              <a:tabLst>
                <a:tab pos="450215" algn="l"/>
              </a:tabLst>
            </a:pPr>
            <a:endParaRPr lang="en-IE" baseline="30000" dirty="0">
              <a:ea typeface="Calibri" panose="020F0502020204030204" pitchFamily="34" charset="0"/>
            </a:endParaRPr>
          </a:p>
          <a:p>
            <a:pPr>
              <a:spcBef>
                <a:spcPts val="195"/>
              </a:spcBef>
              <a:tabLst>
                <a:tab pos="450215" algn="l"/>
              </a:tabLst>
            </a:pPr>
            <a:r>
              <a:rPr lang="es-ES" dirty="0">
                <a:ea typeface="Calibri" panose="020F0502020204030204" pitchFamily="34" charset="0"/>
              </a:rPr>
              <a:t>Ahora existen oportunidades más diversas, gratificantes y estimulantes que no están condicionadas por el género, y es de esperar que disipen la percepción de que la construcción es un sector dominado por los hombres. Para que el sector atraiga a las mujeres y fomente la diversidad, hay que prestar mucha atención a la creciente lista de nuevos puestos de trabajo que se ofrecen.</a:t>
            </a:r>
          </a:p>
        </p:txBody>
      </p:sp>
      <p:sp>
        <p:nvSpPr>
          <p:cNvPr id="17" name="Text Placeholder 7">
            <a:extLst>
              <a:ext uri="{FF2B5EF4-FFF2-40B4-BE49-F238E27FC236}">
                <a16:creationId xmlns:a16="http://schemas.microsoft.com/office/drawing/2014/main" id="{A013EF20-B5D2-DEBC-877C-F5EB752BE7AF}"/>
              </a:ext>
            </a:extLst>
          </p:cNvPr>
          <p:cNvSpPr>
            <a:spLocks noGrp="1"/>
          </p:cNvSpPr>
          <p:nvPr/>
        </p:nvSpPr>
        <p:spPr>
          <a:xfrm>
            <a:off x="662170" y="7028045"/>
            <a:ext cx="3267316"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2.2 </a:t>
            </a:r>
            <a:r>
              <a:rPr lang="en-IE" dirty="0" err="1"/>
              <a:t>Impulsores</a:t>
            </a:r>
            <a:r>
              <a:rPr lang="en-IE" dirty="0"/>
              <a:t> del </a:t>
            </a:r>
            <a:r>
              <a:rPr lang="en-IE" dirty="0" err="1"/>
              <a:t>cambio</a:t>
            </a:r>
            <a:endParaRPr lang="en-IE" dirty="0"/>
          </a:p>
        </p:txBody>
      </p:sp>
      <p:sp>
        <p:nvSpPr>
          <p:cNvPr id="19" name="Text Placeholder 5">
            <a:extLst>
              <a:ext uri="{FF2B5EF4-FFF2-40B4-BE49-F238E27FC236}">
                <a16:creationId xmlns:a16="http://schemas.microsoft.com/office/drawing/2014/main" id="{2ACF0FDA-7AB8-1BCB-01ED-291E50CB0AEF}"/>
              </a:ext>
            </a:extLst>
          </p:cNvPr>
          <p:cNvSpPr txBox="1">
            <a:spLocks/>
          </p:cNvSpPr>
          <p:nvPr/>
        </p:nvSpPr>
        <p:spPr>
          <a:xfrm>
            <a:off x="539750" y="10297919"/>
            <a:ext cx="6590752"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dirty="0">
                <a:effectLst/>
                <a:ea typeface="Calibri" panose="020F0502020204030204" pitchFamily="34" charset="0"/>
              </a:rPr>
              <a:t>23 </a:t>
            </a:r>
            <a:r>
              <a:rPr lang="es-ES" sz="900" dirty="0">
                <a:effectLst/>
                <a:latin typeface="Calibri" panose="020F0502020204030204" pitchFamily="34" charset="0"/>
                <a:ea typeface="Calibri" panose="020F0502020204030204" pitchFamily="34" charset="0"/>
                <a:cs typeface="Times New Roman" panose="02020603050405020304" pitchFamily="18" charset="0"/>
              </a:rPr>
              <a:t>Por qué importa la diversidad. (2015) McKinsey &amp; Company</a:t>
            </a:r>
            <a:endParaRPr lang="en-LB" sz="900" b="1" dirty="0">
              <a:solidFill>
                <a:srgbClr val="7CD0E4"/>
              </a:solidFill>
              <a:effectLst/>
              <a:ea typeface="Calibri" panose="020F0502020204030204" pitchFamily="34" charset="0"/>
            </a:endParaRPr>
          </a:p>
        </p:txBody>
      </p:sp>
    </p:spTree>
    <p:extLst>
      <p:ext uri="{BB962C8B-B14F-4D97-AF65-F5344CB8AC3E}">
        <p14:creationId xmlns:p14="http://schemas.microsoft.com/office/powerpoint/2010/main" val="2327862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C5EB4F42-3F47-F3FD-CD9E-BD3DDE2DD1B9}"/>
              </a:ext>
            </a:extLst>
          </p:cNvPr>
          <p:cNvSpPr>
            <a:spLocks noGrp="1"/>
          </p:cNvSpPr>
          <p:nvPr>
            <p:ph type="body" sz="quarter" idx="49"/>
          </p:nvPr>
        </p:nvSpPr>
        <p:spPr/>
        <p:txBody>
          <a:bodyPr/>
          <a:lstStyle/>
          <a:p>
            <a:r>
              <a:rPr lang="en-US" dirty="0"/>
              <a:t>Inclusion Reach &amp; Teach Kit de </a:t>
            </a:r>
            <a:r>
              <a:rPr lang="en-US" dirty="0" err="1"/>
              <a:t>herramientas</a:t>
            </a:r>
            <a:endParaRPr lang="en-US" dirty="0"/>
          </a:p>
        </p:txBody>
      </p:sp>
      <p:sp>
        <p:nvSpPr>
          <p:cNvPr id="24" name="Text Placeholder 23">
            <a:extLst>
              <a:ext uri="{FF2B5EF4-FFF2-40B4-BE49-F238E27FC236}">
                <a16:creationId xmlns:a16="http://schemas.microsoft.com/office/drawing/2014/main" id="{0785767F-C316-C6F9-007C-DC2AC73B79FD}"/>
              </a:ext>
            </a:extLst>
          </p:cNvPr>
          <p:cNvSpPr>
            <a:spLocks noGrp="1"/>
          </p:cNvSpPr>
          <p:nvPr>
            <p:ph type="body" sz="quarter" idx="14"/>
          </p:nvPr>
        </p:nvSpPr>
        <p:spPr>
          <a:xfrm>
            <a:off x="2830132" y="2890779"/>
            <a:ext cx="3544003" cy="349200"/>
          </a:xfrm>
        </p:spPr>
        <p:txBody>
          <a:bodyPr/>
          <a:lstStyle/>
          <a:p>
            <a:r>
              <a:rPr lang="en-US" dirty="0" err="1"/>
              <a:t>Agradecimientos</a:t>
            </a:r>
            <a:endParaRPr lang="en-US" dirty="0"/>
          </a:p>
        </p:txBody>
      </p:sp>
      <p:sp>
        <p:nvSpPr>
          <p:cNvPr id="27" name="Text Placeholder 26">
            <a:extLst>
              <a:ext uri="{FF2B5EF4-FFF2-40B4-BE49-F238E27FC236}">
                <a16:creationId xmlns:a16="http://schemas.microsoft.com/office/drawing/2014/main" id="{8E233D8A-AEE9-0C1E-D3FE-613255CED02A}"/>
              </a:ext>
            </a:extLst>
          </p:cNvPr>
          <p:cNvSpPr>
            <a:spLocks noGrp="1"/>
          </p:cNvSpPr>
          <p:nvPr>
            <p:ph type="body" sz="quarter" idx="19"/>
          </p:nvPr>
        </p:nvSpPr>
        <p:spPr>
          <a:xfrm>
            <a:off x="2830132" y="3218918"/>
            <a:ext cx="3544003" cy="348400"/>
          </a:xfrm>
        </p:spPr>
        <p:txBody>
          <a:bodyPr/>
          <a:lstStyle/>
          <a:p>
            <a:r>
              <a:rPr lang="en-US" dirty="0" err="1"/>
              <a:t>Abreviaciones</a:t>
            </a:r>
            <a:endParaRPr lang="en-US" dirty="0"/>
          </a:p>
        </p:txBody>
      </p:sp>
      <p:sp>
        <p:nvSpPr>
          <p:cNvPr id="26" name="Text Placeholder 25">
            <a:extLst>
              <a:ext uri="{FF2B5EF4-FFF2-40B4-BE49-F238E27FC236}">
                <a16:creationId xmlns:a16="http://schemas.microsoft.com/office/drawing/2014/main" id="{3F734579-421D-50C3-DF2F-30C44B410202}"/>
              </a:ext>
            </a:extLst>
          </p:cNvPr>
          <p:cNvSpPr>
            <a:spLocks noGrp="1"/>
          </p:cNvSpPr>
          <p:nvPr>
            <p:ph type="body" sz="quarter" idx="17"/>
          </p:nvPr>
        </p:nvSpPr>
        <p:spPr>
          <a:xfrm>
            <a:off x="2047166" y="3571590"/>
            <a:ext cx="648000" cy="348400"/>
          </a:xfrm>
        </p:spPr>
        <p:txBody>
          <a:bodyPr/>
          <a:lstStyle/>
          <a:p>
            <a:r>
              <a:rPr lang="en-US" dirty="0"/>
              <a:t>01</a:t>
            </a:r>
          </a:p>
        </p:txBody>
      </p:sp>
      <p:sp>
        <p:nvSpPr>
          <p:cNvPr id="28" name="Text Placeholder 27">
            <a:extLst>
              <a:ext uri="{FF2B5EF4-FFF2-40B4-BE49-F238E27FC236}">
                <a16:creationId xmlns:a16="http://schemas.microsoft.com/office/drawing/2014/main" id="{2862D041-3DB1-277D-980B-F4A1F9D26DA2}"/>
              </a:ext>
            </a:extLst>
          </p:cNvPr>
          <p:cNvSpPr>
            <a:spLocks noGrp="1"/>
          </p:cNvSpPr>
          <p:nvPr>
            <p:ph type="body" sz="quarter" idx="20"/>
          </p:nvPr>
        </p:nvSpPr>
        <p:spPr>
          <a:xfrm>
            <a:off x="2830132" y="3570969"/>
            <a:ext cx="4064938" cy="2437410"/>
          </a:xfrm>
        </p:spPr>
        <p:txBody>
          <a:bodyPr anchor="t"/>
          <a:lstStyle/>
          <a:p>
            <a:pPr>
              <a:lnSpc>
                <a:spcPts val="1480"/>
              </a:lnSpc>
              <a:spcBef>
                <a:spcPts val="0"/>
              </a:spcBef>
            </a:pPr>
            <a:r>
              <a:rPr lang="es-ES" dirty="0"/>
              <a:t>Conocimiento de la composición del sector de la construcción</a:t>
            </a:r>
          </a:p>
          <a:p>
            <a:pPr>
              <a:lnSpc>
                <a:spcPts val="1480"/>
              </a:lnSpc>
              <a:spcBef>
                <a:spcPts val="0"/>
              </a:spcBef>
            </a:pPr>
            <a:r>
              <a:rPr lang="en-US" sz="1100" b="1" dirty="0"/>
              <a:t>1.1.         El sector de la Construcción </a:t>
            </a:r>
            <a:r>
              <a:rPr lang="en-US" sz="1100" b="1" dirty="0" err="1"/>
              <a:t>en</a:t>
            </a:r>
            <a:r>
              <a:rPr lang="en-US" sz="1100" b="1" dirty="0"/>
              <a:t> Europa</a:t>
            </a:r>
          </a:p>
          <a:p>
            <a:pPr>
              <a:spcBef>
                <a:spcPts val="0"/>
              </a:spcBef>
            </a:pPr>
            <a:r>
              <a:rPr lang="en-US" sz="1100" dirty="0"/>
              <a:t>1.1.1       </a:t>
            </a:r>
            <a:r>
              <a:rPr lang="en-US" sz="1100" dirty="0" err="1"/>
              <a:t>Empresas</a:t>
            </a:r>
            <a:r>
              <a:rPr lang="en-US" sz="1100" dirty="0"/>
              <a:t> de la </a:t>
            </a:r>
            <a:r>
              <a:rPr lang="en-US" sz="1100" dirty="0" err="1"/>
              <a:t>construcción</a:t>
            </a:r>
            <a:r>
              <a:rPr lang="en-US" sz="1100" dirty="0"/>
              <a:t> </a:t>
            </a:r>
            <a:r>
              <a:rPr lang="en-US" sz="1100" dirty="0" err="1"/>
              <a:t>en</a:t>
            </a:r>
            <a:r>
              <a:rPr lang="en-US" sz="1100" dirty="0"/>
              <a:t> la UE</a:t>
            </a:r>
          </a:p>
          <a:p>
            <a:pPr>
              <a:spcBef>
                <a:spcPts val="0"/>
              </a:spcBef>
            </a:pPr>
            <a:r>
              <a:rPr lang="en-US" sz="1100" dirty="0"/>
              <a:t>1.1.2       </a:t>
            </a:r>
            <a:r>
              <a:rPr lang="en-US" sz="1100" dirty="0" err="1"/>
              <a:t>Trabajadores</a:t>
            </a:r>
            <a:r>
              <a:rPr lang="en-US" sz="1100" dirty="0"/>
              <a:t> y </a:t>
            </a:r>
            <a:r>
              <a:rPr lang="en-US" sz="1100" dirty="0" err="1"/>
              <a:t>Trabajadoras</a:t>
            </a:r>
            <a:r>
              <a:rPr lang="en-US" sz="1100" dirty="0"/>
              <a:t> </a:t>
            </a:r>
            <a:r>
              <a:rPr lang="en-US" sz="1100" dirty="0" err="1"/>
              <a:t>en</a:t>
            </a:r>
            <a:r>
              <a:rPr lang="en-US" sz="1100" dirty="0"/>
              <a:t> </a:t>
            </a:r>
            <a:r>
              <a:rPr lang="en-US" sz="1100" dirty="0" err="1"/>
              <a:t>empresas</a:t>
            </a:r>
            <a:r>
              <a:rPr lang="en-US" sz="1100" dirty="0"/>
              <a:t> de la </a:t>
            </a:r>
            <a:r>
              <a:rPr lang="en-US" sz="1100" dirty="0" err="1"/>
              <a:t>construcción</a:t>
            </a:r>
            <a:r>
              <a:rPr lang="en-US" sz="1100" dirty="0"/>
              <a:t> </a:t>
            </a:r>
            <a:r>
              <a:rPr lang="en-US" sz="1100" dirty="0" err="1"/>
              <a:t>en</a:t>
            </a:r>
            <a:r>
              <a:rPr lang="en-US" sz="1100" dirty="0"/>
              <a:t> la UE</a:t>
            </a:r>
          </a:p>
          <a:p>
            <a:pPr>
              <a:spcBef>
                <a:spcPts val="0"/>
              </a:spcBef>
            </a:pPr>
            <a:r>
              <a:rPr lang="en-US" sz="1100" dirty="0"/>
              <a:t>1.1.3       </a:t>
            </a:r>
            <a:r>
              <a:rPr lang="en-US" sz="1100" dirty="0" err="1"/>
              <a:t>Inversión</a:t>
            </a:r>
            <a:r>
              <a:rPr lang="en-US" sz="1100" dirty="0"/>
              <a:t> </a:t>
            </a:r>
            <a:r>
              <a:rPr lang="en-US" sz="1100" dirty="0" err="1"/>
              <a:t>en</a:t>
            </a:r>
            <a:r>
              <a:rPr lang="en-US" sz="1100" dirty="0"/>
              <a:t> Vivienda</a:t>
            </a:r>
          </a:p>
          <a:p>
            <a:pPr marL="2001838" indent="-2001838">
              <a:spcBef>
                <a:spcPts val="0"/>
              </a:spcBef>
            </a:pPr>
            <a:r>
              <a:rPr lang="en-US" sz="1100" b="1" dirty="0"/>
              <a:t>1.2.         </a:t>
            </a:r>
            <a:r>
              <a:rPr lang="en-US" sz="1100" b="1" dirty="0" err="1"/>
              <a:t>Mujeres</a:t>
            </a:r>
            <a:r>
              <a:rPr lang="en-US" sz="1100" b="1" dirty="0"/>
              <a:t> </a:t>
            </a:r>
            <a:r>
              <a:rPr lang="en-US" sz="1100" b="1" dirty="0" err="1"/>
              <a:t>en</a:t>
            </a:r>
            <a:r>
              <a:rPr lang="en-US" sz="1100" b="1" dirty="0"/>
              <a:t> la </a:t>
            </a:r>
            <a:r>
              <a:rPr lang="en-US" sz="1100" b="1" dirty="0" err="1"/>
              <a:t>construcción</a:t>
            </a:r>
            <a:endParaRPr lang="en-US" sz="1100" b="1" dirty="0"/>
          </a:p>
          <a:p>
            <a:pPr>
              <a:spcBef>
                <a:spcPts val="0"/>
              </a:spcBef>
            </a:pPr>
            <a:r>
              <a:rPr lang="en-US" sz="1100" b="1" dirty="0"/>
              <a:t>1.3</a:t>
            </a:r>
            <a:r>
              <a:rPr lang="en-US" sz="1100" dirty="0"/>
              <a:t>.         </a:t>
            </a:r>
            <a:r>
              <a:rPr lang="en-US" sz="1100" b="1" dirty="0"/>
              <a:t>Las </a:t>
            </a:r>
            <a:r>
              <a:rPr lang="en-US" sz="1100" b="1" dirty="0" err="1"/>
              <a:t>diferentes</a:t>
            </a:r>
            <a:r>
              <a:rPr lang="en-US" sz="1100" b="1" dirty="0"/>
              <a:t> </a:t>
            </a:r>
            <a:r>
              <a:rPr lang="en-US" sz="1100" b="1" dirty="0" err="1"/>
              <a:t>realidades</a:t>
            </a:r>
            <a:r>
              <a:rPr lang="en-US" sz="1100" b="1" dirty="0"/>
              <a:t> de las </a:t>
            </a:r>
            <a:r>
              <a:rPr lang="en-US" sz="1100" b="1" dirty="0" err="1"/>
              <a:t>mujeres</a:t>
            </a:r>
            <a:r>
              <a:rPr lang="en-US" sz="1100" b="1" dirty="0"/>
              <a:t> </a:t>
            </a:r>
            <a:r>
              <a:rPr lang="en-US" sz="1100" b="1" dirty="0" err="1"/>
              <a:t>en</a:t>
            </a:r>
            <a:r>
              <a:rPr lang="en-US" sz="1100" b="1" dirty="0"/>
              <a:t> la UE</a:t>
            </a:r>
          </a:p>
          <a:p>
            <a:pPr>
              <a:spcBef>
                <a:spcPts val="0"/>
              </a:spcBef>
            </a:pPr>
            <a:r>
              <a:rPr lang="en-US" sz="1100" dirty="0"/>
              <a:t>1.3.1       Polonia</a:t>
            </a:r>
          </a:p>
          <a:p>
            <a:pPr>
              <a:spcBef>
                <a:spcPts val="0"/>
              </a:spcBef>
            </a:pPr>
            <a:r>
              <a:rPr lang="en-US" sz="1100" dirty="0"/>
              <a:t>1.3.2       </a:t>
            </a:r>
            <a:r>
              <a:rPr lang="en-US" sz="1100" dirty="0" err="1"/>
              <a:t>Irlanda</a:t>
            </a:r>
            <a:endParaRPr lang="en-US" sz="1100" dirty="0"/>
          </a:p>
          <a:p>
            <a:pPr>
              <a:spcBef>
                <a:spcPts val="0"/>
              </a:spcBef>
            </a:pPr>
            <a:r>
              <a:rPr lang="en-US" sz="1100" dirty="0"/>
              <a:t>1.3.3       </a:t>
            </a:r>
            <a:r>
              <a:rPr lang="en-US" sz="1100" dirty="0" err="1"/>
              <a:t>España</a:t>
            </a:r>
            <a:endParaRPr lang="en-US" sz="1100" dirty="0"/>
          </a:p>
          <a:p>
            <a:pPr>
              <a:spcBef>
                <a:spcPts val="0"/>
              </a:spcBef>
            </a:pPr>
            <a:r>
              <a:rPr lang="en-US" sz="1100" dirty="0"/>
              <a:t>1.3.4       </a:t>
            </a:r>
            <a:r>
              <a:rPr lang="en-US" sz="1100" dirty="0" err="1"/>
              <a:t>Alemania</a:t>
            </a:r>
            <a:endParaRPr lang="en-US" sz="1100" dirty="0"/>
          </a:p>
          <a:p>
            <a:pPr>
              <a:spcBef>
                <a:spcPts val="0"/>
              </a:spcBef>
            </a:pPr>
            <a:r>
              <a:rPr lang="en-US" sz="1100" dirty="0"/>
              <a:t>1.3.5       </a:t>
            </a:r>
            <a:r>
              <a:rPr lang="en-US" sz="1100" dirty="0" err="1"/>
              <a:t>Dinamarca</a:t>
            </a:r>
            <a:endParaRPr lang="en-US" sz="1100" dirty="0"/>
          </a:p>
          <a:p>
            <a:pPr>
              <a:spcBef>
                <a:spcPts val="0"/>
              </a:spcBef>
            </a:pPr>
            <a:endParaRPr lang="en-US" sz="1100" b="1" dirty="0"/>
          </a:p>
          <a:p>
            <a:pPr>
              <a:spcBef>
                <a:spcPts val="0"/>
              </a:spcBef>
            </a:pPr>
            <a:endParaRPr lang="en-US" sz="1100" b="1" dirty="0"/>
          </a:p>
          <a:p>
            <a:pPr>
              <a:spcBef>
                <a:spcPts val="0"/>
              </a:spcBef>
            </a:pPr>
            <a:endParaRPr lang="en-US" sz="1100" b="1" dirty="0"/>
          </a:p>
          <a:p>
            <a:pPr>
              <a:spcBef>
                <a:spcPts val="0"/>
              </a:spcBef>
            </a:pPr>
            <a:endParaRPr lang="en-US" sz="1100" dirty="0"/>
          </a:p>
          <a:p>
            <a:pPr>
              <a:spcBef>
                <a:spcPts val="0"/>
              </a:spcBef>
            </a:pPr>
            <a:endParaRPr lang="en-US" dirty="0"/>
          </a:p>
        </p:txBody>
      </p:sp>
      <p:sp>
        <p:nvSpPr>
          <p:cNvPr id="35" name="Text Placeholder 34">
            <a:extLst>
              <a:ext uri="{FF2B5EF4-FFF2-40B4-BE49-F238E27FC236}">
                <a16:creationId xmlns:a16="http://schemas.microsoft.com/office/drawing/2014/main" id="{CF4BC37B-9EB3-3EA4-610A-9C8803CBA503}"/>
              </a:ext>
            </a:extLst>
          </p:cNvPr>
          <p:cNvSpPr>
            <a:spLocks noGrp="1"/>
          </p:cNvSpPr>
          <p:nvPr>
            <p:ph type="body" sz="quarter" idx="53"/>
          </p:nvPr>
        </p:nvSpPr>
        <p:spPr>
          <a:xfrm>
            <a:off x="2056806" y="5945418"/>
            <a:ext cx="648000" cy="348400"/>
          </a:xfrm>
        </p:spPr>
        <p:txBody>
          <a:bodyPr/>
          <a:lstStyle/>
          <a:p>
            <a:r>
              <a:rPr lang="en-US" dirty="0"/>
              <a:t>02</a:t>
            </a:r>
          </a:p>
        </p:txBody>
      </p:sp>
      <p:sp>
        <p:nvSpPr>
          <p:cNvPr id="36" name="Text Placeholder 35">
            <a:extLst>
              <a:ext uri="{FF2B5EF4-FFF2-40B4-BE49-F238E27FC236}">
                <a16:creationId xmlns:a16="http://schemas.microsoft.com/office/drawing/2014/main" id="{A6806558-7CC8-E9DE-FC19-2D9F1C2593C1}"/>
              </a:ext>
            </a:extLst>
          </p:cNvPr>
          <p:cNvSpPr>
            <a:spLocks noGrp="1"/>
          </p:cNvSpPr>
          <p:nvPr>
            <p:ph type="body" sz="quarter" idx="54"/>
          </p:nvPr>
        </p:nvSpPr>
        <p:spPr>
          <a:xfrm>
            <a:off x="2839773" y="6086043"/>
            <a:ext cx="4055298" cy="3354738"/>
          </a:xfrm>
        </p:spPr>
        <p:txBody>
          <a:bodyPr anchor="t"/>
          <a:lstStyle/>
          <a:p>
            <a:pPr>
              <a:lnSpc>
                <a:spcPts val="1480"/>
              </a:lnSpc>
              <a:spcBef>
                <a:spcPts val="0"/>
              </a:spcBef>
            </a:pPr>
            <a:r>
              <a:rPr lang="es-ES" dirty="0"/>
              <a:t>Conocimiento de los retos de la igualdad y la inclusión para las mujeres en la construcción</a:t>
            </a:r>
          </a:p>
          <a:p>
            <a:pPr>
              <a:lnSpc>
                <a:spcPts val="1480"/>
              </a:lnSpc>
              <a:spcBef>
                <a:spcPts val="0"/>
              </a:spcBef>
            </a:pPr>
            <a:r>
              <a:rPr lang="en-US" sz="1100" b="1" dirty="0"/>
              <a:t>2.1          </a:t>
            </a:r>
            <a:r>
              <a:rPr lang="en-US" sz="1100" b="1" dirty="0" err="1"/>
              <a:t>Principales</a:t>
            </a:r>
            <a:r>
              <a:rPr lang="en-US" sz="1100" b="1" dirty="0"/>
              <a:t> </a:t>
            </a:r>
            <a:r>
              <a:rPr lang="en-US" sz="1100" b="1" dirty="0" err="1"/>
              <a:t>obstáculos</a:t>
            </a:r>
            <a:r>
              <a:rPr lang="en-US" sz="1100" b="1" dirty="0"/>
              <a:t> &amp; </a:t>
            </a:r>
            <a:r>
              <a:rPr lang="en-US" sz="1100" b="1" dirty="0" err="1"/>
              <a:t>retos</a:t>
            </a:r>
            <a:r>
              <a:rPr lang="en-US" sz="1100" b="1" dirty="0"/>
              <a:t> para las </a:t>
            </a:r>
            <a:r>
              <a:rPr lang="en-US" sz="1100" b="1" dirty="0" err="1"/>
              <a:t>mujeres</a:t>
            </a:r>
            <a:r>
              <a:rPr lang="en-US" sz="1100" b="1" dirty="0"/>
              <a:t> </a:t>
            </a:r>
            <a:r>
              <a:rPr lang="en-US" sz="1100" b="1" dirty="0" err="1"/>
              <a:t>en</a:t>
            </a:r>
            <a:r>
              <a:rPr lang="en-US" sz="1100" b="1" dirty="0"/>
              <a:t> la </a:t>
            </a:r>
            <a:r>
              <a:rPr lang="en-US" sz="1100" b="1" dirty="0" err="1"/>
              <a:t>construcción</a:t>
            </a:r>
            <a:endParaRPr lang="en-US" sz="1100" b="1" dirty="0"/>
          </a:p>
          <a:p>
            <a:pPr>
              <a:spcBef>
                <a:spcPts val="0"/>
              </a:spcBef>
            </a:pPr>
            <a:r>
              <a:rPr lang="es-ES" sz="1100" dirty="0"/>
              <a:t>2.1.1 Falta de modelos y mentores visibles</a:t>
            </a:r>
          </a:p>
          <a:p>
            <a:pPr>
              <a:spcBef>
                <a:spcPts val="0"/>
              </a:spcBef>
            </a:pPr>
            <a:r>
              <a:rPr lang="es-ES" sz="1100" dirty="0"/>
              <a:t>2.1.2 Percepción pública</a:t>
            </a:r>
          </a:p>
          <a:p>
            <a:pPr>
              <a:spcBef>
                <a:spcPts val="0"/>
              </a:spcBef>
            </a:pPr>
            <a:r>
              <a:rPr lang="es-ES" sz="1100" dirty="0"/>
              <a:t>2.1.3 Sensibilización</a:t>
            </a:r>
          </a:p>
          <a:p>
            <a:pPr>
              <a:spcBef>
                <a:spcPts val="0"/>
              </a:spcBef>
            </a:pPr>
            <a:r>
              <a:rPr lang="es-ES" sz="1100" dirty="0"/>
              <a:t>2.1.4 Vuelta al trabajo</a:t>
            </a:r>
          </a:p>
          <a:p>
            <a:pPr>
              <a:spcBef>
                <a:spcPts val="0"/>
              </a:spcBef>
            </a:pPr>
            <a:r>
              <a:rPr lang="es-ES" sz="1100" dirty="0"/>
              <a:t>2.1.5 Falta de diversidad</a:t>
            </a:r>
          </a:p>
          <a:p>
            <a:pPr>
              <a:spcBef>
                <a:spcPts val="0"/>
              </a:spcBef>
            </a:pPr>
            <a:r>
              <a:rPr lang="es-ES" sz="1100" dirty="0"/>
              <a:t>2.1.6 Comunicación</a:t>
            </a:r>
          </a:p>
          <a:p>
            <a:pPr>
              <a:spcBef>
                <a:spcPts val="0"/>
              </a:spcBef>
            </a:pPr>
            <a:r>
              <a:rPr lang="es-ES" sz="1100" dirty="0"/>
              <a:t>2.1.7 Cultura del sector</a:t>
            </a:r>
          </a:p>
          <a:p>
            <a:pPr>
              <a:spcBef>
                <a:spcPts val="0"/>
              </a:spcBef>
            </a:pPr>
            <a:r>
              <a:rPr lang="es-ES" sz="1100" dirty="0"/>
              <a:t>2.1.8 Cuestiones sistémicas y estructurales</a:t>
            </a:r>
          </a:p>
          <a:p>
            <a:pPr>
              <a:spcBef>
                <a:spcPts val="0"/>
              </a:spcBef>
            </a:pPr>
            <a:r>
              <a:rPr lang="es-ES" sz="1100" dirty="0"/>
              <a:t>2.1.9 Políticas</a:t>
            </a:r>
          </a:p>
          <a:p>
            <a:pPr>
              <a:spcBef>
                <a:spcPts val="0"/>
              </a:spcBef>
            </a:pPr>
            <a:r>
              <a:rPr lang="en-US" sz="1100" b="1" dirty="0"/>
              <a:t>2.2          </a:t>
            </a:r>
            <a:r>
              <a:rPr lang="en-US" sz="1100" b="1" dirty="0" err="1"/>
              <a:t>Impulsores</a:t>
            </a:r>
            <a:r>
              <a:rPr lang="en-US" sz="1100" b="1" dirty="0"/>
              <a:t> del </a:t>
            </a:r>
            <a:r>
              <a:rPr lang="en-US" sz="1100" b="1" dirty="0" err="1"/>
              <a:t>cambio</a:t>
            </a:r>
            <a:endParaRPr lang="en-US" sz="1100" b="1" dirty="0"/>
          </a:p>
          <a:p>
            <a:pPr>
              <a:spcBef>
                <a:spcPts val="0"/>
              </a:spcBef>
            </a:pPr>
            <a:r>
              <a:rPr lang="es-ES" sz="1100" dirty="0"/>
              <a:t>2.2.1 Educación y formación</a:t>
            </a:r>
          </a:p>
          <a:p>
            <a:pPr>
              <a:spcBef>
                <a:spcPts val="0"/>
              </a:spcBef>
            </a:pPr>
            <a:r>
              <a:rPr lang="es-ES" sz="1100" dirty="0"/>
              <a:t>2.2.2 Inversión en las personas y la cultura</a:t>
            </a:r>
          </a:p>
          <a:p>
            <a:pPr>
              <a:spcBef>
                <a:spcPts val="0"/>
              </a:spcBef>
            </a:pPr>
            <a:r>
              <a:rPr lang="es-ES" sz="1100" dirty="0"/>
              <a:t>2.2.3 Digitalización y nuevas tecnologías</a:t>
            </a:r>
          </a:p>
          <a:p>
            <a:pPr>
              <a:spcBef>
                <a:spcPts val="0"/>
              </a:spcBef>
            </a:pPr>
            <a:r>
              <a:rPr lang="es-ES" sz="1100" dirty="0"/>
              <a:t>2.2.4 Transiciones ecológicas</a:t>
            </a:r>
          </a:p>
          <a:p>
            <a:pPr>
              <a:spcBef>
                <a:spcPts val="0"/>
              </a:spcBef>
            </a:pPr>
            <a:r>
              <a:rPr lang="es-ES" sz="1100" dirty="0"/>
              <a:t>2.2.5 Comunicación y marca</a:t>
            </a:r>
            <a:endParaRPr lang="en-US" sz="1100" dirty="0"/>
          </a:p>
          <a:p>
            <a:endParaRPr lang="en-US" dirty="0"/>
          </a:p>
        </p:txBody>
      </p:sp>
      <p:sp>
        <p:nvSpPr>
          <p:cNvPr id="31" name="Text Placeholder 30">
            <a:extLst>
              <a:ext uri="{FF2B5EF4-FFF2-40B4-BE49-F238E27FC236}">
                <a16:creationId xmlns:a16="http://schemas.microsoft.com/office/drawing/2014/main" id="{796E2639-0922-6899-743E-EF0415D04421}"/>
              </a:ext>
            </a:extLst>
          </p:cNvPr>
          <p:cNvSpPr>
            <a:spLocks noGrp="1"/>
          </p:cNvSpPr>
          <p:nvPr>
            <p:ph type="body" sz="quarter" idx="47"/>
          </p:nvPr>
        </p:nvSpPr>
        <p:spPr/>
        <p:txBody>
          <a:bodyPr/>
          <a:lstStyle/>
          <a:p>
            <a:r>
              <a:rPr lang="en-US" dirty="0" err="1"/>
              <a:t>Índice</a:t>
            </a:r>
            <a:r>
              <a:rPr lang="en-US" dirty="0"/>
              <a:t> de </a:t>
            </a:r>
            <a:r>
              <a:rPr lang="en-US" dirty="0" err="1"/>
              <a:t>Contenidos</a:t>
            </a:r>
            <a:endParaRPr lang="en-US" dirty="0"/>
          </a:p>
        </p:txBody>
      </p:sp>
      <p:sp>
        <p:nvSpPr>
          <p:cNvPr id="37" name="Slide Number Placeholder 16">
            <a:extLst>
              <a:ext uri="{FF2B5EF4-FFF2-40B4-BE49-F238E27FC236}">
                <a16:creationId xmlns:a16="http://schemas.microsoft.com/office/drawing/2014/main" id="{EA5D6318-6D99-E960-C610-71148E0E0DD7}"/>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a:t>
            </a:fld>
            <a:endParaRPr lang="en-US" dirty="0"/>
          </a:p>
        </p:txBody>
      </p:sp>
      <p:sp>
        <p:nvSpPr>
          <p:cNvPr id="16" name="Text Placeholder 35">
            <a:hlinkClick r:id="rId2" action="ppaction://hlinksldjump"/>
            <a:extLst>
              <a:ext uri="{FF2B5EF4-FFF2-40B4-BE49-F238E27FC236}">
                <a16:creationId xmlns:a16="http://schemas.microsoft.com/office/drawing/2014/main" id="{D1D00E39-24A1-B5FE-8798-0E4E929999F5}"/>
              </a:ext>
            </a:extLst>
          </p:cNvPr>
          <p:cNvSpPr txBox="1">
            <a:spLocks/>
          </p:cNvSpPr>
          <p:nvPr/>
        </p:nvSpPr>
        <p:spPr>
          <a:xfrm>
            <a:off x="6671458" y="263209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06</a:t>
            </a:r>
          </a:p>
          <a:p>
            <a:endParaRPr lang="en-US" dirty="0">
              <a:solidFill>
                <a:srgbClr val="EF8D5B"/>
              </a:solidFill>
            </a:endParaRPr>
          </a:p>
        </p:txBody>
      </p:sp>
      <p:sp>
        <p:nvSpPr>
          <p:cNvPr id="17" name="Text Placeholder 35">
            <a:hlinkClick r:id="rId2" action="ppaction://hlinksldjump"/>
            <a:extLst>
              <a:ext uri="{FF2B5EF4-FFF2-40B4-BE49-F238E27FC236}">
                <a16:creationId xmlns:a16="http://schemas.microsoft.com/office/drawing/2014/main" id="{FC1DC868-9DFC-438F-9B07-964B4D383BE8}"/>
              </a:ext>
            </a:extLst>
          </p:cNvPr>
          <p:cNvSpPr txBox="1">
            <a:spLocks/>
          </p:cNvSpPr>
          <p:nvPr/>
        </p:nvSpPr>
        <p:spPr>
          <a:xfrm>
            <a:off x="6671458" y="2943519"/>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09</a:t>
            </a:r>
          </a:p>
          <a:p>
            <a:endParaRPr lang="en-US" dirty="0">
              <a:solidFill>
                <a:srgbClr val="EF8D5B"/>
              </a:solidFill>
            </a:endParaRPr>
          </a:p>
        </p:txBody>
      </p:sp>
      <p:sp>
        <p:nvSpPr>
          <p:cNvPr id="18" name="Text Placeholder 35">
            <a:hlinkClick r:id="rId3" action="ppaction://hlinksldjump"/>
            <a:extLst>
              <a:ext uri="{FF2B5EF4-FFF2-40B4-BE49-F238E27FC236}">
                <a16:creationId xmlns:a16="http://schemas.microsoft.com/office/drawing/2014/main" id="{705E86D7-5C71-4352-E97E-8FE24C4112EB}"/>
              </a:ext>
            </a:extLst>
          </p:cNvPr>
          <p:cNvSpPr txBox="1">
            <a:spLocks/>
          </p:cNvSpPr>
          <p:nvPr/>
        </p:nvSpPr>
        <p:spPr>
          <a:xfrm>
            <a:off x="6671458" y="3254945"/>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09</a:t>
            </a:r>
          </a:p>
          <a:p>
            <a:endParaRPr lang="en-US" dirty="0">
              <a:solidFill>
                <a:srgbClr val="EF8D5B"/>
              </a:solidFill>
            </a:endParaRPr>
          </a:p>
        </p:txBody>
      </p:sp>
      <p:sp>
        <p:nvSpPr>
          <p:cNvPr id="19" name="Text Placeholder 35">
            <a:hlinkClick r:id="rId2" action="ppaction://hlinksldjump"/>
            <a:extLst>
              <a:ext uri="{FF2B5EF4-FFF2-40B4-BE49-F238E27FC236}">
                <a16:creationId xmlns:a16="http://schemas.microsoft.com/office/drawing/2014/main" id="{37A851CD-8F2E-0846-6A30-7DBC291E3411}"/>
              </a:ext>
            </a:extLst>
          </p:cNvPr>
          <p:cNvSpPr txBox="1">
            <a:spLocks/>
          </p:cNvSpPr>
          <p:nvPr/>
        </p:nvSpPr>
        <p:spPr>
          <a:xfrm>
            <a:off x="6671458" y="3566371"/>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11</a:t>
            </a:r>
          </a:p>
          <a:p>
            <a:endParaRPr lang="en-US" dirty="0">
              <a:solidFill>
                <a:srgbClr val="EF8D5B"/>
              </a:solidFill>
            </a:endParaRPr>
          </a:p>
        </p:txBody>
      </p:sp>
      <p:sp>
        <p:nvSpPr>
          <p:cNvPr id="63" name="Text Placeholder 35">
            <a:hlinkClick r:id="rId4" action="ppaction://hlinksldjump"/>
            <a:extLst>
              <a:ext uri="{FF2B5EF4-FFF2-40B4-BE49-F238E27FC236}">
                <a16:creationId xmlns:a16="http://schemas.microsoft.com/office/drawing/2014/main" id="{EAB1D5D0-5BAF-A249-882D-8900A89638EF}"/>
              </a:ext>
            </a:extLst>
          </p:cNvPr>
          <p:cNvSpPr txBox="1">
            <a:spLocks/>
          </p:cNvSpPr>
          <p:nvPr/>
        </p:nvSpPr>
        <p:spPr>
          <a:xfrm>
            <a:off x="6671458" y="3971637"/>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14</a:t>
            </a:r>
          </a:p>
          <a:p>
            <a:endParaRPr lang="en-US" dirty="0">
              <a:solidFill>
                <a:srgbClr val="EF8D5B"/>
              </a:solidFill>
            </a:endParaRPr>
          </a:p>
        </p:txBody>
      </p:sp>
      <p:sp>
        <p:nvSpPr>
          <p:cNvPr id="64" name="Text Placeholder 35">
            <a:hlinkClick r:id="rId5" action="ppaction://hlinksldjump"/>
            <a:extLst>
              <a:ext uri="{FF2B5EF4-FFF2-40B4-BE49-F238E27FC236}">
                <a16:creationId xmlns:a16="http://schemas.microsoft.com/office/drawing/2014/main" id="{FF93C192-48CC-2CCA-3731-E2C0D0840367}"/>
              </a:ext>
            </a:extLst>
          </p:cNvPr>
          <p:cNvSpPr txBox="1">
            <a:spLocks/>
          </p:cNvSpPr>
          <p:nvPr/>
        </p:nvSpPr>
        <p:spPr>
          <a:xfrm>
            <a:off x="6671458" y="458016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17</a:t>
            </a:r>
          </a:p>
          <a:p>
            <a:endParaRPr lang="en-US" dirty="0">
              <a:solidFill>
                <a:srgbClr val="EF8D5B"/>
              </a:solidFill>
            </a:endParaRPr>
          </a:p>
        </p:txBody>
      </p:sp>
      <p:sp>
        <p:nvSpPr>
          <p:cNvPr id="65" name="Text Placeholder 35">
            <a:hlinkClick r:id="rId6" action="ppaction://hlinksldjump"/>
            <a:extLst>
              <a:ext uri="{FF2B5EF4-FFF2-40B4-BE49-F238E27FC236}">
                <a16:creationId xmlns:a16="http://schemas.microsoft.com/office/drawing/2014/main" id="{76286866-597E-8A0C-2AE1-0C9044ABC784}"/>
              </a:ext>
            </a:extLst>
          </p:cNvPr>
          <p:cNvSpPr txBox="1">
            <a:spLocks/>
          </p:cNvSpPr>
          <p:nvPr/>
        </p:nvSpPr>
        <p:spPr>
          <a:xfrm>
            <a:off x="6671458" y="4788885"/>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19</a:t>
            </a:r>
          </a:p>
          <a:p>
            <a:endParaRPr lang="en-US" dirty="0">
              <a:solidFill>
                <a:srgbClr val="EF8D5B"/>
              </a:solidFill>
            </a:endParaRPr>
          </a:p>
        </p:txBody>
      </p:sp>
      <p:sp>
        <p:nvSpPr>
          <p:cNvPr id="66" name="Text Placeholder 35">
            <a:hlinkClick r:id="rId7" action="ppaction://hlinksldjump"/>
            <a:extLst>
              <a:ext uri="{FF2B5EF4-FFF2-40B4-BE49-F238E27FC236}">
                <a16:creationId xmlns:a16="http://schemas.microsoft.com/office/drawing/2014/main" id="{C117ECC9-FDA8-A463-0571-2F711FAFE466}"/>
              </a:ext>
            </a:extLst>
          </p:cNvPr>
          <p:cNvSpPr txBox="1">
            <a:spLocks/>
          </p:cNvSpPr>
          <p:nvPr/>
        </p:nvSpPr>
        <p:spPr>
          <a:xfrm>
            <a:off x="6704145" y="6071157"/>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25</a:t>
            </a:r>
          </a:p>
          <a:p>
            <a:endParaRPr lang="en-US" dirty="0">
              <a:solidFill>
                <a:srgbClr val="EF8D5B"/>
              </a:solidFill>
            </a:endParaRPr>
          </a:p>
        </p:txBody>
      </p:sp>
      <p:sp>
        <p:nvSpPr>
          <p:cNvPr id="67" name="Text Placeholder 35">
            <a:hlinkClick r:id="rId8" action="ppaction://hlinksldjump"/>
            <a:extLst>
              <a:ext uri="{FF2B5EF4-FFF2-40B4-BE49-F238E27FC236}">
                <a16:creationId xmlns:a16="http://schemas.microsoft.com/office/drawing/2014/main" id="{ACD68A2D-FE3E-715B-A397-4C2BCCB52342}"/>
              </a:ext>
            </a:extLst>
          </p:cNvPr>
          <p:cNvSpPr txBox="1">
            <a:spLocks/>
          </p:cNvSpPr>
          <p:nvPr/>
        </p:nvSpPr>
        <p:spPr>
          <a:xfrm>
            <a:off x="6671458" y="6509757"/>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ru-RU" sz="1100" dirty="0">
                <a:solidFill>
                  <a:srgbClr val="EF8D5B"/>
                </a:solidFill>
              </a:rPr>
              <a:t>26</a:t>
            </a:r>
            <a:endParaRPr lang="en-US" sz="1100" dirty="0">
              <a:solidFill>
                <a:srgbClr val="EF8D5B"/>
              </a:solidFill>
            </a:endParaRPr>
          </a:p>
          <a:p>
            <a:endParaRPr lang="en-US" dirty="0">
              <a:solidFill>
                <a:srgbClr val="EF8D5B"/>
              </a:solidFill>
            </a:endParaRPr>
          </a:p>
        </p:txBody>
      </p:sp>
      <p:sp>
        <p:nvSpPr>
          <p:cNvPr id="68" name="Text Placeholder 35">
            <a:hlinkClick r:id="rId9" action="ppaction://hlinksldjump"/>
            <a:extLst>
              <a:ext uri="{FF2B5EF4-FFF2-40B4-BE49-F238E27FC236}">
                <a16:creationId xmlns:a16="http://schemas.microsoft.com/office/drawing/2014/main" id="{B9CAA83F-8DCB-F203-DCDD-5A679A903419}"/>
              </a:ext>
            </a:extLst>
          </p:cNvPr>
          <p:cNvSpPr txBox="1">
            <a:spLocks/>
          </p:cNvSpPr>
          <p:nvPr/>
        </p:nvSpPr>
        <p:spPr>
          <a:xfrm>
            <a:off x="6671458" y="8363897"/>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39</a:t>
            </a:r>
          </a:p>
          <a:p>
            <a:endParaRPr lang="en-US" dirty="0">
              <a:solidFill>
                <a:srgbClr val="EF8D5B"/>
              </a:solidFill>
            </a:endParaRPr>
          </a:p>
        </p:txBody>
      </p:sp>
      <p:grpSp>
        <p:nvGrpSpPr>
          <p:cNvPr id="69" name="Graphic 4">
            <a:extLst>
              <a:ext uri="{FF2B5EF4-FFF2-40B4-BE49-F238E27FC236}">
                <a16:creationId xmlns:a16="http://schemas.microsoft.com/office/drawing/2014/main" id="{1F52755F-73B8-4A29-9A5E-8DD8648AE138}"/>
              </a:ext>
            </a:extLst>
          </p:cNvPr>
          <p:cNvGrpSpPr/>
          <p:nvPr/>
        </p:nvGrpSpPr>
        <p:grpSpPr>
          <a:xfrm>
            <a:off x="5355995" y="574907"/>
            <a:ext cx="800818" cy="1328451"/>
            <a:chOff x="9062559" y="918767"/>
            <a:chExt cx="774673" cy="1285080"/>
          </a:xfrm>
          <a:solidFill>
            <a:schemeClr val="tx1"/>
          </a:solidFill>
        </p:grpSpPr>
        <p:sp>
          <p:nvSpPr>
            <p:cNvPr id="70" name="Freeform 69">
              <a:extLst>
                <a:ext uri="{FF2B5EF4-FFF2-40B4-BE49-F238E27FC236}">
                  <a16:creationId xmlns:a16="http://schemas.microsoft.com/office/drawing/2014/main" id="{147657B6-969C-6CD4-F06B-C3D259BBB666}"/>
                </a:ext>
              </a:extLst>
            </p:cNvPr>
            <p:cNvSpPr/>
            <p:nvPr/>
          </p:nvSpPr>
          <p:spPr>
            <a:xfrm>
              <a:off x="9062559" y="918767"/>
              <a:ext cx="294869" cy="287009"/>
            </a:xfrm>
            <a:custGeom>
              <a:avLst/>
              <a:gdLst>
                <a:gd name="connsiteX0" fmla="*/ 103463 w 294869"/>
                <a:gd name="connsiteY0" fmla="*/ 287010 h 287009"/>
                <a:gd name="connsiteX1" fmla="*/ 96996 w 294869"/>
                <a:gd name="connsiteY1" fmla="*/ 285717 h 287009"/>
                <a:gd name="connsiteX2" fmla="*/ 0 w 294869"/>
                <a:gd name="connsiteY2" fmla="*/ 147384 h 287009"/>
                <a:gd name="connsiteX3" fmla="*/ 147435 w 294869"/>
                <a:gd name="connsiteY3" fmla="*/ 0 h 287009"/>
                <a:gd name="connsiteX4" fmla="*/ 294870 w 294869"/>
                <a:gd name="connsiteY4" fmla="*/ 147384 h 287009"/>
                <a:gd name="connsiteX5" fmla="*/ 217273 w 294869"/>
                <a:gd name="connsiteY5" fmla="*/ 276667 h 287009"/>
                <a:gd name="connsiteX6" fmla="*/ 191407 w 294869"/>
                <a:gd name="connsiteY6" fmla="*/ 268910 h 287009"/>
                <a:gd name="connsiteX7" fmla="*/ 199166 w 294869"/>
                <a:gd name="connsiteY7" fmla="*/ 243053 h 287009"/>
                <a:gd name="connsiteX8" fmla="*/ 256071 w 294869"/>
                <a:gd name="connsiteY8" fmla="*/ 147384 h 287009"/>
                <a:gd name="connsiteX9" fmla="*/ 147435 w 294869"/>
                <a:gd name="connsiteY9" fmla="*/ 38785 h 287009"/>
                <a:gd name="connsiteX10" fmla="*/ 38799 w 294869"/>
                <a:gd name="connsiteY10" fmla="*/ 147384 h 287009"/>
                <a:gd name="connsiteX11" fmla="*/ 109929 w 294869"/>
                <a:gd name="connsiteY11" fmla="*/ 249518 h 287009"/>
                <a:gd name="connsiteX12" fmla="*/ 121569 w 294869"/>
                <a:gd name="connsiteY12" fmla="*/ 274082 h 287009"/>
                <a:gd name="connsiteX13" fmla="*/ 103463 w 294869"/>
                <a:gd name="connsiteY13" fmla="*/ 287010 h 28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869" h="28700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EF8F5B"/>
            </a:solidFill>
            <a:ln w="12931" cap="flat">
              <a:noFill/>
              <a:prstDash val="solid"/>
              <a:miter/>
            </a:ln>
          </p:spPr>
          <p:txBody>
            <a:bodyPr rtlCol="0" anchor="ctr"/>
            <a:lstStyle/>
            <a:p>
              <a:endParaRPr lang="en-US" sz="529"/>
            </a:p>
          </p:txBody>
        </p:sp>
        <p:grpSp>
          <p:nvGrpSpPr>
            <p:cNvPr id="71" name="Graphic 4">
              <a:extLst>
                <a:ext uri="{FF2B5EF4-FFF2-40B4-BE49-F238E27FC236}">
                  <a16:creationId xmlns:a16="http://schemas.microsoft.com/office/drawing/2014/main" id="{A7E77354-0EAE-DD4E-7E2C-ADFB73C32D91}"/>
                </a:ext>
              </a:extLst>
            </p:cNvPr>
            <p:cNvGrpSpPr/>
            <p:nvPr/>
          </p:nvGrpSpPr>
          <p:grpSpPr>
            <a:xfrm>
              <a:off x="9122194" y="1004094"/>
              <a:ext cx="715038" cy="1199753"/>
              <a:chOff x="9122194" y="1004094"/>
              <a:chExt cx="715038" cy="1199753"/>
            </a:xfrm>
            <a:grpFill/>
          </p:grpSpPr>
          <p:sp>
            <p:nvSpPr>
              <p:cNvPr id="72" name="Freeform 71">
                <a:extLst>
                  <a:ext uri="{FF2B5EF4-FFF2-40B4-BE49-F238E27FC236}">
                    <a16:creationId xmlns:a16="http://schemas.microsoft.com/office/drawing/2014/main" id="{0B44BF0E-9AD9-428E-FD64-74EEC8555702}"/>
                  </a:ext>
                </a:extLst>
              </p:cNvPr>
              <p:cNvSpPr/>
              <p:nvPr/>
            </p:nvSpPr>
            <p:spPr>
              <a:xfrm>
                <a:off x="9122194" y="1508040"/>
                <a:ext cx="252229" cy="516102"/>
              </a:xfrm>
              <a:custGeom>
                <a:avLst/>
                <a:gdLst>
                  <a:gd name="connsiteX0" fmla="*/ 231354 w 252229"/>
                  <a:gd name="connsiteY0" fmla="*/ 516103 h 516102"/>
                  <a:gd name="connsiteX1" fmla="*/ 223595 w 252229"/>
                  <a:gd name="connsiteY1" fmla="*/ 514810 h 516102"/>
                  <a:gd name="connsiteX2" fmla="*/ 32189 w 252229"/>
                  <a:gd name="connsiteY2" fmla="*/ 295027 h 516102"/>
                  <a:gd name="connsiteX3" fmla="*/ 27015 w 252229"/>
                  <a:gd name="connsiteY3" fmla="*/ 283392 h 516102"/>
                  <a:gd name="connsiteX4" fmla="*/ 15376 w 252229"/>
                  <a:gd name="connsiteY4" fmla="*/ 256242 h 516102"/>
                  <a:gd name="connsiteX5" fmla="*/ 10203 w 252229"/>
                  <a:gd name="connsiteY5" fmla="*/ 242021 h 516102"/>
                  <a:gd name="connsiteX6" fmla="*/ 5029 w 252229"/>
                  <a:gd name="connsiteY6" fmla="*/ 226507 h 516102"/>
                  <a:gd name="connsiteX7" fmla="*/ 2443 w 252229"/>
                  <a:gd name="connsiteY7" fmla="*/ 213579 h 516102"/>
                  <a:gd name="connsiteX8" fmla="*/ 2443 w 252229"/>
                  <a:gd name="connsiteY8" fmla="*/ 212286 h 516102"/>
                  <a:gd name="connsiteX9" fmla="*/ 6323 w 252229"/>
                  <a:gd name="connsiteY9" fmla="*/ 128251 h 516102"/>
                  <a:gd name="connsiteX10" fmla="*/ 82626 w 252229"/>
                  <a:gd name="connsiteY10" fmla="*/ 4139 h 516102"/>
                  <a:gd name="connsiteX11" fmla="*/ 109786 w 252229"/>
                  <a:gd name="connsiteY11" fmla="*/ 6725 h 516102"/>
                  <a:gd name="connsiteX12" fmla="*/ 107199 w 252229"/>
                  <a:gd name="connsiteY12" fmla="*/ 33874 h 516102"/>
                  <a:gd name="connsiteX13" fmla="*/ 43828 w 252229"/>
                  <a:gd name="connsiteY13" fmla="*/ 137301 h 516102"/>
                  <a:gd name="connsiteX14" fmla="*/ 39948 w 252229"/>
                  <a:gd name="connsiteY14" fmla="*/ 204529 h 516102"/>
                  <a:gd name="connsiteX15" fmla="*/ 42535 w 252229"/>
                  <a:gd name="connsiteY15" fmla="*/ 216164 h 516102"/>
                  <a:gd name="connsiteX16" fmla="*/ 46414 w 252229"/>
                  <a:gd name="connsiteY16" fmla="*/ 225214 h 516102"/>
                  <a:gd name="connsiteX17" fmla="*/ 52881 w 252229"/>
                  <a:gd name="connsiteY17" fmla="*/ 239435 h 516102"/>
                  <a:gd name="connsiteX18" fmla="*/ 64521 w 252229"/>
                  <a:gd name="connsiteY18" fmla="*/ 265292 h 516102"/>
                  <a:gd name="connsiteX19" fmla="*/ 69693 w 252229"/>
                  <a:gd name="connsiteY19" fmla="*/ 278220 h 516102"/>
                  <a:gd name="connsiteX20" fmla="*/ 240407 w 252229"/>
                  <a:gd name="connsiteY20" fmla="*/ 477317 h 516102"/>
                  <a:gd name="connsiteX21" fmla="*/ 250753 w 252229"/>
                  <a:gd name="connsiteY21" fmla="*/ 503174 h 516102"/>
                  <a:gd name="connsiteX22" fmla="*/ 231354 w 252229"/>
                  <a:gd name="connsiteY22" fmla="*/ 516103 h 5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229" h="516102">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grpFill/>
              <a:ln w="12931" cap="flat">
                <a:noFill/>
                <a:prstDash val="solid"/>
                <a:miter/>
              </a:ln>
            </p:spPr>
            <p:txBody>
              <a:bodyPr rtlCol="0" anchor="ctr"/>
              <a:lstStyle/>
              <a:p>
                <a:endParaRPr lang="en-US" sz="529"/>
              </a:p>
            </p:txBody>
          </p:sp>
          <p:sp>
            <p:nvSpPr>
              <p:cNvPr id="73" name="Freeform 72">
                <a:extLst>
                  <a:ext uri="{FF2B5EF4-FFF2-40B4-BE49-F238E27FC236}">
                    <a16:creationId xmlns:a16="http://schemas.microsoft.com/office/drawing/2014/main" id="{AF8DE413-8A94-00B3-5C78-FA1D52BD9C17}"/>
                  </a:ext>
                </a:extLst>
              </p:cNvPr>
              <p:cNvSpPr/>
              <p:nvPr/>
            </p:nvSpPr>
            <p:spPr>
              <a:xfrm>
                <a:off x="9560762" y="1399308"/>
                <a:ext cx="186446" cy="158119"/>
              </a:xfrm>
              <a:custGeom>
                <a:avLst/>
                <a:gdLst>
                  <a:gd name="connsiteX0" fmla="*/ 167839 w 186446"/>
                  <a:gd name="connsiteY0" fmla="*/ 158120 h 158119"/>
                  <a:gd name="connsiteX1" fmla="*/ 148440 w 186446"/>
                  <a:gd name="connsiteY1" fmla="*/ 142606 h 158119"/>
                  <a:gd name="connsiteX2" fmla="*/ 98002 w 186446"/>
                  <a:gd name="connsiteY2" fmla="*/ 58572 h 158119"/>
                  <a:gd name="connsiteX3" fmla="*/ 59203 w 186446"/>
                  <a:gd name="connsiteY3" fmla="*/ 40472 h 158119"/>
                  <a:gd name="connsiteX4" fmla="*/ 35924 w 186446"/>
                  <a:gd name="connsiteY4" fmla="*/ 57279 h 158119"/>
                  <a:gd name="connsiteX5" fmla="*/ 8765 w 186446"/>
                  <a:gd name="connsiteY5" fmla="*/ 62450 h 158119"/>
                  <a:gd name="connsiteX6" fmla="*/ 3592 w 186446"/>
                  <a:gd name="connsiteY6" fmla="*/ 35300 h 158119"/>
                  <a:gd name="connsiteX7" fmla="*/ 55324 w 186446"/>
                  <a:gd name="connsiteY7" fmla="*/ 394 h 158119"/>
                  <a:gd name="connsiteX8" fmla="*/ 126454 w 186446"/>
                  <a:gd name="connsiteY8" fmla="*/ 30129 h 158119"/>
                  <a:gd name="connsiteX9" fmla="*/ 185945 w 186446"/>
                  <a:gd name="connsiteY9" fmla="*/ 133556 h 158119"/>
                  <a:gd name="connsiteX10" fmla="*/ 170426 w 186446"/>
                  <a:gd name="connsiteY10" fmla="*/ 156827 h 158119"/>
                  <a:gd name="connsiteX11" fmla="*/ 167839 w 186446"/>
                  <a:gd name="connsiteY11" fmla="*/ 158120 h 1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446" h="158119">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grpFill/>
              <a:ln w="12931" cap="flat">
                <a:noFill/>
                <a:prstDash val="solid"/>
                <a:miter/>
              </a:ln>
            </p:spPr>
            <p:txBody>
              <a:bodyPr rtlCol="0" anchor="ctr"/>
              <a:lstStyle/>
              <a:p>
                <a:endParaRPr lang="en-US" sz="529"/>
              </a:p>
            </p:txBody>
          </p:sp>
          <p:sp>
            <p:nvSpPr>
              <p:cNvPr id="74" name="Freeform 73">
                <a:extLst>
                  <a:ext uri="{FF2B5EF4-FFF2-40B4-BE49-F238E27FC236}">
                    <a16:creationId xmlns:a16="http://schemas.microsoft.com/office/drawing/2014/main" id="{D41F7E7B-9272-620D-D66B-DBF291482BD2}"/>
                  </a:ext>
                </a:extLst>
              </p:cNvPr>
              <p:cNvSpPr/>
              <p:nvPr/>
            </p:nvSpPr>
            <p:spPr>
              <a:xfrm>
                <a:off x="9430122" y="1374156"/>
                <a:ext cx="214598" cy="174222"/>
              </a:xfrm>
              <a:custGeom>
                <a:avLst/>
                <a:gdLst>
                  <a:gd name="connsiteX0" fmla="*/ 196310 w 214598"/>
                  <a:gd name="connsiteY0" fmla="*/ 174222 h 174222"/>
                  <a:gd name="connsiteX1" fmla="*/ 178204 w 214598"/>
                  <a:gd name="connsiteY1" fmla="*/ 162587 h 174222"/>
                  <a:gd name="connsiteX2" fmla="*/ 101900 w 214598"/>
                  <a:gd name="connsiteY2" fmla="*/ 48817 h 174222"/>
                  <a:gd name="connsiteX3" fmla="*/ 65688 w 214598"/>
                  <a:gd name="connsiteY3" fmla="*/ 38474 h 174222"/>
                  <a:gd name="connsiteX4" fmla="*/ 35942 w 214598"/>
                  <a:gd name="connsiteY4" fmla="*/ 60452 h 174222"/>
                  <a:gd name="connsiteX5" fmla="*/ 10077 w 214598"/>
                  <a:gd name="connsiteY5" fmla="*/ 68210 h 174222"/>
                  <a:gd name="connsiteX6" fmla="*/ 2317 w 214598"/>
                  <a:gd name="connsiteY6" fmla="*/ 42353 h 174222"/>
                  <a:gd name="connsiteX7" fmla="*/ 59221 w 214598"/>
                  <a:gd name="connsiteY7" fmla="*/ 982 h 174222"/>
                  <a:gd name="connsiteX8" fmla="*/ 127766 w 214598"/>
                  <a:gd name="connsiteY8" fmla="*/ 21667 h 174222"/>
                  <a:gd name="connsiteX9" fmla="*/ 213123 w 214598"/>
                  <a:gd name="connsiteY9" fmla="*/ 148365 h 174222"/>
                  <a:gd name="connsiteX10" fmla="*/ 202777 w 214598"/>
                  <a:gd name="connsiteY10" fmla="*/ 174222 h 174222"/>
                  <a:gd name="connsiteX11" fmla="*/ 196310 w 214598"/>
                  <a:gd name="connsiteY11" fmla="*/ 174222 h 1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98" h="174222">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grpFill/>
              <a:ln w="12931" cap="flat">
                <a:noFill/>
                <a:prstDash val="solid"/>
                <a:miter/>
              </a:ln>
            </p:spPr>
            <p:txBody>
              <a:bodyPr rtlCol="0" anchor="ctr"/>
              <a:lstStyle/>
              <a:p>
                <a:endParaRPr lang="en-US" sz="529"/>
              </a:p>
            </p:txBody>
          </p:sp>
          <p:sp>
            <p:nvSpPr>
              <p:cNvPr id="75" name="Freeform 74">
                <a:extLst>
                  <a:ext uri="{FF2B5EF4-FFF2-40B4-BE49-F238E27FC236}">
                    <a16:creationId xmlns:a16="http://schemas.microsoft.com/office/drawing/2014/main" id="{4C5B531A-D0A7-D2BA-E440-731076B117CE}"/>
                  </a:ext>
                </a:extLst>
              </p:cNvPr>
              <p:cNvSpPr/>
              <p:nvPr/>
            </p:nvSpPr>
            <p:spPr>
              <a:xfrm>
                <a:off x="9317624" y="1363057"/>
                <a:ext cx="206820" cy="196957"/>
              </a:xfrm>
              <a:custGeom>
                <a:avLst/>
                <a:gdLst>
                  <a:gd name="connsiteX0" fmla="*/ 188533 w 206820"/>
                  <a:gd name="connsiteY0" fmla="*/ 196958 h 196957"/>
                  <a:gd name="connsiteX1" fmla="*/ 170426 w 206820"/>
                  <a:gd name="connsiteY1" fmla="*/ 185322 h 196957"/>
                  <a:gd name="connsiteX2" fmla="*/ 100588 w 206820"/>
                  <a:gd name="connsiteY2" fmla="*/ 62502 h 196957"/>
                  <a:gd name="connsiteX3" fmla="*/ 30751 w 206820"/>
                  <a:gd name="connsiteY3" fmla="*/ 46988 h 196957"/>
                  <a:gd name="connsiteX4" fmla="*/ 3592 w 206820"/>
                  <a:gd name="connsiteY4" fmla="*/ 41817 h 196957"/>
                  <a:gd name="connsiteX5" fmla="*/ 8765 w 206820"/>
                  <a:gd name="connsiteY5" fmla="*/ 14667 h 196957"/>
                  <a:gd name="connsiteX6" fmla="*/ 132921 w 206820"/>
                  <a:gd name="connsiteY6" fmla="*/ 40524 h 196957"/>
                  <a:gd name="connsiteX7" fmla="*/ 205345 w 206820"/>
                  <a:gd name="connsiteY7" fmla="*/ 168515 h 196957"/>
                  <a:gd name="connsiteX8" fmla="*/ 194999 w 206820"/>
                  <a:gd name="connsiteY8" fmla="*/ 194372 h 196957"/>
                  <a:gd name="connsiteX9" fmla="*/ 188533 w 206820"/>
                  <a:gd name="connsiteY9" fmla="*/ 196958 h 1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820" h="196957">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grpFill/>
              <a:ln w="12931" cap="flat">
                <a:noFill/>
                <a:prstDash val="solid"/>
                <a:miter/>
              </a:ln>
            </p:spPr>
            <p:txBody>
              <a:bodyPr rtlCol="0" anchor="ctr"/>
              <a:lstStyle/>
              <a:p>
                <a:endParaRPr lang="en-US" sz="529"/>
              </a:p>
            </p:txBody>
          </p:sp>
          <p:sp>
            <p:nvSpPr>
              <p:cNvPr id="76" name="Freeform 75">
                <a:extLst>
                  <a:ext uri="{FF2B5EF4-FFF2-40B4-BE49-F238E27FC236}">
                    <a16:creationId xmlns:a16="http://schemas.microsoft.com/office/drawing/2014/main" id="{25C569A6-1602-4119-CC86-C21B55D0FFC3}"/>
                  </a:ext>
                </a:extLst>
              </p:cNvPr>
              <p:cNvSpPr/>
              <p:nvPr/>
            </p:nvSpPr>
            <p:spPr>
              <a:xfrm>
                <a:off x="9334139" y="1985348"/>
                <a:ext cx="111242" cy="218499"/>
              </a:xfrm>
              <a:custGeom>
                <a:avLst/>
                <a:gdLst>
                  <a:gd name="connsiteX0" fmla="*/ 91833 w 111242"/>
                  <a:gd name="connsiteY0" fmla="*/ 218500 h 218499"/>
                  <a:gd name="connsiteX1" fmla="*/ 73727 w 111242"/>
                  <a:gd name="connsiteY1" fmla="*/ 206864 h 218499"/>
                  <a:gd name="connsiteX2" fmla="*/ 1303 w 111242"/>
                  <a:gd name="connsiteY2" fmla="*/ 27160 h 218499"/>
                  <a:gd name="connsiteX3" fmla="*/ 11649 w 111242"/>
                  <a:gd name="connsiteY3" fmla="*/ 1303 h 218499"/>
                  <a:gd name="connsiteX4" fmla="*/ 37515 w 111242"/>
                  <a:gd name="connsiteY4" fmla="*/ 11646 h 218499"/>
                  <a:gd name="connsiteX5" fmla="*/ 109939 w 111242"/>
                  <a:gd name="connsiteY5" fmla="*/ 191350 h 218499"/>
                  <a:gd name="connsiteX6" fmla="*/ 99593 w 111242"/>
                  <a:gd name="connsiteY6" fmla="*/ 217207 h 218499"/>
                  <a:gd name="connsiteX7" fmla="*/ 91833 w 111242"/>
                  <a:gd name="connsiteY7" fmla="*/ 218500 h 2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42" h="218499">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grpFill/>
              <a:ln w="12931" cap="flat">
                <a:noFill/>
                <a:prstDash val="solid"/>
                <a:miter/>
              </a:ln>
            </p:spPr>
            <p:txBody>
              <a:bodyPr rtlCol="0" anchor="ctr"/>
              <a:lstStyle/>
              <a:p>
                <a:endParaRPr lang="en-US" sz="529"/>
              </a:p>
            </p:txBody>
          </p:sp>
          <p:sp>
            <p:nvSpPr>
              <p:cNvPr id="77" name="Freeform 76">
                <a:extLst>
                  <a:ext uri="{FF2B5EF4-FFF2-40B4-BE49-F238E27FC236}">
                    <a16:creationId xmlns:a16="http://schemas.microsoft.com/office/drawing/2014/main" id="{555B87D4-AE41-6CA1-4D0D-BE9B7B7DE663}"/>
                  </a:ext>
                </a:extLst>
              </p:cNvPr>
              <p:cNvSpPr/>
              <p:nvPr/>
            </p:nvSpPr>
            <p:spPr>
              <a:xfrm>
                <a:off x="9684630" y="1516849"/>
                <a:ext cx="152602" cy="686997"/>
              </a:xfrm>
              <a:custGeom>
                <a:avLst/>
                <a:gdLst>
                  <a:gd name="connsiteX0" fmla="*/ 133208 w 152602"/>
                  <a:gd name="connsiteY0" fmla="*/ 686998 h 686997"/>
                  <a:gd name="connsiteX1" fmla="*/ 115102 w 152602"/>
                  <a:gd name="connsiteY1" fmla="*/ 674070 h 686997"/>
                  <a:gd name="connsiteX2" fmla="*/ 1293 w 152602"/>
                  <a:gd name="connsiteY2" fmla="*/ 367667 h 686997"/>
                  <a:gd name="connsiteX3" fmla="*/ 0 w 152602"/>
                  <a:gd name="connsiteY3" fmla="*/ 357324 h 686997"/>
                  <a:gd name="connsiteX4" fmla="*/ 24572 w 152602"/>
                  <a:gd name="connsiteY4" fmla="*/ 23772 h 686997"/>
                  <a:gd name="connsiteX5" fmla="*/ 40092 w 152602"/>
                  <a:gd name="connsiteY5" fmla="*/ 501 h 686997"/>
                  <a:gd name="connsiteX6" fmla="*/ 63371 w 152602"/>
                  <a:gd name="connsiteY6" fmla="*/ 16015 h 686997"/>
                  <a:gd name="connsiteX7" fmla="*/ 38799 w 152602"/>
                  <a:gd name="connsiteY7" fmla="*/ 358617 h 686997"/>
                  <a:gd name="connsiteX8" fmla="*/ 151315 w 152602"/>
                  <a:gd name="connsiteY8" fmla="*/ 659848 h 686997"/>
                  <a:gd name="connsiteX9" fmla="*/ 139675 w 152602"/>
                  <a:gd name="connsiteY9" fmla="*/ 684412 h 686997"/>
                  <a:gd name="connsiteX10" fmla="*/ 133208 w 152602"/>
                  <a:gd name="connsiteY10" fmla="*/ 686998 h 6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02" h="686997">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grpFill/>
              <a:ln w="12931" cap="flat">
                <a:noFill/>
                <a:prstDash val="solid"/>
                <a:miter/>
              </a:ln>
            </p:spPr>
            <p:txBody>
              <a:bodyPr rtlCol="0" anchor="ctr"/>
              <a:lstStyle/>
              <a:p>
                <a:endParaRPr lang="en-US" sz="529"/>
              </a:p>
            </p:txBody>
          </p:sp>
          <p:sp>
            <p:nvSpPr>
              <p:cNvPr id="78" name="Freeform 77">
                <a:extLst>
                  <a:ext uri="{FF2B5EF4-FFF2-40B4-BE49-F238E27FC236}">
                    <a16:creationId xmlns:a16="http://schemas.microsoft.com/office/drawing/2014/main" id="{15B9EE8A-471E-C646-C180-D85E754AA654}"/>
                  </a:ext>
                </a:extLst>
              </p:cNvPr>
              <p:cNvSpPr/>
              <p:nvPr/>
            </p:nvSpPr>
            <p:spPr>
              <a:xfrm>
                <a:off x="9147916" y="1004094"/>
                <a:ext cx="239917" cy="708474"/>
              </a:xfrm>
              <a:custGeom>
                <a:avLst/>
                <a:gdLst>
                  <a:gd name="connsiteX0" fmla="*/ 90530 w 239917"/>
                  <a:gd name="connsiteY0" fmla="*/ 708475 h 708474"/>
                  <a:gd name="connsiteX1" fmla="*/ 72424 w 239917"/>
                  <a:gd name="connsiteY1" fmla="*/ 694254 h 708474"/>
                  <a:gd name="connsiteX2" fmla="*/ 76303 w 239917"/>
                  <a:gd name="connsiteY2" fmla="*/ 674861 h 708474"/>
                  <a:gd name="connsiteX3" fmla="*/ 69837 w 239917"/>
                  <a:gd name="connsiteY3" fmla="*/ 586948 h 708474"/>
                  <a:gd name="connsiteX4" fmla="*/ 23279 w 239917"/>
                  <a:gd name="connsiteY4" fmla="*/ 329674 h 708474"/>
                  <a:gd name="connsiteX5" fmla="*/ 6466 w 239917"/>
                  <a:gd name="connsiteY5" fmla="*/ 197804 h 708474"/>
                  <a:gd name="connsiteX6" fmla="*/ 0 w 239917"/>
                  <a:gd name="connsiteY6" fmla="*/ 64642 h 708474"/>
                  <a:gd name="connsiteX7" fmla="*/ 62078 w 239917"/>
                  <a:gd name="connsiteY7" fmla="*/ 0 h 708474"/>
                  <a:gd name="connsiteX8" fmla="*/ 63371 w 239917"/>
                  <a:gd name="connsiteY8" fmla="*/ 0 h 708474"/>
                  <a:gd name="connsiteX9" fmla="*/ 126742 w 239917"/>
                  <a:gd name="connsiteY9" fmla="*/ 56885 h 708474"/>
                  <a:gd name="connsiteX10" fmla="*/ 144848 w 239917"/>
                  <a:gd name="connsiteY10" fmla="*/ 179704 h 708474"/>
                  <a:gd name="connsiteX11" fmla="*/ 170714 w 239917"/>
                  <a:gd name="connsiteY11" fmla="*/ 301231 h 708474"/>
                  <a:gd name="connsiteX12" fmla="*/ 239258 w 239917"/>
                  <a:gd name="connsiteY12" fmla="*/ 544285 h 708474"/>
                  <a:gd name="connsiteX13" fmla="*/ 226325 w 239917"/>
                  <a:gd name="connsiteY13" fmla="*/ 568849 h 708474"/>
                  <a:gd name="connsiteX14" fmla="*/ 201752 w 239917"/>
                  <a:gd name="connsiteY14" fmla="*/ 555920 h 708474"/>
                  <a:gd name="connsiteX15" fmla="*/ 133208 w 239917"/>
                  <a:gd name="connsiteY15" fmla="*/ 310281 h 708474"/>
                  <a:gd name="connsiteX16" fmla="*/ 106050 w 239917"/>
                  <a:gd name="connsiteY16" fmla="*/ 186169 h 708474"/>
                  <a:gd name="connsiteX17" fmla="*/ 87943 w 239917"/>
                  <a:gd name="connsiteY17" fmla="*/ 60763 h 708474"/>
                  <a:gd name="connsiteX18" fmla="*/ 63371 w 239917"/>
                  <a:gd name="connsiteY18" fmla="*/ 38785 h 708474"/>
                  <a:gd name="connsiteX19" fmla="*/ 38799 w 239917"/>
                  <a:gd name="connsiteY19" fmla="*/ 63349 h 708474"/>
                  <a:gd name="connsiteX20" fmla="*/ 45265 w 239917"/>
                  <a:gd name="connsiteY20" fmla="*/ 193926 h 708474"/>
                  <a:gd name="connsiteX21" fmla="*/ 60785 w 239917"/>
                  <a:gd name="connsiteY21" fmla="*/ 323209 h 708474"/>
                  <a:gd name="connsiteX22" fmla="*/ 107343 w 239917"/>
                  <a:gd name="connsiteY22" fmla="*/ 577898 h 708474"/>
                  <a:gd name="connsiteX23" fmla="*/ 107343 w 239917"/>
                  <a:gd name="connsiteY23" fmla="*/ 695547 h 708474"/>
                  <a:gd name="connsiteX24" fmla="*/ 95703 w 239917"/>
                  <a:gd name="connsiteY24" fmla="*/ 704597 h 708474"/>
                  <a:gd name="connsiteX25" fmla="*/ 90530 w 239917"/>
                  <a:gd name="connsiteY25" fmla="*/ 708475 h 708474"/>
                  <a:gd name="connsiteX26" fmla="*/ 108636 w 239917"/>
                  <a:gd name="connsiteY26" fmla="*/ 682618 h 708474"/>
                  <a:gd name="connsiteX27" fmla="*/ 108636 w 239917"/>
                  <a:gd name="connsiteY27" fmla="*/ 682618 h 708474"/>
                  <a:gd name="connsiteX28" fmla="*/ 108636 w 239917"/>
                  <a:gd name="connsiteY28" fmla="*/ 682618 h 708474"/>
                  <a:gd name="connsiteX29" fmla="*/ 108636 w 239917"/>
                  <a:gd name="connsiteY29" fmla="*/ 682618 h 708474"/>
                  <a:gd name="connsiteX30" fmla="*/ 108636 w 239917"/>
                  <a:gd name="connsiteY30" fmla="*/ 682618 h 708474"/>
                  <a:gd name="connsiteX31" fmla="*/ 108636 w 239917"/>
                  <a:gd name="connsiteY31" fmla="*/ 682618 h 70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917" h="708474">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grpFill/>
              <a:ln w="12931" cap="flat">
                <a:noFill/>
                <a:prstDash val="solid"/>
                <a:miter/>
              </a:ln>
            </p:spPr>
            <p:txBody>
              <a:bodyPr rtlCol="0" anchor="ctr"/>
              <a:lstStyle/>
              <a:p>
                <a:endParaRPr lang="en-US" sz="529"/>
              </a:p>
            </p:txBody>
          </p:sp>
        </p:grpSp>
      </p:grpSp>
      <p:sp>
        <p:nvSpPr>
          <p:cNvPr id="2" name="TextBox 10">
            <a:extLst>
              <a:ext uri="{FF2B5EF4-FFF2-40B4-BE49-F238E27FC236}">
                <a16:creationId xmlns:a16="http://schemas.microsoft.com/office/drawing/2014/main" id="{D529B35D-A2D7-0DB1-118A-87E41A3C6B45}"/>
              </a:ext>
            </a:extLst>
          </p:cNvPr>
          <p:cNvSpPr txBox="1"/>
          <p:nvPr/>
        </p:nvSpPr>
        <p:spPr>
          <a:xfrm>
            <a:off x="2587072" y="10190978"/>
            <a:ext cx="4650870" cy="415498"/>
          </a:xfrm>
          <a:prstGeom prst="rect">
            <a:avLst/>
          </a:prstGeom>
          <a:solidFill>
            <a:schemeClr val="bg1"/>
          </a:solidFill>
        </p:spPr>
        <p:txBody>
          <a:bodyPr wrap="square" rtlCol="0">
            <a:spAutoFit/>
          </a:bodyPr>
          <a:lstStyle/>
          <a:p>
            <a:r>
              <a:rPr lang="es-ES" sz="700" dirty="0">
                <a:effectLst/>
                <a:latin typeface="Calibri" panose="020F0502020204030204" pitchFamily="34" charset="0"/>
                <a:ea typeface="Calibri" panose="020F0502020204030204" pitchFamily="34" charset="0"/>
                <a:cs typeface="Times New Roman" panose="02020603050405020304" pitchFamily="18" charset="0"/>
              </a:rPr>
              <a:t>Financiado por la Unión Europea. Las opiniones y puntos de vista expresados solo comprometen a su(s) autor(es) y no reflejan necesariamente los de la Unión Europea o los de la Agencia Ejecutiva Europea de Educación y Cultura (EACEA). Ni la Unión Europea ni la EACEA pueden ser considerados responsables de ellos.</a:t>
            </a:r>
          </a:p>
        </p:txBody>
      </p:sp>
      <p:pic>
        <p:nvPicPr>
          <p:cNvPr id="3" name="Imagen 2" descr="Diario Oficial de Extremadura- Formato HTML">
            <a:extLst>
              <a:ext uri="{FF2B5EF4-FFF2-40B4-BE49-F238E27FC236}">
                <a16:creationId xmlns:a16="http://schemas.microsoft.com/office/drawing/2014/main" id="{0613A9D2-AA23-DC91-C396-7F278F3ADAF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39772" y="9661667"/>
            <a:ext cx="1294345" cy="360113"/>
          </a:xfrm>
          <a:prstGeom prst="rect">
            <a:avLst/>
          </a:prstGeom>
          <a:noFill/>
          <a:ln>
            <a:noFill/>
          </a:ln>
        </p:spPr>
      </p:pic>
    </p:spTree>
    <p:extLst>
      <p:ext uri="{BB962C8B-B14F-4D97-AF65-F5344CB8AC3E}">
        <p14:creationId xmlns:p14="http://schemas.microsoft.com/office/powerpoint/2010/main" val="2866319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8A7666B-DB2B-0BE5-9E32-F771E9FC2460}"/>
              </a:ext>
            </a:extLst>
          </p:cNvPr>
          <p:cNvSpPr>
            <a:spLocks noGrp="1"/>
          </p:cNvSpPr>
          <p:nvPr>
            <p:ph type="body" sz="quarter" idx="32"/>
          </p:nvPr>
        </p:nvSpPr>
        <p:spPr>
          <a:xfrm>
            <a:off x="559613" y="1369900"/>
            <a:ext cx="6526988" cy="8231299"/>
          </a:xfrm>
        </p:spPr>
        <p:txBody>
          <a:bodyPr/>
          <a:lstStyle/>
          <a:p>
            <a:r>
              <a:rPr lang="es-ES" b="1" dirty="0">
                <a:solidFill>
                  <a:srgbClr val="EF8D5B"/>
                </a:solidFill>
                <a:effectLst/>
                <a:ea typeface="Calibri" panose="020F0502020204030204" pitchFamily="34" charset="0"/>
              </a:rPr>
              <a:t>Atraer a más alumnas a los cursos de construcción.</a:t>
            </a:r>
          </a:p>
          <a:p>
            <a:endParaRPr lang="en-LB" dirty="0">
              <a:solidFill>
                <a:srgbClr val="EF8D5B"/>
              </a:solidFill>
              <a:effectLst/>
              <a:ea typeface="Calibri" panose="020F0502020204030204" pitchFamily="34" charset="0"/>
            </a:endParaRPr>
          </a:p>
          <a:p>
            <a:pPr algn="just">
              <a:tabLst>
                <a:tab pos="450215" algn="l"/>
              </a:tabLst>
            </a:pPr>
            <a:r>
              <a:rPr lang="es-ES" dirty="0">
                <a:effectLst/>
                <a:ea typeface="Calibri" panose="020F0502020204030204" pitchFamily="34" charset="0"/>
              </a:rPr>
              <a:t>La investigación sugiere que las estudiantes tienden a interesarse más por temas más amplios, en comparación con sus homólogos masculinos, habilidades como:</a:t>
            </a:r>
          </a:p>
          <a:p>
            <a:pPr algn="just">
              <a:tabLst>
                <a:tab pos="450215" algn="l"/>
              </a:tabLst>
            </a:pPr>
            <a:r>
              <a:rPr lang="en-IE" dirty="0">
                <a:effectLst/>
                <a:ea typeface="Calibri" panose="020F0502020204030204" pitchFamily="34" charset="0"/>
              </a:rPr>
              <a:t> </a:t>
            </a:r>
            <a:endParaRPr lang="en-LB" dirty="0">
              <a:effectLst/>
              <a:ea typeface="Calibri" panose="020F0502020204030204" pitchFamily="34" charset="0"/>
            </a:endParaRPr>
          </a:p>
          <a:p>
            <a:pPr marL="342900" lvl="0" indent="-342900" algn="just">
              <a:buClr>
                <a:srgbClr val="EF8D5B"/>
              </a:buClr>
              <a:buFont typeface="Arial" panose="020B0604020202020204" pitchFamily="34" charset="0"/>
              <a:buChar char="•"/>
              <a:tabLst>
                <a:tab pos="450215" algn="l"/>
              </a:tabLst>
            </a:pPr>
            <a:r>
              <a:rPr lang="es-ES" dirty="0">
                <a:effectLst/>
                <a:ea typeface="Calibri" panose="020F0502020204030204" pitchFamily="34" charset="0"/>
              </a:rPr>
              <a:t>Trabajo en equipo</a:t>
            </a:r>
          </a:p>
          <a:p>
            <a:pPr marL="342900" lvl="0" indent="-342900" algn="just">
              <a:buClr>
                <a:srgbClr val="EF8D5B"/>
              </a:buClr>
              <a:buFont typeface="Arial" panose="020B0604020202020204" pitchFamily="34" charset="0"/>
              <a:buChar char="•"/>
              <a:tabLst>
                <a:tab pos="450215" algn="l"/>
              </a:tabLst>
            </a:pPr>
            <a:r>
              <a:rPr lang="es-ES" dirty="0">
                <a:effectLst/>
                <a:ea typeface="Calibri" panose="020F0502020204030204" pitchFamily="34" charset="0"/>
              </a:rPr>
              <a:t>Investigación</a:t>
            </a:r>
          </a:p>
          <a:p>
            <a:pPr marL="342900" lvl="0" indent="-342900" algn="just">
              <a:buClr>
                <a:srgbClr val="EF8D5B"/>
              </a:buClr>
              <a:buFont typeface="Arial" panose="020B0604020202020204" pitchFamily="34" charset="0"/>
              <a:buChar char="•"/>
              <a:tabLst>
                <a:tab pos="450215" algn="l"/>
              </a:tabLst>
            </a:pPr>
            <a:r>
              <a:rPr lang="es-ES" dirty="0">
                <a:effectLst/>
                <a:ea typeface="Calibri" panose="020F0502020204030204" pitchFamily="34" charset="0"/>
              </a:rPr>
              <a:t>Colaboración</a:t>
            </a:r>
          </a:p>
          <a:p>
            <a:pPr marL="342900" lvl="0" indent="-342900" algn="just">
              <a:buClr>
                <a:srgbClr val="EF8D5B"/>
              </a:buClr>
              <a:buFont typeface="Arial" panose="020B0604020202020204" pitchFamily="34" charset="0"/>
              <a:buChar char="•"/>
              <a:tabLst>
                <a:tab pos="450215" algn="l"/>
              </a:tabLst>
            </a:pPr>
            <a:r>
              <a:rPr lang="es-ES" dirty="0">
                <a:effectLst/>
                <a:ea typeface="Calibri" panose="020F0502020204030204" pitchFamily="34" charset="0"/>
              </a:rPr>
              <a:t>El impacto positivo de su trabajo en la sociedad</a:t>
            </a:r>
          </a:p>
          <a:p>
            <a:pPr marL="342900" lvl="0" indent="-342900" algn="just">
              <a:buClr>
                <a:srgbClr val="EF8D5B"/>
              </a:buClr>
              <a:buFont typeface="Arial" panose="020B0604020202020204" pitchFamily="34" charset="0"/>
              <a:buChar char="•"/>
              <a:tabLst>
                <a:tab pos="450215" algn="l"/>
              </a:tabLst>
            </a:pPr>
            <a:endParaRPr lang="en-IE" dirty="0">
              <a:effectLst/>
              <a:ea typeface="Calibri" panose="020F0502020204030204" pitchFamily="34" charset="0"/>
            </a:endParaRPr>
          </a:p>
          <a:p>
            <a:pPr lvl="0" algn="just">
              <a:buClr>
                <a:srgbClr val="EF8D5B"/>
              </a:buClr>
              <a:tabLst>
                <a:tab pos="450215" algn="l"/>
              </a:tabLst>
            </a:pPr>
            <a:r>
              <a:rPr lang="es-ES" dirty="0">
                <a:effectLst/>
                <a:ea typeface="Calibri" panose="020F0502020204030204" pitchFamily="34" charset="0"/>
              </a:rPr>
              <a:t>La mejor manera de atraer a las alumnas a las clases de STEM es destacar estos elementos al promocionar los cursos de construcción. </a:t>
            </a:r>
            <a:r>
              <a:rPr lang="en-US" baseline="30000" dirty="0">
                <a:effectLst/>
                <a:ea typeface="Calibri" panose="020F0502020204030204" pitchFamily="34" charset="0"/>
              </a:rPr>
              <a:t>24</a:t>
            </a:r>
          </a:p>
          <a:p>
            <a:pPr lvl="0" algn="just">
              <a:buClr>
                <a:srgbClr val="EF8D5B"/>
              </a:buClr>
              <a:tabLst>
                <a:tab pos="450215" algn="l"/>
              </a:tabLst>
            </a:pPr>
            <a:endParaRPr lang="en-US" baseline="30000" dirty="0">
              <a:effectLst/>
              <a:ea typeface="Calibri" panose="020F0502020204030204" pitchFamily="34" charset="0"/>
            </a:endParaRPr>
          </a:p>
          <a:p>
            <a:pPr lvl="0" algn="just">
              <a:buClr>
                <a:srgbClr val="EF8D5B"/>
              </a:buClr>
              <a:tabLst>
                <a:tab pos="450215" algn="l"/>
              </a:tabLst>
            </a:pPr>
            <a:r>
              <a:rPr lang="es-ES" dirty="0">
                <a:effectLst/>
                <a:ea typeface="Calibri" panose="020F0502020204030204" pitchFamily="34" charset="0"/>
              </a:rPr>
              <a:t>Todos hemos oído el eslogan "si no puedes verlo, no puedes serlo", en el contexto de animar a las mujeres jóvenes y a las niñas a participar más en el deporte de carreras dominadas por hombres.  Es importante que los modelos femeninos del sector estén presentes en conferencias, jornadas profesionales y exposiciones, que escriban artículos y que sean visibles para las jóvenes.   De este modo, refuerzan positivamente el mensaje de pertenencia al sector, muestran las salidas profesionales de las jóvenes y demuestran que es posible hacer carrera en la construcción y, lo que es más importante, que es gratificante.</a:t>
            </a:r>
          </a:p>
          <a:p>
            <a:pPr lvl="0" algn="just">
              <a:buClr>
                <a:srgbClr val="EF8D5B"/>
              </a:buClr>
              <a:tabLst>
                <a:tab pos="450215" algn="l"/>
              </a:tabLst>
            </a:pPr>
            <a:endParaRPr lang="en-US" dirty="0">
              <a:ea typeface="Calibri" panose="020F0502020204030204" pitchFamily="34" charset="0"/>
            </a:endParaRPr>
          </a:p>
          <a:p>
            <a:r>
              <a:rPr lang="en-IE" b="1" dirty="0" err="1">
                <a:solidFill>
                  <a:srgbClr val="EF8D5B"/>
                </a:solidFill>
                <a:effectLst/>
                <a:ea typeface="Calibri" panose="020F0502020204030204" pitchFamily="34" charset="0"/>
              </a:rPr>
              <a:t>Reeducar</a:t>
            </a:r>
            <a:r>
              <a:rPr lang="en-IE" b="1" dirty="0">
                <a:solidFill>
                  <a:srgbClr val="EF8D5B"/>
                </a:solidFill>
                <a:effectLst/>
                <a:ea typeface="Calibri" panose="020F0502020204030204" pitchFamily="34" charset="0"/>
              </a:rPr>
              <a:t> a las y </a:t>
            </a:r>
            <a:r>
              <a:rPr lang="en-IE" b="1" dirty="0" err="1">
                <a:solidFill>
                  <a:srgbClr val="EF8D5B"/>
                </a:solidFill>
                <a:effectLst/>
                <a:ea typeface="Calibri" panose="020F0502020204030204" pitchFamily="34" charset="0"/>
              </a:rPr>
              <a:t>los</a:t>
            </a:r>
            <a:r>
              <a:rPr lang="en-IE" b="1" dirty="0">
                <a:solidFill>
                  <a:srgbClr val="EF8D5B"/>
                </a:solidFill>
                <a:effectLst/>
                <a:ea typeface="Calibri" panose="020F0502020204030204" pitchFamily="34" charset="0"/>
              </a:rPr>
              <a:t> </a:t>
            </a:r>
            <a:r>
              <a:rPr lang="en-IE" b="1" dirty="0" err="1">
                <a:solidFill>
                  <a:srgbClr val="EF8D5B"/>
                </a:solidFill>
                <a:effectLst/>
                <a:ea typeface="Calibri" panose="020F0502020204030204" pitchFamily="34" charset="0"/>
              </a:rPr>
              <a:t>educadores</a:t>
            </a:r>
            <a:r>
              <a:rPr lang="en-IE" b="1" dirty="0">
                <a:solidFill>
                  <a:srgbClr val="EF8D5B"/>
                </a:solidFill>
                <a:effectLst/>
                <a:ea typeface="Calibri" panose="020F0502020204030204" pitchFamily="34" charset="0"/>
              </a:rPr>
              <a:t>. </a:t>
            </a:r>
          </a:p>
          <a:p>
            <a:endParaRPr lang="en-LB" dirty="0">
              <a:solidFill>
                <a:srgbClr val="EF8D5B"/>
              </a:solidFill>
              <a:effectLst/>
              <a:ea typeface="Calibri" panose="020F0502020204030204" pitchFamily="34" charset="0"/>
            </a:endParaRPr>
          </a:p>
          <a:p>
            <a:pPr algn="just">
              <a:tabLst>
                <a:tab pos="450215" algn="l"/>
              </a:tabLst>
            </a:pPr>
            <a:r>
              <a:rPr lang="es-ES" dirty="0">
                <a:effectLst/>
                <a:ea typeface="Calibri" panose="020F0502020204030204" pitchFamily="34" charset="0"/>
              </a:rPr>
              <a:t>Los orientadores profesionales deberían aprender más sobre las distintas carreras de la construcción, para poder transmitir con confianza información actualizada a sus alumnos sobre la posibilidad de disfrutar de una carrera satisfactoria y satisfactoria.  Trabajar en colaboración con las empresas de construcción mediante visitas escolares ayuda a los estudiantes a explorar las carreras de la construcción.  El uso de auriculares de realidad aumentada es una forma innovadora de exponer a las niñas a diversas opciones profesionales y mostrarles lo que ocurre en una obra de construcción a través de la tecnología virtual.</a:t>
            </a:r>
            <a:endParaRPr lang="en-IE" dirty="0">
              <a:ea typeface="Calibri" panose="020F0502020204030204" pitchFamily="34" charset="0"/>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r>
              <a:rPr lang="en-IE" b="1" dirty="0" err="1">
                <a:solidFill>
                  <a:srgbClr val="EF8D5B"/>
                </a:solidFill>
              </a:rPr>
              <a:t>Programas</a:t>
            </a:r>
            <a:r>
              <a:rPr lang="en-IE" b="1" dirty="0">
                <a:solidFill>
                  <a:srgbClr val="EF8D5B"/>
                </a:solidFill>
              </a:rPr>
              <a:t> de </a:t>
            </a:r>
            <a:r>
              <a:rPr lang="en-IE" b="1" dirty="0" err="1">
                <a:solidFill>
                  <a:srgbClr val="EF8D5B"/>
                </a:solidFill>
              </a:rPr>
              <a:t>tutoría</a:t>
            </a:r>
            <a:r>
              <a:rPr lang="en-IE" b="1" dirty="0">
                <a:solidFill>
                  <a:srgbClr val="EF8D5B"/>
                </a:solidFill>
              </a:rPr>
              <a:t>.</a:t>
            </a:r>
          </a:p>
          <a:p>
            <a:endParaRPr lang="en-IE" dirty="0"/>
          </a:p>
          <a:p>
            <a:r>
              <a:rPr lang="es-ES" dirty="0"/>
              <a:t>La importancia de las tutorías y los modelos de conducta aparece constantemente en la investigación. </a:t>
            </a:r>
          </a:p>
          <a:p>
            <a:endParaRPr lang="es-ES" dirty="0"/>
          </a:p>
          <a:p>
            <a:r>
              <a:rPr lang="es-ES" dirty="0"/>
              <a:t>Las empresas pueden introducir programas estructurados de tutoría de mujeres en los que las nuevas contratadas reciban tutoría en la organización y tengan un modelo de conocimiento que pueda guiarlas a lo largo de su trayectoria profesional.</a:t>
            </a:r>
          </a:p>
          <a:p>
            <a:endParaRPr lang="es-ES" dirty="0"/>
          </a:p>
          <a:p>
            <a:r>
              <a:rPr lang="es-ES" dirty="0"/>
              <a:t>Disponer de una red de mentores (tanto hombres como mujeres) que apoyen y animen a las mujeres que inician su carrera a desarrollar sus capacidades y alcanzar sus objetivos personales y profesionales.</a:t>
            </a:r>
            <a:endParaRPr lang="en-LB" dirty="0"/>
          </a:p>
          <a:p>
            <a:pPr algn="just">
              <a:tabLst>
                <a:tab pos="450215" algn="l"/>
              </a:tabLst>
            </a:pPr>
            <a:endParaRPr lang="en-IE" dirty="0">
              <a:effectLst/>
              <a:ea typeface="Calibri" panose="020F0502020204030204" pitchFamily="34" charset="0"/>
            </a:endParaRPr>
          </a:p>
          <a:p>
            <a:pPr lvl="0" algn="just">
              <a:buClr>
                <a:srgbClr val="EF8D5B"/>
              </a:buClr>
              <a:tabLst>
                <a:tab pos="450215" algn="l"/>
              </a:tabLst>
            </a:pPr>
            <a:endParaRPr lang="en-LB" dirty="0">
              <a:effectLst/>
              <a:ea typeface="Calibri" panose="020F0502020204030204" pitchFamily="34" charset="0"/>
            </a:endParaRPr>
          </a:p>
          <a:p>
            <a:pPr lvl="0" algn="just">
              <a:buClr>
                <a:srgbClr val="EF8D5B"/>
              </a:buClr>
              <a:tabLst>
                <a:tab pos="450215" algn="l"/>
              </a:tabLst>
            </a:pPr>
            <a:endParaRPr lang="en-LB" dirty="0">
              <a:ea typeface="Calibri" panose="020F0502020204030204" pitchFamily="34" charset="0"/>
            </a:endParaRPr>
          </a:p>
          <a:p>
            <a:pPr lvl="0" algn="just">
              <a:buClr>
                <a:srgbClr val="EF8D5B"/>
              </a:buClr>
              <a:tabLst>
                <a:tab pos="450215" algn="l"/>
              </a:tabLst>
            </a:pPr>
            <a:endParaRPr lang="en-LB" dirty="0">
              <a:effectLst/>
              <a:ea typeface="Calibri" panose="020F0502020204030204" pitchFamily="34" charset="0"/>
            </a:endParaRPr>
          </a:p>
          <a:p>
            <a:pPr lvl="0" algn="just">
              <a:buClr>
                <a:srgbClr val="EF8D5B"/>
              </a:buClr>
              <a:tabLst>
                <a:tab pos="450215" algn="l"/>
              </a:tabLst>
            </a:pPr>
            <a:endParaRPr lang="en-LB" dirty="0">
              <a:ea typeface="Calibri" panose="020F0502020204030204" pitchFamily="34" charset="0"/>
            </a:endParaRPr>
          </a:p>
          <a:p>
            <a:pPr lvl="0" algn="just">
              <a:buClr>
                <a:srgbClr val="EF8D5B"/>
              </a:buClr>
              <a:tabLst>
                <a:tab pos="450215" algn="l"/>
              </a:tabLst>
            </a:pPr>
            <a:endParaRPr lang="en-LB" dirty="0">
              <a:effectLst/>
              <a:ea typeface="Calibri" panose="020F0502020204030204" pitchFamily="34" charset="0"/>
            </a:endParaRPr>
          </a:p>
          <a:p>
            <a:pPr lvl="0" algn="just">
              <a:buClr>
                <a:srgbClr val="EF8D5B"/>
              </a:buClr>
              <a:tabLst>
                <a:tab pos="450215" algn="l"/>
              </a:tabLst>
            </a:pPr>
            <a:endParaRPr lang="en-LB" dirty="0">
              <a:ea typeface="Calibri" panose="020F0502020204030204" pitchFamily="34" charset="0"/>
            </a:endParaRPr>
          </a:p>
          <a:p>
            <a:pPr lvl="0" algn="just">
              <a:buClr>
                <a:srgbClr val="EF8D5B"/>
              </a:buClr>
              <a:tabLst>
                <a:tab pos="450215" algn="l"/>
              </a:tabLst>
            </a:pPr>
            <a:endParaRPr lang="en-LB" dirty="0">
              <a:effectLst/>
              <a:ea typeface="Calibri" panose="020F0502020204030204" pitchFamily="34" charset="0"/>
            </a:endParaRPr>
          </a:p>
        </p:txBody>
      </p:sp>
      <p:sp>
        <p:nvSpPr>
          <p:cNvPr id="3" name="Text Placeholder 2">
            <a:extLst>
              <a:ext uri="{FF2B5EF4-FFF2-40B4-BE49-F238E27FC236}">
                <a16:creationId xmlns:a16="http://schemas.microsoft.com/office/drawing/2014/main" id="{0B3A146D-F456-2273-9853-B6DD2D299A85}"/>
              </a:ext>
            </a:extLst>
          </p:cNvPr>
          <p:cNvSpPr>
            <a:spLocks noGrp="1"/>
          </p:cNvSpPr>
          <p:nvPr>
            <p:ph type="body" sz="quarter" idx="30"/>
          </p:nvPr>
        </p:nvSpPr>
        <p:spPr>
          <a:xfrm>
            <a:off x="718912" y="660136"/>
            <a:ext cx="6570888" cy="372689"/>
          </a:xfrm>
          <a:prstGeom prst="rect">
            <a:avLst/>
          </a:prstGeom>
        </p:spPr>
        <p:txBody>
          <a:bodyPr/>
          <a:lstStyle/>
          <a:p>
            <a:pPr>
              <a:spcBef>
                <a:spcPts val="200"/>
              </a:spcBef>
            </a:pPr>
            <a:r>
              <a:rPr lang="en-IE" dirty="0"/>
              <a:t>2.2.1 </a:t>
            </a:r>
            <a:r>
              <a:rPr lang="en-IE" dirty="0" err="1"/>
              <a:t>Educación</a:t>
            </a:r>
            <a:r>
              <a:rPr lang="en-IE" dirty="0"/>
              <a:t> y </a:t>
            </a:r>
            <a:r>
              <a:rPr lang="en-IE" dirty="0" err="1"/>
              <a:t>Formación</a:t>
            </a:r>
            <a:endParaRPr lang="en-LB" dirty="0"/>
          </a:p>
        </p:txBody>
      </p:sp>
      <p:sp>
        <p:nvSpPr>
          <p:cNvPr id="4" name="Slide Number Placeholder 3">
            <a:extLst>
              <a:ext uri="{FF2B5EF4-FFF2-40B4-BE49-F238E27FC236}">
                <a16:creationId xmlns:a16="http://schemas.microsoft.com/office/drawing/2014/main" id="{FD747058-FFB1-85E0-B527-7FE0AB4E09F4}"/>
              </a:ext>
            </a:extLst>
          </p:cNvPr>
          <p:cNvSpPr>
            <a:spLocks noGrp="1"/>
          </p:cNvSpPr>
          <p:nvPr>
            <p:ph type="sldNum" sz="quarter" idx="4"/>
          </p:nvPr>
        </p:nvSpPr>
        <p:spPr/>
        <p:txBody>
          <a:bodyPr/>
          <a:lstStyle/>
          <a:p>
            <a:fld id="{CB2079F2-58AF-ED44-82D7-E04B2F6FD686}" type="slidenum">
              <a:rPr lang="en-US" smtClean="0"/>
              <a:pPr/>
              <a:t>40</a:t>
            </a:fld>
            <a:endParaRPr lang="en-US" dirty="0"/>
          </a:p>
        </p:txBody>
      </p:sp>
      <p:sp>
        <p:nvSpPr>
          <p:cNvPr id="8" name="Text Placeholder 5">
            <a:extLst>
              <a:ext uri="{FF2B5EF4-FFF2-40B4-BE49-F238E27FC236}">
                <a16:creationId xmlns:a16="http://schemas.microsoft.com/office/drawing/2014/main" id="{08E874D7-D77B-6BEE-C9B6-96B259E5F34C}"/>
              </a:ext>
            </a:extLst>
          </p:cNvPr>
          <p:cNvSpPr txBox="1">
            <a:spLocks/>
          </p:cNvSpPr>
          <p:nvPr/>
        </p:nvSpPr>
        <p:spPr>
          <a:xfrm>
            <a:off x="539750" y="9800317"/>
            <a:ext cx="6516688" cy="754726"/>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24 </a:t>
            </a:r>
            <a:r>
              <a:rPr lang="es-ES" sz="900" dirty="0">
                <a:effectLst/>
                <a:latin typeface="Calibri" panose="020F0502020204030204" pitchFamily="34" charset="0"/>
                <a:ea typeface="Calibri" panose="020F0502020204030204" pitchFamily="34" charset="0"/>
                <a:cs typeface="Times New Roman" panose="02020603050405020304" pitchFamily="18" charset="0"/>
              </a:rPr>
              <a:t>Ben F. Bigelow, </a:t>
            </a:r>
            <a:r>
              <a:rPr lang="es-ES" sz="900" dirty="0" err="1">
                <a:effectLst/>
                <a:latin typeface="Calibri" panose="020F0502020204030204" pitchFamily="34" charset="0"/>
                <a:ea typeface="Calibri" panose="020F0502020204030204" pitchFamily="34" charset="0"/>
                <a:cs typeface="Times New Roman" panose="02020603050405020304" pitchFamily="18" charset="0"/>
              </a:rPr>
              <a:t>Anusree</a:t>
            </a:r>
            <a:r>
              <a:rPr lang="es-ES" sz="900" dirty="0">
                <a:effectLst/>
                <a:latin typeface="Calibri" panose="020F0502020204030204" pitchFamily="34" charset="0"/>
                <a:ea typeface="Calibri" panose="020F0502020204030204" pitchFamily="34" charset="0"/>
                <a:cs typeface="Times New Roman" panose="02020603050405020304" pitchFamily="18" charset="0"/>
              </a:rPr>
              <a:t> </a:t>
            </a:r>
            <a:r>
              <a:rPr lang="es-ES" sz="900" dirty="0" err="1">
                <a:effectLst/>
                <a:latin typeface="Calibri" panose="020F0502020204030204" pitchFamily="34" charset="0"/>
                <a:ea typeface="Calibri" panose="020F0502020204030204" pitchFamily="34" charset="0"/>
                <a:cs typeface="Times New Roman" panose="02020603050405020304" pitchFamily="18" charset="0"/>
              </a:rPr>
              <a:t>Saseendran</a:t>
            </a:r>
            <a:r>
              <a:rPr lang="es-ES" sz="900" dirty="0">
                <a:effectLst/>
                <a:latin typeface="Calibri" panose="020F0502020204030204" pitchFamily="34" charset="0"/>
                <a:ea typeface="Calibri" panose="020F0502020204030204" pitchFamily="34" charset="0"/>
                <a:cs typeface="Times New Roman" panose="02020603050405020304" pitchFamily="18" charset="0"/>
              </a:rPr>
              <a:t> y Jonathan W. Elliott (2018) Atraer a los estudiantes a los programas de educación de la construcción: Una exploración de las percepciones según el género, Revista internacional de educación e investigación en construcción, 14:3, 179-197, DOI: 10.1080/15578771.2017.1280101r</a:t>
            </a:r>
            <a:endParaRPr lang="en-L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4D3BC75-3ED4-CBBC-FC35-DF148480BD82}"/>
              </a:ext>
            </a:extLst>
          </p:cNvPr>
          <p:cNvSpPr/>
          <p:nvPr/>
        </p:nvSpPr>
        <p:spPr>
          <a:xfrm>
            <a:off x="0" y="0"/>
            <a:ext cx="384048" cy="10691813"/>
          </a:xfrm>
          <a:prstGeom prst="rect">
            <a:avLst/>
          </a:prstGeom>
          <a:solidFill>
            <a:srgbClr val="7C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0CE620D8-B762-091A-B158-93CC44F59FB6}"/>
              </a:ext>
            </a:extLst>
          </p:cNvPr>
          <p:cNvGrpSpPr/>
          <p:nvPr/>
        </p:nvGrpSpPr>
        <p:grpSpPr>
          <a:xfrm>
            <a:off x="4771418" y="1440494"/>
            <a:ext cx="1487826" cy="1083162"/>
            <a:chOff x="3400450" y="986392"/>
            <a:chExt cx="1487826" cy="1083162"/>
          </a:xfrm>
        </p:grpSpPr>
        <p:sp>
          <p:nvSpPr>
            <p:cNvPr id="5" name="Freeform 4">
              <a:extLst>
                <a:ext uri="{FF2B5EF4-FFF2-40B4-BE49-F238E27FC236}">
                  <a16:creationId xmlns:a16="http://schemas.microsoft.com/office/drawing/2014/main" id="{2797BBF2-3B53-9DA2-8E3E-B0B89E51104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6" name="Freeform 5">
              <a:extLst>
                <a:ext uri="{FF2B5EF4-FFF2-40B4-BE49-F238E27FC236}">
                  <a16:creationId xmlns:a16="http://schemas.microsoft.com/office/drawing/2014/main" id="{8FF6A697-5556-E569-CB99-791A56939E93}"/>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0" name="Text Placeholder 4">
            <a:extLst>
              <a:ext uri="{FF2B5EF4-FFF2-40B4-BE49-F238E27FC236}">
                <a16:creationId xmlns:a16="http://schemas.microsoft.com/office/drawing/2014/main" id="{32D32321-7173-EBB5-1037-F6E7FF2D8D3F}"/>
              </a:ext>
            </a:extLst>
          </p:cNvPr>
          <p:cNvSpPr>
            <a:spLocks noGrp="1"/>
          </p:cNvSpPr>
          <p:nvPr/>
        </p:nvSpPr>
        <p:spPr>
          <a:xfrm>
            <a:off x="3799431" y="2828716"/>
            <a:ext cx="3431800" cy="997498"/>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"Esfuerzos conjuntos de empresas, </a:t>
            </a:r>
            <a:r>
              <a:rPr lang="es-ES" dirty="0" err="1"/>
              <a:t>unis</a:t>
            </a:r>
            <a:r>
              <a:rPr lang="es-ES" dirty="0"/>
              <a:t> e instituciones para atraer y retener el talento"</a:t>
            </a:r>
            <a:endParaRPr lang="en-US" dirty="0"/>
          </a:p>
        </p:txBody>
      </p:sp>
      <p:sp>
        <p:nvSpPr>
          <p:cNvPr id="11" name="Text Placeholder 6">
            <a:extLst>
              <a:ext uri="{FF2B5EF4-FFF2-40B4-BE49-F238E27FC236}">
                <a16:creationId xmlns:a16="http://schemas.microsoft.com/office/drawing/2014/main" id="{B3E9F715-3B01-7B53-A743-3418E4569F5D}"/>
              </a:ext>
            </a:extLst>
          </p:cNvPr>
          <p:cNvSpPr txBox="1">
            <a:spLocks/>
          </p:cNvSpPr>
          <p:nvPr/>
        </p:nvSpPr>
        <p:spPr>
          <a:xfrm>
            <a:off x="3844403" y="3956374"/>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Ángela Baldellou, </a:t>
            </a:r>
            <a:r>
              <a:rPr lang="en-IE"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Arquitecta</a:t>
            </a:r>
            <a:r>
              <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y Directora del </a:t>
            </a:r>
            <a:r>
              <a:rPr lang="en-IE"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Gabinete</a:t>
            </a:r>
            <a:r>
              <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de la Presidencia del Consejo Superior de Colegios de Arquitectos de </a:t>
            </a:r>
            <a:r>
              <a:rPr lang="en-IE"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España</a:t>
            </a:r>
            <a:endPar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4632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D33F0-900A-F4DC-81E7-7357C697C6E0}"/>
              </a:ext>
            </a:extLst>
          </p:cNvPr>
          <p:cNvSpPr/>
          <p:nvPr/>
        </p:nvSpPr>
        <p:spPr>
          <a:xfrm>
            <a:off x="-41951" y="0"/>
            <a:ext cx="5269125"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xfrm>
            <a:off x="533084" y="806127"/>
            <a:ext cx="3801849" cy="2130367"/>
          </a:xfrm>
        </p:spPr>
        <p:txBody>
          <a:bodyPr>
            <a:noAutofit/>
          </a:bodyPr>
          <a:lstStyle/>
          <a:p>
            <a:r>
              <a:rPr lang="es-ES" dirty="0"/>
              <a:t>"El cambio social se produce lentamente, pero no lo hace solo... los rostros de las campañas de promoción del trabajo en el sector de la construcción deben ser las propias mujeres. El sistema de tutoría funciona muy bien para las mujeres".</a:t>
            </a:r>
            <a:endParaRPr lang="en-US" dirty="0"/>
          </a:p>
        </p:txBody>
      </p:sp>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41</a:t>
            </a:fld>
            <a:endParaRPr lang="en-US" dirty="0"/>
          </a:p>
        </p:txBody>
      </p:sp>
      <p:grpSp>
        <p:nvGrpSpPr>
          <p:cNvPr id="41" name="Group 40">
            <a:extLst>
              <a:ext uri="{FF2B5EF4-FFF2-40B4-BE49-F238E27FC236}">
                <a16:creationId xmlns:a16="http://schemas.microsoft.com/office/drawing/2014/main" id="{E8F0E999-AC29-55C1-65BE-B384A35D020F}"/>
              </a:ext>
            </a:extLst>
          </p:cNvPr>
          <p:cNvGrpSpPr/>
          <p:nvPr/>
        </p:nvGrpSpPr>
        <p:grpSpPr>
          <a:xfrm>
            <a:off x="4601482" y="542561"/>
            <a:ext cx="1487826" cy="1083162"/>
            <a:chOff x="3400450" y="986392"/>
            <a:chExt cx="1487826" cy="1083162"/>
          </a:xfrm>
        </p:grpSpPr>
        <p:sp>
          <p:nvSpPr>
            <p:cNvPr id="42" name="Freeform 41">
              <a:extLst>
                <a:ext uri="{FF2B5EF4-FFF2-40B4-BE49-F238E27FC236}">
                  <a16:creationId xmlns:a16="http://schemas.microsoft.com/office/drawing/2014/main" id="{FA8ADCF0-FC8B-D557-A991-AFB8B91998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61C92CE-EFDE-A362-B989-848A22B815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7" name="Picture Placeholder 6">
            <a:extLst>
              <a:ext uri="{FF2B5EF4-FFF2-40B4-BE49-F238E27FC236}">
                <a16:creationId xmlns:a16="http://schemas.microsoft.com/office/drawing/2014/main" id="{90AEEA06-0D95-C22A-99CA-2DB641CA8A95}"/>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1952" y="7759719"/>
            <a:ext cx="6476465" cy="2397754"/>
          </a:xfrm>
        </p:spPr>
      </p:pic>
      <p:sp>
        <p:nvSpPr>
          <p:cNvPr id="2" name="Freeform 1">
            <a:extLst>
              <a:ext uri="{FF2B5EF4-FFF2-40B4-BE49-F238E27FC236}">
                <a16:creationId xmlns:a16="http://schemas.microsoft.com/office/drawing/2014/main" id="{E7B3D0F0-7116-EC7A-FBAC-D1A3BEEB764A}"/>
              </a:ext>
            </a:extLst>
          </p:cNvPr>
          <p:cNvSpPr/>
          <p:nvPr/>
        </p:nvSpPr>
        <p:spPr>
          <a:xfrm>
            <a:off x="-41953" y="7759719"/>
            <a:ext cx="6476465" cy="2398594"/>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6">
            <a:extLst>
              <a:ext uri="{FF2B5EF4-FFF2-40B4-BE49-F238E27FC236}">
                <a16:creationId xmlns:a16="http://schemas.microsoft.com/office/drawing/2014/main" id="{F291A67C-9AB7-7FB6-E934-22CB4725BC7E}"/>
              </a:ext>
            </a:extLst>
          </p:cNvPr>
          <p:cNvSpPr txBox="1">
            <a:spLocks/>
          </p:cNvSpPr>
          <p:nvPr/>
        </p:nvSpPr>
        <p:spPr>
          <a:xfrm>
            <a:off x="577116" y="2883439"/>
            <a:ext cx="3713783"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dirty="0">
                <a:solidFill>
                  <a:schemeClr val="bg1"/>
                </a:solidFill>
                <a:cs typeface="Times New Roman" panose="02020603050405020304" pitchFamily="18" charset="0"/>
              </a:rPr>
              <a:t>Małgorzata Kopka Piąte, Directora del </a:t>
            </a:r>
            <a:r>
              <a:rPr lang="en-IE" sz="900" b="1" i="1" dirty="0" err="1">
                <a:solidFill>
                  <a:schemeClr val="bg1"/>
                </a:solidFill>
                <a:cs typeface="Times New Roman" panose="02020603050405020304" pitchFamily="18" charset="0"/>
              </a:rPr>
              <a:t>Programa</a:t>
            </a:r>
            <a:r>
              <a:rPr lang="en-IE" sz="900" b="1" i="1" dirty="0">
                <a:solidFill>
                  <a:schemeClr val="bg1"/>
                </a:solidFill>
                <a:cs typeface="Times New Roman" panose="02020603050405020304" pitchFamily="18" charset="0"/>
              </a:rPr>
              <a:t> de Política </a:t>
            </a:r>
            <a:r>
              <a:rPr lang="en-IE" sz="900" b="1" i="1" dirty="0" err="1">
                <a:solidFill>
                  <a:schemeClr val="bg1"/>
                </a:solidFill>
                <a:cs typeface="Times New Roman" panose="02020603050405020304" pitchFamily="18" charset="0"/>
              </a:rPr>
              <a:t>Europea</a:t>
            </a:r>
            <a:r>
              <a:rPr lang="en-IE" sz="900" b="1" i="1" dirty="0">
                <a:solidFill>
                  <a:schemeClr val="bg1"/>
                </a:solidFill>
                <a:cs typeface="Times New Roman" panose="02020603050405020304" pitchFamily="18" charset="0"/>
              </a:rPr>
              <a:t> y </a:t>
            </a:r>
            <a:r>
              <a:rPr lang="en-IE" sz="900" b="1" i="1" dirty="0" err="1">
                <a:solidFill>
                  <a:schemeClr val="bg1"/>
                </a:solidFill>
                <a:cs typeface="Times New Roman" panose="02020603050405020304" pitchFamily="18" charset="0"/>
              </a:rPr>
              <a:t>Migratoria</a:t>
            </a:r>
            <a:r>
              <a:rPr lang="en-IE" sz="900" b="1" i="1" dirty="0">
                <a:solidFill>
                  <a:schemeClr val="bg1"/>
                </a:solidFill>
                <a:cs typeface="Times New Roman" panose="02020603050405020304" pitchFamily="18" charset="0"/>
              </a:rPr>
              <a:t> del Instyt Spraw Publicznych, Polonia.</a:t>
            </a:r>
            <a:endParaRPr lang="en-LB" sz="900" b="1" i="1" dirty="0">
              <a:solidFill>
                <a:schemeClr val="bg1"/>
              </a:solidFill>
              <a:cs typeface="Times New Roman" panose="02020603050405020304" pitchFamily="18" charset="0"/>
            </a:endParaRPr>
          </a:p>
        </p:txBody>
      </p:sp>
      <p:sp>
        <p:nvSpPr>
          <p:cNvPr id="5" name="Text Placeholder 51">
            <a:extLst>
              <a:ext uri="{FF2B5EF4-FFF2-40B4-BE49-F238E27FC236}">
                <a16:creationId xmlns:a16="http://schemas.microsoft.com/office/drawing/2014/main" id="{EBEAE6B2-2198-215C-2238-BA76759CD0FF}"/>
              </a:ext>
            </a:extLst>
          </p:cNvPr>
          <p:cNvSpPr txBox="1">
            <a:spLocks/>
          </p:cNvSpPr>
          <p:nvPr/>
        </p:nvSpPr>
        <p:spPr>
          <a:xfrm>
            <a:off x="560793" y="3932877"/>
            <a:ext cx="3801849" cy="2130367"/>
          </a:xfrm>
          <a:prstGeom prst="rect">
            <a:avLst/>
          </a:prstGeom>
        </p:spPr>
        <p:txBody>
          <a:bodyPr anchor="t">
            <a:noAutofit/>
          </a:bodyPr>
          <a:lstStyle>
            <a:lvl1pPr marL="0" indent="0" algn="ctr" defTabSz="2072941" rtl="0" eaLnBrk="1" latinLnBrk="0" hangingPunct="1">
              <a:lnSpc>
                <a:spcPts val="1960"/>
              </a:lnSpc>
              <a:spcBef>
                <a:spcPts val="0"/>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"Una de las cosas más importantes que pueden hacer las mujeres jóvenes al empezar una nueva carrera es encontrar mentores y aliados que puedan ofrecerles orientación, apoyo y ánimo. También es importante que las jóvenes busquen oportunidades de aprendizaje y crecimiento. Siendo proactivas en su propio aprendizaje y desarrollo, las jóvenes pueden adquirir las habilidades, los conocimientos y la confianza ".</a:t>
            </a:r>
            <a:endParaRPr lang="en-US" dirty="0"/>
          </a:p>
        </p:txBody>
      </p:sp>
      <p:sp>
        <p:nvSpPr>
          <p:cNvPr id="8" name="Text Placeholder 6">
            <a:extLst>
              <a:ext uri="{FF2B5EF4-FFF2-40B4-BE49-F238E27FC236}">
                <a16:creationId xmlns:a16="http://schemas.microsoft.com/office/drawing/2014/main" id="{0806B0FA-B5CF-90D8-7399-BA7A460AB107}"/>
              </a:ext>
            </a:extLst>
          </p:cNvPr>
          <p:cNvSpPr txBox="1">
            <a:spLocks/>
          </p:cNvSpPr>
          <p:nvPr/>
        </p:nvSpPr>
        <p:spPr>
          <a:xfrm>
            <a:off x="560793" y="7084837"/>
            <a:ext cx="3713783"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s-ES" sz="900" b="1" i="1" dirty="0">
                <a:solidFill>
                  <a:schemeClr val="bg1"/>
                </a:solidFill>
                <a:cs typeface="Times New Roman" panose="02020603050405020304" pitchFamily="18" charset="0"/>
              </a:rPr>
              <a:t>Hanna Larsen, experta en igualdad, Dinamarca</a:t>
            </a:r>
            <a:endParaRPr lang="en-LB" sz="900" b="1" i="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461357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3720574"/>
            <a:ext cx="641119" cy="809629"/>
          </a:xfrm>
        </p:spPr>
        <p:txBody>
          <a:bodyPr/>
          <a:lstStyle/>
          <a:p>
            <a:pPr algn="ctr"/>
            <a:r>
              <a:rPr lang="en-US" sz="3200" dirty="0"/>
              <a:t>1</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42</a:t>
            </a:fld>
            <a:endParaRPr lang="en-US" dirty="0"/>
          </a:p>
        </p:txBody>
      </p:sp>
      <p:sp>
        <p:nvSpPr>
          <p:cNvPr id="13" name="Text Placeholder 12">
            <a:extLst>
              <a:ext uri="{FF2B5EF4-FFF2-40B4-BE49-F238E27FC236}">
                <a16:creationId xmlns:a16="http://schemas.microsoft.com/office/drawing/2014/main" id="{CA631473-A371-1341-BB0A-4FA525B5ACD7}"/>
              </a:ext>
            </a:extLst>
          </p:cNvPr>
          <p:cNvSpPr>
            <a:spLocks noGrp="1"/>
          </p:cNvSpPr>
          <p:nvPr>
            <p:ph type="body" sz="quarter" idx="50"/>
          </p:nvPr>
        </p:nvSpPr>
        <p:spPr/>
        <p:txBody>
          <a:bodyPr/>
          <a:lstStyle/>
          <a:p>
            <a:r>
              <a:rPr lang="en-US" sz="2200" b="1" dirty="0">
                <a:solidFill>
                  <a:srgbClr val="EF8D5B"/>
                </a:solidFill>
                <a:cs typeface="Poppins SemiBold" pitchFamily="2" charset="77"/>
              </a:rPr>
              <a:t>2.2.2 </a:t>
            </a:r>
            <a:r>
              <a:rPr lang="es-ES" sz="2200" b="1" dirty="0">
                <a:solidFill>
                  <a:srgbClr val="EF8D5B"/>
                </a:solidFill>
                <a:cs typeface="Poppins SemiBold" pitchFamily="2" charset="77"/>
              </a:rPr>
              <a:t>Inversión en las personas y la cultura</a:t>
            </a:r>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4045905"/>
            <a:ext cx="2524189" cy="5055563"/>
          </a:xfrm>
        </p:spPr>
        <p:txBody>
          <a:bodyPr anchor="t">
            <a:normAutofit/>
          </a:bodyPr>
          <a:lstStyle/>
          <a:p>
            <a:r>
              <a:rPr lang="es-ES" dirty="0"/>
              <a:t>Condiciones laborales</a:t>
            </a:r>
          </a:p>
          <a:p>
            <a:r>
              <a:rPr lang="es-ES" dirty="0"/>
              <a:t>Trayectorias profesionales transparentes</a:t>
            </a:r>
          </a:p>
          <a:p>
            <a:r>
              <a:rPr lang="es-ES" dirty="0"/>
              <a:t>Formación y educación</a:t>
            </a:r>
          </a:p>
          <a:p>
            <a:r>
              <a:rPr lang="es-ES" dirty="0"/>
              <a:t>Condiciones de trabajo flexibles </a:t>
            </a:r>
          </a:p>
          <a:p>
            <a:r>
              <a:rPr lang="es-ES" dirty="0"/>
              <a:t>Pruebas de género (contratación y prácticas laborales) ROI</a:t>
            </a:r>
          </a:p>
          <a:p>
            <a:r>
              <a:rPr lang="es-ES" dirty="0"/>
              <a:t>Prácticas de contratación</a:t>
            </a:r>
          </a:p>
          <a:p>
            <a:r>
              <a:rPr lang="es-ES" dirty="0"/>
              <a:t>Políticas de retención</a:t>
            </a:r>
          </a:p>
          <a:p>
            <a:r>
              <a:rPr lang="es-ES" dirty="0"/>
              <a:t>Planificación de la sucesión</a:t>
            </a:r>
          </a:p>
          <a:p>
            <a:r>
              <a:rPr lang="es-ES" dirty="0"/>
              <a:t>Modelos y defensores de la diversidad</a:t>
            </a:r>
            <a:endParaRPr lang="en-US" dirty="0"/>
          </a:p>
        </p:txBody>
      </p:sp>
      <p:sp>
        <p:nvSpPr>
          <p:cNvPr id="3" name="Text Placeholder 2">
            <a:extLst>
              <a:ext uri="{FF2B5EF4-FFF2-40B4-BE49-F238E27FC236}">
                <a16:creationId xmlns:a16="http://schemas.microsoft.com/office/drawing/2014/main" id="{20A0DFA4-AA39-C2EB-57CB-5E075F4EECF1}"/>
              </a:ext>
            </a:extLst>
          </p:cNvPr>
          <p:cNvSpPr>
            <a:spLocks noGrp="1"/>
          </p:cNvSpPr>
          <p:nvPr>
            <p:ph type="body" sz="quarter" idx="58"/>
          </p:nvPr>
        </p:nvSpPr>
        <p:spPr>
          <a:xfrm>
            <a:off x="4432827" y="1695730"/>
            <a:ext cx="2389093" cy="993051"/>
          </a:xfrm>
        </p:spPr>
        <p:txBody>
          <a:bodyPr/>
          <a:lstStyle/>
          <a:p>
            <a:r>
              <a:rPr lang="es-ES" dirty="0"/>
              <a:t>La tarea de atraer nuevos talentos en el sector de la construcción es grande, y aún mayor la de las mujeres.  Sin embargo, las empresas necesitan ir por delante de sus competidores a la hora de atraer y retener a los mejores talentos. Por ello, el sector debe adaptarse y ser más flexible para abrir el campo de juego a las mujeres y a otros grupos minoritarios. Esto incluye:</a:t>
            </a:r>
            <a:endParaRPr lang="en-GB" dirty="0"/>
          </a:p>
        </p:txBody>
      </p:sp>
      <p:sp>
        <p:nvSpPr>
          <p:cNvPr id="2" name="Freeform 1">
            <a:extLst>
              <a:ext uri="{FF2B5EF4-FFF2-40B4-BE49-F238E27FC236}">
                <a16:creationId xmlns:a16="http://schemas.microsoft.com/office/drawing/2014/main" id="{134CBC25-994F-F422-BF5E-888C0E7C30D5}"/>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8">
            <a:extLst>
              <a:ext uri="{FF2B5EF4-FFF2-40B4-BE49-F238E27FC236}">
                <a16:creationId xmlns:a16="http://schemas.microsoft.com/office/drawing/2014/main" id="{321B3C14-07A6-20D4-602E-824C965188F4}"/>
              </a:ext>
            </a:extLst>
          </p:cNvPr>
          <p:cNvSpPr txBox="1">
            <a:spLocks/>
          </p:cNvSpPr>
          <p:nvPr/>
        </p:nvSpPr>
        <p:spPr>
          <a:xfrm>
            <a:off x="3502790" y="423492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2</a:t>
            </a:r>
          </a:p>
        </p:txBody>
      </p:sp>
      <p:sp>
        <p:nvSpPr>
          <p:cNvPr id="28" name="Text Placeholder 8">
            <a:extLst>
              <a:ext uri="{FF2B5EF4-FFF2-40B4-BE49-F238E27FC236}">
                <a16:creationId xmlns:a16="http://schemas.microsoft.com/office/drawing/2014/main" id="{66DB856F-4690-63FA-97EC-F2C57F0A6350}"/>
              </a:ext>
            </a:extLst>
          </p:cNvPr>
          <p:cNvSpPr txBox="1">
            <a:spLocks/>
          </p:cNvSpPr>
          <p:nvPr/>
        </p:nvSpPr>
        <p:spPr>
          <a:xfrm>
            <a:off x="3502790" y="474927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3</a:t>
            </a:r>
          </a:p>
        </p:txBody>
      </p:sp>
      <p:sp>
        <p:nvSpPr>
          <p:cNvPr id="29" name="Text Placeholder 8">
            <a:extLst>
              <a:ext uri="{FF2B5EF4-FFF2-40B4-BE49-F238E27FC236}">
                <a16:creationId xmlns:a16="http://schemas.microsoft.com/office/drawing/2014/main" id="{F8B9B452-2194-5DF0-F4A5-938A3957DF9C}"/>
              </a:ext>
            </a:extLst>
          </p:cNvPr>
          <p:cNvSpPr txBox="1">
            <a:spLocks/>
          </p:cNvSpPr>
          <p:nvPr/>
        </p:nvSpPr>
        <p:spPr>
          <a:xfrm>
            <a:off x="3502790" y="526362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4</a:t>
            </a:r>
          </a:p>
        </p:txBody>
      </p:sp>
      <p:sp>
        <p:nvSpPr>
          <p:cNvPr id="30" name="Text Placeholder 8">
            <a:extLst>
              <a:ext uri="{FF2B5EF4-FFF2-40B4-BE49-F238E27FC236}">
                <a16:creationId xmlns:a16="http://schemas.microsoft.com/office/drawing/2014/main" id="{6138A034-1F45-20C6-1ABD-3F6A544432F9}"/>
              </a:ext>
            </a:extLst>
          </p:cNvPr>
          <p:cNvSpPr txBox="1">
            <a:spLocks/>
          </p:cNvSpPr>
          <p:nvPr/>
        </p:nvSpPr>
        <p:spPr>
          <a:xfrm>
            <a:off x="3502790" y="577797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5</a:t>
            </a:r>
          </a:p>
        </p:txBody>
      </p:sp>
      <p:sp>
        <p:nvSpPr>
          <p:cNvPr id="31" name="Text Placeholder 8">
            <a:extLst>
              <a:ext uri="{FF2B5EF4-FFF2-40B4-BE49-F238E27FC236}">
                <a16:creationId xmlns:a16="http://schemas.microsoft.com/office/drawing/2014/main" id="{5EFB8602-6E01-231A-1E84-625A1AFC40B7}"/>
              </a:ext>
            </a:extLst>
          </p:cNvPr>
          <p:cNvSpPr txBox="1">
            <a:spLocks/>
          </p:cNvSpPr>
          <p:nvPr/>
        </p:nvSpPr>
        <p:spPr>
          <a:xfrm>
            <a:off x="3502790" y="629232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6</a:t>
            </a:r>
          </a:p>
        </p:txBody>
      </p:sp>
      <p:sp>
        <p:nvSpPr>
          <p:cNvPr id="32" name="Text Placeholder 8">
            <a:extLst>
              <a:ext uri="{FF2B5EF4-FFF2-40B4-BE49-F238E27FC236}">
                <a16:creationId xmlns:a16="http://schemas.microsoft.com/office/drawing/2014/main" id="{7DD9FDDC-60E2-9868-DCCC-AEBF33DEDCA9}"/>
              </a:ext>
            </a:extLst>
          </p:cNvPr>
          <p:cNvSpPr txBox="1">
            <a:spLocks/>
          </p:cNvSpPr>
          <p:nvPr/>
        </p:nvSpPr>
        <p:spPr>
          <a:xfrm>
            <a:off x="3502790" y="680667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7</a:t>
            </a:r>
          </a:p>
        </p:txBody>
      </p:sp>
      <p:sp>
        <p:nvSpPr>
          <p:cNvPr id="33" name="Text Placeholder 8">
            <a:extLst>
              <a:ext uri="{FF2B5EF4-FFF2-40B4-BE49-F238E27FC236}">
                <a16:creationId xmlns:a16="http://schemas.microsoft.com/office/drawing/2014/main" id="{D5FE3B0D-29D9-D2BC-8788-32AE14A02048}"/>
              </a:ext>
            </a:extLst>
          </p:cNvPr>
          <p:cNvSpPr txBox="1">
            <a:spLocks/>
          </p:cNvSpPr>
          <p:nvPr/>
        </p:nvSpPr>
        <p:spPr>
          <a:xfrm>
            <a:off x="3502790" y="732102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8</a:t>
            </a:r>
          </a:p>
        </p:txBody>
      </p:sp>
      <p:sp>
        <p:nvSpPr>
          <p:cNvPr id="34" name="Text Placeholder 8">
            <a:extLst>
              <a:ext uri="{FF2B5EF4-FFF2-40B4-BE49-F238E27FC236}">
                <a16:creationId xmlns:a16="http://schemas.microsoft.com/office/drawing/2014/main" id="{FED407C9-4CC1-4C56-23F5-2F48A5C481CC}"/>
              </a:ext>
            </a:extLst>
          </p:cNvPr>
          <p:cNvSpPr txBox="1">
            <a:spLocks/>
          </p:cNvSpPr>
          <p:nvPr/>
        </p:nvSpPr>
        <p:spPr>
          <a:xfrm>
            <a:off x="3502790" y="7835376"/>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9</a:t>
            </a:r>
          </a:p>
        </p:txBody>
      </p:sp>
    </p:spTree>
    <p:extLst>
      <p:ext uri="{BB962C8B-B14F-4D97-AF65-F5344CB8AC3E}">
        <p14:creationId xmlns:p14="http://schemas.microsoft.com/office/powerpoint/2010/main" val="2771232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2113438"/>
            <a:ext cx="641119" cy="809629"/>
          </a:xfrm>
        </p:spPr>
        <p:txBody>
          <a:bodyPr/>
          <a:lstStyle/>
          <a:p>
            <a:pPr algn="ctr"/>
            <a:r>
              <a:rPr lang="en-US" sz="3200" dirty="0"/>
              <a:t>1</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43</a:t>
            </a:fld>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2364338"/>
            <a:ext cx="2673153" cy="5055563"/>
          </a:xfrm>
        </p:spPr>
        <p:txBody>
          <a:bodyPr anchor="t">
            <a:normAutofit/>
          </a:bodyPr>
          <a:lstStyle/>
          <a:p>
            <a:pPr lvl="0" algn="just" rtl="0">
              <a:tabLst>
                <a:tab pos="450215" algn="l"/>
              </a:tabLst>
            </a:pPr>
            <a:r>
              <a:rPr lang="es-ES" dirty="0"/>
              <a:t>Trabajo compartido </a:t>
            </a:r>
          </a:p>
          <a:p>
            <a:pPr lvl="0" algn="just" rtl="0">
              <a:tabLst>
                <a:tab pos="450215" algn="l"/>
              </a:tabLst>
            </a:pPr>
            <a:r>
              <a:rPr lang="es-ES" dirty="0"/>
              <a:t>Tolerancia cero con el acoso en el lugar de trabajo.</a:t>
            </a:r>
          </a:p>
          <a:p>
            <a:pPr lvl="0" algn="just" rtl="0">
              <a:tabLst>
                <a:tab pos="450215" algn="l"/>
              </a:tabLst>
            </a:pPr>
            <a:r>
              <a:rPr lang="es-ES" dirty="0"/>
              <a:t>Transparencia en los procesos de promoción.</a:t>
            </a:r>
          </a:p>
          <a:p>
            <a:pPr lvl="0" algn="just" rtl="0">
              <a:tabLst>
                <a:tab pos="450215" algn="l"/>
              </a:tabLst>
            </a:pPr>
            <a:r>
              <a:rPr lang="es-ES" dirty="0"/>
              <a:t>Revisar los itinerarios profesionales.</a:t>
            </a:r>
          </a:p>
          <a:p>
            <a:pPr lvl="0" algn="just" rtl="0">
              <a:tabLst>
                <a:tab pos="450215" algn="l"/>
              </a:tabLst>
            </a:pPr>
            <a:r>
              <a:rPr lang="es-ES" dirty="0"/>
              <a:t>Apoyar las prácticas de permiso parental para todos los empleados.</a:t>
            </a:r>
          </a:p>
          <a:p>
            <a:pPr lvl="0" algn="just" rtl="0">
              <a:tabLst>
                <a:tab pos="450215" algn="l"/>
              </a:tabLst>
            </a:pPr>
            <a:r>
              <a:rPr lang="es-ES" dirty="0"/>
              <a:t>Mayor flexibilidad en el lugar de trabajo.</a:t>
            </a:r>
            <a:endParaRPr lang="en-LB" dirty="0"/>
          </a:p>
        </p:txBody>
      </p:sp>
      <p:sp>
        <p:nvSpPr>
          <p:cNvPr id="3" name="Text Placeholder 2">
            <a:extLst>
              <a:ext uri="{FF2B5EF4-FFF2-40B4-BE49-F238E27FC236}">
                <a16:creationId xmlns:a16="http://schemas.microsoft.com/office/drawing/2014/main" id="{20A0DFA4-AA39-C2EB-57CB-5E075F4EECF1}"/>
              </a:ext>
            </a:extLst>
          </p:cNvPr>
          <p:cNvSpPr>
            <a:spLocks noGrp="1"/>
          </p:cNvSpPr>
          <p:nvPr>
            <p:ph type="body" sz="quarter" idx="58"/>
          </p:nvPr>
        </p:nvSpPr>
        <p:spPr>
          <a:xfrm>
            <a:off x="4432827" y="563206"/>
            <a:ext cx="2389093" cy="993051"/>
          </a:xfrm>
        </p:spPr>
        <p:txBody>
          <a:bodyPr/>
          <a:lstStyle/>
          <a:p>
            <a:r>
              <a:rPr lang="es-ES" sz="1100" dirty="0">
                <a:effectLst/>
                <a:ea typeface="Calibri" panose="020F0502020204030204" pitchFamily="34" charset="0"/>
              </a:rPr>
              <a:t>Es preciso abordar la conciliación de la vida laboral y familiar, y cualquier nueva iniciativa tiene el poder de ser transformadora para todo el sector.  Nuestra investigación pone de relieve las áreas en las que las empresas pueden demostrar su compromiso con la progresión y la retención de las mujeres mediante la introducción y adopción de iniciativas como: :</a:t>
            </a:r>
            <a:endParaRPr lang="en-GB" dirty="0"/>
          </a:p>
        </p:txBody>
      </p:sp>
      <p:sp>
        <p:nvSpPr>
          <p:cNvPr id="27" name="Text Placeholder 8">
            <a:extLst>
              <a:ext uri="{FF2B5EF4-FFF2-40B4-BE49-F238E27FC236}">
                <a16:creationId xmlns:a16="http://schemas.microsoft.com/office/drawing/2014/main" id="{321B3C14-07A6-20D4-602E-824C965188F4}"/>
              </a:ext>
            </a:extLst>
          </p:cNvPr>
          <p:cNvSpPr txBox="1">
            <a:spLocks/>
          </p:cNvSpPr>
          <p:nvPr/>
        </p:nvSpPr>
        <p:spPr>
          <a:xfrm>
            <a:off x="3502790" y="2702603"/>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2</a:t>
            </a:r>
          </a:p>
        </p:txBody>
      </p:sp>
      <p:sp>
        <p:nvSpPr>
          <p:cNvPr id="28" name="Text Placeholder 8">
            <a:extLst>
              <a:ext uri="{FF2B5EF4-FFF2-40B4-BE49-F238E27FC236}">
                <a16:creationId xmlns:a16="http://schemas.microsoft.com/office/drawing/2014/main" id="{66DB856F-4690-63FA-97EC-F2C57F0A6350}"/>
              </a:ext>
            </a:extLst>
          </p:cNvPr>
          <p:cNvSpPr txBox="1">
            <a:spLocks/>
          </p:cNvSpPr>
          <p:nvPr/>
        </p:nvSpPr>
        <p:spPr>
          <a:xfrm>
            <a:off x="3502790" y="3291768"/>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3</a:t>
            </a:r>
          </a:p>
        </p:txBody>
      </p:sp>
      <p:sp>
        <p:nvSpPr>
          <p:cNvPr id="29" name="Text Placeholder 8">
            <a:extLst>
              <a:ext uri="{FF2B5EF4-FFF2-40B4-BE49-F238E27FC236}">
                <a16:creationId xmlns:a16="http://schemas.microsoft.com/office/drawing/2014/main" id="{F8B9B452-2194-5DF0-F4A5-938A3957DF9C}"/>
              </a:ext>
            </a:extLst>
          </p:cNvPr>
          <p:cNvSpPr txBox="1">
            <a:spLocks/>
          </p:cNvSpPr>
          <p:nvPr/>
        </p:nvSpPr>
        <p:spPr>
          <a:xfrm>
            <a:off x="3502790" y="3880933"/>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4</a:t>
            </a:r>
          </a:p>
        </p:txBody>
      </p:sp>
      <p:sp>
        <p:nvSpPr>
          <p:cNvPr id="30" name="Text Placeholder 8">
            <a:extLst>
              <a:ext uri="{FF2B5EF4-FFF2-40B4-BE49-F238E27FC236}">
                <a16:creationId xmlns:a16="http://schemas.microsoft.com/office/drawing/2014/main" id="{6138A034-1F45-20C6-1ABD-3F6A544432F9}"/>
              </a:ext>
            </a:extLst>
          </p:cNvPr>
          <p:cNvSpPr txBox="1">
            <a:spLocks/>
          </p:cNvSpPr>
          <p:nvPr/>
        </p:nvSpPr>
        <p:spPr>
          <a:xfrm>
            <a:off x="3502790" y="4470098"/>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5</a:t>
            </a:r>
          </a:p>
        </p:txBody>
      </p:sp>
      <p:sp>
        <p:nvSpPr>
          <p:cNvPr id="31" name="Text Placeholder 8">
            <a:extLst>
              <a:ext uri="{FF2B5EF4-FFF2-40B4-BE49-F238E27FC236}">
                <a16:creationId xmlns:a16="http://schemas.microsoft.com/office/drawing/2014/main" id="{5EFB8602-6E01-231A-1E84-625A1AFC40B7}"/>
              </a:ext>
            </a:extLst>
          </p:cNvPr>
          <p:cNvSpPr txBox="1">
            <a:spLocks/>
          </p:cNvSpPr>
          <p:nvPr/>
        </p:nvSpPr>
        <p:spPr>
          <a:xfrm>
            <a:off x="3502790" y="5059265"/>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6</a:t>
            </a:r>
          </a:p>
        </p:txBody>
      </p:sp>
      <p:sp>
        <p:nvSpPr>
          <p:cNvPr id="7" name="Text Placeholder 2">
            <a:extLst>
              <a:ext uri="{FF2B5EF4-FFF2-40B4-BE49-F238E27FC236}">
                <a16:creationId xmlns:a16="http://schemas.microsoft.com/office/drawing/2014/main" id="{53299ED2-54C6-7356-10E2-F65983DEDA60}"/>
              </a:ext>
            </a:extLst>
          </p:cNvPr>
          <p:cNvSpPr txBox="1">
            <a:spLocks/>
          </p:cNvSpPr>
          <p:nvPr/>
        </p:nvSpPr>
        <p:spPr>
          <a:xfrm>
            <a:off x="4432827" y="5925883"/>
            <a:ext cx="2389093" cy="993051"/>
          </a:xfrm>
          <a:prstGeom prst="rect">
            <a:avLst/>
          </a:prstGeom>
        </p:spPr>
        <p:txBody>
          <a:bodyPr>
            <a:noAutofit/>
          </a:bodyPr>
          <a:lstStyle>
            <a:lvl1pPr marL="0" indent="0" algn="just" defTabSz="2072941" rtl="0" eaLnBrk="1" latinLnBrk="0" hangingPunct="1">
              <a:lnSpc>
                <a:spcPct val="100000"/>
              </a:lnSpc>
              <a:spcBef>
                <a:spcPts val="2267"/>
              </a:spcBef>
              <a:buFont typeface="Arial" panose="020B0604020202020204" pitchFamily="34" charset="0"/>
              <a:buNone/>
              <a:defRPr lang="en-US" sz="1200" b="0" i="0" kern="1200" smtClean="0">
                <a:solidFill>
                  <a:srgbClr val="000000"/>
                </a:solidFill>
                <a:effectLst/>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IE" sz="1100" b="1" dirty="0" err="1">
                <a:solidFill>
                  <a:srgbClr val="EF8D5B"/>
                </a:solidFill>
                <a:ea typeface="Calibri" panose="020F0502020204030204" pitchFamily="34" charset="0"/>
              </a:rPr>
              <a:t>Avanzar</a:t>
            </a:r>
            <a:r>
              <a:rPr lang="en-IE" sz="1100" b="1" dirty="0">
                <a:solidFill>
                  <a:srgbClr val="EF8D5B"/>
                </a:solidFill>
                <a:ea typeface="Calibri" panose="020F0502020204030204" pitchFamily="34" charset="0"/>
              </a:rPr>
              <a:t> y </a:t>
            </a:r>
            <a:r>
              <a:rPr lang="en-IE" sz="1100" b="1" dirty="0" err="1">
                <a:solidFill>
                  <a:srgbClr val="EF8D5B"/>
                </a:solidFill>
                <a:ea typeface="Calibri" panose="020F0502020204030204" pitchFamily="34" charset="0"/>
              </a:rPr>
              <a:t>retener</a:t>
            </a:r>
            <a:endParaRPr lang="en-IE" sz="1100" b="1" dirty="0">
              <a:solidFill>
                <a:srgbClr val="EF8D5B"/>
              </a:solidFill>
              <a:ea typeface="Calibri" panose="020F0502020204030204" pitchFamily="34" charset="0"/>
            </a:endParaRPr>
          </a:p>
          <a:p>
            <a:pPr>
              <a:spcBef>
                <a:spcPts val="0"/>
              </a:spcBef>
            </a:pPr>
            <a:endParaRPr lang="en-IE" sz="1100" b="1" dirty="0">
              <a:solidFill>
                <a:srgbClr val="EF8D5B"/>
              </a:solidFill>
              <a:ea typeface="Calibri" panose="020F0502020204030204" pitchFamily="34" charset="0"/>
            </a:endParaRPr>
          </a:p>
          <a:p>
            <a:pPr>
              <a:spcBef>
                <a:spcPts val="0"/>
              </a:spcBef>
            </a:pPr>
            <a:r>
              <a:rPr lang="es-ES" sz="1100" dirty="0">
                <a:ea typeface="Calibri" panose="020F0502020204030204" pitchFamily="34" charset="0"/>
              </a:rPr>
              <a:t>Lamentablemente, la investigación muestra que un elevado número de mujeres abandonan su carrera profesional en la construcción al cabo de pocos años. Esto puede deberse a muchas razones, pero sobre todo a las diferencias salariales entre hombres y mujeres, la falta de oportunidades y la discriminación. A medida que la innovación impulsa el cambio, la construcción se está convirtiendo cada vez menos en trabajo manual, oficinas de obra frías y "botas embarradas", y más en métodos modernos de construcción fuera de la obra y procesos digitales que pueden resultar más atractivos para las mujeres. La obra se está convirtiendo en un entorno más seguro en el que no es necesaria la fuerza manual para montar un edificio.  Las mujeres pueden desempeñar un papel muy importante durante todo el ciclo de vida del proyecto.</a:t>
            </a:r>
            <a:endParaRPr lang="en-IE" sz="1100" dirty="0">
              <a:ea typeface="Calibri" panose="020F0502020204030204" pitchFamily="34" charset="0"/>
            </a:endParaRPr>
          </a:p>
        </p:txBody>
      </p:sp>
      <p:sp>
        <p:nvSpPr>
          <p:cNvPr id="8" name="Freeform 7">
            <a:extLst>
              <a:ext uri="{FF2B5EF4-FFF2-40B4-BE49-F238E27FC236}">
                <a16:creationId xmlns:a16="http://schemas.microsoft.com/office/drawing/2014/main" id="{81CF1DA2-4796-D9AF-A026-FB2034BC1508}"/>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68753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40A02A4-5AC2-8863-CC8F-297088BAACA9}"/>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64104" y="472749"/>
            <a:ext cx="6496308" cy="9245409"/>
          </a:xfrm>
        </p:spPr>
      </p:pic>
      <p:sp>
        <p:nvSpPr>
          <p:cNvPr id="13" name="Freeform 12">
            <a:extLst>
              <a:ext uri="{FF2B5EF4-FFF2-40B4-BE49-F238E27FC236}">
                <a16:creationId xmlns:a16="http://schemas.microsoft.com/office/drawing/2014/main" id="{07FEA14D-92FF-B928-E73D-20D465B380BE}"/>
              </a:ext>
            </a:extLst>
          </p:cNvPr>
          <p:cNvSpPr/>
          <p:nvPr/>
        </p:nvSpPr>
        <p:spPr>
          <a:xfrm>
            <a:off x="464104" y="460530"/>
            <a:ext cx="6496308" cy="9245409"/>
          </a:xfrm>
          <a:custGeom>
            <a:avLst/>
            <a:gdLst>
              <a:gd name="connsiteX0" fmla="*/ 0 w 6496308"/>
              <a:gd name="connsiteY0" fmla="*/ 0 h 9245409"/>
              <a:gd name="connsiteX1" fmla="*/ 6496308 w 6496308"/>
              <a:gd name="connsiteY1" fmla="*/ 0 h 9245409"/>
              <a:gd name="connsiteX2" fmla="*/ 6496308 w 6496308"/>
              <a:gd name="connsiteY2" fmla="*/ 9245409 h 9245409"/>
              <a:gd name="connsiteX3" fmla="*/ 0 w 6496308"/>
              <a:gd name="connsiteY3" fmla="*/ 9245409 h 9245409"/>
              <a:gd name="connsiteX4" fmla="*/ 0 w 6496308"/>
              <a:gd name="connsiteY4" fmla="*/ 4495778 h 9245409"/>
              <a:gd name="connsiteX5" fmla="*/ 3605871 w 6496308"/>
              <a:gd name="connsiteY5" fmla="*/ 4495778 h 9245409"/>
              <a:gd name="connsiteX6" fmla="*/ 3605871 w 6496308"/>
              <a:gd name="connsiteY6" fmla="*/ 804893 h 9245409"/>
              <a:gd name="connsiteX7" fmla="*/ 0 w 6496308"/>
              <a:gd name="connsiteY7" fmla="*/ 804893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6308" h="9245409">
                <a:moveTo>
                  <a:pt x="0" y="0"/>
                </a:moveTo>
                <a:lnTo>
                  <a:pt x="6496308" y="0"/>
                </a:lnTo>
                <a:lnTo>
                  <a:pt x="6496308" y="9245409"/>
                </a:lnTo>
                <a:lnTo>
                  <a:pt x="0" y="9245409"/>
                </a:lnTo>
                <a:lnTo>
                  <a:pt x="0" y="4495778"/>
                </a:lnTo>
                <a:lnTo>
                  <a:pt x="3605871" y="4495778"/>
                </a:lnTo>
                <a:lnTo>
                  <a:pt x="3605871" y="804893"/>
                </a:lnTo>
                <a:lnTo>
                  <a:pt x="0" y="804893"/>
                </a:lnTo>
                <a:close/>
              </a:path>
            </a:pathLst>
          </a:cu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Rectangle 1">
            <a:extLst>
              <a:ext uri="{FF2B5EF4-FFF2-40B4-BE49-F238E27FC236}">
                <a16:creationId xmlns:a16="http://schemas.microsoft.com/office/drawing/2014/main" id="{45DBF072-EEAF-F8D9-EBBC-BA3CB33B2A99}"/>
              </a:ext>
            </a:extLst>
          </p:cNvPr>
          <p:cNvSpPr/>
          <p:nvPr/>
        </p:nvSpPr>
        <p:spPr>
          <a:xfrm>
            <a:off x="0" y="1277643"/>
            <a:ext cx="4188275" cy="6494758"/>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44</a:t>
            </a:fld>
            <a:endParaRPr lang="en-US" dirty="0"/>
          </a:p>
        </p:txBody>
      </p:sp>
      <p:sp>
        <p:nvSpPr>
          <p:cNvPr id="7" name="Text Placeholder 6">
            <a:extLst>
              <a:ext uri="{FF2B5EF4-FFF2-40B4-BE49-F238E27FC236}">
                <a16:creationId xmlns:a16="http://schemas.microsoft.com/office/drawing/2014/main" id="{E7F1F083-7EA0-F23C-937D-B4CDFD8ED40A}"/>
              </a:ext>
            </a:extLst>
          </p:cNvPr>
          <p:cNvSpPr>
            <a:spLocks noGrp="1"/>
          </p:cNvSpPr>
          <p:nvPr>
            <p:ph type="body" sz="quarter" idx="13"/>
          </p:nvPr>
        </p:nvSpPr>
        <p:spPr>
          <a:xfrm>
            <a:off x="293556" y="757270"/>
            <a:ext cx="3418702" cy="2586284"/>
          </a:xfrm>
        </p:spPr>
        <p:txBody>
          <a:bodyPr>
            <a:normAutofit/>
          </a:bodyPr>
          <a:lstStyle/>
          <a:p>
            <a:pPr algn="l"/>
            <a:r>
              <a:rPr lang="en-GB" sz="2200" b="1" dirty="0">
                <a:solidFill>
                  <a:schemeClr val="bg1"/>
                </a:solidFill>
              </a:rPr>
              <a:t>2.2.3 </a:t>
            </a:r>
            <a:r>
              <a:rPr lang="en-GB" sz="2200" b="1" dirty="0" err="1">
                <a:solidFill>
                  <a:schemeClr val="bg1"/>
                </a:solidFill>
              </a:rPr>
              <a:t>Digitalización</a:t>
            </a:r>
            <a:r>
              <a:rPr lang="en-GB" sz="2200" b="1" dirty="0">
                <a:solidFill>
                  <a:schemeClr val="bg1"/>
                </a:solidFill>
              </a:rPr>
              <a:t> y </a:t>
            </a:r>
            <a:r>
              <a:rPr lang="en-GB" sz="2200" b="1" dirty="0" err="1">
                <a:solidFill>
                  <a:schemeClr val="bg1"/>
                </a:solidFill>
              </a:rPr>
              <a:t>nuevas</a:t>
            </a:r>
            <a:r>
              <a:rPr lang="en-GB" sz="2200" b="1" dirty="0">
                <a:solidFill>
                  <a:schemeClr val="bg1"/>
                </a:solidFill>
              </a:rPr>
              <a:t> </a:t>
            </a:r>
            <a:r>
              <a:rPr lang="en-GB" sz="2200" b="1" dirty="0" err="1">
                <a:solidFill>
                  <a:schemeClr val="bg1"/>
                </a:solidFill>
              </a:rPr>
              <a:t>tecnologías</a:t>
            </a:r>
            <a:endParaRPr lang="en-GB" sz="2200" b="1" dirty="0">
              <a:solidFill>
                <a:schemeClr val="bg1"/>
              </a:solidFill>
            </a:endParaRPr>
          </a:p>
          <a:p>
            <a:pPr algn="l"/>
            <a:endParaRPr lang="en-GB" sz="2200" b="1" dirty="0">
              <a:solidFill>
                <a:schemeClr val="bg1"/>
              </a:solidFill>
            </a:endParaRPr>
          </a:p>
          <a:p>
            <a:pPr algn="l"/>
            <a:endParaRPr lang="en-GB" sz="2200" b="1" dirty="0">
              <a:solidFill>
                <a:schemeClr val="bg1"/>
              </a:solidFill>
            </a:endParaRPr>
          </a:p>
        </p:txBody>
      </p:sp>
      <p:sp>
        <p:nvSpPr>
          <p:cNvPr id="3" name="Text Placeholder 9">
            <a:extLst>
              <a:ext uri="{FF2B5EF4-FFF2-40B4-BE49-F238E27FC236}">
                <a16:creationId xmlns:a16="http://schemas.microsoft.com/office/drawing/2014/main" id="{5F1608C6-274C-995A-B26A-099FFBC4FA12}"/>
              </a:ext>
            </a:extLst>
          </p:cNvPr>
          <p:cNvSpPr txBox="1">
            <a:spLocks/>
          </p:cNvSpPr>
          <p:nvPr/>
        </p:nvSpPr>
        <p:spPr>
          <a:xfrm>
            <a:off x="515708" y="2292105"/>
            <a:ext cx="3303720" cy="108316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just">
              <a:spcBef>
                <a:spcPts val="0"/>
              </a:spcBef>
              <a:buNone/>
              <a:tabLst>
                <a:tab pos="450215" algn="l"/>
              </a:tabLst>
            </a:pPr>
            <a:r>
              <a:rPr lang="es-ES" sz="1100" dirty="0">
                <a:latin typeface="Calibri" panose="020F0502020204030204" pitchFamily="34" charset="0"/>
                <a:cs typeface="Calibri" panose="020F0502020204030204" pitchFamily="34" charset="0"/>
              </a:rPr>
              <a:t>La digitalización del sector de la construcción requiere nuevas competencias y formas diferentes de resolver problemas, lo que en última instancia abre más oportunidades para las mujeres.</a:t>
            </a:r>
          </a:p>
          <a:p>
            <a:pPr marL="0" indent="0" algn="just">
              <a:spcBef>
                <a:spcPts val="0"/>
              </a:spcBef>
              <a:buNone/>
              <a:tabLst>
                <a:tab pos="450215" algn="l"/>
              </a:tabLst>
            </a:pPr>
            <a:r>
              <a:rPr lang="es-ES" sz="1100" dirty="0">
                <a:latin typeface="Calibri" panose="020F0502020204030204" pitchFamily="34" charset="0"/>
                <a:cs typeface="Calibri" panose="020F0502020204030204" pitchFamily="34" charset="0"/>
              </a:rPr>
              <a:t> </a:t>
            </a:r>
          </a:p>
          <a:p>
            <a:pPr marL="0" indent="0" algn="just">
              <a:spcBef>
                <a:spcPts val="0"/>
              </a:spcBef>
              <a:buNone/>
              <a:tabLst>
                <a:tab pos="450215" algn="l"/>
              </a:tabLst>
            </a:pPr>
            <a:r>
              <a:rPr lang="es-ES" sz="1100" dirty="0">
                <a:latin typeface="Calibri" panose="020F0502020204030204" pitchFamily="34" charset="0"/>
                <a:cs typeface="Calibri" panose="020F0502020204030204" pitchFamily="34" charset="0"/>
              </a:rPr>
              <a:t>La utilización de la tecnología abre oportunidades de trabajo más flexibles. La digitalización va más allá del trabajo flexible e introduce oportunidades laborales completamente nuevas. Los trabajadores del sector de la construcción necesitarán conocimientos técnicos, experiencia digital y una serie de nuevas competencias en las que antes no invertían. Esto representa una gran oportunidad para aumentar la diversidad de género y abrir nuevas vías de progresión para las mujeres.</a:t>
            </a:r>
          </a:p>
          <a:p>
            <a:pPr marL="0" indent="0" algn="just">
              <a:spcBef>
                <a:spcPts val="0"/>
              </a:spcBef>
              <a:buNone/>
              <a:tabLst>
                <a:tab pos="450215" algn="l"/>
              </a:tabLst>
            </a:pPr>
            <a:r>
              <a:rPr lang="es-ES" sz="1100" dirty="0">
                <a:latin typeface="Calibri" panose="020F0502020204030204" pitchFamily="34" charset="0"/>
                <a:cs typeface="Calibri" panose="020F0502020204030204" pitchFamily="34" charset="0"/>
              </a:rPr>
              <a:t> </a:t>
            </a:r>
          </a:p>
          <a:p>
            <a:pPr marL="0" indent="0" algn="just">
              <a:spcBef>
                <a:spcPts val="0"/>
              </a:spcBef>
              <a:buNone/>
              <a:tabLst>
                <a:tab pos="450215" algn="l"/>
              </a:tabLst>
            </a:pPr>
            <a:r>
              <a:rPr lang="es-ES" sz="1100" dirty="0">
                <a:latin typeface="Calibri" panose="020F0502020204030204" pitchFamily="34" charset="0"/>
                <a:cs typeface="Calibri" panose="020F0502020204030204" pitchFamily="34" charset="0"/>
              </a:rPr>
              <a:t>La tecnología también fomenta nuevas formas de comunicación. Hoy en día, es posible aprender virtualmente de diferentes personas en diferentes lugares. Al amplificar las voces de las mujeres en la construcción a través de programas de tutoría, comunicaciones con los empleados y redes sociales, se eleva el perfil de las mujeres en el sector. Esto, a su vez, ayuda a educar a los trabajadores sobre la experiencia vivida por las mujeres en el sector, lo que fomenta la empatía y hace evolucionar actitudes anticuadas. Pero también muestra a otras mujeres que es posible desempeñar un papel emocionante y progresista en la construcción, lo que ayuda a atraer más talento.</a:t>
            </a:r>
            <a:endParaRPr lang="en-IE"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7508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1901929-E798-AAD4-6D10-FE7FEF738A37}"/>
              </a:ext>
            </a:extLst>
          </p:cNvPr>
          <p:cNvSpPr/>
          <p:nvPr/>
        </p:nvSpPr>
        <p:spPr>
          <a:xfrm flipV="1">
            <a:off x="-1" y="1800159"/>
            <a:ext cx="7559675" cy="3192754"/>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a:xfrm>
            <a:off x="662170" y="1178283"/>
            <a:ext cx="6403112" cy="2314214"/>
          </a:xfrm>
        </p:spPr>
        <p:txBody>
          <a:bodyPr>
            <a:noAutofit/>
          </a:bodyPr>
          <a:lstStyle/>
          <a:p>
            <a:r>
              <a:rPr lang="es-ES" dirty="0">
                <a:effectLst/>
                <a:ea typeface="Calibri" panose="020F0502020204030204" pitchFamily="34" charset="0"/>
              </a:rPr>
              <a:t>"De repente, con la digitalización, hay muchas más funciones. Hay muchos más avances tecnológicos que debemos tener en cuenta y que podemos utilizar en la ejecución de proyectos. Creo que las funciones han crecido enormemente, lo que da más oportunidades a la gente y nos reta a nosotros y a las empresas a trabajar y pensar de forma innovadora, lo cual es genial".</a:t>
            </a:r>
          </a:p>
          <a:p>
            <a:r>
              <a:rPr lang="es-ES" dirty="0">
                <a:effectLst/>
                <a:ea typeface="Calibri" panose="020F0502020204030204" pitchFamily="34" charset="0"/>
              </a:rPr>
              <a:t>"De estudiar arquitectura a usar un lápiz y un trozo de papel y dibujar algo. De repente, todo gira en torno al BIM. Todo gira en torno al cuatro D. Todo gira en torno a ese aspecto. Y el lápiz y el papel ya no son tan importantes... Ha cambiado por completo nuestra forma de diseñar, construir y considerar las cosas".</a:t>
            </a:r>
            <a:endParaRPr lang="en-GB" dirty="0">
              <a:effectLst/>
              <a:ea typeface="Calibri" panose="020F0502020204030204" pitchFamily="34" charset="0"/>
            </a:endParaRPr>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45</a:t>
            </a:fld>
            <a:endParaRPr lang="en-US" dirty="0"/>
          </a:p>
        </p:txBody>
      </p:sp>
      <p:grpSp>
        <p:nvGrpSpPr>
          <p:cNvPr id="4" name="Group 3">
            <a:extLst>
              <a:ext uri="{FF2B5EF4-FFF2-40B4-BE49-F238E27FC236}">
                <a16:creationId xmlns:a16="http://schemas.microsoft.com/office/drawing/2014/main" id="{94274020-432A-2B6A-8C56-9969616D7848}"/>
              </a:ext>
            </a:extLst>
          </p:cNvPr>
          <p:cNvGrpSpPr/>
          <p:nvPr/>
        </p:nvGrpSpPr>
        <p:grpSpPr>
          <a:xfrm>
            <a:off x="5409679" y="4275320"/>
            <a:ext cx="1487826" cy="1083162"/>
            <a:chOff x="3400450" y="986392"/>
            <a:chExt cx="1487826" cy="1083162"/>
          </a:xfrm>
        </p:grpSpPr>
        <p:sp>
          <p:nvSpPr>
            <p:cNvPr id="5" name="Freeform 4">
              <a:extLst>
                <a:ext uri="{FF2B5EF4-FFF2-40B4-BE49-F238E27FC236}">
                  <a16:creationId xmlns:a16="http://schemas.microsoft.com/office/drawing/2014/main" id="{BDA6B923-F9A2-C6E0-8074-E9C93336017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C67BD1-260D-7DEA-CCF1-08227A1B559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9" name="Text Placeholder 6">
            <a:extLst>
              <a:ext uri="{FF2B5EF4-FFF2-40B4-BE49-F238E27FC236}">
                <a16:creationId xmlns:a16="http://schemas.microsoft.com/office/drawing/2014/main" id="{79B32A51-723A-7600-613F-BADFC12A4E63}"/>
              </a:ext>
            </a:extLst>
          </p:cNvPr>
          <p:cNvSpPr txBox="1">
            <a:spLocks/>
          </p:cNvSpPr>
          <p:nvPr/>
        </p:nvSpPr>
        <p:spPr>
          <a:xfrm>
            <a:off x="2249724" y="4094278"/>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R="243840" algn="ctr">
              <a:lnSpc>
                <a:spcPct val="115000"/>
              </a:lnSpc>
              <a:spcBef>
                <a:spcPts val="195"/>
              </a:spcBef>
              <a:spcAft>
                <a:spcPts val="0"/>
              </a:spcAft>
              <a:tabLst>
                <a:tab pos="450215" algn="l"/>
              </a:tabLst>
            </a:pPr>
            <a:r>
              <a:rPr lang="en-IE" sz="900" b="1" i="1" dirty="0">
                <a:solidFill>
                  <a:schemeClr val="bg1"/>
                </a:solidFill>
                <a:cs typeface="Times New Roman" panose="02020603050405020304" pitchFamily="18" charset="0"/>
              </a:rPr>
              <a:t>Jennifer Bradfield, Sisk</a:t>
            </a:r>
            <a:endParaRPr lang="en-LB" sz="900" b="1" i="1" dirty="0">
              <a:solidFill>
                <a:schemeClr val="bg1"/>
              </a:solidFill>
              <a:cs typeface="Times New Roman" panose="02020603050405020304" pitchFamily="18" charset="0"/>
            </a:endParaRPr>
          </a:p>
        </p:txBody>
      </p:sp>
      <p:sp>
        <p:nvSpPr>
          <p:cNvPr id="12" name="Text Placeholder 4">
            <a:extLst>
              <a:ext uri="{FF2B5EF4-FFF2-40B4-BE49-F238E27FC236}">
                <a16:creationId xmlns:a16="http://schemas.microsoft.com/office/drawing/2014/main" id="{DF24D42B-60F1-C1CA-5065-32C3942836AD}"/>
              </a:ext>
            </a:extLst>
          </p:cNvPr>
          <p:cNvSpPr>
            <a:spLocks noGrp="1"/>
          </p:cNvSpPr>
          <p:nvPr/>
        </p:nvSpPr>
        <p:spPr>
          <a:xfrm>
            <a:off x="3799431" y="5740668"/>
            <a:ext cx="3431800" cy="1186734"/>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"Creo que las nuevas tecnologías pueden cambiar el panorama de la participación femenina en el sector de la construcción".</a:t>
            </a:r>
            <a:endParaRPr lang="en-US" dirty="0"/>
          </a:p>
        </p:txBody>
      </p:sp>
      <p:sp>
        <p:nvSpPr>
          <p:cNvPr id="13" name="Text Placeholder 6">
            <a:extLst>
              <a:ext uri="{FF2B5EF4-FFF2-40B4-BE49-F238E27FC236}">
                <a16:creationId xmlns:a16="http://schemas.microsoft.com/office/drawing/2014/main" id="{300360E4-3962-470B-B178-3519584A54FC}"/>
              </a:ext>
            </a:extLst>
          </p:cNvPr>
          <p:cNvSpPr txBox="1">
            <a:spLocks/>
          </p:cNvSpPr>
          <p:nvPr/>
        </p:nvSpPr>
        <p:spPr>
          <a:xfrm>
            <a:off x="3886935" y="6938141"/>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s-ES"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Sławomir </a:t>
            </a:r>
            <a:r>
              <a:rPr lang="es-ES"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Rutkowski</a:t>
            </a:r>
            <a:r>
              <a:rPr lang="es-ES"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Presidente de la Asociación de Ingenieros de Transporte y Comunicaciones, Polonia</a:t>
            </a:r>
            <a:endPar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Placeholder 4">
            <a:extLst>
              <a:ext uri="{FF2B5EF4-FFF2-40B4-BE49-F238E27FC236}">
                <a16:creationId xmlns:a16="http://schemas.microsoft.com/office/drawing/2014/main" id="{A2B93A11-0151-582F-3744-664E60687CDF}"/>
              </a:ext>
            </a:extLst>
          </p:cNvPr>
          <p:cNvSpPr>
            <a:spLocks noGrp="1"/>
          </p:cNvSpPr>
          <p:nvPr/>
        </p:nvSpPr>
        <p:spPr>
          <a:xfrm>
            <a:off x="265842" y="6103364"/>
            <a:ext cx="3431800" cy="157958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000"/>
              </a:lnSpc>
            </a:pPr>
            <a:r>
              <a:rPr lang="es-ES" dirty="0"/>
              <a:t>"La digitalización y la industrialización hacen que el sector sea más atractivo.  Estos cambios en el sector deberían ser atractivos para las mujeres. La introducción de nuevos procesos o la eficiencia energética suponen nuevos puestos de trabajo que no tienen por qué estar en una obra o en un plan industrial."</a:t>
            </a:r>
            <a:endParaRPr lang="en-US" dirty="0"/>
          </a:p>
        </p:txBody>
      </p:sp>
      <p:sp>
        <p:nvSpPr>
          <p:cNvPr id="21" name="Text Placeholder 6">
            <a:extLst>
              <a:ext uri="{FF2B5EF4-FFF2-40B4-BE49-F238E27FC236}">
                <a16:creationId xmlns:a16="http://schemas.microsoft.com/office/drawing/2014/main" id="{E9C18A8E-8E67-EFAE-2455-B657F79B4BB4}"/>
              </a:ext>
            </a:extLst>
          </p:cNvPr>
          <p:cNvSpPr txBox="1">
            <a:spLocks/>
          </p:cNvSpPr>
          <p:nvPr/>
        </p:nvSpPr>
        <p:spPr>
          <a:xfrm>
            <a:off x="407403" y="8235651"/>
            <a:ext cx="3259680"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R="243840" algn="ctr">
              <a:lnSpc>
                <a:spcPct val="115000"/>
              </a:lnSpc>
              <a:spcBef>
                <a:spcPts val="195"/>
              </a:spcBef>
              <a:spcAft>
                <a:spcPts val="0"/>
              </a:spcAft>
              <a:tabLst>
                <a:tab pos="450215" algn="l"/>
              </a:tabLst>
            </a:pPr>
            <a:r>
              <a:rPr lang="en-IE" sz="900" b="1" i="1" dirty="0">
                <a:solidFill>
                  <a:srgbClr val="EF8D5B"/>
                </a:solidFill>
                <a:cs typeface="Times New Roman" panose="02020603050405020304" pitchFamily="18" charset="0"/>
              </a:rPr>
              <a:t>Carolina Roca, </a:t>
            </a:r>
            <a:r>
              <a:rPr lang="en-IE" sz="900" b="1" i="1" dirty="0" err="1">
                <a:solidFill>
                  <a:srgbClr val="EF8D5B"/>
                </a:solidFill>
                <a:cs typeface="Times New Roman" panose="02020603050405020304" pitchFamily="18" charset="0"/>
              </a:rPr>
              <a:t>España</a:t>
            </a:r>
            <a:endParaRPr lang="en-LB" sz="900" b="1" i="1" dirty="0">
              <a:solidFill>
                <a:srgbClr val="EF8D5B"/>
              </a:solidFill>
              <a:cs typeface="Times New Roman" panose="02020603050405020304" pitchFamily="18" charset="0"/>
            </a:endParaRPr>
          </a:p>
        </p:txBody>
      </p:sp>
      <p:grpSp>
        <p:nvGrpSpPr>
          <p:cNvPr id="23" name="Group 22">
            <a:extLst>
              <a:ext uri="{FF2B5EF4-FFF2-40B4-BE49-F238E27FC236}">
                <a16:creationId xmlns:a16="http://schemas.microsoft.com/office/drawing/2014/main" id="{AD3413CD-D1AE-084D-5EAD-737EDD616724}"/>
              </a:ext>
            </a:extLst>
          </p:cNvPr>
          <p:cNvGrpSpPr/>
          <p:nvPr/>
        </p:nvGrpSpPr>
        <p:grpSpPr>
          <a:xfrm>
            <a:off x="1309583" y="8861834"/>
            <a:ext cx="1487826" cy="1083162"/>
            <a:chOff x="3400450" y="986392"/>
            <a:chExt cx="1487826" cy="1083162"/>
          </a:xfrm>
        </p:grpSpPr>
        <p:sp>
          <p:nvSpPr>
            <p:cNvPr id="24" name="Freeform 23">
              <a:extLst>
                <a:ext uri="{FF2B5EF4-FFF2-40B4-BE49-F238E27FC236}">
                  <a16:creationId xmlns:a16="http://schemas.microsoft.com/office/drawing/2014/main" id="{2262F188-B24B-1505-A5E7-8BBE4C3A221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66F32F6-9CF5-1749-A889-2F48C165BD2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26" name="Text Placeholder 4">
            <a:extLst>
              <a:ext uri="{FF2B5EF4-FFF2-40B4-BE49-F238E27FC236}">
                <a16:creationId xmlns:a16="http://schemas.microsoft.com/office/drawing/2014/main" id="{D3D379B8-9702-8900-9C2B-4640EA7B2980}"/>
              </a:ext>
            </a:extLst>
          </p:cNvPr>
          <p:cNvSpPr>
            <a:spLocks noGrp="1"/>
          </p:cNvSpPr>
          <p:nvPr/>
        </p:nvSpPr>
        <p:spPr>
          <a:xfrm>
            <a:off x="3770402" y="7511412"/>
            <a:ext cx="3431800" cy="1186734"/>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"Las mujeres no deben limitarse porque piensen que no pueden tener esas aptitudes para trabajar en el sector. La construcción ya no es la tradicional que tenemos en mente. Se están abriendo muchas posibilidades relacionadas con las nuevas energías renovables, las agendas verdes y las tecnologías ."</a:t>
            </a:r>
            <a:endParaRPr lang="en-US" dirty="0"/>
          </a:p>
        </p:txBody>
      </p:sp>
      <p:sp>
        <p:nvSpPr>
          <p:cNvPr id="27" name="Text Placeholder 6">
            <a:extLst>
              <a:ext uri="{FF2B5EF4-FFF2-40B4-BE49-F238E27FC236}">
                <a16:creationId xmlns:a16="http://schemas.microsoft.com/office/drawing/2014/main" id="{98577EDB-7A1B-F37E-281B-7A428E0AC865}"/>
              </a:ext>
            </a:extLst>
          </p:cNvPr>
          <p:cNvSpPr txBox="1">
            <a:spLocks/>
          </p:cNvSpPr>
          <p:nvPr/>
        </p:nvSpPr>
        <p:spPr>
          <a:xfrm>
            <a:off x="3815374" y="10107996"/>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dirty="0">
                <a:solidFill>
                  <a:srgbClr val="EF8D5B"/>
                </a:solidFill>
                <a:cs typeface="Times New Roman" panose="02020603050405020304" pitchFamily="18" charset="0"/>
              </a:rPr>
              <a:t>Deirdre Bennet, CPO, JJ Rhatigan &amp; Co</a:t>
            </a:r>
            <a:endParaRPr lang="en-LB" sz="900" b="1" i="1" dirty="0">
              <a:solidFill>
                <a:srgbClr val="EF8D5B"/>
              </a:solidFill>
              <a:cs typeface="Times New Roman" panose="02020603050405020304" pitchFamily="18" charset="0"/>
            </a:endParaRPr>
          </a:p>
        </p:txBody>
      </p:sp>
    </p:spTree>
    <p:extLst>
      <p:ext uri="{BB962C8B-B14F-4D97-AF65-F5344CB8AC3E}">
        <p14:creationId xmlns:p14="http://schemas.microsoft.com/office/powerpoint/2010/main" val="3213340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8008CC-B4E2-63E9-CFF2-903F78494A27}"/>
              </a:ext>
            </a:extLst>
          </p:cNvPr>
          <p:cNvSpPr/>
          <p:nvPr/>
        </p:nvSpPr>
        <p:spPr>
          <a:xfrm flipV="1">
            <a:off x="0" y="557213"/>
            <a:ext cx="4127500" cy="47879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46</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1685460"/>
            <a:ext cx="3195638" cy="1812483"/>
          </a:xfrm>
          <a:prstGeom prst="rect">
            <a:avLst/>
          </a:prstGeom>
        </p:spPr>
        <p:txBody>
          <a:bodyPr/>
          <a:lstStyle/>
          <a:p>
            <a:pPr algn="just">
              <a:tabLst>
                <a:tab pos="450215" algn="l"/>
              </a:tabLst>
            </a:pPr>
            <a:r>
              <a:rPr lang="es-ES" dirty="0">
                <a:effectLst/>
                <a:ea typeface="Calibri" panose="020F0502020204030204" pitchFamily="34" charset="0"/>
              </a:rPr>
              <a:t>Cero emisiones netas es una palabra de moda, pero los países tienen la obligación de reducir sus emisiones de gases de efecto invernadero a cero emisiones netas de aquí a 2050, ya que casi el 40% de las emisiones mundiales proceden del sector de la construcción.   La construcción y la ingeniería sostenibles garantizarán que el sector se comprometa a hacer frente a los retos sociales, éticos, medioambientales y económicos a través de su práctica de la regulación y el cumplimiento y el uso eficiente de los recursos.</a:t>
            </a:r>
            <a:endParaRPr lang="en-IE" dirty="0">
              <a:effectLst/>
              <a:ea typeface="Calibri" panose="020F0502020204030204" pitchFamily="34" charset="0"/>
            </a:endParaRPr>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114800" y="557214"/>
            <a:ext cx="3444875" cy="9158286"/>
          </a:xfrm>
        </p:spPr>
      </p:pic>
      <p:sp>
        <p:nvSpPr>
          <p:cNvPr id="15" name="Rectangle 14">
            <a:extLst>
              <a:ext uri="{FF2B5EF4-FFF2-40B4-BE49-F238E27FC236}">
                <a16:creationId xmlns:a16="http://schemas.microsoft.com/office/drawing/2014/main" id="{DC3A6C3D-E4E6-F521-B46B-408C87C92654}"/>
              </a:ext>
            </a:extLst>
          </p:cNvPr>
          <p:cNvSpPr/>
          <p:nvPr/>
        </p:nvSpPr>
        <p:spPr>
          <a:xfrm>
            <a:off x="0" y="4110490"/>
            <a:ext cx="4114800" cy="5837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9925E8A-A20B-C8F1-B453-4625084F4715}"/>
              </a:ext>
            </a:extLst>
          </p:cNvPr>
          <p:cNvGrpSpPr/>
          <p:nvPr/>
        </p:nvGrpSpPr>
        <p:grpSpPr>
          <a:xfrm>
            <a:off x="1392622" y="3730789"/>
            <a:ext cx="1487826" cy="1083162"/>
            <a:chOff x="3400450" y="986392"/>
            <a:chExt cx="1487826" cy="1083162"/>
          </a:xfrm>
        </p:grpSpPr>
        <p:sp>
          <p:nvSpPr>
            <p:cNvPr id="17" name="Freeform 16">
              <a:extLst>
                <a:ext uri="{FF2B5EF4-FFF2-40B4-BE49-F238E27FC236}">
                  <a16:creationId xmlns:a16="http://schemas.microsoft.com/office/drawing/2014/main" id="{F2E69D21-D66C-6D06-A972-DD15E62DA1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AEEC899D-4DA1-0271-598C-5BDAFA1F41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9" name="Text Placeholder 4">
            <a:extLst>
              <a:ext uri="{FF2B5EF4-FFF2-40B4-BE49-F238E27FC236}">
                <a16:creationId xmlns:a16="http://schemas.microsoft.com/office/drawing/2014/main" id="{14982702-D242-1581-8727-D02208FDDF31}"/>
              </a:ext>
            </a:extLst>
          </p:cNvPr>
          <p:cNvSpPr>
            <a:spLocks noGrp="1"/>
          </p:cNvSpPr>
          <p:nvPr/>
        </p:nvSpPr>
        <p:spPr>
          <a:xfrm>
            <a:off x="493233" y="4975411"/>
            <a:ext cx="3286605" cy="148581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"La sostenibilidad puede atraer a más mujeres".</a:t>
            </a:r>
            <a:endParaRPr lang="en-US" dirty="0"/>
          </a:p>
        </p:txBody>
      </p:sp>
      <p:sp>
        <p:nvSpPr>
          <p:cNvPr id="4" name="Text Placeholder 6">
            <a:extLst>
              <a:ext uri="{FF2B5EF4-FFF2-40B4-BE49-F238E27FC236}">
                <a16:creationId xmlns:a16="http://schemas.microsoft.com/office/drawing/2014/main" id="{2FF1A1EF-139D-A2D4-2B8E-F00500A50A8F}"/>
              </a:ext>
            </a:extLst>
          </p:cNvPr>
          <p:cNvSpPr txBox="1">
            <a:spLocks/>
          </p:cNvSpPr>
          <p:nvPr/>
        </p:nvSpPr>
        <p:spPr>
          <a:xfrm>
            <a:off x="293556" y="985874"/>
            <a:ext cx="3418702" cy="538126"/>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spcBef>
                <a:spcPts val="200"/>
              </a:spcBef>
              <a:buNone/>
            </a:pPr>
            <a:r>
              <a:rPr lang="en-IE" sz="2200" b="1" dirty="0">
                <a:solidFill>
                  <a:schemeClr val="bg1"/>
                </a:solidFill>
                <a:latin typeface="Calibri" panose="020F0502020204030204" pitchFamily="34" charset="0"/>
                <a:cs typeface="Calibri" panose="020F0502020204030204" pitchFamily="34" charset="0"/>
              </a:rPr>
              <a:t>2.2.4 </a:t>
            </a:r>
            <a:r>
              <a:rPr lang="es-ES" sz="2200" b="1" dirty="0">
                <a:solidFill>
                  <a:schemeClr val="bg1"/>
                </a:solidFill>
                <a:latin typeface="Calibri" panose="020F0502020204030204" pitchFamily="34" charset="0"/>
                <a:cs typeface="Calibri" panose="020F0502020204030204" pitchFamily="34" charset="0"/>
              </a:rPr>
              <a:t>Transición verde</a:t>
            </a:r>
            <a:endParaRPr lang="en-LB" sz="2200" b="1" dirty="0">
              <a:solidFill>
                <a:schemeClr val="bg1"/>
              </a:solidFill>
              <a:latin typeface="Calibri" panose="020F0502020204030204" pitchFamily="34" charset="0"/>
              <a:cs typeface="Calibri" panose="020F0502020204030204" pitchFamily="34" charset="0"/>
            </a:endParaRPr>
          </a:p>
          <a:p>
            <a:pPr marL="0" indent="0">
              <a:buNone/>
            </a:pPr>
            <a:endParaRPr lang="en-GB" sz="2200" b="1" dirty="0">
              <a:solidFill>
                <a:schemeClr val="bg1"/>
              </a:solidFill>
            </a:endParaRPr>
          </a:p>
        </p:txBody>
      </p:sp>
      <p:sp>
        <p:nvSpPr>
          <p:cNvPr id="5" name="Text Placeholder 6">
            <a:extLst>
              <a:ext uri="{FF2B5EF4-FFF2-40B4-BE49-F238E27FC236}">
                <a16:creationId xmlns:a16="http://schemas.microsoft.com/office/drawing/2014/main" id="{2EC7F02A-C435-3728-CDA4-C5F70AF3E34A}"/>
              </a:ext>
            </a:extLst>
          </p:cNvPr>
          <p:cNvSpPr txBox="1">
            <a:spLocks/>
          </p:cNvSpPr>
          <p:nvPr/>
        </p:nvSpPr>
        <p:spPr>
          <a:xfrm>
            <a:off x="377369" y="6058507"/>
            <a:ext cx="3824967"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R="243840" algn="ctr">
              <a:lnSpc>
                <a:spcPct val="115000"/>
              </a:lnSpc>
              <a:spcBef>
                <a:spcPts val="195"/>
              </a:spcBef>
              <a:spcAft>
                <a:spcPts val="0"/>
              </a:spcAft>
              <a:tabLst>
                <a:tab pos="450215" algn="l"/>
              </a:tabLst>
            </a:pPr>
            <a:r>
              <a:rPr lang="en-IE" sz="900" b="1" i="1" dirty="0">
                <a:solidFill>
                  <a:srgbClr val="EF8D5B"/>
                </a:solidFill>
                <a:cs typeface="Times New Roman" panose="02020603050405020304" pitchFamily="18" charset="0"/>
              </a:rPr>
              <a:t>Ángela Baldellou, </a:t>
            </a:r>
            <a:r>
              <a:rPr lang="en-IE" sz="900" b="1" i="1" dirty="0" err="1">
                <a:solidFill>
                  <a:srgbClr val="EF8D5B"/>
                </a:solidFill>
                <a:cs typeface="Times New Roman" panose="02020603050405020304" pitchFamily="18" charset="0"/>
              </a:rPr>
              <a:t>Arquitecta</a:t>
            </a:r>
            <a:r>
              <a:rPr lang="en-IE" sz="900" b="1" i="1" dirty="0">
                <a:solidFill>
                  <a:srgbClr val="EF8D5B"/>
                </a:solidFill>
                <a:cs typeface="Times New Roman" panose="02020603050405020304" pitchFamily="18" charset="0"/>
              </a:rPr>
              <a:t> y Directora del </a:t>
            </a:r>
            <a:r>
              <a:rPr lang="en-IE" sz="900" b="1" i="1" dirty="0" err="1">
                <a:solidFill>
                  <a:srgbClr val="EF8D5B"/>
                </a:solidFill>
                <a:cs typeface="Times New Roman" panose="02020603050405020304" pitchFamily="18" charset="0"/>
              </a:rPr>
              <a:t>Gabinete</a:t>
            </a:r>
            <a:r>
              <a:rPr lang="en-IE" sz="900" b="1" i="1" dirty="0">
                <a:solidFill>
                  <a:srgbClr val="EF8D5B"/>
                </a:solidFill>
                <a:cs typeface="Times New Roman" panose="02020603050405020304" pitchFamily="18" charset="0"/>
              </a:rPr>
              <a:t> de la Presidencia del Consejo Superior de Colegios de Arquitectos de </a:t>
            </a:r>
            <a:r>
              <a:rPr lang="en-IE" sz="900" b="1" i="1" dirty="0" err="1">
                <a:solidFill>
                  <a:srgbClr val="EF8D5B"/>
                </a:solidFill>
                <a:cs typeface="Times New Roman" panose="02020603050405020304" pitchFamily="18" charset="0"/>
              </a:rPr>
              <a:t>España</a:t>
            </a:r>
            <a:endParaRPr lang="en-IE" sz="900" b="1" i="1" dirty="0">
              <a:solidFill>
                <a:srgbClr val="EF8D5B"/>
              </a:solidFill>
              <a:cs typeface="Times New Roman" panose="02020603050405020304" pitchFamily="18" charset="0"/>
            </a:endParaRPr>
          </a:p>
        </p:txBody>
      </p:sp>
      <p:sp>
        <p:nvSpPr>
          <p:cNvPr id="8" name="Text Placeholder 4">
            <a:extLst>
              <a:ext uri="{FF2B5EF4-FFF2-40B4-BE49-F238E27FC236}">
                <a16:creationId xmlns:a16="http://schemas.microsoft.com/office/drawing/2014/main" id="{432AD0B5-03C6-8DB7-4036-A6F8ED8A5B67}"/>
              </a:ext>
            </a:extLst>
          </p:cNvPr>
          <p:cNvSpPr>
            <a:spLocks noGrp="1"/>
          </p:cNvSpPr>
          <p:nvPr/>
        </p:nvSpPr>
        <p:spPr>
          <a:xfrm>
            <a:off x="493233" y="6673582"/>
            <a:ext cx="3286605" cy="1485812"/>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"Los edificios tienen que hablar a las comunidades en las que se asientan", afirma. "No basta con que reduzcamos la cantidad de carbono operativo que genera un edificio, también tiene que ser un edificio que guste: si falla a su vecindario y a sus ocupantes, hay que derribarlo y empezar de nuevo, y eso es un gran fracaso de la sostenibilidad".</a:t>
            </a:r>
            <a:endParaRPr lang="en-US" dirty="0"/>
          </a:p>
        </p:txBody>
      </p:sp>
      <p:sp>
        <p:nvSpPr>
          <p:cNvPr id="10" name="Text Placeholder 6">
            <a:extLst>
              <a:ext uri="{FF2B5EF4-FFF2-40B4-BE49-F238E27FC236}">
                <a16:creationId xmlns:a16="http://schemas.microsoft.com/office/drawing/2014/main" id="{8196010A-1371-BEDE-B6E2-75BFD640F236}"/>
              </a:ext>
            </a:extLst>
          </p:cNvPr>
          <p:cNvSpPr txBox="1">
            <a:spLocks/>
          </p:cNvSpPr>
          <p:nvPr/>
        </p:nvSpPr>
        <p:spPr>
          <a:xfrm>
            <a:off x="465319" y="9876941"/>
            <a:ext cx="3240088"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dirty="0">
                <a:solidFill>
                  <a:srgbClr val="EF8D5B"/>
                </a:solidFill>
                <a:cs typeface="Times New Roman" panose="02020603050405020304" pitchFamily="18" charset="0"/>
              </a:rPr>
              <a:t>Mel Allwood, </a:t>
            </a:r>
            <a:r>
              <a:rPr lang="en-IE" sz="900" b="1" i="1" dirty="0" err="1">
                <a:solidFill>
                  <a:srgbClr val="EF8D5B"/>
                </a:solidFill>
                <a:cs typeface="Times New Roman" panose="02020603050405020304" pitchFamily="18" charset="0"/>
              </a:rPr>
              <a:t>Aruo</a:t>
            </a:r>
            <a:endParaRPr lang="en-LB" sz="900" b="1" i="1" dirty="0">
              <a:solidFill>
                <a:srgbClr val="EF8D5B"/>
              </a:solidFill>
              <a:cs typeface="Times New Roman" panose="02020603050405020304" pitchFamily="18" charset="0"/>
            </a:endParaRPr>
          </a:p>
        </p:txBody>
      </p:sp>
      <p:sp>
        <p:nvSpPr>
          <p:cNvPr id="11" name="Freeform 10">
            <a:extLst>
              <a:ext uri="{FF2B5EF4-FFF2-40B4-BE49-F238E27FC236}">
                <a16:creationId xmlns:a16="http://schemas.microsoft.com/office/drawing/2014/main" id="{22287429-01AA-2ECA-ADFD-D1AC5268A456}"/>
              </a:ext>
            </a:extLst>
          </p:cNvPr>
          <p:cNvSpPr/>
          <p:nvPr/>
        </p:nvSpPr>
        <p:spPr>
          <a:xfrm>
            <a:off x="4127500" y="557213"/>
            <a:ext cx="3432175" cy="9158285"/>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93480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F5EFB66-90A6-9B80-81C1-F1BADADC6E75}"/>
              </a:ext>
            </a:extLst>
          </p:cNvPr>
          <p:cNvSpPr/>
          <p:nvPr/>
        </p:nvSpPr>
        <p:spPr>
          <a:xfrm>
            <a:off x="0" y="5009322"/>
            <a:ext cx="4143909" cy="5682491"/>
          </a:xfrm>
          <a:prstGeom prst="rect">
            <a:avLst/>
          </a:prstGeom>
          <a:solidFill>
            <a:srgbClr val="7C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3720574"/>
            <a:ext cx="641119" cy="809629"/>
          </a:xfrm>
        </p:spPr>
        <p:txBody>
          <a:bodyPr/>
          <a:lstStyle/>
          <a:p>
            <a:pPr algn="ctr"/>
            <a:r>
              <a:rPr lang="en-US" sz="3200" dirty="0"/>
              <a:t>1</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t="-194"/>
          <a:stretch/>
        </p:blipFill>
        <p:spPr>
          <a:xfrm>
            <a:off x="0" y="660634"/>
            <a:ext cx="3482223" cy="5689920"/>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47</a:t>
            </a:fld>
            <a:endParaRPr lang="en-US" dirty="0"/>
          </a:p>
        </p:txBody>
      </p:sp>
      <p:sp>
        <p:nvSpPr>
          <p:cNvPr id="13" name="Text Placeholder 12">
            <a:extLst>
              <a:ext uri="{FF2B5EF4-FFF2-40B4-BE49-F238E27FC236}">
                <a16:creationId xmlns:a16="http://schemas.microsoft.com/office/drawing/2014/main" id="{CA631473-A371-1341-BB0A-4FA525B5ACD7}"/>
              </a:ext>
            </a:extLst>
          </p:cNvPr>
          <p:cNvSpPr>
            <a:spLocks noGrp="1"/>
          </p:cNvSpPr>
          <p:nvPr>
            <p:ph type="body" sz="quarter" idx="50"/>
          </p:nvPr>
        </p:nvSpPr>
        <p:spPr>
          <a:xfrm>
            <a:off x="4461243" y="557213"/>
            <a:ext cx="2912014" cy="326723"/>
          </a:xfrm>
        </p:spPr>
        <p:txBody>
          <a:bodyPr/>
          <a:lstStyle/>
          <a:p>
            <a:r>
              <a:rPr lang="en-US" sz="2200" b="1" dirty="0">
                <a:solidFill>
                  <a:srgbClr val="EF8D5B"/>
                </a:solidFill>
                <a:cs typeface="Poppins SemiBold" pitchFamily="2" charset="77"/>
              </a:rPr>
              <a:t>2.2.5 </a:t>
            </a:r>
            <a:r>
              <a:rPr lang="en-IE" sz="2200" b="1" dirty="0">
                <a:solidFill>
                  <a:srgbClr val="EF8D5B"/>
                </a:solidFill>
                <a:cs typeface="Poppins SemiBold" pitchFamily="2" charset="77"/>
              </a:rPr>
              <a:t>Comunicación y Marca</a:t>
            </a:r>
            <a:endParaRPr lang="en-US" sz="2200" b="1" dirty="0">
              <a:solidFill>
                <a:srgbClr val="EF8D5B"/>
              </a:solidFill>
              <a:cs typeface="Poppins SemiBold" pitchFamily="2" charset="77"/>
            </a:endParaRPr>
          </a:p>
        </p:txBody>
      </p:sp>
      <p:sp>
        <p:nvSpPr>
          <p:cNvPr id="3" name="Text Placeholder 2">
            <a:extLst>
              <a:ext uri="{FF2B5EF4-FFF2-40B4-BE49-F238E27FC236}">
                <a16:creationId xmlns:a16="http://schemas.microsoft.com/office/drawing/2014/main" id="{20A0DFA4-AA39-C2EB-57CB-5E075F4EECF1}"/>
              </a:ext>
            </a:extLst>
          </p:cNvPr>
          <p:cNvSpPr>
            <a:spLocks noGrp="1"/>
          </p:cNvSpPr>
          <p:nvPr>
            <p:ph type="body" sz="quarter" idx="58"/>
          </p:nvPr>
        </p:nvSpPr>
        <p:spPr>
          <a:xfrm>
            <a:off x="4432827" y="1941222"/>
            <a:ext cx="2745283" cy="7349443"/>
          </a:xfrm>
        </p:spPr>
        <p:txBody>
          <a:bodyPr/>
          <a:lstStyle/>
          <a:p>
            <a:pPr algn="just">
              <a:spcBef>
                <a:spcPts val="195"/>
              </a:spcBef>
              <a:tabLst>
                <a:tab pos="450215" algn="l"/>
              </a:tabLst>
            </a:pPr>
            <a:r>
              <a:rPr lang="es-ES" sz="1100" dirty="0">
                <a:effectLst/>
                <a:ea typeface="Calibri" panose="020F0502020204030204" pitchFamily="34" charset="0"/>
              </a:rPr>
              <a:t>La investigación indica claramente que hay problemas con la forma en que se presenta la industria.  Los estereotipos siguen existiendo y la percepción pública de un trabajo tradicional, pesado y dominado por los hombres debe sustituirse por una nueva narrativa.  </a:t>
            </a:r>
          </a:p>
          <a:p>
            <a:pPr algn="just">
              <a:spcBef>
                <a:spcPts val="195"/>
              </a:spcBef>
              <a:tabLst>
                <a:tab pos="450215" algn="l"/>
              </a:tabLst>
            </a:pPr>
            <a:endParaRPr lang="es-ES" sz="1100" dirty="0">
              <a:effectLst/>
              <a:ea typeface="Calibri" panose="020F0502020204030204" pitchFamily="34" charset="0"/>
            </a:endParaRPr>
          </a:p>
          <a:p>
            <a:pPr algn="just">
              <a:spcBef>
                <a:spcPts val="195"/>
              </a:spcBef>
              <a:tabLst>
                <a:tab pos="450215" algn="l"/>
              </a:tabLst>
            </a:pPr>
            <a:r>
              <a:rPr lang="es-ES" sz="1100" dirty="0">
                <a:effectLst/>
                <a:ea typeface="Calibri" panose="020F0502020204030204" pitchFamily="34" charset="0"/>
              </a:rPr>
              <a:t>En conclusión, es evidente que el sector de la construcción y sus empresas miembros deben adoptar nuevas formas de garantizar:</a:t>
            </a:r>
          </a:p>
          <a:p>
            <a:pPr algn="just">
              <a:spcBef>
                <a:spcPts val="195"/>
              </a:spcBef>
              <a:tabLst>
                <a:tab pos="450215" algn="l"/>
              </a:tabLst>
            </a:pPr>
            <a:endParaRPr lang="es-ES" sz="1100" dirty="0"/>
          </a:p>
          <a:p>
            <a:pPr algn="just">
              <a:spcBef>
                <a:spcPts val="195"/>
              </a:spcBef>
              <a:tabLst>
                <a:tab pos="450215" algn="l"/>
              </a:tabLst>
            </a:pPr>
            <a:r>
              <a:rPr lang="es-ES" dirty="0"/>
              <a:t>promoción activa de la industria entre las mujeres</a:t>
            </a:r>
          </a:p>
          <a:p>
            <a:pPr algn="just">
              <a:spcBef>
                <a:spcPts val="195"/>
              </a:spcBef>
              <a:tabLst>
                <a:tab pos="450215" algn="l"/>
              </a:tabLst>
            </a:pPr>
            <a:endParaRPr lang="es-ES" dirty="0"/>
          </a:p>
          <a:p>
            <a:pPr algn="just">
              <a:spcBef>
                <a:spcPts val="195"/>
              </a:spcBef>
              <a:tabLst>
                <a:tab pos="450215" algn="l"/>
              </a:tabLst>
            </a:pPr>
            <a:r>
              <a:rPr lang="es-ES" dirty="0"/>
              <a:t>Inclusión de las políticas de contratación y selección. </a:t>
            </a:r>
          </a:p>
          <a:p>
            <a:pPr algn="just">
              <a:spcBef>
                <a:spcPts val="195"/>
              </a:spcBef>
              <a:tabLst>
                <a:tab pos="450215" algn="l"/>
              </a:tabLst>
            </a:pPr>
            <a:endParaRPr lang="es-ES" dirty="0"/>
          </a:p>
          <a:p>
            <a:pPr algn="just">
              <a:spcBef>
                <a:spcPts val="195"/>
              </a:spcBef>
              <a:tabLst>
                <a:tab pos="450215" algn="l"/>
              </a:tabLst>
            </a:pPr>
            <a:r>
              <a:rPr lang="es-ES" dirty="0"/>
              <a:t>Sensibilización sobre las salidas profesionales disponibles para los consejeros de orientación profesional de las escuelas y para las mujeres jóvenes.</a:t>
            </a:r>
          </a:p>
          <a:p>
            <a:pPr algn="just">
              <a:spcBef>
                <a:spcPts val="195"/>
              </a:spcBef>
              <a:tabLst>
                <a:tab pos="450215" algn="l"/>
              </a:tabLst>
            </a:pPr>
            <a:endParaRPr lang="es-ES" dirty="0"/>
          </a:p>
          <a:p>
            <a:pPr algn="just">
              <a:spcBef>
                <a:spcPts val="195"/>
              </a:spcBef>
              <a:tabLst>
                <a:tab pos="450215" algn="l"/>
              </a:tabLst>
            </a:pPr>
            <a:r>
              <a:rPr lang="es-ES" dirty="0"/>
              <a:t>prácticas laborales más flexibles y favorables a la familia; y </a:t>
            </a:r>
          </a:p>
          <a:p>
            <a:pPr algn="just">
              <a:spcBef>
                <a:spcPts val="195"/>
              </a:spcBef>
              <a:tabLst>
                <a:tab pos="450215" algn="l"/>
              </a:tabLst>
            </a:pPr>
            <a:endParaRPr lang="es-ES" dirty="0"/>
          </a:p>
          <a:p>
            <a:pPr algn="just">
              <a:spcBef>
                <a:spcPts val="195"/>
              </a:spcBef>
              <a:tabLst>
                <a:tab pos="450215" algn="l"/>
              </a:tabLst>
            </a:pPr>
            <a:r>
              <a:rPr lang="es-ES" dirty="0"/>
              <a:t>la erradicación de la intimidación y el acoso.</a:t>
            </a:r>
          </a:p>
          <a:p>
            <a:pPr algn="just">
              <a:spcBef>
                <a:spcPts val="195"/>
              </a:spcBef>
              <a:tabLst>
                <a:tab pos="450215" algn="l"/>
              </a:tabLst>
            </a:pPr>
            <a:r>
              <a:rPr lang="es-ES" dirty="0"/>
              <a:t> </a:t>
            </a:r>
          </a:p>
          <a:p>
            <a:pPr algn="just">
              <a:spcBef>
                <a:spcPts val="195"/>
              </a:spcBef>
              <a:tabLst>
                <a:tab pos="450215" algn="l"/>
              </a:tabLst>
            </a:pPr>
            <a:r>
              <a:rPr lang="es-ES" dirty="0"/>
              <a:t>De este modo, la industria de la construcción prosperará con una reputación de igualdad, diversidad e inclusión.</a:t>
            </a:r>
            <a:endParaRPr lang="en-LB" sz="1100" dirty="0">
              <a:effectLst/>
              <a:ea typeface="Calibri" panose="020F0502020204030204" pitchFamily="34" charset="0"/>
            </a:endParaRPr>
          </a:p>
        </p:txBody>
      </p:sp>
      <p:sp>
        <p:nvSpPr>
          <p:cNvPr id="2" name="Freeform 1">
            <a:extLst>
              <a:ext uri="{FF2B5EF4-FFF2-40B4-BE49-F238E27FC236}">
                <a16:creationId xmlns:a16="http://schemas.microsoft.com/office/drawing/2014/main" id="{134CBC25-994F-F422-BF5E-888C0E7C30D5}"/>
              </a:ext>
            </a:extLst>
          </p:cNvPr>
          <p:cNvSpPr/>
          <p:nvPr/>
        </p:nvSpPr>
        <p:spPr>
          <a:xfrm>
            <a:off x="6712" y="671653"/>
            <a:ext cx="3482223" cy="5689920"/>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8">
            <a:extLst>
              <a:ext uri="{FF2B5EF4-FFF2-40B4-BE49-F238E27FC236}">
                <a16:creationId xmlns:a16="http://schemas.microsoft.com/office/drawing/2014/main" id="{321B3C14-07A6-20D4-602E-824C965188F4}"/>
              </a:ext>
            </a:extLst>
          </p:cNvPr>
          <p:cNvSpPr txBox="1">
            <a:spLocks/>
          </p:cNvSpPr>
          <p:nvPr/>
        </p:nvSpPr>
        <p:spPr>
          <a:xfrm>
            <a:off x="3502790" y="4449010"/>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2</a:t>
            </a:r>
          </a:p>
        </p:txBody>
      </p:sp>
      <p:sp>
        <p:nvSpPr>
          <p:cNvPr id="28" name="Text Placeholder 8">
            <a:extLst>
              <a:ext uri="{FF2B5EF4-FFF2-40B4-BE49-F238E27FC236}">
                <a16:creationId xmlns:a16="http://schemas.microsoft.com/office/drawing/2014/main" id="{66DB856F-4690-63FA-97EC-F2C57F0A6350}"/>
              </a:ext>
            </a:extLst>
          </p:cNvPr>
          <p:cNvSpPr txBox="1">
            <a:spLocks/>
          </p:cNvSpPr>
          <p:nvPr/>
        </p:nvSpPr>
        <p:spPr>
          <a:xfrm>
            <a:off x="3502790" y="5177446"/>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3</a:t>
            </a:r>
          </a:p>
        </p:txBody>
      </p:sp>
      <p:sp>
        <p:nvSpPr>
          <p:cNvPr id="29" name="Text Placeholder 8">
            <a:extLst>
              <a:ext uri="{FF2B5EF4-FFF2-40B4-BE49-F238E27FC236}">
                <a16:creationId xmlns:a16="http://schemas.microsoft.com/office/drawing/2014/main" id="{F8B9B452-2194-5DF0-F4A5-938A3957DF9C}"/>
              </a:ext>
            </a:extLst>
          </p:cNvPr>
          <p:cNvSpPr txBox="1">
            <a:spLocks/>
          </p:cNvSpPr>
          <p:nvPr/>
        </p:nvSpPr>
        <p:spPr>
          <a:xfrm>
            <a:off x="3502790" y="5905882"/>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4</a:t>
            </a:r>
          </a:p>
        </p:txBody>
      </p:sp>
      <p:sp>
        <p:nvSpPr>
          <p:cNvPr id="30" name="Text Placeholder 8">
            <a:extLst>
              <a:ext uri="{FF2B5EF4-FFF2-40B4-BE49-F238E27FC236}">
                <a16:creationId xmlns:a16="http://schemas.microsoft.com/office/drawing/2014/main" id="{6138A034-1F45-20C6-1ABD-3F6A544432F9}"/>
              </a:ext>
            </a:extLst>
          </p:cNvPr>
          <p:cNvSpPr txBox="1">
            <a:spLocks/>
          </p:cNvSpPr>
          <p:nvPr/>
        </p:nvSpPr>
        <p:spPr>
          <a:xfrm>
            <a:off x="3502790" y="6634320"/>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5</a:t>
            </a:r>
          </a:p>
        </p:txBody>
      </p:sp>
      <p:grpSp>
        <p:nvGrpSpPr>
          <p:cNvPr id="7" name="Group 6">
            <a:extLst>
              <a:ext uri="{FF2B5EF4-FFF2-40B4-BE49-F238E27FC236}">
                <a16:creationId xmlns:a16="http://schemas.microsoft.com/office/drawing/2014/main" id="{F40B9785-5880-2911-D9F0-D7866D1E186E}"/>
              </a:ext>
            </a:extLst>
          </p:cNvPr>
          <p:cNvGrpSpPr/>
          <p:nvPr/>
        </p:nvGrpSpPr>
        <p:grpSpPr>
          <a:xfrm>
            <a:off x="3843082" y="9018633"/>
            <a:ext cx="1487826" cy="1083162"/>
            <a:chOff x="3400450" y="986392"/>
            <a:chExt cx="1487826" cy="1083162"/>
          </a:xfrm>
        </p:grpSpPr>
        <p:sp>
          <p:nvSpPr>
            <p:cNvPr id="8" name="Freeform 7">
              <a:extLst>
                <a:ext uri="{FF2B5EF4-FFF2-40B4-BE49-F238E27FC236}">
                  <a16:creationId xmlns:a16="http://schemas.microsoft.com/office/drawing/2014/main" id="{33543D52-7517-9B51-160E-46B1808EADD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0" name="Freeform 9">
              <a:extLst>
                <a:ext uri="{FF2B5EF4-FFF2-40B4-BE49-F238E27FC236}">
                  <a16:creationId xmlns:a16="http://schemas.microsoft.com/office/drawing/2014/main" id="{8615D429-BBB4-0D1D-693E-327623442E0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1" name="Text Placeholder 4">
            <a:extLst>
              <a:ext uri="{FF2B5EF4-FFF2-40B4-BE49-F238E27FC236}">
                <a16:creationId xmlns:a16="http://schemas.microsoft.com/office/drawing/2014/main" id="{313F81A3-5A07-06B4-61BB-A37B3875EBDC}"/>
              </a:ext>
            </a:extLst>
          </p:cNvPr>
          <p:cNvSpPr>
            <a:spLocks noGrp="1"/>
          </p:cNvSpPr>
          <p:nvPr/>
        </p:nvSpPr>
        <p:spPr>
          <a:xfrm>
            <a:off x="243520" y="6698904"/>
            <a:ext cx="3431800" cy="1186734"/>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"Cambiar la imagen de la construcción es fundamental para hacer frente a la escasez de mano de obra cualificada.  Hay que destacar los avances tecnológicos en la construcción y su valor, así como nuestro papel en la creación de comunidades sostenibles.  El público debe comprender las complejidades de la construcción y su papel en la búsqueda de soluciones".</a:t>
            </a:r>
            <a:endParaRPr lang="en-US" dirty="0"/>
          </a:p>
        </p:txBody>
      </p:sp>
      <p:sp>
        <p:nvSpPr>
          <p:cNvPr id="12" name="Text Placeholder 6">
            <a:extLst>
              <a:ext uri="{FF2B5EF4-FFF2-40B4-BE49-F238E27FC236}">
                <a16:creationId xmlns:a16="http://schemas.microsoft.com/office/drawing/2014/main" id="{7F64C2E9-47C9-A34A-FAA2-3565CF3279C3}"/>
              </a:ext>
            </a:extLst>
          </p:cNvPr>
          <p:cNvSpPr txBox="1">
            <a:spLocks/>
          </p:cNvSpPr>
          <p:nvPr/>
        </p:nvSpPr>
        <p:spPr>
          <a:xfrm>
            <a:off x="351876" y="10077165"/>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R="243840" algn="ctr">
              <a:lnSpc>
                <a:spcPct val="115000"/>
              </a:lnSpc>
              <a:spcBef>
                <a:spcPts val="195"/>
              </a:spcBef>
              <a:spcAft>
                <a:spcPts val="0"/>
              </a:spcAft>
              <a:tabLst>
                <a:tab pos="450215" algn="l"/>
              </a:tabLst>
            </a:pPr>
            <a:r>
              <a:rPr lang="en-IE" sz="900" b="1" i="1" dirty="0">
                <a:solidFill>
                  <a:schemeClr val="bg1"/>
                </a:solidFill>
                <a:cs typeface="Times New Roman" panose="02020603050405020304" pitchFamily="18" charset="0"/>
              </a:rPr>
              <a:t>Jennifer Bradfield, Sisk</a:t>
            </a:r>
            <a:endParaRPr lang="en-LB" sz="900" b="1" i="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7833264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2CBBE6C-6B0F-693C-301B-073D93D0E802}"/>
              </a:ext>
            </a:extLst>
          </p:cNvPr>
          <p:cNvSpPr>
            <a:spLocks noGrp="1"/>
          </p:cNvSpPr>
          <p:nvPr>
            <p:ph type="body" sz="quarter" idx="13"/>
          </p:nvPr>
        </p:nvSpPr>
        <p:spPr/>
        <p:txBody>
          <a:bodyPr/>
          <a:lstStyle/>
          <a:p>
            <a:r>
              <a:rPr lang="en-US" dirty="0"/>
              <a:t>03</a:t>
            </a: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p:txBody>
          <a:bodyPr/>
          <a:lstStyle/>
          <a:p>
            <a:pPr>
              <a:spcBef>
                <a:spcPts val="1200"/>
              </a:spcBef>
            </a:pPr>
            <a:r>
              <a:rPr lang="es-ES" dirty="0"/>
              <a:t>Como crear un plan de acción</a:t>
            </a:r>
            <a:endParaRPr lang="en-LB" dirty="0"/>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48</a:t>
            </a:fld>
            <a:endParaRPr lang="en-US" dirty="0"/>
          </a:p>
        </p:txBody>
      </p:sp>
    </p:spTree>
    <p:extLst>
      <p:ext uri="{BB962C8B-B14F-4D97-AF65-F5344CB8AC3E}">
        <p14:creationId xmlns:p14="http://schemas.microsoft.com/office/powerpoint/2010/main" val="34364971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F258CC6-F382-33D6-7249-CB83925C04A6}"/>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1" y="-11581"/>
            <a:ext cx="7559675" cy="4794596"/>
          </a:xfrm>
        </p:spPr>
      </p:pic>
      <p:sp>
        <p:nvSpPr>
          <p:cNvPr id="6" name="Slide Number Placeholder 5">
            <a:extLst>
              <a:ext uri="{FF2B5EF4-FFF2-40B4-BE49-F238E27FC236}">
                <a16:creationId xmlns:a16="http://schemas.microsoft.com/office/drawing/2014/main" id="{236FAA1A-85BD-C141-A661-1B2E6B8EF2AE}"/>
              </a:ext>
            </a:extLst>
          </p:cNvPr>
          <p:cNvSpPr>
            <a:spLocks noGrp="1"/>
          </p:cNvSpPr>
          <p:nvPr>
            <p:ph type="sldNum" sz="quarter" idx="4"/>
          </p:nvPr>
        </p:nvSpPr>
        <p:spPr/>
        <p:txBody>
          <a:bodyPr/>
          <a:lstStyle/>
          <a:p>
            <a:fld id="{CB2079F2-58AF-ED44-82D7-E04B2F6FD686}" type="slidenum">
              <a:rPr lang="en-US" smtClean="0"/>
              <a:pPr/>
              <a:t>49</a:t>
            </a:fld>
            <a:endParaRPr lang="en-US" dirty="0"/>
          </a:p>
        </p:txBody>
      </p:sp>
      <p:sp>
        <p:nvSpPr>
          <p:cNvPr id="2" name="Rectangle 1">
            <a:extLst>
              <a:ext uri="{FF2B5EF4-FFF2-40B4-BE49-F238E27FC236}">
                <a16:creationId xmlns:a16="http://schemas.microsoft.com/office/drawing/2014/main" id="{1475848F-814E-F614-F7C1-52C7D4F35A44}"/>
              </a:ext>
            </a:extLst>
          </p:cNvPr>
          <p:cNvSpPr/>
          <p:nvPr/>
        </p:nvSpPr>
        <p:spPr>
          <a:xfrm>
            <a:off x="0" y="1"/>
            <a:ext cx="7559675" cy="4783014"/>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7">
            <a:extLst>
              <a:ext uri="{FF2B5EF4-FFF2-40B4-BE49-F238E27FC236}">
                <a16:creationId xmlns:a16="http://schemas.microsoft.com/office/drawing/2014/main" id="{B4B87261-C15B-5ED1-66BA-5154AC52615E}"/>
              </a:ext>
            </a:extLst>
          </p:cNvPr>
          <p:cNvSpPr>
            <a:spLocks noGrp="1"/>
          </p:cNvSpPr>
          <p:nvPr>
            <p:ph type="body" sz="quarter" idx="42"/>
          </p:nvPr>
        </p:nvSpPr>
        <p:spPr>
          <a:xfrm>
            <a:off x="1015999" y="5067352"/>
            <a:ext cx="6118555" cy="486253"/>
          </a:xfrm>
          <a:prstGeom prst="rect">
            <a:avLst/>
          </a:prstGeom>
        </p:spPr>
        <p:txBody>
          <a:bodyPr/>
          <a:lstStyle/>
          <a:p>
            <a:pPr>
              <a:spcBef>
                <a:spcPts val="200"/>
              </a:spcBef>
            </a:pPr>
            <a:r>
              <a:rPr lang="en-IE" dirty="0"/>
              <a:t>3.1 </a:t>
            </a:r>
            <a:r>
              <a:rPr lang="es-ES" dirty="0"/>
              <a:t>Plan de acción de género</a:t>
            </a:r>
            <a:endParaRPr lang="en-US" dirty="0"/>
          </a:p>
        </p:txBody>
      </p:sp>
      <p:sp>
        <p:nvSpPr>
          <p:cNvPr id="4" name="Text Placeholder 6">
            <a:extLst>
              <a:ext uri="{FF2B5EF4-FFF2-40B4-BE49-F238E27FC236}">
                <a16:creationId xmlns:a16="http://schemas.microsoft.com/office/drawing/2014/main" id="{17D3F4FE-F74E-B66B-21B9-0BB2D99D557F}"/>
              </a:ext>
            </a:extLst>
          </p:cNvPr>
          <p:cNvSpPr txBox="1">
            <a:spLocks/>
          </p:cNvSpPr>
          <p:nvPr/>
        </p:nvSpPr>
        <p:spPr>
          <a:xfrm>
            <a:off x="560487" y="5780512"/>
            <a:ext cx="6526988" cy="3240158"/>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b="1" dirty="0">
                <a:solidFill>
                  <a:srgbClr val="EF8D5B"/>
                </a:solidFill>
              </a:rPr>
              <a:t>¿Qué es un Plan de Acción?</a:t>
            </a:r>
            <a:endParaRPr lang="en-LB" b="1" dirty="0">
              <a:solidFill>
                <a:srgbClr val="EF8D5B"/>
              </a:solidFill>
            </a:endParaRPr>
          </a:p>
          <a:p>
            <a:r>
              <a:rPr lang="en-GB" dirty="0">
                <a:effectLst/>
                <a:ea typeface="Calibri" panose="020F0502020204030204" pitchFamily="34" charset="0"/>
              </a:rPr>
              <a:t> </a:t>
            </a:r>
            <a:endParaRPr lang="en-LB" dirty="0">
              <a:effectLst/>
              <a:ea typeface="Calibri" panose="020F0502020204030204" pitchFamily="34" charset="0"/>
            </a:endParaRPr>
          </a:p>
          <a:p>
            <a:r>
              <a:rPr lang="es-ES" dirty="0">
                <a:effectLst/>
                <a:ea typeface="Calibri" panose="020F0502020204030204" pitchFamily="34" charset="0"/>
              </a:rPr>
              <a:t>Los planes de acción en materia de género son planes en los que se aborda el aspecto técnico de lo que posteriormente se pondrá en práctica para aplicar la igualdad de género en distintos ámbitos. Puede ser en un ámbito político, en un ámbito educativo o, como en nuestro caso, en un ámbito laboral concreto dentro del sector de la construcción.</a:t>
            </a:r>
          </a:p>
          <a:p>
            <a:r>
              <a:rPr lang="es-ES" dirty="0">
                <a:effectLst/>
                <a:ea typeface="Calibri" panose="020F0502020204030204" pitchFamily="34" charset="0"/>
              </a:rPr>
              <a:t> </a:t>
            </a:r>
          </a:p>
          <a:p>
            <a:r>
              <a:rPr lang="es-ES" dirty="0">
                <a:effectLst/>
                <a:ea typeface="Calibri" panose="020F0502020204030204" pitchFamily="34" charset="0"/>
              </a:rPr>
              <a:t>Dependiendo del ámbito en el que se vaya a desarrollar el Plan de Acción, tendremos que determinar diferentes objetivos, las medidas para alcanzar estos objetivos, el impacto de nuestras medidas y los indicadores que se utilizarán para supervisar y evaluar la aplicación de nuestro Plan de Acción.</a:t>
            </a:r>
          </a:p>
          <a:p>
            <a:r>
              <a:rPr lang="es-ES" dirty="0">
                <a:effectLst/>
                <a:ea typeface="Calibri" panose="020F0502020204030204" pitchFamily="34" charset="0"/>
              </a:rPr>
              <a:t> </a:t>
            </a:r>
          </a:p>
          <a:p>
            <a:r>
              <a:rPr lang="es-ES" dirty="0">
                <a:effectLst/>
                <a:ea typeface="Calibri" panose="020F0502020204030204" pitchFamily="34" charset="0"/>
              </a:rPr>
              <a:t>Teniendo en cuenta estas acciones clave, la Comisión Europea</a:t>
            </a:r>
            <a:r>
              <a:rPr lang="en-GB" baseline="30000" dirty="0">
                <a:effectLst/>
                <a:ea typeface="Calibri" panose="020F0502020204030204" pitchFamily="34" charset="0"/>
              </a:rPr>
              <a:t>25</a:t>
            </a:r>
            <a:r>
              <a:rPr lang="en-GB" dirty="0">
                <a:effectLst/>
                <a:ea typeface="Calibri" panose="020F0502020204030204" pitchFamily="34" charset="0"/>
              </a:rPr>
              <a:t> </a:t>
            </a:r>
            <a:r>
              <a:rPr lang="es-ES" dirty="0">
                <a:effectLst/>
                <a:ea typeface="Calibri" panose="020F0502020204030204" pitchFamily="34" charset="0"/>
              </a:rPr>
              <a:t>define la planificación de género como </a:t>
            </a:r>
            <a:r>
              <a:rPr lang="es-ES" i="1" dirty="0">
                <a:effectLst/>
                <a:ea typeface="Calibri" panose="020F0502020204030204" pitchFamily="34" charset="0"/>
              </a:rPr>
              <a:t>"un </a:t>
            </a:r>
          </a:p>
          <a:p>
            <a:r>
              <a:rPr lang="es-ES" i="1" dirty="0">
                <a:effectLst/>
                <a:ea typeface="Calibri" panose="020F0502020204030204" pitchFamily="34" charset="0"/>
              </a:rPr>
              <a:t>un enfoque activo de la planificación que toma el género como variable o criterio clave, y que trata de incorporar una dimensión de género explícita en la política o la acción"</a:t>
            </a:r>
            <a:r>
              <a:rPr lang="en-GB" i="1" dirty="0">
                <a:effectLst/>
                <a:ea typeface="Calibri" panose="020F0502020204030204" pitchFamily="34" charset="0"/>
              </a:rPr>
              <a:t>.</a:t>
            </a:r>
            <a:r>
              <a:rPr lang="en-GB" i="1" baseline="30000" dirty="0">
                <a:effectLst/>
                <a:ea typeface="Calibri" panose="020F0502020204030204" pitchFamily="34" charset="0"/>
              </a:rPr>
              <a:t>26</a:t>
            </a:r>
          </a:p>
          <a:p>
            <a:endParaRPr lang="en-GB" i="1" dirty="0">
              <a:ea typeface="Calibri" panose="020F0502020204030204" pitchFamily="34" charset="0"/>
            </a:endParaRPr>
          </a:p>
          <a:p>
            <a:r>
              <a:rPr lang="en-US" b="1" dirty="0">
                <a:solidFill>
                  <a:srgbClr val="EF8D5B"/>
                </a:solidFill>
              </a:rPr>
              <a:t>¿</a:t>
            </a:r>
            <a:r>
              <a:rPr lang="en-US" b="1" dirty="0" err="1">
                <a:solidFill>
                  <a:srgbClr val="EF8D5B"/>
                </a:solidFill>
              </a:rPr>
              <a:t>Qué</a:t>
            </a:r>
            <a:r>
              <a:rPr lang="en-US" b="1" dirty="0">
                <a:solidFill>
                  <a:srgbClr val="EF8D5B"/>
                </a:solidFill>
              </a:rPr>
              <a:t> es </a:t>
            </a:r>
            <a:r>
              <a:rPr lang="en-US" b="1" dirty="0" err="1">
                <a:solidFill>
                  <a:srgbClr val="EF8D5B"/>
                </a:solidFill>
              </a:rPr>
              <a:t>importante</a:t>
            </a:r>
            <a:r>
              <a:rPr lang="en-US" b="1" dirty="0">
                <a:solidFill>
                  <a:srgbClr val="EF8D5B"/>
                </a:solidFill>
              </a:rPr>
              <a:t>?</a:t>
            </a:r>
          </a:p>
          <a:p>
            <a:r>
              <a:rPr lang="en-US" dirty="0">
                <a:effectLst/>
                <a:ea typeface="Calibri" panose="020F0502020204030204" pitchFamily="34" charset="0"/>
              </a:rPr>
              <a:t> </a:t>
            </a:r>
          </a:p>
          <a:p>
            <a:r>
              <a:rPr lang="es-ES" dirty="0">
                <a:effectLst/>
                <a:ea typeface="Calibri" panose="020F0502020204030204" pitchFamily="34" charset="0"/>
              </a:rPr>
              <a:t>Introducir una perspectiva de género en el diseño de proyectos o programas es beneficioso tanto para los hombres, como para las mujeres para identificar necesidades y hacer visibles los problemas subyacentes que afectan a todos.</a:t>
            </a:r>
          </a:p>
          <a:p>
            <a:r>
              <a:rPr lang="es-ES" dirty="0">
                <a:effectLst/>
                <a:ea typeface="Calibri" panose="020F0502020204030204" pitchFamily="34" charset="0"/>
              </a:rPr>
              <a:t>Además, incluir una perspectiva de género puede contribuir a aumentar la relevancia de ese proyecto o programa haciéndolo más transparente o a aumentar las personas afectadas por el proyecto.</a:t>
            </a:r>
            <a:endParaRPr lang="en-LB" baseline="30000" dirty="0">
              <a:effectLst/>
              <a:ea typeface="Calibri" panose="020F0502020204030204" pitchFamily="34" charset="0"/>
            </a:endParaRPr>
          </a:p>
        </p:txBody>
      </p:sp>
      <p:sp>
        <p:nvSpPr>
          <p:cNvPr id="5" name="Text Placeholder 5">
            <a:extLst>
              <a:ext uri="{FF2B5EF4-FFF2-40B4-BE49-F238E27FC236}">
                <a16:creationId xmlns:a16="http://schemas.microsoft.com/office/drawing/2014/main" id="{F5A8DD63-04CB-D589-AA36-76624065275C}"/>
              </a:ext>
            </a:extLst>
          </p:cNvPr>
          <p:cNvSpPr txBox="1">
            <a:spLocks/>
          </p:cNvSpPr>
          <p:nvPr/>
        </p:nvSpPr>
        <p:spPr>
          <a:xfrm>
            <a:off x="539750" y="9544050"/>
            <a:ext cx="6590752" cy="114776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25</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s-ES" sz="900" dirty="0">
                <a:effectLst/>
                <a:latin typeface="Calibri" panose="020F0502020204030204" pitchFamily="34" charset="0"/>
                <a:ea typeface="Calibri" panose="020F0502020204030204" pitchFamily="34" charset="0"/>
                <a:cs typeface="Times New Roman" panose="02020603050405020304" pitchFamily="18" charset="0"/>
              </a:rPr>
              <a:t>Instituto Europeo de la Igualdad de Género (2019): </a:t>
            </a:r>
            <a:r>
              <a:rPr lang="es-ES" sz="900" i="1" dirty="0">
                <a:effectLst/>
                <a:latin typeface="Calibri" panose="020F0502020204030204" pitchFamily="34" charset="0"/>
                <a:ea typeface="Calibri" panose="020F0502020204030204" pitchFamily="34" charset="0"/>
                <a:cs typeface="Times New Roman" panose="02020603050405020304" pitchFamily="18" charset="0"/>
              </a:rPr>
              <a:t>"Planificación de género". </a:t>
            </a:r>
            <a:r>
              <a:rPr lang="en-GB"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https://eige.europa.eu/gender-mainstreaming/tools-methods/genderplanning?language_content_entity=en#:~:text=The%20European%20Commission%20defines%20gender,or%20action'%20%5B1%5D</a:t>
            </a:r>
            <a:r>
              <a:rPr lang="en-GB"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GB" sz="900" dirty="0" err="1">
                <a:effectLst/>
                <a:latin typeface="Calibri" panose="020F0502020204030204" pitchFamily="34" charset="0"/>
                <a:ea typeface="Calibri" panose="020F0502020204030204" pitchFamily="34" charset="0"/>
                <a:cs typeface="Times New Roman" panose="02020603050405020304" pitchFamily="18" charset="0"/>
              </a:rPr>
              <a:t>Consultado</a:t>
            </a:r>
            <a:r>
              <a:rPr lang="en-GB" sz="900" dirty="0">
                <a:effectLst/>
                <a:latin typeface="Calibri" panose="020F0502020204030204" pitchFamily="34" charset="0"/>
                <a:ea typeface="Calibri" panose="020F0502020204030204" pitchFamily="34" charset="0"/>
                <a:cs typeface="Times New Roman" panose="02020603050405020304" pitchFamily="18" charset="0"/>
              </a:rPr>
              <a:t> </a:t>
            </a:r>
            <a:r>
              <a:rPr lang="en-GB" sz="900" dirty="0" err="1">
                <a:effectLst/>
                <a:latin typeface="Calibri" panose="020F0502020204030204" pitchFamily="34" charset="0"/>
                <a:ea typeface="Calibri" panose="020F0502020204030204" pitchFamily="34" charset="0"/>
                <a:cs typeface="Times New Roman" panose="02020603050405020304" pitchFamily="18" charset="0"/>
              </a:rPr>
              <a:t>en</a:t>
            </a:r>
            <a:r>
              <a:rPr lang="en-GB" sz="900" dirty="0">
                <a:effectLst/>
                <a:latin typeface="Calibri" panose="020F0502020204030204" pitchFamily="34" charset="0"/>
                <a:ea typeface="Calibri" panose="020F0502020204030204" pitchFamily="34" charset="0"/>
                <a:cs typeface="Times New Roman" panose="02020603050405020304" pitchFamily="18" charset="0"/>
              </a:rPr>
              <a:t> Abril de2023.</a:t>
            </a:r>
            <a:endParaRPr lang="en-IE" sz="9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26 </a:t>
            </a:r>
            <a:r>
              <a:rPr lang="es-ES" sz="900" dirty="0">
                <a:effectLst/>
                <a:latin typeface="Calibri" panose="020F0502020204030204" pitchFamily="34" charset="0"/>
                <a:ea typeface="Calibri" panose="020F0502020204030204" pitchFamily="34" charset="0"/>
                <a:cs typeface="Times New Roman" panose="02020603050405020304" pitchFamily="18" charset="0"/>
              </a:rPr>
              <a:t>Comisión Europea, Comunicación de la Comisión al Consejo y al Parlamento Europeo - Programa de acción para la integración del factor género en la cooperación de la Comunidad al desarrollo, COM (2001)295 final), 2001. Disponible en: </a:t>
            </a:r>
            <a:r>
              <a:rPr lang="en-IE"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http://www.europarl.europa.eu/sides/getDoc.do?pubRef=-//EP//TEXT+RE-PORT+A5-2002-0066+0+DOC+XML+V0//EN</a:t>
            </a:r>
            <a:r>
              <a:rPr lang="en-IE"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endParaRPr lang="en-LB"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LB" sz="900" b="1" dirty="0">
              <a:effectLst/>
              <a:ea typeface="Calibri" panose="020F0502020204030204" pitchFamily="34" charset="0"/>
            </a:endParaRPr>
          </a:p>
        </p:txBody>
      </p:sp>
    </p:spTree>
    <p:extLst>
      <p:ext uri="{BB962C8B-B14F-4D97-AF65-F5344CB8AC3E}">
        <p14:creationId xmlns:p14="http://schemas.microsoft.com/office/powerpoint/2010/main" val="1402621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3F734579-421D-50C3-DF2F-30C44B410202}"/>
              </a:ext>
            </a:extLst>
          </p:cNvPr>
          <p:cNvSpPr>
            <a:spLocks noGrp="1"/>
          </p:cNvSpPr>
          <p:nvPr>
            <p:ph type="body" sz="quarter" idx="17"/>
          </p:nvPr>
        </p:nvSpPr>
        <p:spPr>
          <a:xfrm>
            <a:off x="2047166" y="2646302"/>
            <a:ext cx="648000" cy="348400"/>
          </a:xfrm>
        </p:spPr>
        <p:txBody>
          <a:bodyPr/>
          <a:lstStyle/>
          <a:p>
            <a:r>
              <a:rPr lang="en-US" dirty="0"/>
              <a:t>03</a:t>
            </a:r>
          </a:p>
        </p:txBody>
      </p:sp>
      <p:sp>
        <p:nvSpPr>
          <p:cNvPr id="28" name="Text Placeholder 27">
            <a:extLst>
              <a:ext uri="{FF2B5EF4-FFF2-40B4-BE49-F238E27FC236}">
                <a16:creationId xmlns:a16="http://schemas.microsoft.com/office/drawing/2014/main" id="{2862D041-3DB1-277D-980B-F4A1F9D26DA2}"/>
              </a:ext>
            </a:extLst>
          </p:cNvPr>
          <p:cNvSpPr>
            <a:spLocks noGrp="1"/>
          </p:cNvSpPr>
          <p:nvPr>
            <p:ph type="body" sz="quarter" idx="20"/>
          </p:nvPr>
        </p:nvSpPr>
        <p:spPr>
          <a:xfrm>
            <a:off x="2830132" y="2645681"/>
            <a:ext cx="4064938" cy="2273157"/>
          </a:xfrm>
        </p:spPr>
        <p:txBody>
          <a:bodyPr anchor="t"/>
          <a:lstStyle/>
          <a:p>
            <a:pPr>
              <a:lnSpc>
                <a:spcPts val="1480"/>
              </a:lnSpc>
              <a:spcBef>
                <a:spcPts val="0"/>
              </a:spcBef>
            </a:pPr>
            <a:r>
              <a:rPr lang="es-ES" dirty="0"/>
              <a:t>Conocimientos sobre cómo crear un plan de acción</a:t>
            </a:r>
          </a:p>
          <a:p>
            <a:pPr>
              <a:lnSpc>
                <a:spcPts val="1480"/>
              </a:lnSpc>
              <a:spcBef>
                <a:spcPts val="0"/>
              </a:spcBef>
            </a:pPr>
            <a:r>
              <a:rPr lang="en-US" sz="1100" b="1" dirty="0"/>
              <a:t>3.1          Plan de </a:t>
            </a:r>
            <a:r>
              <a:rPr lang="en-US" sz="1100" b="1" dirty="0" err="1"/>
              <a:t>acción</a:t>
            </a:r>
            <a:r>
              <a:rPr lang="en-US" sz="1100" b="1" dirty="0"/>
              <a:t> de </a:t>
            </a:r>
            <a:r>
              <a:rPr lang="en-US" sz="1100" b="1" dirty="0" err="1"/>
              <a:t>género</a:t>
            </a:r>
            <a:endParaRPr lang="en-US" sz="1100" b="1" dirty="0"/>
          </a:p>
          <a:p>
            <a:pPr>
              <a:spcBef>
                <a:spcPts val="0"/>
              </a:spcBef>
            </a:pPr>
            <a:r>
              <a:rPr lang="es-ES" sz="1100" dirty="0"/>
              <a:t>3.1.1 Cómo crear un Plan de Acción</a:t>
            </a:r>
          </a:p>
          <a:p>
            <a:pPr>
              <a:spcBef>
                <a:spcPts val="0"/>
              </a:spcBef>
            </a:pPr>
            <a:r>
              <a:rPr lang="es-ES" sz="1100" dirty="0"/>
              <a:t>3.1.2 ¿Cómo diseñar la estrategia y las acciones?</a:t>
            </a:r>
          </a:p>
          <a:p>
            <a:pPr>
              <a:spcBef>
                <a:spcPts val="0"/>
              </a:spcBef>
            </a:pPr>
            <a:r>
              <a:rPr lang="es-ES" sz="1100" dirty="0"/>
              <a:t>3.1.3 Análisis y preparación</a:t>
            </a:r>
          </a:p>
          <a:p>
            <a:pPr>
              <a:spcBef>
                <a:spcPts val="0"/>
              </a:spcBef>
            </a:pPr>
            <a:r>
              <a:rPr lang="es-ES" sz="1100" dirty="0"/>
              <a:t>3.1.4 Aplicación y seguimiento</a:t>
            </a:r>
          </a:p>
          <a:p>
            <a:pPr>
              <a:spcBef>
                <a:spcPts val="0"/>
              </a:spcBef>
            </a:pPr>
            <a:r>
              <a:rPr lang="es-ES" sz="1100" dirty="0"/>
              <a:t>3.1.5 Evaluación</a:t>
            </a:r>
          </a:p>
          <a:p>
            <a:pPr>
              <a:spcBef>
                <a:spcPts val="0"/>
              </a:spcBef>
            </a:pPr>
            <a:r>
              <a:rPr lang="es-ES" sz="1100" dirty="0"/>
              <a:t>3.1.6 Ejemplos de buenos planes de acción</a:t>
            </a:r>
          </a:p>
          <a:p>
            <a:pPr>
              <a:spcBef>
                <a:spcPts val="0"/>
              </a:spcBef>
            </a:pPr>
            <a:r>
              <a:rPr lang="en-US" sz="1100" b="1" dirty="0"/>
              <a:t>3.2          </a:t>
            </a:r>
            <a:r>
              <a:rPr lang="es-ES" sz="1100" b="1" dirty="0"/>
              <a:t>Buenas prácticas. Asesoramiento de expertos en cuestiones de género</a:t>
            </a:r>
          </a:p>
          <a:p>
            <a:pPr>
              <a:spcBef>
                <a:spcPts val="0"/>
              </a:spcBef>
            </a:pPr>
            <a:r>
              <a:rPr lang="es-ES" sz="1100" dirty="0"/>
              <a:t>3.2.1 Compromiso con las políticas de igualdad y regulación</a:t>
            </a:r>
          </a:p>
          <a:p>
            <a:pPr>
              <a:spcBef>
                <a:spcPts val="0"/>
              </a:spcBef>
            </a:pPr>
            <a:r>
              <a:rPr lang="es-ES" sz="1100" dirty="0"/>
              <a:t>3.2.2 Visibilidad y referentes femeninos en el sector</a:t>
            </a:r>
          </a:p>
          <a:p>
            <a:pPr>
              <a:spcBef>
                <a:spcPts val="0"/>
              </a:spcBef>
            </a:pPr>
            <a:r>
              <a:rPr lang="es-ES" sz="1100" dirty="0"/>
              <a:t>3.2.3 Formación y orientación profesional</a:t>
            </a:r>
          </a:p>
          <a:p>
            <a:pPr>
              <a:spcBef>
                <a:spcPts val="0"/>
              </a:spcBef>
            </a:pPr>
            <a:r>
              <a:rPr lang="es-ES" sz="1100" dirty="0"/>
              <a:t>3.2.4 Relevo generacional e innovación como herramientas de cambio</a:t>
            </a:r>
          </a:p>
          <a:p>
            <a:pPr>
              <a:spcBef>
                <a:spcPts val="0"/>
              </a:spcBef>
            </a:pPr>
            <a:r>
              <a:rPr lang="es-ES" sz="1100" dirty="0"/>
              <a:t>3.2.5 Plan de Acción FemCon</a:t>
            </a:r>
            <a:endParaRPr lang="en-US" sz="1100" b="1" dirty="0"/>
          </a:p>
          <a:p>
            <a:pPr>
              <a:spcBef>
                <a:spcPts val="0"/>
              </a:spcBef>
            </a:pPr>
            <a:endParaRPr lang="en-US" sz="1100" b="1" dirty="0"/>
          </a:p>
          <a:p>
            <a:pPr>
              <a:spcBef>
                <a:spcPts val="0"/>
              </a:spcBef>
            </a:pPr>
            <a:endParaRPr lang="en-US" sz="1100" b="1" dirty="0"/>
          </a:p>
          <a:p>
            <a:pPr>
              <a:spcBef>
                <a:spcPts val="0"/>
              </a:spcBef>
            </a:pPr>
            <a:endParaRPr lang="en-US" sz="1100" dirty="0"/>
          </a:p>
          <a:p>
            <a:pPr>
              <a:spcBef>
                <a:spcPts val="0"/>
              </a:spcBef>
            </a:pPr>
            <a:endParaRPr lang="en-US" dirty="0"/>
          </a:p>
        </p:txBody>
      </p:sp>
      <p:sp>
        <p:nvSpPr>
          <p:cNvPr id="31" name="Text Placeholder 30">
            <a:extLst>
              <a:ext uri="{FF2B5EF4-FFF2-40B4-BE49-F238E27FC236}">
                <a16:creationId xmlns:a16="http://schemas.microsoft.com/office/drawing/2014/main" id="{796E2639-0922-6899-743E-EF0415D04421}"/>
              </a:ext>
            </a:extLst>
          </p:cNvPr>
          <p:cNvSpPr>
            <a:spLocks noGrp="1"/>
          </p:cNvSpPr>
          <p:nvPr>
            <p:ph type="body" sz="quarter" idx="47"/>
          </p:nvPr>
        </p:nvSpPr>
        <p:spPr/>
        <p:txBody>
          <a:bodyPr/>
          <a:lstStyle/>
          <a:p>
            <a:r>
              <a:rPr lang="en-US" dirty="0" err="1"/>
              <a:t>Índice</a:t>
            </a:r>
            <a:r>
              <a:rPr lang="en-US" dirty="0"/>
              <a:t> de </a:t>
            </a:r>
            <a:r>
              <a:rPr lang="en-US" dirty="0" err="1"/>
              <a:t>Contenidos</a:t>
            </a:r>
            <a:endParaRPr lang="en-US" dirty="0"/>
          </a:p>
        </p:txBody>
      </p:sp>
      <p:sp>
        <p:nvSpPr>
          <p:cNvPr id="37" name="Slide Number Placeholder 16">
            <a:extLst>
              <a:ext uri="{FF2B5EF4-FFF2-40B4-BE49-F238E27FC236}">
                <a16:creationId xmlns:a16="http://schemas.microsoft.com/office/drawing/2014/main" id="{EA5D6318-6D99-E960-C610-71148E0E0DD7}"/>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a:t>
            </a:fld>
            <a:endParaRPr lang="en-US" dirty="0"/>
          </a:p>
        </p:txBody>
      </p:sp>
      <p:sp>
        <p:nvSpPr>
          <p:cNvPr id="16" name="Text Placeholder 35">
            <a:hlinkClick r:id="rId2" action="ppaction://hlinksldjump"/>
            <a:extLst>
              <a:ext uri="{FF2B5EF4-FFF2-40B4-BE49-F238E27FC236}">
                <a16:creationId xmlns:a16="http://schemas.microsoft.com/office/drawing/2014/main" id="{D1D00E39-24A1-B5FE-8798-0E4E929999F5}"/>
              </a:ext>
            </a:extLst>
          </p:cNvPr>
          <p:cNvSpPr txBox="1">
            <a:spLocks/>
          </p:cNvSpPr>
          <p:nvPr/>
        </p:nvSpPr>
        <p:spPr>
          <a:xfrm>
            <a:off x="6671458" y="2670730"/>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48</a:t>
            </a:r>
          </a:p>
          <a:p>
            <a:endParaRPr lang="en-US" dirty="0">
              <a:solidFill>
                <a:srgbClr val="EF8D5B"/>
              </a:solidFill>
            </a:endParaRPr>
          </a:p>
        </p:txBody>
      </p:sp>
      <p:sp>
        <p:nvSpPr>
          <p:cNvPr id="63" name="Text Placeholder 35">
            <a:hlinkClick r:id="rId3" action="ppaction://hlinksldjump"/>
            <a:extLst>
              <a:ext uri="{FF2B5EF4-FFF2-40B4-BE49-F238E27FC236}">
                <a16:creationId xmlns:a16="http://schemas.microsoft.com/office/drawing/2014/main" id="{EAB1D5D0-5BAF-A249-882D-8900A89638EF}"/>
              </a:ext>
            </a:extLst>
          </p:cNvPr>
          <p:cNvSpPr txBox="1">
            <a:spLocks/>
          </p:cNvSpPr>
          <p:nvPr/>
        </p:nvSpPr>
        <p:spPr>
          <a:xfrm>
            <a:off x="6671458" y="4080497"/>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54</a:t>
            </a:r>
          </a:p>
          <a:p>
            <a:endParaRPr lang="en-US" dirty="0">
              <a:solidFill>
                <a:srgbClr val="EF8D5B"/>
              </a:solidFill>
            </a:endParaRPr>
          </a:p>
        </p:txBody>
      </p:sp>
      <p:sp>
        <p:nvSpPr>
          <p:cNvPr id="12" name="Text Placeholder 35">
            <a:hlinkClick r:id="rId4" action="ppaction://hlinksldjump"/>
            <a:extLst>
              <a:ext uri="{FF2B5EF4-FFF2-40B4-BE49-F238E27FC236}">
                <a16:creationId xmlns:a16="http://schemas.microsoft.com/office/drawing/2014/main" id="{F69ECBB8-0E75-5436-43B6-D7CE8ECC7811}"/>
              </a:ext>
            </a:extLst>
          </p:cNvPr>
          <p:cNvSpPr txBox="1">
            <a:spLocks/>
          </p:cNvSpPr>
          <p:nvPr/>
        </p:nvSpPr>
        <p:spPr>
          <a:xfrm>
            <a:off x="6682343" y="2883988"/>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49</a:t>
            </a:r>
          </a:p>
          <a:p>
            <a:endParaRPr lang="en-US" dirty="0">
              <a:solidFill>
                <a:srgbClr val="EF8D5B"/>
              </a:solidFill>
            </a:endParaRPr>
          </a:p>
        </p:txBody>
      </p:sp>
      <p:sp>
        <p:nvSpPr>
          <p:cNvPr id="13" name="Text Placeholder 25">
            <a:extLst>
              <a:ext uri="{FF2B5EF4-FFF2-40B4-BE49-F238E27FC236}">
                <a16:creationId xmlns:a16="http://schemas.microsoft.com/office/drawing/2014/main" id="{490D35D6-C056-4E03-6E61-A90F362E9FDC}"/>
              </a:ext>
            </a:extLst>
          </p:cNvPr>
          <p:cNvSpPr txBox="1">
            <a:spLocks/>
          </p:cNvSpPr>
          <p:nvPr/>
        </p:nvSpPr>
        <p:spPr>
          <a:xfrm>
            <a:off x="2025394" y="5150016"/>
            <a:ext cx="648000" cy="348400"/>
          </a:xfrm>
          <a:prstGeom prst="rect">
            <a:avLst/>
          </a:prstGeom>
        </p:spPr>
        <p:txBody>
          <a:bodyPr anchor="ctr">
            <a:noAutofit/>
          </a:bodyPr>
          <a:lstStyle>
            <a:lvl1pPr marL="0" indent="0" algn="ctr" defTabSz="2073036"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04</a:t>
            </a:r>
          </a:p>
        </p:txBody>
      </p:sp>
      <p:sp>
        <p:nvSpPr>
          <p:cNvPr id="14" name="Text Placeholder 27">
            <a:extLst>
              <a:ext uri="{FF2B5EF4-FFF2-40B4-BE49-F238E27FC236}">
                <a16:creationId xmlns:a16="http://schemas.microsoft.com/office/drawing/2014/main" id="{8F8BC8BF-7CE2-76A2-E6A8-B8B2A11B49E8}"/>
              </a:ext>
            </a:extLst>
          </p:cNvPr>
          <p:cNvSpPr txBox="1">
            <a:spLocks/>
          </p:cNvSpPr>
          <p:nvPr/>
        </p:nvSpPr>
        <p:spPr>
          <a:xfrm>
            <a:off x="2789661" y="5487264"/>
            <a:ext cx="4064938" cy="163293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s-ES" dirty="0"/>
              <a:t>Inspiración para el cambio positivo en el sector de la construcción</a:t>
            </a:r>
          </a:p>
          <a:p>
            <a:pPr>
              <a:lnSpc>
                <a:spcPts val="1480"/>
              </a:lnSpc>
              <a:spcBef>
                <a:spcPts val="0"/>
              </a:spcBef>
            </a:pPr>
            <a:r>
              <a:rPr lang="en-US" sz="1100" b="1" dirty="0"/>
              <a:t>4.1           </a:t>
            </a:r>
            <a:r>
              <a:rPr lang="en-US" sz="1100" b="1" dirty="0" err="1"/>
              <a:t>Buenas</a:t>
            </a:r>
            <a:r>
              <a:rPr lang="en-US" sz="1100" b="1" dirty="0"/>
              <a:t> </a:t>
            </a:r>
            <a:r>
              <a:rPr lang="en-US" sz="1100" b="1" dirty="0" err="1"/>
              <a:t>prácticas</a:t>
            </a:r>
            <a:endParaRPr lang="en-US" sz="1100" b="1" dirty="0"/>
          </a:p>
          <a:p>
            <a:pPr>
              <a:spcBef>
                <a:spcPts val="0"/>
              </a:spcBef>
            </a:pPr>
            <a:r>
              <a:rPr lang="es-ES" sz="1100" dirty="0"/>
              <a:t>4.1.1 Compromiso y acción</a:t>
            </a:r>
          </a:p>
          <a:p>
            <a:pPr>
              <a:spcBef>
                <a:spcPts val="0"/>
              </a:spcBef>
            </a:pPr>
            <a:r>
              <a:rPr lang="es-ES" sz="1100" dirty="0"/>
              <a:t>4.1.2 Transparencia y labor de comunicación</a:t>
            </a:r>
          </a:p>
          <a:p>
            <a:pPr>
              <a:spcBef>
                <a:spcPts val="0"/>
              </a:spcBef>
            </a:pPr>
            <a:r>
              <a:rPr lang="es-ES" sz="1100" dirty="0"/>
              <a:t>4.1.3 Fomento del trabajo de las mujeres y reducción de la brecha de género</a:t>
            </a:r>
          </a:p>
          <a:p>
            <a:pPr>
              <a:spcBef>
                <a:spcPts val="0"/>
              </a:spcBef>
            </a:pPr>
            <a:r>
              <a:rPr lang="en-US" sz="1100" b="1" dirty="0"/>
              <a:t>4.2          </a:t>
            </a:r>
            <a:r>
              <a:rPr lang="es-ES" sz="1100" b="1" dirty="0"/>
              <a:t>Aspectos que inspiran. ¿Qué es lo próximo para las mujeres jóvenes?</a:t>
            </a:r>
            <a:endParaRPr lang="en-US" sz="1100" dirty="0"/>
          </a:p>
          <a:p>
            <a:pPr>
              <a:spcBef>
                <a:spcPts val="0"/>
              </a:spcBef>
            </a:pPr>
            <a:endParaRPr lang="en-US" sz="1100" b="1" dirty="0"/>
          </a:p>
          <a:p>
            <a:pPr>
              <a:spcBef>
                <a:spcPts val="0"/>
              </a:spcBef>
            </a:pPr>
            <a:endParaRPr lang="en-US" sz="1100" b="1" dirty="0"/>
          </a:p>
          <a:p>
            <a:pPr>
              <a:spcBef>
                <a:spcPts val="0"/>
              </a:spcBef>
            </a:pPr>
            <a:endParaRPr lang="en-US" sz="1100" dirty="0"/>
          </a:p>
          <a:p>
            <a:pPr>
              <a:spcBef>
                <a:spcPts val="0"/>
              </a:spcBef>
            </a:pPr>
            <a:endParaRPr lang="en-US" dirty="0"/>
          </a:p>
        </p:txBody>
      </p:sp>
      <p:sp>
        <p:nvSpPr>
          <p:cNvPr id="15" name="Text Placeholder 35">
            <a:hlinkClick r:id="rId5" action="ppaction://hlinksldjump"/>
            <a:extLst>
              <a:ext uri="{FF2B5EF4-FFF2-40B4-BE49-F238E27FC236}">
                <a16:creationId xmlns:a16="http://schemas.microsoft.com/office/drawing/2014/main" id="{3292A001-73F0-5EBF-8BBF-50C3302DF44F}"/>
              </a:ext>
            </a:extLst>
          </p:cNvPr>
          <p:cNvSpPr txBox="1">
            <a:spLocks/>
          </p:cNvSpPr>
          <p:nvPr/>
        </p:nvSpPr>
        <p:spPr>
          <a:xfrm>
            <a:off x="6649686" y="5496419"/>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60</a:t>
            </a:r>
          </a:p>
          <a:p>
            <a:endParaRPr lang="en-US" dirty="0">
              <a:solidFill>
                <a:srgbClr val="EF8D5B"/>
              </a:solidFill>
            </a:endParaRPr>
          </a:p>
        </p:txBody>
      </p:sp>
      <p:sp>
        <p:nvSpPr>
          <p:cNvPr id="20" name="Text Placeholder 35">
            <a:hlinkClick r:id="rId6" action="ppaction://hlinksldjump"/>
            <a:extLst>
              <a:ext uri="{FF2B5EF4-FFF2-40B4-BE49-F238E27FC236}">
                <a16:creationId xmlns:a16="http://schemas.microsoft.com/office/drawing/2014/main" id="{2D745C54-7456-1D2C-AF74-EC8B9CE46A39}"/>
              </a:ext>
            </a:extLst>
          </p:cNvPr>
          <p:cNvSpPr txBox="1">
            <a:spLocks/>
          </p:cNvSpPr>
          <p:nvPr/>
        </p:nvSpPr>
        <p:spPr>
          <a:xfrm>
            <a:off x="6660571" y="5939349"/>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61</a:t>
            </a:r>
          </a:p>
          <a:p>
            <a:endParaRPr lang="en-US" dirty="0">
              <a:solidFill>
                <a:srgbClr val="EF8D5B"/>
              </a:solidFill>
            </a:endParaRPr>
          </a:p>
        </p:txBody>
      </p:sp>
      <p:sp>
        <p:nvSpPr>
          <p:cNvPr id="21" name="Text Placeholder 35">
            <a:hlinkClick r:id="rId7" action="ppaction://hlinksldjump"/>
            <a:extLst>
              <a:ext uri="{FF2B5EF4-FFF2-40B4-BE49-F238E27FC236}">
                <a16:creationId xmlns:a16="http://schemas.microsoft.com/office/drawing/2014/main" id="{9275DE74-574C-1239-3D24-856C140153C5}"/>
              </a:ext>
            </a:extLst>
          </p:cNvPr>
          <p:cNvSpPr txBox="1">
            <a:spLocks/>
          </p:cNvSpPr>
          <p:nvPr/>
        </p:nvSpPr>
        <p:spPr>
          <a:xfrm>
            <a:off x="6693228" y="6766555"/>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65</a:t>
            </a:r>
          </a:p>
          <a:p>
            <a:endParaRPr lang="en-US" dirty="0">
              <a:solidFill>
                <a:srgbClr val="EF8D5B"/>
              </a:solidFill>
            </a:endParaRPr>
          </a:p>
        </p:txBody>
      </p:sp>
      <p:sp>
        <p:nvSpPr>
          <p:cNvPr id="22" name="Text Placeholder 31">
            <a:extLst>
              <a:ext uri="{FF2B5EF4-FFF2-40B4-BE49-F238E27FC236}">
                <a16:creationId xmlns:a16="http://schemas.microsoft.com/office/drawing/2014/main" id="{162BDE55-EFE2-E2EB-F9CB-8F4890F817D8}"/>
              </a:ext>
            </a:extLst>
          </p:cNvPr>
          <p:cNvSpPr txBox="1">
            <a:spLocks/>
          </p:cNvSpPr>
          <p:nvPr/>
        </p:nvSpPr>
        <p:spPr>
          <a:xfrm>
            <a:off x="2830131" y="7093310"/>
            <a:ext cx="3544003" cy="348400"/>
          </a:xfrm>
          <a:prstGeom prst="rect">
            <a:avLst/>
          </a:prstGeom>
        </p:spPr>
        <p:txBody>
          <a:bodyPr anchor="ctr">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err="1"/>
              <a:t>Bibliografía</a:t>
            </a:r>
            <a:endParaRPr lang="en-US" dirty="0"/>
          </a:p>
        </p:txBody>
      </p:sp>
      <p:sp>
        <p:nvSpPr>
          <p:cNvPr id="23" name="Text Placeholder 23">
            <a:extLst>
              <a:ext uri="{FF2B5EF4-FFF2-40B4-BE49-F238E27FC236}">
                <a16:creationId xmlns:a16="http://schemas.microsoft.com/office/drawing/2014/main" id="{D6AA5AB8-CDD6-02B1-1B81-9A942BDB8B49}"/>
              </a:ext>
            </a:extLst>
          </p:cNvPr>
          <p:cNvSpPr txBox="1">
            <a:spLocks/>
          </p:cNvSpPr>
          <p:nvPr/>
        </p:nvSpPr>
        <p:spPr>
          <a:xfrm>
            <a:off x="2830132" y="7333157"/>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err="1"/>
              <a:t>Anexos</a:t>
            </a:r>
            <a:endParaRPr lang="en-US" dirty="0"/>
          </a:p>
        </p:txBody>
      </p:sp>
      <p:sp>
        <p:nvSpPr>
          <p:cNvPr id="25" name="Text Placeholder 26">
            <a:extLst>
              <a:ext uri="{FF2B5EF4-FFF2-40B4-BE49-F238E27FC236}">
                <a16:creationId xmlns:a16="http://schemas.microsoft.com/office/drawing/2014/main" id="{0992AA24-898F-66F5-2786-D386DE4FD41A}"/>
              </a:ext>
            </a:extLst>
          </p:cNvPr>
          <p:cNvSpPr txBox="1">
            <a:spLocks/>
          </p:cNvSpPr>
          <p:nvPr/>
        </p:nvSpPr>
        <p:spPr>
          <a:xfrm>
            <a:off x="2830132" y="7661296"/>
            <a:ext cx="3544003" cy="348400"/>
          </a:xfrm>
          <a:prstGeom prst="rect">
            <a:avLst/>
          </a:prstGeom>
        </p:spPr>
        <p:txBody>
          <a:bodyPr anchor="ctr">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A1: </a:t>
            </a:r>
            <a:r>
              <a:rPr lang="es-ES" dirty="0"/>
              <a:t>Ficha informativa sobre la investigación</a:t>
            </a:r>
            <a:endParaRPr lang="en-US" dirty="0"/>
          </a:p>
        </p:txBody>
      </p:sp>
      <p:sp>
        <p:nvSpPr>
          <p:cNvPr id="29" name="Text Placeholder 35">
            <a:hlinkClick r:id="rId8" action="ppaction://hlinksldjump"/>
            <a:extLst>
              <a:ext uri="{FF2B5EF4-FFF2-40B4-BE49-F238E27FC236}">
                <a16:creationId xmlns:a16="http://schemas.microsoft.com/office/drawing/2014/main" id="{A133CD60-18D8-B10E-9CC6-AE3323F122AF}"/>
              </a:ext>
            </a:extLst>
          </p:cNvPr>
          <p:cNvSpPr txBox="1">
            <a:spLocks/>
          </p:cNvSpPr>
          <p:nvPr/>
        </p:nvSpPr>
        <p:spPr>
          <a:xfrm>
            <a:off x="6671458" y="7138867"/>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70</a:t>
            </a:r>
          </a:p>
          <a:p>
            <a:endParaRPr lang="en-US" dirty="0">
              <a:solidFill>
                <a:srgbClr val="EF8D5B"/>
              </a:solidFill>
            </a:endParaRPr>
          </a:p>
        </p:txBody>
      </p:sp>
      <p:sp>
        <p:nvSpPr>
          <p:cNvPr id="30" name="Text Placeholder 35">
            <a:hlinkClick r:id="rId9" action="ppaction://hlinksldjump"/>
            <a:extLst>
              <a:ext uri="{FF2B5EF4-FFF2-40B4-BE49-F238E27FC236}">
                <a16:creationId xmlns:a16="http://schemas.microsoft.com/office/drawing/2014/main" id="{5A3FA597-582C-6087-DDDC-061A7E53DAAF}"/>
              </a:ext>
            </a:extLst>
          </p:cNvPr>
          <p:cNvSpPr txBox="1">
            <a:spLocks/>
          </p:cNvSpPr>
          <p:nvPr/>
        </p:nvSpPr>
        <p:spPr>
          <a:xfrm>
            <a:off x="6671458" y="7385898"/>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73</a:t>
            </a:r>
          </a:p>
          <a:p>
            <a:endParaRPr lang="en-US" dirty="0">
              <a:solidFill>
                <a:srgbClr val="EF8D5B"/>
              </a:solidFill>
            </a:endParaRPr>
          </a:p>
        </p:txBody>
      </p:sp>
      <p:sp>
        <p:nvSpPr>
          <p:cNvPr id="33" name="Text Placeholder 35">
            <a:hlinkClick r:id="rId9" action="ppaction://hlinksldjump"/>
            <a:extLst>
              <a:ext uri="{FF2B5EF4-FFF2-40B4-BE49-F238E27FC236}">
                <a16:creationId xmlns:a16="http://schemas.microsoft.com/office/drawing/2014/main" id="{7C164AA5-447B-1042-36B7-81103435F658}"/>
              </a:ext>
            </a:extLst>
          </p:cNvPr>
          <p:cNvSpPr txBox="1">
            <a:spLocks/>
          </p:cNvSpPr>
          <p:nvPr/>
        </p:nvSpPr>
        <p:spPr>
          <a:xfrm>
            <a:off x="6671458" y="771020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73</a:t>
            </a:r>
          </a:p>
          <a:p>
            <a:endParaRPr lang="en-US" dirty="0">
              <a:solidFill>
                <a:srgbClr val="EF8D5B"/>
              </a:solidFill>
            </a:endParaRPr>
          </a:p>
        </p:txBody>
      </p:sp>
      <p:sp>
        <p:nvSpPr>
          <p:cNvPr id="34" name="Text Placeholder 26">
            <a:extLst>
              <a:ext uri="{FF2B5EF4-FFF2-40B4-BE49-F238E27FC236}">
                <a16:creationId xmlns:a16="http://schemas.microsoft.com/office/drawing/2014/main" id="{88502D89-58E5-3952-C5AA-4A46DC1AA301}"/>
              </a:ext>
            </a:extLst>
          </p:cNvPr>
          <p:cNvSpPr txBox="1">
            <a:spLocks/>
          </p:cNvSpPr>
          <p:nvPr/>
        </p:nvSpPr>
        <p:spPr>
          <a:xfrm>
            <a:off x="2789661" y="8055082"/>
            <a:ext cx="3544003" cy="348400"/>
          </a:xfrm>
          <a:prstGeom prst="rect">
            <a:avLst/>
          </a:prstGeom>
        </p:spPr>
        <p:txBody>
          <a:bodyPr anchor="ctr">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A2: </a:t>
            </a:r>
            <a:r>
              <a:rPr lang="es-ES" dirty="0"/>
              <a:t>Declaración del participante en la investigación</a:t>
            </a:r>
            <a:endParaRPr lang="en-US" dirty="0"/>
          </a:p>
        </p:txBody>
      </p:sp>
      <p:sp>
        <p:nvSpPr>
          <p:cNvPr id="38" name="Text Placeholder 35">
            <a:hlinkClick r:id="rId10" action="ppaction://hlinksldjump"/>
            <a:extLst>
              <a:ext uri="{FF2B5EF4-FFF2-40B4-BE49-F238E27FC236}">
                <a16:creationId xmlns:a16="http://schemas.microsoft.com/office/drawing/2014/main" id="{8F5AEA0A-EFE7-56DD-0C8D-2E7A41FD1ABC}"/>
              </a:ext>
            </a:extLst>
          </p:cNvPr>
          <p:cNvSpPr txBox="1">
            <a:spLocks/>
          </p:cNvSpPr>
          <p:nvPr/>
        </p:nvSpPr>
        <p:spPr>
          <a:xfrm>
            <a:off x="6671458" y="8025886"/>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74</a:t>
            </a:r>
          </a:p>
          <a:p>
            <a:endParaRPr lang="en-US" dirty="0">
              <a:solidFill>
                <a:srgbClr val="EF8D5B"/>
              </a:solidFill>
            </a:endParaRPr>
          </a:p>
        </p:txBody>
      </p:sp>
      <p:grpSp>
        <p:nvGrpSpPr>
          <p:cNvPr id="39" name="Graphic 4">
            <a:extLst>
              <a:ext uri="{FF2B5EF4-FFF2-40B4-BE49-F238E27FC236}">
                <a16:creationId xmlns:a16="http://schemas.microsoft.com/office/drawing/2014/main" id="{42238FB9-D2A1-858F-227B-E0CD0FA9F3A7}"/>
              </a:ext>
            </a:extLst>
          </p:cNvPr>
          <p:cNvGrpSpPr/>
          <p:nvPr/>
        </p:nvGrpSpPr>
        <p:grpSpPr>
          <a:xfrm>
            <a:off x="5355995" y="574907"/>
            <a:ext cx="800818" cy="1328451"/>
            <a:chOff x="9062559" y="918767"/>
            <a:chExt cx="774673" cy="1285080"/>
          </a:xfrm>
          <a:solidFill>
            <a:schemeClr val="tx1"/>
          </a:solidFill>
        </p:grpSpPr>
        <p:sp>
          <p:nvSpPr>
            <p:cNvPr id="40" name="Freeform 39">
              <a:extLst>
                <a:ext uri="{FF2B5EF4-FFF2-40B4-BE49-F238E27FC236}">
                  <a16:creationId xmlns:a16="http://schemas.microsoft.com/office/drawing/2014/main" id="{5A999E5D-4860-4E12-8F37-16B7834E4F75}"/>
                </a:ext>
              </a:extLst>
            </p:cNvPr>
            <p:cNvSpPr/>
            <p:nvPr/>
          </p:nvSpPr>
          <p:spPr>
            <a:xfrm>
              <a:off x="9062559" y="918767"/>
              <a:ext cx="294869" cy="287009"/>
            </a:xfrm>
            <a:custGeom>
              <a:avLst/>
              <a:gdLst>
                <a:gd name="connsiteX0" fmla="*/ 103463 w 294869"/>
                <a:gd name="connsiteY0" fmla="*/ 287010 h 287009"/>
                <a:gd name="connsiteX1" fmla="*/ 96996 w 294869"/>
                <a:gd name="connsiteY1" fmla="*/ 285717 h 287009"/>
                <a:gd name="connsiteX2" fmla="*/ 0 w 294869"/>
                <a:gd name="connsiteY2" fmla="*/ 147384 h 287009"/>
                <a:gd name="connsiteX3" fmla="*/ 147435 w 294869"/>
                <a:gd name="connsiteY3" fmla="*/ 0 h 287009"/>
                <a:gd name="connsiteX4" fmla="*/ 294870 w 294869"/>
                <a:gd name="connsiteY4" fmla="*/ 147384 h 287009"/>
                <a:gd name="connsiteX5" fmla="*/ 217273 w 294869"/>
                <a:gd name="connsiteY5" fmla="*/ 276667 h 287009"/>
                <a:gd name="connsiteX6" fmla="*/ 191407 w 294869"/>
                <a:gd name="connsiteY6" fmla="*/ 268910 h 287009"/>
                <a:gd name="connsiteX7" fmla="*/ 199166 w 294869"/>
                <a:gd name="connsiteY7" fmla="*/ 243053 h 287009"/>
                <a:gd name="connsiteX8" fmla="*/ 256071 w 294869"/>
                <a:gd name="connsiteY8" fmla="*/ 147384 h 287009"/>
                <a:gd name="connsiteX9" fmla="*/ 147435 w 294869"/>
                <a:gd name="connsiteY9" fmla="*/ 38785 h 287009"/>
                <a:gd name="connsiteX10" fmla="*/ 38799 w 294869"/>
                <a:gd name="connsiteY10" fmla="*/ 147384 h 287009"/>
                <a:gd name="connsiteX11" fmla="*/ 109929 w 294869"/>
                <a:gd name="connsiteY11" fmla="*/ 249518 h 287009"/>
                <a:gd name="connsiteX12" fmla="*/ 121569 w 294869"/>
                <a:gd name="connsiteY12" fmla="*/ 274082 h 287009"/>
                <a:gd name="connsiteX13" fmla="*/ 103463 w 294869"/>
                <a:gd name="connsiteY13" fmla="*/ 287010 h 28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869" h="28700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EF8F5B"/>
            </a:solidFill>
            <a:ln w="12931" cap="flat">
              <a:noFill/>
              <a:prstDash val="solid"/>
              <a:miter/>
            </a:ln>
          </p:spPr>
          <p:txBody>
            <a:bodyPr rtlCol="0" anchor="ctr"/>
            <a:lstStyle/>
            <a:p>
              <a:endParaRPr lang="en-US" sz="529"/>
            </a:p>
          </p:txBody>
        </p:sp>
        <p:grpSp>
          <p:nvGrpSpPr>
            <p:cNvPr id="41" name="Graphic 4">
              <a:extLst>
                <a:ext uri="{FF2B5EF4-FFF2-40B4-BE49-F238E27FC236}">
                  <a16:creationId xmlns:a16="http://schemas.microsoft.com/office/drawing/2014/main" id="{1A08E370-F394-4DA4-4251-E012A57FF218}"/>
                </a:ext>
              </a:extLst>
            </p:cNvPr>
            <p:cNvGrpSpPr/>
            <p:nvPr/>
          </p:nvGrpSpPr>
          <p:grpSpPr>
            <a:xfrm>
              <a:off x="9122194" y="1004094"/>
              <a:ext cx="715038" cy="1199753"/>
              <a:chOff x="9122194" y="1004094"/>
              <a:chExt cx="715038" cy="1199753"/>
            </a:xfrm>
            <a:grpFill/>
          </p:grpSpPr>
          <p:sp>
            <p:nvSpPr>
              <p:cNvPr id="42" name="Freeform 41">
                <a:extLst>
                  <a:ext uri="{FF2B5EF4-FFF2-40B4-BE49-F238E27FC236}">
                    <a16:creationId xmlns:a16="http://schemas.microsoft.com/office/drawing/2014/main" id="{C2BC132C-67B6-16C7-B510-95877E24E1A7}"/>
                  </a:ext>
                </a:extLst>
              </p:cNvPr>
              <p:cNvSpPr/>
              <p:nvPr/>
            </p:nvSpPr>
            <p:spPr>
              <a:xfrm>
                <a:off x="9122194" y="1508040"/>
                <a:ext cx="252229" cy="516102"/>
              </a:xfrm>
              <a:custGeom>
                <a:avLst/>
                <a:gdLst>
                  <a:gd name="connsiteX0" fmla="*/ 231354 w 252229"/>
                  <a:gd name="connsiteY0" fmla="*/ 516103 h 516102"/>
                  <a:gd name="connsiteX1" fmla="*/ 223595 w 252229"/>
                  <a:gd name="connsiteY1" fmla="*/ 514810 h 516102"/>
                  <a:gd name="connsiteX2" fmla="*/ 32189 w 252229"/>
                  <a:gd name="connsiteY2" fmla="*/ 295027 h 516102"/>
                  <a:gd name="connsiteX3" fmla="*/ 27015 w 252229"/>
                  <a:gd name="connsiteY3" fmla="*/ 283392 h 516102"/>
                  <a:gd name="connsiteX4" fmla="*/ 15376 w 252229"/>
                  <a:gd name="connsiteY4" fmla="*/ 256242 h 516102"/>
                  <a:gd name="connsiteX5" fmla="*/ 10203 w 252229"/>
                  <a:gd name="connsiteY5" fmla="*/ 242021 h 516102"/>
                  <a:gd name="connsiteX6" fmla="*/ 5029 w 252229"/>
                  <a:gd name="connsiteY6" fmla="*/ 226507 h 516102"/>
                  <a:gd name="connsiteX7" fmla="*/ 2443 w 252229"/>
                  <a:gd name="connsiteY7" fmla="*/ 213579 h 516102"/>
                  <a:gd name="connsiteX8" fmla="*/ 2443 w 252229"/>
                  <a:gd name="connsiteY8" fmla="*/ 212286 h 516102"/>
                  <a:gd name="connsiteX9" fmla="*/ 6323 w 252229"/>
                  <a:gd name="connsiteY9" fmla="*/ 128251 h 516102"/>
                  <a:gd name="connsiteX10" fmla="*/ 82626 w 252229"/>
                  <a:gd name="connsiteY10" fmla="*/ 4139 h 516102"/>
                  <a:gd name="connsiteX11" fmla="*/ 109786 w 252229"/>
                  <a:gd name="connsiteY11" fmla="*/ 6725 h 516102"/>
                  <a:gd name="connsiteX12" fmla="*/ 107199 w 252229"/>
                  <a:gd name="connsiteY12" fmla="*/ 33874 h 516102"/>
                  <a:gd name="connsiteX13" fmla="*/ 43828 w 252229"/>
                  <a:gd name="connsiteY13" fmla="*/ 137301 h 516102"/>
                  <a:gd name="connsiteX14" fmla="*/ 39948 w 252229"/>
                  <a:gd name="connsiteY14" fmla="*/ 204529 h 516102"/>
                  <a:gd name="connsiteX15" fmla="*/ 42535 w 252229"/>
                  <a:gd name="connsiteY15" fmla="*/ 216164 h 516102"/>
                  <a:gd name="connsiteX16" fmla="*/ 46414 w 252229"/>
                  <a:gd name="connsiteY16" fmla="*/ 225214 h 516102"/>
                  <a:gd name="connsiteX17" fmla="*/ 52881 w 252229"/>
                  <a:gd name="connsiteY17" fmla="*/ 239435 h 516102"/>
                  <a:gd name="connsiteX18" fmla="*/ 64521 w 252229"/>
                  <a:gd name="connsiteY18" fmla="*/ 265292 h 516102"/>
                  <a:gd name="connsiteX19" fmla="*/ 69693 w 252229"/>
                  <a:gd name="connsiteY19" fmla="*/ 278220 h 516102"/>
                  <a:gd name="connsiteX20" fmla="*/ 240407 w 252229"/>
                  <a:gd name="connsiteY20" fmla="*/ 477317 h 516102"/>
                  <a:gd name="connsiteX21" fmla="*/ 250753 w 252229"/>
                  <a:gd name="connsiteY21" fmla="*/ 503174 h 516102"/>
                  <a:gd name="connsiteX22" fmla="*/ 231354 w 252229"/>
                  <a:gd name="connsiteY22" fmla="*/ 516103 h 5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229" h="516102">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grpFill/>
              <a:ln w="12931" cap="flat">
                <a:noFill/>
                <a:prstDash val="solid"/>
                <a:miter/>
              </a:ln>
            </p:spPr>
            <p:txBody>
              <a:bodyPr rtlCol="0" anchor="ctr"/>
              <a:lstStyle/>
              <a:p>
                <a:endParaRPr lang="en-US" sz="529"/>
              </a:p>
            </p:txBody>
          </p:sp>
          <p:sp>
            <p:nvSpPr>
              <p:cNvPr id="43" name="Freeform 42">
                <a:extLst>
                  <a:ext uri="{FF2B5EF4-FFF2-40B4-BE49-F238E27FC236}">
                    <a16:creationId xmlns:a16="http://schemas.microsoft.com/office/drawing/2014/main" id="{621F017E-22B4-D89F-0BEF-D5EF8F83D17D}"/>
                  </a:ext>
                </a:extLst>
              </p:cNvPr>
              <p:cNvSpPr/>
              <p:nvPr/>
            </p:nvSpPr>
            <p:spPr>
              <a:xfrm>
                <a:off x="9560762" y="1399308"/>
                <a:ext cx="186446" cy="158119"/>
              </a:xfrm>
              <a:custGeom>
                <a:avLst/>
                <a:gdLst>
                  <a:gd name="connsiteX0" fmla="*/ 167839 w 186446"/>
                  <a:gd name="connsiteY0" fmla="*/ 158120 h 158119"/>
                  <a:gd name="connsiteX1" fmla="*/ 148440 w 186446"/>
                  <a:gd name="connsiteY1" fmla="*/ 142606 h 158119"/>
                  <a:gd name="connsiteX2" fmla="*/ 98002 w 186446"/>
                  <a:gd name="connsiteY2" fmla="*/ 58572 h 158119"/>
                  <a:gd name="connsiteX3" fmla="*/ 59203 w 186446"/>
                  <a:gd name="connsiteY3" fmla="*/ 40472 h 158119"/>
                  <a:gd name="connsiteX4" fmla="*/ 35924 w 186446"/>
                  <a:gd name="connsiteY4" fmla="*/ 57279 h 158119"/>
                  <a:gd name="connsiteX5" fmla="*/ 8765 w 186446"/>
                  <a:gd name="connsiteY5" fmla="*/ 62450 h 158119"/>
                  <a:gd name="connsiteX6" fmla="*/ 3592 w 186446"/>
                  <a:gd name="connsiteY6" fmla="*/ 35300 h 158119"/>
                  <a:gd name="connsiteX7" fmla="*/ 55324 w 186446"/>
                  <a:gd name="connsiteY7" fmla="*/ 394 h 158119"/>
                  <a:gd name="connsiteX8" fmla="*/ 126454 w 186446"/>
                  <a:gd name="connsiteY8" fmla="*/ 30129 h 158119"/>
                  <a:gd name="connsiteX9" fmla="*/ 185945 w 186446"/>
                  <a:gd name="connsiteY9" fmla="*/ 133556 h 158119"/>
                  <a:gd name="connsiteX10" fmla="*/ 170426 w 186446"/>
                  <a:gd name="connsiteY10" fmla="*/ 156827 h 158119"/>
                  <a:gd name="connsiteX11" fmla="*/ 167839 w 186446"/>
                  <a:gd name="connsiteY11" fmla="*/ 158120 h 1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446" h="158119">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grpFill/>
              <a:ln w="12931" cap="flat">
                <a:noFill/>
                <a:prstDash val="solid"/>
                <a:miter/>
              </a:ln>
            </p:spPr>
            <p:txBody>
              <a:bodyPr rtlCol="0" anchor="ctr"/>
              <a:lstStyle/>
              <a:p>
                <a:endParaRPr lang="en-US" sz="529"/>
              </a:p>
            </p:txBody>
          </p:sp>
          <p:sp>
            <p:nvSpPr>
              <p:cNvPr id="44" name="Freeform 43">
                <a:extLst>
                  <a:ext uri="{FF2B5EF4-FFF2-40B4-BE49-F238E27FC236}">
                    <a16:creationId xmlns:a16="http://schemas.microsoft.com/office/drawing/2014/main" id="{BFD8543F-5395-15F7-A0AD-5F6C68E8530B}"/>
                  </a:ext>
                </a:extLst>
              </p:cNvPr>
              <p:cNvSpPr/>
              <p:nvPr/>
            </p:nvSpPr>
            <p:spPr>
              <a:xfrm>
                <a:off x="9430122" y="1374156"/>
                <a:ext cx="214598" cy="174222"/>
              </a:xfrm>
              <a:custGeom>
                <a:avLst/>
                <a:gdLst>
                  <a:gd name="connsiteX0" fmla="*/ 196310 w 214598"/>
                  <a:gd name="connsiteY0" fmla="*/ 174222 h 174222"/>
                  <a:gd name="connsiteX1" fmla="*/ 178204 w 214598"/>
                  <a:gd name="connsiteY1" fmla="*/ 162587 h 174222"/>
                  <a:gd name="connsiteX2" fmla="*/ 101900 w 214598"/>
                  <a:gd name="connsiteY2" fmla="*/ 48817 h 174222"/>
                  <a:gd name="connsiteX3" fmla="*/ 65688 w 214598"/>
                  <a:gd name="connsiteY3" fmla="*/ 38474 h 174222"/>
                  <a:gd name="connsiteX4" fmla="*/ 35942 w 214598"/>
                  <a:gd name="connsiteY4" fmla="*/ 60452 h 174222"/>
                  <a:gd name="connsiteX5" fmla="*/ 10077 w 214598"/>
                  <a:gd name="connsiteY5" fmla="*/ 68210 h 174222"/>
                  <a:gd name="connsiteX6" fmla="*/ 2317 w 214598"/>
                  <a:gd name="connsiteY6" fmla="*/ 42353 h 174222"/>
                  <a:gd name="connsiteX7" fmla="*/ 59221 w 214598"/>
                  <a:gd name="connsiteY7" fmla="*/ 982 h 174222"/>
                  <a:gd name="connsiteX8" fmla="*/ 127766 w 214598"/>
                  <a:gd name="connsiteY8" fmla="*/ 21667 h 174222"/>
                  <a:gd name="connsiteX9" fmla="*/ 213123 w 214598"/>
                  <a:gd name="connsiteY9" fmla="*/ 148365 h 174222"/>
                  <a:gd name="connsiteX10" fmla="*/ 202777 w 214598"/>
                  <a:gd name="connsiteY10" fmla="*/ 174222 h 174222"/>
                  <a:gd name="connsiteX11" fmla="*/ 196310 w 214598"/>
                  <a:gd name="connsiteY11" fmla="*/ 174222 h 1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98" h="174222">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grpFill/>
              <a:ln w="12931" cap="flat">
                <a:noFill/>
                <a:prstDash val="solid"/>
                <a:miter/>
              </a:ln>
            </p:spPr>
            <p:txBody>
              <a:bodyPr rtlCol="0" anchor="ctr"/>
              <a:lstStyle/>
              <a:p>
                <a:endParaRPr lang="en-US" sz="529"/>
              </a:p>
            </p:txBody>
          </p:sp>
          <p:sp>
            <p:nvSpPr>
              <p:cNvPr id="45" name="Freeform 44">
                <a:extLst>
                  <a:ext uri="{FF2B5EF4-FFF2-40B4-BE49-F238E27FC236}">
                    <a16:creationId xmlns:a16="http://schemas.microsoft.com/office/drawing/2014/main" id="{A1D0C53D-F013-0B06-63B7-C91E30BD541A}"/>
                  </a:ext>
                </a:extLst>
              </p:cNvPr>
              <p:cNvSpPr/>
              <p:nvPr/>
            </p:nvSpPr>
            <p:spPr>
              <a:xfrm>
                <a:off x="9317624" y="1363057"/>
                <a:ext cx="206820" cy="196957"/>
              </a:xfrm>
              <a:custGeom>
                <a:avLst/>
                <a:gdLst>
                  <a:gd name="connsiteX0" fmla="*/ 188533 w 206820"/>
                  <a:gd name="connsiteY0" fmla="*/ 196958 h 196957"/>
                  <a:gd name="connsiteX1" fmla="*/ 170426 w 206820"/>
                  <a:gd name="connsiteY1" fmla="*/ 185322 h 196957"/>
                  <a:gd name="connsiteX2" fmla="*/ 100588 w 206820"/>
                  <a:gd name="connsiteY2" fmla="*/ 62502 h 196957"/>
                  <a:gd name="connsiteX3" fmla="*/ 30751 w 206820"/>
                  <a:gd name="connsiteY3" fmla="*/ 46988 h 196957"/>
                  <a:gd name="connsiteX4" fmla="*/ 3592 w 206820"/>
                  <a:gd name="connsiteY4" fmla="*/ 41817 h 196957"/>
                  <a:gd name="connsiteX5" fmla="*/ 8765 w 206820"/>
                  <a:gd name="connsiteY5" fmla="*/ 14667 h 196957"/>
                  <a:gd name="connsiteX6" fmla="*/ 132921 w 206820"/>
                  <a:gd name="connsiteY6" fmla="*/ 40524 h 196957"/>
                  <a:gd name="connsiteX7" fmla="*/ 205345 w 206820"/>
                  <a:gd name="connsiteY7" fmla="*/ 168515 h 196957"/>
                  <a:gd name="connsiteX8" fmla="*/ 194999 w 206820"/>
                  <a:gd name="connsiteY8" fmla="*/ 194372 h 196957"/>
                  <a:gd name="connsiteX9" fmla="*/ 188533 w 206820"/>
                  <a:gd name="connsiteY9" fmla="*/ 196958 h 1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820" h="196957">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grpFill/>
              <a:ln w="12931" cap="flat">
                <a:noFill/>
                <a:prstDash val="solid"/>
                <a:miter/>
              </a:ln>
            </p:spPr>
            <p:txBody>
              <a:bodyPr rtlCol="0" anchor="ctr"/>
              <a:lstStyle/>
              <a:p>
                <a:endParaRPr lang="en-US" sz="529"/>
              </a:p>
            </p:txBody>
          </p:sp>
          <p:sp>
            <p:nvSpPr>
              <p:cNvPr id="46" name="Freeform 45">
                <a:extLst>
                  <a:ext uri="{FF2B5EF4-FFF2-40B4-BE49-F238E27FC236}">
                    <a16:creationId xmlns:a16="http://schemas.microsoft.com/office/drawing/2014/main" id="{55FE7632-C469-9E46-CB1A-791C23E629A5}"/>
                  </a:ext>
                </a:extLst>
              </p:cNvPr>
              <p:cNvSpPr/>
              <p:nvPr/>
            </p:nvSpPr>
            <p:spPr>
              <a:xfrm>
                <a:off x="9334139" y="1985348"/>
                <a:ext cx="111242" cy="218499"/>
              </a:xfrm>
              <a:custGeom>
                <a:avLst/>
                <a:gdLst>
                  <a:gd name="connsiteX0" fmla="*/ 91833 w 111242"/>
                  <a:gd name="connsiteY0" fmla="*/ 218500 h 218499"/>
                  <a:gd name="connsiteX1" fmla="*/ 73727 w 111242"/>
                  <a:gd name="connsiteY1" fmla="*/ 206864 h 218499"/>
                  <a:gd name="connsiteX2" fmla="*/ 1303 w 111242"/>
                  <a:gd name="connsiteY2" fmla="*/ 27160 h 218499"/>
                  <a:gd name="connsiteX3" fmla="*/ 11649 w 111242"/>
                  <a:gd name="connsiteY3" fmla="*/ 1303 h 218499"/>
                  <a:gd name="connsiteX4" fmla="*/ 37515 w 111242"/>
                  <a:gd name="connsiteY4" fmla="*/ 11646 h 218499"/>
                  <a:gd name="connsiteX5" fmla="*/ 109939 w 111242"/>
                  <a:gd name="connsiteY5" fmla="*/ 191350 h 218499"/>
                  <a:gd name="connsiteX6" fmla="*/ 99593 w 111242"/>
                  <a:gd name="connsiteY6" fmla="*/ 217207 h 218499"/>
                  <a:gd name="connsiteX7" fmla="*/ 91833 w 111242"/>
                  <a:gd name="connsiteY7" fmla="*/ 218500 h 2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42" h="218499">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grpFill/>
              <a:ln w="12931" cap="flat">
                <a:noFill/>
                <a:prstDash val="solid"/>
                <a:miter/>
              </a:ln>
            </p:spPr>
            <p:txBody>
              <a:bodyPr rtlCol="0" anchor="ctr"/>
              <a:lstStyle/>
              <a:p>
                <a:endParaRPr lang="en-US" sz="529"/>
              </a:p>
            </p:txBody>
          </p:sp>
          <p:sp>
            <p:nvSpPr>
              <p:cNvPr id="47" name="Freeform 46">
                <a:extLst>
                  <a:ext uri="{FF2B5EF4-FFF2-40B4-BE49-F238E27FC236}">
                    <a16:creationId xmlns:a16="http://schemas.microsoft.com/office/drawing/2014/main" id="{CFD2601D-A03D-401B-F5FE-AA43480B8679}"/>
                  </a:ext>
                </a:extLst>
              </p:cNvPr>
              <p:cNvSpPr/>
              <p:nvPr/>
            </p:nvSpPr>
            <p:spPr>
              <a:xfrm>
                <a:off x="9684630" y="1516849"/>
                <a:ext cx="152602" cy="686997"/>
              </a:xfrm>
              <a:custGeom>
                <a:avLst/>
                <a:gdLst>
                  <a:gd name="connsiteX0" fmla="*/ 133208 w 152602"/>
                  <a:gd name="connsiteY0" fmla="*/ 686998 h 686997"/>
                  <a:gd name="connsiteX1" fmla="*/ 115102 w 152602"/>
                  <a:gd name="connsiteY1" fmla="*/ 674070 h 686997"/>
                  <a:gd name="connsiteX2" fmla="*/ 1293 w 152602"/>
                  <a:gd name="connsiteY2" fmla="*/ 367667 h 686997"/>
                  <a:gd name="connsiteX3" fmla="*/ 0 w 152602"/>
                  <a:gd name="connsiteY3" fmla="*/ 357324 h 686997"/>
                  <a:gd name="connsiteX4" fmla="*/ 24572 w 152602"/>
                  <a:gd name="connsiteY4" fmla="*/ 23772 h 686997"/>
                  <a:gd name="connsiteX5" fmla="*/ 40092 w 152602"/>
                  <a:gd name="connsiteY5" fmla="*/ 501 h 686997"/>
                  <a:gd name="connsiteX6" fmla="*/ 63371 w 152602"/>
                  <a:gd name="connsiteY6" fmla="*/ 16015 h 686997"/>
                  <a:gd name="connsiteX7" fmla="*/ 38799 w 152602"/>
                  <a:gd name="connsiteY7" fmla="*/ 358617 h 686997"/>
                  <a:gd name="connsiteX8" fmla="*/ 151315 w 152602"/>
                  <a:gd name="connsiteY8" fmla="*/ 659848 h 686997"/>
                  <a:gd name="connsiteX9" fmla="*/ 139675 w 152602"/>
                  <a:gd name="connsiteY9" fmla="*/ 684412 h 686997"/>
                  <a:gd name="connsiteX10" fmla="*/ 133208 w 152602"/>
                  <a:gd name="connsiteY10" fmla="*/ 686998 h 6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02" h="686997">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grpFill/>
              <a:ln w="12931" cap="flat">
                <a:noFill/>
                <a:prstDash val="solid"/>
                <a:miter/>
              </a:ln>
            </p:spPr>
            <p:txBody>
              <a:bodyPr rtlCol="0" anchor="ctr"/>
              <a:lstStyle/>
              <a:p>
                <a:endParaRPr lang="en-US" sz="529"/>
              </a:p>
            </p:txBody>
          </p:sp>
          <p:sp>
            <p:nvSpPr>
              <p:cNvPr id="48" name="Freeform 47">
                <a:extLst>
                  <a:ext uri="{FF2B5EF4-FFF2-40B4-BE49-F238E27FC236}">
                    <a16:creationId xmlns:a16="http://schemas.microsoft.com/office/drawing/2014/main" id="{BC985498-FDD4-51A6-4A80-687B65097703}"/>
                  </a:ext>
                </a:extLst>
              </p:cNvPr>
              <p:cNvSpPr/>
              <p:nvPr/>
            </p:nvSpPr>
            <p:spPr>
              <a:xfrm>
                <a:off x="9147916" y="1004094"/>
                <a:ext cx="239917" cy="708474"/>
              </a:xfrm>
              <a:custGeom>
                <a:avLst/>
                <a:gdLst>
                  <a:gd name="connsiteX0" fmla="*/ 90530 w 239917"/>
                  <a:gd name="connsiteY0" fmla="*/ 708475 h 708474"/>
                  <a:gd name="connsiteX1" fmla="*/ 72424 w 239917"/>
                  <a:gd name="connsiteY1" fmla="*/ 694254 h 708474"/>
                  <a:gd name="connsiteX2" fmla="*/ 76303 w 239917"/>
                  <a:gd name="connsiteY2" fmla="*/ 674861 h 708474"/>
                  <a:gd name="connsiteX3" fmla="*/ 69837 w 239917"/>
                  <a:gd name="connsiteY3" fmla="*/ 586948 h 708474"/>
                  <a:gd name="connsiteX4" fmla="*/ 23279 w 239917"/>
                  <a:gd name="connsiteY4" fmla="*/ 329674 h 708474"/>
                  <a:gd name="connsiteX5" fmla="*/ 6466 w 239917"/>
                  <a:gd name="connsiteY5" fmla="*/ 197804 h 708474"/>
                  <a:gd name="connsiteX6" fmla="*/ 0 w 239917"/>
                  <a:gd name="connsiteY6" fmla="*/ 64642 h 708474"/>
                  <a:gd name="connsiteX7" fmla="*/ 62078 w 239917"/>
                  <a:gd name="connsiteY7" fmla="*/ 0 h 708474"/>
                  <a:gd name="connsiteX8" fmla="*/ 63371 w 239917"/>
                  <a:gd name="connsiteY8" fmla="*/ 0 h 708474"/>
                  <a:gd name="connsiteX9" fmla="*/ 126742 w 239917"/>
                  <a:gd name="connsiteY9" fmla="*/ 56885 h 708474"/>
                  <a:gd name="connsiteX10" fmla="*/ 144848 w 239917"/>
                  <a:gd name="connsiteY10" fmla="*/ 179704 h 708474"/>
                  <a:gd name="connsiteX11" fmla="*/ 170714 w 239917"/>
                  <a:gd name="connsiteY11" fmla="*/ 301231 h 708474"/>
                  <a:gd name="connsiteX12" fmla="*/ 239258 w 239917"/>
                  <a:gd name="connsiteY12" fmla="*/ 544285 h 708474"/>
                  <a:gd name="connsiteX13" fmla="*/ 226325 w 239917"/>
                  <a:gd name="connsiteY13" fmla="*/ 568849 h 708474"/>
                  <a:gd name="connsiteX14" fmla="*/ 201752 w 239917"/>
                  <a:gd name="connsiteY14" fmla="*/ 555920 h 708474"/>
                  <a:gd name="connsiteX15" fmla="*/ 133208 w 239917"/>
                  <a:gd name="connsiteY15" fmla="*/ 310281 h 708474"/>
                  <a:gd name="connsiteX16" fmla="*/ 106050 w 239917"/>
                  <a:gd name="connsiteY16" fmla="*/ 186169 h 708474"/>
                  <a:gd name="connsiteX17" fmla="*/ 87943 w 239917"/>
                  <a:gd name="connsiteY17" fmla="*/ 60763 h 708474"/>
                  <a:gd name="connsiteX18" fmla="*/ 63371 w 239917"/>
                  <a:gd name="connsiteY18" fmla="*/ 38785 h 708474"/>
                  <a:gd name="connsiteX19" fmla="*/ 38799 w 239917"/>
                  <a:gd name="connsiteY19" fmla="*/ 63349 h 708474"/>
                  <a:gd name="connsiteX20" fmla="*/ 45265 w 239917"/>
                  <a:gd name="connsiteY20" fmla="*/ 193926 h 708474"/>
                  <a:gd name="connsiteX21" fmla="*/ 60785 w 239917"/>
                  <a:gd name="connsiteY21" fmla="*/ 323209 h 708474"/>
                  <a:gd name="connsiteX22" fmla="*/ 107343 w 239917"/>
                  <a:gd name="connsiteY22" fmla="*/ 577898 h 708474"/>
                  <a:gd name="connsiteX23" fmla="*/ 107343 w 239917"/>
                  <a:gd name="connsiteY23" fmla="*/ 695547 h 708474"/>
                  <a:gd name="connsiteX24" fmla="*/ 95703 w 239917"/>
                  <a:gd name="connsiteY24" fmla="*/ 704597 h 708474"/>
                  <a:gd name="connsiteX25" fmla="*/ 90530 w 239917"/>
                  <a:gd name="connsiteY25" fmla="*/ 708475 h 708474"/>
                  <a:gd name="connsiteX26" fmla="*/ 108636 w 239917"/>
                  <a:gd name="connsiteY26" fmla="*/ 682618 h 708474"/>
                  <a:gd name="connsiteX27" fmla="*/ 108636 w 239917"/>
                  <a:gd name="connsiteY27" fmla="*/ 682618 h 708474"/>
                  <a:gd name="connsiteX28" fmla="*/ 108636 w 239917"/>
                  <a:gd name="connsiteY28" fmla="*/ 682618 h 708474"/>
                  <a:gd name="connsiteX29" fmla="*/ 108636 w 239917"/>
                  <a:gd name="connsiteY29" fmla="*/ 682618 h 708474"/>
                  <a:gd name="connsiteX30" fmla="*/ 108636 w 239917"/>
                  <a:gd name="connsiteY30" fmla="*/ 682618 h 708474"/>
                  <a:gd name="connsiteX31" fmla="*/ 108636 w 239917"/>
                  <a:gd name="connsiteY31" fmla="*/ 682618 h 70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917" h="708474">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grpFill/>
              <a:ln w="12931" cap="flat">
                <a:noFill/>
                <a:prstDash val="solid"/>
                <a:miter/>
              </a:ln>
            </p:spPr>
            <p:txBody>
              <a:bodyPr rtlCol="0" anchor="ctr"/>
              <a:lstStyle/>
              <a:p>
                <a:endParaRPr lang="en-US" sz="529"/>
              </a:p>
            </p:txBody>
          </p:sp>
        </p:grpSp>
      </p:grpSp>
      <p:sp>
        <p:nvSpPr>
          <p:cNvPr id="2" name="TextBox 10">
            <a:extLst>
              <a:ext uri="{FF2B5EF4-FFF2-40B4-BE49-F238E27FC236}">
                <a16:creationId xmlns:a16="http://schemas.microsoft.com/office/drawing/2014/main" id="{ACD58021-8C17-DC32-FF8A-111DD379C193}"/>
              </a:ext>
            </a:extLst>
          </p:cNvPr>
          <p:cNvSpPr txBox="1"/>
          <p:nvPr/>
        </p:nvSpPr>
        <p:spPr>
          <a:xfrm>
            <a:off x="2587071" y="10190978"/>
            <a:ext cx="4663735" cy="415498"/>
          </a:xfrm>
          <a:prstGeom prst="rect">
            <a:avLst/>
          </a:prstGeom>
          <a:solidFill>
            <a:schemeClr val="bg1"/>
          </a:solidFill>
        </p:spPr>
        <p:txBody>
          <a:bodyPr wrap="square" rtlCol="0">
            <a:spAutoFit/>
          </a:bodyPr>
          <a:lstStyle/>
          <a:p>
            <a:r>
              <a:rPr lang="es-ES" sz="700" dirty="0">
                <a:effectLst/>
                <a:latin typeface="Calibri" panose="020F0502020204030204" pitchFamily="34" charset="0"/>
                <a:ea typeface="Calibri" panose="020F0502020204030204" pitchFamily="34" charset="0"/>
                <a:cs typeface="Times New Roman" panose="02020603050405020304" pitchFamily="18" charset="0"/>
              </a:rPr>
              <a:t>Financiado por la Unión Europea. Las opiniones y puntos de vista expresados solo comprometen a su(s) autor(es) y no reflejan necesariamente los de la Unión Europea o los de la Agencia Ejecutiva Europea de Educación y Cultura (EACEA). Ni la Unión Europea ni la EACEA pueden ser considerados responsables de ellos.</a:t>
            </a:r>
          </a:p>
        </p:txBody>
      </p:sp>
      <p:pic>
        <p:nvPicPr>
          <p:cNvPr id="3" name="Imagen 2" descr="Diario Oficial de Extremadura- Formato HTML">
            <a:extLst>
              <a:ext uri="{FF2B5EF4-FFF2-40B4-BE49-F238E27FC236}">
                <a16:creationId xmlns:a16="http://schemas.microsoft.com/office/drawing/2014/main" id="{D34B0C1F-977E-3B7C-BCE8-F566B25ED90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39772" y="9661667"/>
            <a:ext cx="1294345" cy="360113"/>
          </a:xfrm>
          <a:prstGeom prst="rect">
            <a:avLst/>
          </a:prstGeom>
          <a:noFill/>
          <a:ln>
            <a:noFill/>
          </a:ln>
        </p:spPr>
      </p:pic>
    </p:spTree>
    <p:extLst>
      <p:ext uri="{BB962C8B-B14F-4D97-AF65-F5344CB8AC3E}">
        <p14:creationId xmlns:p14="http://schemas.microsoft.com/office/powerpoint/2010/main" val="3643035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30CEFB-0CC4-A78D-AEDD-4BB7722F0D6D}"/>
              </a:ext>
            </a:extLst>
          </p:cNvPr>
          <p:cNvSpPr/>
          <p:nvPr/>
        </p:nvSpPr>
        <p:spPr>
          <a:xfrm flipV="1">
            <a:off x="-1" y="390596"/>
            <a:ext cx="7559675" cy="2567757"/>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50</a:t>
            </a:fld>
            <a:endParaRPr lang="en-US" dirty="0"/>
          </a:p>
        </p:txBody>
      </p:sp>
      <p:sp>
        <p:nvSpPr>
          <p:cNvPr id="2" name="Text Placeholder 5">
            <a:extLst>
              <a:ext uri="{FF2B5EF4-FFF2-40B4-BE49-F238E27FC236}">
                <a16:creationId xmlns:a16="http://schemas.microsoft.com/office/drawing/2014/main" id="{923EFCAC-4A4C-95F4-4F2B-30C7240305D0}"/>
              </a:ext>
            </a:extLst>
          </p:cNvPr>
          <p:cNvSpPr txBox="1">
            <a:spLocks/>
          </p:cNvSpPr>
          <p:nvPr/>
        </p:nvSpPr>
        <p:spPr>
          <a:xfrm>
            <a:off x="539750" y="9933140"/>
            <a:ext cx="3240088" cy="649755"/>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latin typeface="Calibri" panose="020F0502020204030204" pitchFamily="34" charset="0"/>
                <a:ea typeface="Calibri" panose="020F0502020204030204" pitchFamily="34" charset="0"/>
                <a:cs typeface="Times New Roman" panose="02020603050405020304" pitchFamily="18" charset="0"/>
              </a:rPr>
              <a:t>27</a:t>
            </a:r>
            <a:r>
              <a:rPr lang="en-IE" sz="900">
                <a:effectLst/>
                <a:latin typeface="Calibri" panose="020F0502020204030204" pitchFamily="34" charset="0"/>
                <a:ea typeface="Calibri" panose="020F0502020204030204" pitchFamily="34" charset="0"/>
                <a:cs typeface="Times New Roman" panose="02020603050405020304" pitchFamily="18" charset="0"/>
              </a:rPr>
              <a:t> ILO, Strategy for Gender Mainstreaming in the Employment Sector: Summary matrix </a:t>
            </a:r>
            <a:r>
              <a:rPr lang="en-IE" sz="9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https://www.ilo.org/wcmsp5/groups/public/---ed_emp/documents/publication/wcms_190234.pdf</a:t>
            </a:r>
            <a:r>
              <a:rPr lang="en-IE"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en-LB" sz="900" b="1">
              <a:effectLst/>
              <a:ea typeface="Calibri" panose="020F0502020204030204" pitchFamily="34" charset="0"/>
            </a:endParaRPr>
          </a:p>
        </p:txBody>
      </p:sp>
      <p:sp>
        <p:nvSpPr>
          <p:cNvPr id="9" name="Text Placeholder 9">
            <a:extLst>
              <a:ext uri="{FF2B5EF4-FFF2-40B4-BE49-F238E27FC236}">
                <a16:creationId xmlns:a16="http://schemas.microsoft.com/office/drawing/2014/main" id="{E7108921-3C07-8CEF-C722-ED71FD3B57AD}"/>
              </a:ext>
            </a:extLst>
          </p:cNvPr>
          <p:cNvSpPr txBox="1">
            <a:spLocks/>
          </p:cNvSpPr>
          <p:nvPr/>
        </p:nvSpPr>
        <p:spPr>
          <a:xfrm>
            <a:off x="561740" y="1115791"/>
            <a:ext cx="6526988" cy="1495726"/>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ea typeface="Calibri" panose="020F0502020204030204" pitchFamily="34" charset="0"/>
              </a:rPr>
              <a:t>El desarrollo de un Plan de Acción puede desarrollarse de diversas formas, pero teniendo en cuenta ideas y directrices como la del Instituto Europeo para la Igualdad de Género, podemos determinar que en todo Plan de Acción existen tres fases:</a:t>
            </a:r>
            <a:endParaRPr lang="en-GB" dirty="0">
              <a:ea typeface="Calibri" panose="020F0502020204030204" pitchFamily="34" charset="0"/>
            </a:endParaRPr>
          </a:p>
          <a:p>
            <a:pPr marL="228600" indent="-228600">
              <a:buClr>
                <a:schemeClr val="bg1"/>
              </a:buClr>
              <a:buFont typeface="+mj-lt"/>
              <a:buAutoNum type="arabicPeriod"/>
            </a:pPr>
            <a:r>
              <a:rPr lang="es-ES" b="1" dirty="0">
                <a:solidFill>
                  <a:schemeClr val="bg1"/>
                </a:solidFill>
                <a:ea typeface="Calibri" panose="020F0502020204030204" pitchFamily="34" charset="0"/>
              </a:rPr>
              <a:t>Una fase de preparación: </a:t>
            </a:r>
            <a:r>
              <a:rPr lang="es-ES" dirty="0">
                <a:solidFill>
                  <a:schemeClr val="tx1"/>
                </a:solidFill>
                <a:ea typeface="Calibri" panose="020F0502020204030204" pitchFamily="34" charset="0"/>
              </a:rPr>
              <a:t>en la que se debe llevar a cabo una fase de análisis. </a:t>
            </a:r>
          </a:p>
          <a:p>
            <a:pPr marL="228600" indent="-228600">
              <a:buClr>
                <a:schemeClr val="bg1"/>
              </a:buClr>
              <a:buFont typeface="+mj-lt"/>
              <a:buAutoNum type="arabicPeriod"/>
            </a:pPr>
            <a:r>
              <a:rPr lang="es-ES" b="1" dirty="0">
                <a:solidFill>
                  <a:schemeClr val="bg1"/>
                </a:solidFill>
                <a:ea typeface="Calibri" panose="020F0502020204030204" pitchFamily="34" charset="0"/>
              </a:rPr>
              <a:t>Una fase de aplicación y seguimiento del plan: </a:t>
            </a:r>
            <a:r>
              <a:rPr lang="es-ES" dirty="0">
                <a:solidFill>
                  <a:schemeClr val="tx1"/>
                </a:solidFill>
                <a:ea typeface="Calibri" panose="020F0502020204030204" pitchFamily="34" charset="0"/>
              </a:rPr>
              <a:t>dentro del área de especialización donde se va a desarrollar y una labor de seguimiento para detectar problemas y mejorarlo.</a:t>
            </a:r>
          </a:p>
          <a:p>
            <a:pPr marL="228600" indent="-228600">
              <a:buClr>
                <a:schemeClr val="bg1"/>
              </a:buClr>
              <a:buFont typeface="+mj-lt"/>
              <a:buAutoNum type="arabicPeriod"/>
            </a:pPr>
            <a:endParaRPr lang="es-ES" b="1" dirty="0">
              <a:solidFill>
                <a:schemeClr val="bg1"/>
              </a:solidFill>
              <a:ea typeface="Calibri" panose="020F0502020204030204" pitchFamily="34" charset="0"/>
            </a:endParaRPr>
          </a:p>
          <a:p>
            <a:pPr marL="228600" indent="-228600">
              <a:buClr>
                <a:schemeClr val="bg1"/>
              </a:buClr>
              <a:buFont typeface="+mj-lt"/>
              <a:buAutoNum type="arabicPeriod"/>
            </a:pPr>
            <a:r>
              <a:rPr lang="es-ES" b="1" dirty="0">
                <a:solidFill>
                  <a:schemeClr val="bg1"/>
                </a:solidFill>
                <a:ea typeface="Calibri" panose="020F0502020204030204" pitchFamily="34" charset="0"/>
              </a:rPr>
              <a:t>Una fase de evaluación: </a:t>
            </a:r>
            <a:r>
              <a:rPr lang="es-ES" dirty="0">
                <a:solidFill>
                  <a:schemeClr val="tx1"/>
                </a:solidFill>
                <a:ea typeface="Calibri" panose="020F0502020204030204" pitchFamily="34" charset="0"/>
              </a:rPr>
              <a:t>para determinar la eficacia del plan.</a:t>
            </a:r>
            <a:endParaRPr lang="en-GB" dirty="0">
              <a:solidFill>
                <a:schemeClr val="tx1"/>
              </a:solidFill>
              <a:ea typeface="Calibri" panose="020F0502020204030204" pitchFamily="34" charset="0"/>
            </a:endParaRPr>
          </a:p>
        </p:txBody>
      </p:sp>
      <p:sp>
        <p:nvSpPr>
          <p:cNvPr id="15" name="Text Placeholder 7">
            <a:extLst>
              <a:ext uri="{FF2B5EF4-FFF2-40B4-BE49-F238E27FC236}">
                <a16:creationId xmlns:a16="http://schemas.microsoft.com/office/drawing/2014/main" id="{B4B87261-C15B-5ED1-66BA-5154AC52615E}"/>
              </a:ext>
            </a:extLst>
          </p:cNvPr>
          <p:cNvSpPr>
            <a:spLocks noGrp="1"/>
          </p:cNvSpPr>
          <p:nvPr/>
        </p:nvSpPr>
        <p:spPr>
          <a:xfrm>
            <a:off x="948316" y="3614564"/>
            <a:ext cx="6118555" cy="486253"/>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3.1.2 </a:t>
            </a:r>
            <a:r>
              <a:rPr lang="es-ES" dirty="0"/>
              <a:t>¿Cómo diseñar la estrategia y las acciones?</a:t>
            </a:r>
            <a:endParaRPr lang="en-IE" dirty="0"/>
          </a:p>
          <a:p>
            <a:endParaRPr lang="en-US" dirty="0"/>
          </a:p>
        </p:txBody>
      </p:sp>
      <p:sp>
        <p:nvSpPr>
          <p:cNvPr id="16" name="Text Placeholder 6">
            <a:extLst>
              <a:ext uri="{FF2B5EF4-FFF2-40B4-BE49-F238E27FC236}">
                <a16:creationId xmlns:a16="http://schemas.microsoft.com/office/drawing/2014/main" id="{17D3F4FE-F74E-B66B-21B9-0BB2D99D557F}"/>
              </a:ext>
            </a:extLst>
          </p:cNvPr>
          <p:cNvSpPr txBox="1">
            <a:spLocks/>
          </p:cNvSpPr>
          <p:nvPr/>
        </p:nvSpPr>
        <p:spPr>
          <a:xfrm>
            <a:off x="492804" y="4219436"/>
            <a:ext cx="6526988" cy="1175327"/>
          </a:xfrm>
          <a:prstGeom prst="rect">
            <a:avLst/>
          </a:prstGeom>
        </p:spPr>
        <p:txBody>
          <a:bodyPr numCol="1" spcCol="288000" anchor="t">
            <a:noAutofit/>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just"/>
            <a:r>
              <a:rPr lang="es-E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 hemos seguido los pasos anteriores, habremos podido determinar qué estrategia vamos a llevar a cabo o qué personas van a estar implicadas en las acciones que debemos determinar.</a:t>
            </a:r>
          </a:p>
          <a:p>
            <a:pPr algn="just"/>
            <a:endParaRPr lang="es-E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s-E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Las acciones deben conseguir los objetivos que hemos determinado tras detectar los problemas. Las acciones deben desarrollarse en el plazo que hemos indicado y con los recursos financieros internos o externos que también hemos identificado en nuestra fase de diseño.</a:t>
            </a:r>
          </a:p>
          <a:p>
            <a:pPr algn="just"/>
            <a:r>
              <a:rPr lang="es-E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a:r>
              <a:rPr lang="es-E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 ejemplo de un buen diseño de estrategia y seguimiento de las acciones es la Estrategia de la OIT para la integración de la perspectiva de género en el sector del empleo 2010 - 2015.</a:t>
            </a:r>
            <a:r>
              <a:rPr lang="en-GB" sz="11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i="1"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27</a:t>
            </a:r>
            <a:r>
              <a:rPr lang="en-LB" sz="1100" dirty="0">
                <a:solidFill>
                  <a:srgbClr val="000000"/>
                </a:solidFill>
                <a:effectLst/>
                <a:latin typeface="Calibri" panose="020F0502020204030204" pitchFamily="34" charset="0"/>
                <a:cs typeface="Calibri" panose="020F0502020204030204" pitchFamily="34" charset="0"/>
              </a:rPr>
              <a:t> </a:t>
            </a:r>
            <a:endParaRPr lang="en-L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7">
            <a:extLst>
              <a:ext uri="{FF2B5EF4-FFF2-40B4-BE49-F238E27FC236}">
                <a16:creationId xmlns:a16="http://schemas.microsoft.com/office/drawing/2014/main" id="{55F2D244-88C4-380D-5CEC-41959F82D3C4}"/>
              </a:ext>
            </a:extLst>
          </p:cNvPr>
          <p:cNvSpPr>
            <a:spLocks noGrp="1"/>
          </p:cNvSpPr>
          <p:nvPr/>
        </p:nvSpPr>
        <p:spPr>
          <a:xfrm>
            <a:off x="948316" y="556589"/>
            <a:ext cx="6118555" cy="486253"/>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solidFill>
                  <a:schemeClr val="bg1"/>
                </a:solidFill>
              </a:rPr>
              <a:t>3.1.1 </a:t>
            </a:r>
            <a:r>
              <a:rPr lang="es-ES" dirty="0">
                <a:solidFill>
                  <a:schemeClr val="bg1"/>
                </a:solidFill>
              </a:rPr>
              <a:t>Cómo crear un Plan de Acción</a:t>
            </a:r>
            <a:endParaRPr lang="en-IE" dirty="0">
              <a:solidFill>
                <a:schemeClr val="bg1"/>
              </a:solidFill>
            </a:endParaRPr>
          </a:p>
          <a:p>
            <a:endParaRPr lang="en-US" dirty="0">
              <a:solidFill>
                <a:schemeClr val="bg1"/>
              </a:solidFill>
            </a:endParaRPr>
          </a:p>
        </p:txBody>
      </p:sp>
      <p:sp>
        <p:nvSpPr>
          <p:cNvPr id="7" name="Text Placeholder 7">
            <a:extLst>
              <a:ext uri="{FF2B5EF4-FFF2-40B4-BE49-F238E27FC236}">
                <a16:creationId xmlns:a16="http://schemas.microsoft.com/office/drawing/2014/main" id="{CE67BD0A-A505-1E69-EC17-EB00391CB4EF}"/>
              </a:ext>
            </a:extLst>
          </p:cNvPr>
          <p:cNvSpPr>
            <a:spLocks noGrp="1"/>
          </p:cNvSpPr>
          <p:nvPr/>
        </p:nvSpPr>
        <p:spPr>
          <a:xfrm>
            <a:off x="973368" y="5944405"/>
            <a:ext cx="6118555" cy="486253"/>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3.1.3 </a:t>
            </a:r>
            <a:r>
              <a:rPr lang="en-IE" dirty="0" err="1"/>
              <a:t>Análisis</a:t>
            </a:r>
            <a:r>
              <a:rPr lang="en-IE" dirty="0"/>
              <a:t> y </a:t>
            </a:r>
            <a:r>
              <a:rPr lang="en-IE" dirty="0" err="1"/>
              <a:t>preparación</a:t>
            </a:r>
            <a:endParaRPr lang="en-IE" dirty="0"/>
          </a:p>
          <a:p>
            <a:endParaRPr lang="en-US" dirty="0"/>
          </a:p>
        </p:txBody>
      </p:sp>
      <p:sp>
        <p:nvSpPr>
          <p:cNvPr id="8" name="Text Placeholder 6">
            <a:extLst>
              <a:ext uri="{FF2B5EF4-FFF2-40B4-BE49-F238E27FC236}">
                <a16:creationId xmlns:a16="http://schemas.microsoft.com/office/drawing/2014/main" id="{4CA942F1-53D5-F507-7ED0-871164677992}"/>
              </a:ext>
            </a:extLst>
          </p:cNvPr>
          <p:cNvSpPr txBox="1">
            <a:spLocks/>
          </p:cNvSpPr>
          <p:nvPr/>
        </p:nvSpPr>
        <p:spPr>
          <a:xfrm>
            <a:off x="517856" y="6549277"/>
            <a:ext cx="6526988" cy="1175327"/>
          </a:xfrm>
          <a:prstGeom prst="rect">
            <a:avLst/>
          </a:prstGeom>
        </p:spPr>
        <p:txBody>
          <a:bodyPr numCol="1" spcCol="288000" anchor="t">
            <a:noAutofit/>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just"/>
            <a:r>
              <a:rPr lang="es-E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 esta fase inicial, debemos detectar los aspectos más relevantes dentro del ámbito donde se va a implantar el Plan de Acción, por ejemplo dentro del sector de la construcción para determinar la representación de las mujeres, la clasificación de los puestos de trabajo según la edad o el tipo de trabajo, así como la jornada laboral predominante... Teniendo una idea general del ámbito en el que se va a aplicar el Plan de Acción, la fase de preparación inicial se puede clasificar de la siguiente manera:</a:t>
            </a:r>
            <a:endPar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Text Placeholder 6">
            <a:extLst>
              <a:ext uri="{FF2B5EF4-FFF2-40B4-BE49-F238E27FC236}">
                <a16:creationId xmlns:a16="http://schemas.microsoft.com/office/drawing/2014/main" id="{48E527F1-9B31-CD07-2C37-9B6431B3C703}"/>
              </a:ext>
            </a:extLst>
          </p:cNvPr>
          <p:cNvSpPr txBox="1">
            <a:spLocks/>
          </p:cNvSpPr>
          <p:nvPr/>
        </p:nvSpPr>
        <p:spPr>
          <a:xfrm>
            <a:off x="542909" y="7701671"/>
            <a:ext cx="6526988" cy="1880740"/>
          </a:xfrm>
          <a:prstGeom prst="rect">
            <a:avLst/>
          </a:prstGeom>
        </p:spPr>
        <p:txBody>
          <a:bodyPr numCol="2" spcCol="288000" anchor="t">
            <a:noAutofit/>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lvl="0" algn="just" rtl="0"/>
            <a:r>
              <a:rPr lang="en-GB" sz="1100" b="1" dirty="0" err="1">
                <a:solidFill>
                  <a:srgbClr val="EF8D5B"/>
                </a:solidFill>
                <a:latin typeface="Calibri" panose="020F0502020204030204" pitchFamily="34" charset="0"/>
                <a:cs typeface="Calibri" panose="020F0502020204030204" pitchFamily="34" charset="0"/>
              </a:rPr>
              <a:t>Definir</a:t>
            </a:r>
            <a:r>
              <a:rPr lang="en-GB" sz="1100" b="1" dirty="0">
                <a:solidFill>
                  <a:srgbClr val="EF8D5B"/>
                </a:solidFill>
                <a:latin typeface="Calibri" panose="020F0502020204030204" pitchFamily="34" charset="0"/>
                <a:cs typeface="Calibri" panose="020F0502020204030204" pitchFamily="34" charset="0"/>
              </a:rPr>
              <a:t> </a:t>
            </a:r>
            <a:r>
              <a:rPr lang="en-GB" sz="1100" b="1" dirty="0" err="1">
                <a:solidFill>
                  <a:srgbClr val="EF8D5B"/>
                </a:solidFill>
                <a:latin typeface="Calibri" panose="020F0502020204030204" pitchFamily="34" charset="0"/>
                <a:cs typeface="Calibri" panose="020F0502020204030204" pitchFamily="34" charset="0"/>
              </a:rPr>
              <a:t>el</a:t>
            </a:r>
            <a:r>
              <a:rPr lang="en-GB" sz="1100" b="1" dirty="0">
                <a:solidFill>
                  <a:srgbClr val="EF8D5B"/>
                </a:solidFill>
                <a:latin typeface="Calibri" panose="020F0502020204030204" pitchFamily="34" charset="0"/>
                <a:cs typeface="Calibri" panose="020F0502020204030204" pitchFamily="34" charset="0"/>
              </a:rPr>
              <a:t> </a:t>
            </a:r>
            <a:r>
              <a:rPr lang="en-GB" sz="1100" b="1" dirty="0" err="1">
                <a:solidFill>
                  <a:srgbClr val="EF8D5B"/>
                </a:solidFill>
                <a:latin typeface="Calibri" panose="020F0502020204030204" pitchFamily="34" charset="0"/>
                <a:cs typeface="Calibri" panose="020F0502020204030204" pitchFamily="34" charset="0"/>
              </a:rPr>
              <a:t>problema</a:t>
            </a:r>
            <a:r>
              <a:rPr lang="en-GB" sz="1100" b="1" dirty="0">
                <a:solidFill>
                  <a:srgbClr val="EF8D5B"/>
                </a:solidFill>
                <a:latin typeface="Calibri" panose="020F0502020204030204" pitchFamily="34" charset="0"/>
                <a:cs typeface="Calibri" panose="020F0502020204030204" pitchFamily="34" charset="0"/>
              </a:rPr>
              <a:t>:</a:t>
            </a: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r>
              <a:rPr lang="es-ES" sz="1100" dirty="0">
                <a:solidFill>
                  <a:srgbClr val="000000"/>
                </a:solidFill>
                <a:latin typeface="Calibri" panose="020F0502020204030204" pitchFamily="34" charset="0"/>
                <a:cs typeface="Calibri" panose="020F0502020204030204" pitchFamily="34" charset="0"/>
              </a:rPr>
              <a:t>Después de haber analizado la situación general del ámbito en el que se va a desarrollar nuestro Plan de Acción, debemos analizar y definir el problema desde una perspectiva de género con el que se encuentran las mujeres. También debemos tratar de encontrar las causas y los factores que pueden influir o provocar estas diferencias de género.</a:t>
            </a:r>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r>
              <a:rPr lang="en-US" sz="1100" b="1" dirty="0" err="1">
                <a:solidFill>
                  <a:srgbClr val="EF8D5B"/>
                </a:solidFill>
                <a:latin typeface="Calibri" panose="020F0502020204030204" pitchFamily="34" charset="0"/>
                <a:cs typeface="Calibri" panose="020F0502020204030204" pitchFamily="34" charset="0"/>
              </a:rPr>
              <a:t>Definir</a:t>
            </a:r>
            <a:r>
              <a:rPr lang="en-US" sz="1100" b="1" dirty="0">
                <a:solidFill>
                  <a:srgbClr val="EF8D5B"/>
                </a:solidFill>
                <a:latin typeface="Calibri" panose="020F0502020204030204" pitchFamily="34" charset="0"/>
                <a:cs typeface="Calibri" panose="020F0502020204030204" pitchFamily="34" charset="0"/>
              </a:rPr>
              <a:t> </a:t>
            </a:r>
            <a:r>
              <a:rPr lang="en-US" sz="1100" b="1" dirty="0" err="1">
                <a:solidFill>
                  <a:srgbClr val="EF8D5B"/>
                </a:solidFill>
                <a:latin typeface="Calibri" panose="020F0502020204030204" pitchFamily="34" charset="0"/>
                <a:cs typeface="Calibri" panose="020F0502020204030204" pitchFamily="34" charset="0"/>
              </a:rPr>
              <a:t>los</a:t>
            </a:r>
            <a:r>
              <a:rPr lang="en-US" sz="1100" b="1" dirty="0">
                <a:solidFill>
                  <a:srgbClr val="EF8D5B"/>
                </a:solidFill>
                <a:latin typeface="Calibri" panose="020F0502020204030204" pitchFamily="34" charset="0"/>
                <a:cs typeface="Calibri" panose="020F0502020204030204" pitchFamily="34" charset="0"/>
              </a:rPr>
              <a:t> </a:t>
            </a:r>
            <a:r>
              <a:rPr lang="en-US" sz="1100" b="1" dirty="0" err="1">
                <a:solidFill>
                  <a:srgbClr val="EF8D5B"/>
                </a:solidFill>
                <a:latin typeface="Calibri" panose="020F0502020204030204" pitchFamily="34" charset="0"/>
                <a:cs typeface="Calibri" panose="020F0502020204030204" pitchFamily="34" charset="0"/>
              </a:rPr>
              <a:t>objetivos</a:t>
            </a:r>
            <a:r>
              <a:rPr lang="en-US" sz="1100" b="1" dirty="0">
                <a:solidFill>
                  <a:srgbClr val="EF8D5B"/>
                </a:solidFill>
                <a:latin typeface="Calibri" panose="020F0502020204030204" pitchFamily="34" charset="0"/>
                <a:cs typeface="Calibri" panose="020F0502020204030204" pitchFamily="34" charset="0"/>
              </a:rPr>
              <a:t>:</a:t>
            </a:r>
          </a:p>
          <a:p>
            <a:pPr lvl="0" algn="just" rtl="0"/>
            <a:endParaRPr lang="en-US" sz="1100" dirty="0">
              <a:solidFill>
                <a:srgbClr val="000000"/>
              </a:solidFill>
              <a:latin typeface="Calibri" panose="020F0502020204030204" pitchFamily="34" charset="0"/>
              <a:cs typeface="Calibri" panose="020F0502020204030204" pitchFamily="34" charset="0"/>
            </a:endParaRPr>
          </a:p>
          <a:p>
            <a:pPr lvl="0" algn="just" rtl="0"/>
            <a:r>
              <a:rPr lang="es-ES" sz="1100" dirty="0">
                <a:solidFill>
                  <a:srgbClr val="000000"/>
                </a:solidFill>
                <a:latin typeface="Calibri" panose="020F0502020204030204" pitchFamily="34" charset="0"/>
                <a:cs typeface="Calibri" panose="020F0502020204030204" pitchFamily="34" charset="0"/>
              </a:rPr>
              <a:t>Tras comprender los problemas y factores que afectan a la igualdad de género en el sector en el que se va a aplicar el Plan de Acción, debemos determinar los objetivos que queremos alcanzar mediante la aplicación de nuestro Plan. Para determinar estos objetivos, debemos tener en cuenta la metodología </a:t>
            </a:r>
            <a:r>
              <a:rPr lang="es-ES" sz="1100" dirty="0">
                <a:solidFill>
                  <a:srgbClr val="EF8D5B"/>
                </a:solidFill>
                <a:latin typeface="Calibri" panose="020F0502020204030204" pitchFamily="34" charset="0"/>
                <a:cs typeface="Calibri" panose="020F0502020204030204" pitchFamily="34" charset="0"/>
              </a:rPr>
              <a:t>S.M.A.R.T.</a:t>
            </a:r>
            <a:r>
              <a:rPr lang="es-ES" sz="1100" dirty="0">
                <a:solidFill>
                  <a:srgbClr val="000000"/>
                </a:solidFill>
                <a:latin typeface="Calibri" panose="020F0502020204030204" pitchFamily="34" charset="0"/>
                <a:cs typeface="Calibri" panose="020F0502020204030204" pitchFamily="34" charset="0"/>
              </a:rPr>
              <a:t> donde deben estar nuestras metas y objetivos:</a:t>
            </a:r>
          </a:p>
          <a:p>
            <a:pPr lvl="0" algn="just" rtl="0"/>
            <a:endParaRPr lang="en-US" sz="1100" dirty="0">
              <a:solidFill>
                <a:srgbClr val="000000"/>
              </a:solidFill>
              <a:latin typeface="Calibri" panose="020F0502020204030204" pitchFamily="34" charset="0"/>
              <a:cs typeface="Calibri" panose="020F0502020204030204" pitchFamily="34" charset="0"/>
            </a:endParaRPr>
          </a:p>
          <a:p>
            <a:pPr marL="311150" lvl="0" indent="-311150" algn="just" rtl="0">
              <a:buFont typeface="Arial" panose="020B0604020202020204" pitchFamily="34" charset="0"/>
              <a:buChar char="•"/>
            </a:pPr>
            <a:r>
              <a:rPr lang="en-US" sz="1100" b="1" dirty="0">
                <a:solidFill>
                  <a:srgbClr val="EF8D5B"/>
                </a:solidFill>
                <a:latin typeface="Calibri" panose="020F0502020204030204" pitchFamily="34" charset="0"/>
                <a:cs typeface="Calibri" panose="020F0502020204030204" pitchFamily="34" charset="0"/>
              </a:rPr>
              <a:t>S:   </a:t>
            </a:r>
            <a:r>
              <a:rPr lang="en-US" sz="1100" dirty="0" err="1">
                <a:solidFill>
                  <a:srgbClr val="000000"/>
                </a:solidFill>
                <a:latin typeface="Calibri" panose="020F0502020204030204" pitchFamily="34" charset="0"/>
                <a:cs typeface="Calibri" panose="020F0502020204030204" pitchFamily="34" charset="0"/>
              </a:rPr>
              <a:t>específico</a:t>
            </a:r>
            <a:endParaRPr lang="en-US" sz="1100" dirty="0">
              <a:solidFill>
                <a:srgbClr val="000000"/>
              </a:solidFill>
              <a:latin typeface="Calibri" panose="020F0502020204030204" pitchFamily="34" charset="0"/>
              <a:cs typeface="Calibri" panose="020F0502020204030204" pitchFamily="34" charset="0"/>
            </a:endParaRPr>
          </a:p>
          <a:p>
            <a:pPr marL="311150" lvl="0" indent="-311150" algn="just" rtl="0">
              <a:buFont typeface="Arial" panose="020B0604020202020204" pitchFamily="34" charset="0"/>
              <a:buChar char="•"/>
            </a:pPr>
            <a:r>
              <a:rPr lang="en-US" sz="1100" b="1" dirty="0">
                <a:solidFill>
                  <a:srgbClr val="EF8D5B"/>
                </a:solidFill>
                <a:latin typeface="Calibri" panose="020F0502020204030204" pitchFamily="34" charset="0"/>
                <a:cs typeface="Calibri" panose="020F0502020204030204" pitchFamily="34" charset="0"/>
              </a:rPr>
              <a:t>M: </a:t>
            </a:r>
            <a:r>
              <a:rPr lang="en-US" sz="1100" dirty="0" err="1">
                <a:solidFill>
                  <a:srgbClr val="000000"/>
                </a:solidFill>
                <a:latin typeface="Calibri" panose="020F0502020204030204" pitchFamily="34" charset="0"/>
                <a:cs typeface="Calibri" panose="020F0502020204030204" pitchFamily="34" charset="0"/>
              </a:rPr>
              <a:t>medible</a:t>
            </a:r>
            <a:endParaRPr lang="en-US" sz="1100" dirty="0">
              <a:solidFill>
                <a:srgbClr val="000000"/>
              </a:solidFill>
              <a:latin typeface="Calibri" panose="020F0502020204030204" pitchFamily="34" charset="0"/>
              <a:cs typeface="Calibri" panose="020F0502020204030204" pitchFamily="34" charset="0"/>
            </a:endParaRPr>
          </a:p>
          <a:p>
            <a:pPr marL="311150" lvl="0" indent="-311150" algn="just" rtl="0">
              <a:buFont typeface="Arial" panose="020B0604020202020204" pitchFamily="34" charset="0"/>
              <a:buChar char="•"/>
            </a:pPr>
            <a:r>
              <a:rPr lang="en-US" sz="1100" b="1" dirty="0">
                <a:solidFill>
                  <a:srgbClr val="EF8D5B"/>
                </a:solidFill>
                <a:latin typeface="Calibri" panose="020F0502020204030204" pitchFamily="34" charset="0"/>
                <a:cs typeface="Calibri" panose="020F0502020204030204" pitchFamily="34" charset="0"/>
              </a:rPr>
              <a:t>A:  </a:t>
            </a:r>
            <a:r>
              <a:rPr lang="en-US" sz="1100" dirty="0" err="1">
                <a:solidFill>
                  <a:srgbClr val="000000"/>
                </a:solidFill>
                <a:latin typeface="Calibri" panose="020F0502020204030204" pitchFamily="34" charset="0"/>
                <a:cs typeface="Calibri" panose="020F0502020204030204" pitchFamily="34" charset="0"/>
              </a:rPr>
              <a:t>conseguible</a:t>
            </a:r>
            <a:endParaRPr lang="en-US" sz="1100" dirty="0">
              <a:solidFill>
                <a:srgbClr val="000000"/>
              </a:solidFill>
              <a:latin typeface="Calibri" panose="020F0502020204030204" pitchFamily="34" charset="0"/>
              <a:cs typeface="Calibri" panose="020F0502020204030204" pitchFamily="34" charset="0"/>
            </a:endParaRPr>
          </a:p>
          <a:p>
            <a:pPr marL="311150" lvl="0" indent="-311150" algn="just" rtl="0">
              <a:buFont typeface="Arial" panose="020B0604020202020204" pitchFamily="34" charset="0"/>
              <a:buChar char="•"/>
            </a:pPr>
            <a:r>
              <a:rPr lang="en-US" sz="1100" b="1" dirty="0">
                <a:solidFill>
                  <a:srgbClr val="EF8D5B"/>
                </a:solidFill>
                <a:latin typeface="Calibri" panose="020F0502020204030204" pitchFamily="34" charset="0"/>
                <a:cs typeface="Calibri" panose="020F0502020204030204" pitchFamily="34" charset="0"/>
              </a:rPr>
              <a:t>R:  </a:t>
            </a:r>
            <a:r>
              <a:rPr lang="en-US" sz="1100" dirty="0" err="1">
                <a:solidFill>
                  <a:srgbClr val="000000"/>
                </a:solidFill>
                <a:latin typeface="Calibri" panose="020F0502020204030204" pitchFamily="34" charset="0"/>
                <a:cs typeface="Calibri" panose="020F0502020204030204" pitchFamily="34" charset="0"/>
              </a:rPr>
              <a:t>relevante</a:t>
            </a:r>
            <a:endParaRPr lang="en-US" sz="1100" dirty="0">
              <a:solidFill>
                <a:srgbClr val="000000"/>
              </a:solidFill>
              <a:latin typeface="Calibri" panose="020F0502020204030204" pitchFamily="34" charset="0"/>
              <a:cs typeface="Calibri" panose="020F0502020204030204" pitchFamily="34" charset="0"/>
            </a:endParaRPr>
          </a:p>
          <a:p>
            <a:pPr marL="311150" lvl="0" indent="-311150" algn="just" rtl="0">
              <a:buFont typeface="Arial" panose="020B0604020202020204" pitchFamily="34" charset="0"/>
              <a:buChar char="•"/>
            </a:pPr>
            <a:r>
              <a:rPr lang="en-US" sz="1100" b="1" dirty="0">
                <a:solidFill>
                  <a:srgbClr val="EF8D5B"/>
                </a:solidFill>
                <a:latin typeface="Calibri" panose="020F0502020204030204" pitchFamily="34" charset="0"/>
                <a:cs typeface="Calibri" panose="020F0502020204030204" pitchFamily="34" charset="0"/>
              </a:rPr>
              <a:t>T:   </a:t>
            </a:r>
            <a:r>
              <a:rPr lang="en-US" sz="1100" dirty="0" err="1">
                <a:solidFill>
                  <a:srgbClr val="000000"/>
                </a:solidFill>
                <a:latin typeface="Calibri" panose="020F0502020204030204" pitchFamily="34" charset="0"/>
                <a:cs typeface="Calibri" panose="020F0502020204030204" pitchFamily="34" charset="0"/>
              </a:rPr>
              <a:t>basado</a:t>
            </a:r>
            <a:r>
              <a:rPr lang="en-US" sz="1100" dirty="0">
                <a:solidFill>
                  <a:srgbClr val="000000"/>
                </a:solidFill>
                <a:latin typeface="Calibri" panose="020F0502020204030204" pitchFamily="34" charset="0"/>
                <a:cs typeface="Calibri" panose="020F0502020204030204" pitchFamily="34" charset="0"/>
              </a:rPr>
              <a:t> </a:t>
            </a:r>
            <a:r>
              <a:rPr lang="en-US" sz="1100" dirty="0" err="1">
                <a:solidFill>
                  <a:srgbClr val="000000"/>
                </a:solidFill>
                <a:latin typeface="Calibri" panose="020F0502020204030204" pitchFamily="34" charset="0"/>
                <a:cs typeface="Calibri" panose="020F0502020204030204" pitchFamily="34" charset="0"/>
              </a:rPr>
              <a:t>en</a:t>
            </a:r>
            <a:r>
              <a:rPr lang="en-US" sz="1100" dirty="0">
                <a:solidFill>
                  <a:srgbClr val="000000"/>
                </a:solidFill>
                <a:latin typeface="Calibri" panose="020F0502020204030204" pitchFamily="34" charset="0"/>
                <a:cs typeface="Calibri" panose="020F0502020204030204" pitchFamily="34" charset="0"/>
              </a:rPr>
              <a:t> </a:t>
            </a:r>
            <a:r>
              <a:rPr lang="en-US" sz="1100" dirty="0" err="1">
                <a:solidFill>
                  <a:srgbClr val="000000"/>
                </a:solidFill>
                <a:latin typeface="Calibri" panose="020F0502020204030204" pitchFamily="34" charset="0"/>
                <a:cs typeface="Calibri" panose="020F0502020204030204" pitchFamily="34" charset="0"/>
              </a:rPr>
              <a:t>el</a:t>
            </a:r>
            <a:r>
              <a:rPr lang="en-US" sz="1100" dirty="0">
                <a:solidFill>
                  <a:srgbClr val="000000"/>
                </a:solidFill>
                <a:latin typeface="Calibri" panose="020F0502020204030204" pitchFamily="34" charset="0"/>
                <a:cs typeface="Calibri" panose="020F0502020204030204" pitchFamily="34" charset="0"/>
              </a:rPr>
              <a:t> </a:t>
            </a:r>
            <a:r>
              <a:rPr lang="en-US" sz="1100" dirty="0" err="1">
                <a:solidFill>
                  <a:srgbClr val="000000"/>
                </a:solidFill>
                <a:latin typeface="Calibri" panose="020F0502020204030204" pitchFamily="34" charset="0"/>
                <a:cs typeface="Calibri" panose="020F0502020204030204" pitchFamily="34" charset="0"/>
              </a:rPr>
              <a:t>tiempo</a:t>
            </a:r>
            <a:endParaRPr lang="en-US" sz="1100" dirty="0">
              <a:solidFill>
                <a:srgbClr val="000000"/>
              </a:solidFill>
              <a:latin typeface="Calibri" panose="020F0502020204030204" pitchFamily="34" charset="0"/>
              <a:cs typeface="Calibri" panose="020F0502020204030204" pitchFamily="34" charset="0"/>
            </a:endParaRPr>
          </a:p>
          <a:p>
            <a:pPr lvl="0" algn="just" rtl="0"/>
            <a:endParaRPr lang="en-US" sz="1100" dirty="0">
              <a:solidFill>
                <a:srgbClr val="000000"/>
              </a:solidFill>
              <a:latin typeface="Calibri" panose="020F0502020204030204" pitchFamily="34" charset="0"/>
              <a:cs typeface="Calibri" panose="020F0502020204030204" pitchFamily="34" charset="0"/>
            </a:endParaRPr>
          </a:p>
          <a:p>
            <a:pPr lvl="0" algn="just" rtl="0"/>
            <a:endParaRPr lang="en-LB" sz="11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78047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3325018"/>
            <a:ext cx="641119" cy="809629"/>
          </a:xfrm>
        </p:spPr>
        <p:txBody>
          <a:bodyPr/>
          <a:lstStyle/>
          <a:p>
            <a:pPr algn="ctr"/>
            <a:r>
              <a:rPr lang="en-US" sz="3200" dirty="0"/>
              <a:t>1</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51</a:t>
            </a:fld>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3729832"/>
            <a:ext cx="2389093" cy="5055563"/>
          </a:xfrm>
        </p:spPr>
        <p:txBody>
          <a:bodyPr anchor="t">
            <a:normAutofit fontScale="92500" lnSpcReduction="20000"/>
          </a:bodyPr>
          <a:lstStyle/>
          <a:p>
            <a:pPr lvl="0" algn="just" rtl="0">
              <a:tabLst>
                <a:tab pos="450215" algn="l"/>
              </a:tabLst>
            </a:pPr>
            <a:r>
              <a:rPr lang="es-ES" b="1" dirty="0">
                <a:solidFill>
                  <a:srgbClr val="EF8D5B"/>
                </a:solidFill>
              </a:rPr>
              <a:t>Determinar los recursos</a:t>
            </a:r>
            <a:r>
              <a:rPr lang="es-ES" b="1" dirty="0">
                <a:solidFill>
                  <a:schemeClr val="tx1"/>
                </a:solidFill>
              </a:rPr>
              <a:t>: </a:t>
            </a:r>
            <a:r>
              <a:rPr lang="es-ES" dirty="0">
                <a:solidFill>
                  <a:schemeClr val="tx1"/>
                </a:solidFill>
              </a:rPr>
              <a:t>debemos determinar los recursos con los que vamos a contar para desarrollar nuestro Plan de Acción, teniendo en cuenta los recursos financieros de la empresa.</a:t>
            </a:r>
          </a:p>
          <a:p>
            <a:pPr lvl="0" algn="just" rtl="0">
              <a:tabLst>
                <a:tab pos="450215" algn="l"/>
              </a:tabLst>
            </a:pPr>
            <a:r>
              <a:rPr lang="es-ES" b="1" dirty="0">
                <a:solidFill>
                  <a:srgbClr val="EF8D5B"/>
                </a:solidFill>
              </a:rPr>
              <a:t>Responsables en la organización: </a:t>
            </a:r>
            <a:r>
              <a:rPr lang="es-ES" dirty="0">
                <a:solidFill>
                  <a:schemeClr val="tx1"/>
                </a:solidFill>
              </a:rPr>
              <a:t>qué personas o departamentos se encargarán de liderar el Plan de Acción para cumplir con las acciones y estrategias que se determinen. Se debe determinar jerárquicamente, de forma que cada responsable asuma una serie de responsabilidades.</a:t>
            </a:r>
            <a:endParaRPr lang="es-ES" b="1" dirty="0">
              <a:solidFill>
                <a:srgbClr val="EF8D5B"/>
              </a:solidFill>
            </a:endParaRPr>
          </a:p>
          <a:p>
            <a:pPr lvl="0" algn="just" rtl="0">
              <a:tabLst>
                <a:tab pos="450215" algn="l"/>
              </a:tabLst>
            </a:pPr>
            <a:r>
              <a:rPr lang="es-ES" b="1" dirty="0">
                <a:solidFill>
                  <a:srgbClr val="EF8D5B"/>
                </a:solidFill>
              </a:rPr>
              <a:t>Determinar cómo se comunicará y aplicará el Plan de Acción: </a:t>
            </a:r>
            <a:r>
              <a:rPr lang="es-ES" dirty="0">
                <a:solidFill>
                  <a:schemeClr val="tx1"/>
                </a:solidFill>
              </a:rPr>
              <a:t>es necesario determinar cómo se comunicará el Plan de Acción para que las estrategias surtan efecto. En este punto, se debe desarrollar un plan de comunicación para determinar cómo se comunicará el Plan internamente en la empresa y externamente.</a:t>
            </a:r>
          </a:p>
          <a:p>
            <a:pPr lvl="0" algn="just" rtl="0">
              <a:tabLst>
                <a:tab pos="450215" algn="l"/>
              </a:tabLst>
            </a:pPr>
            <a:r>
              <a:rPr lang="es-ES" b="1" dirty="0">
                <a:solidFill>
                  <a:srgbClr val="EF8D5B"/>
                </a:solidFill>
              </a:rPr>
              <a:t>Calendario: </a:t>
            </a:r>
            <a:r>
              <a:rPr lang="es-ES" dirty="0">
                <a:solidFill>
                  <a:schemeClr val="tx1"/>
                </a:solidFill>
              </a:rPr>
              <a:t>Antes de poner en marcha el Plan de Acción, hay que determinar el periodo en el que se desarrollará y el calendario de cada fase de actuación.</a:t>
            </a:r>
            <a:endParaRPr lang="en-IE" dirty="0">
              <a:solidFill>
                <a:schemeClr val="tx1"/>
              </a:solidFill>
            </a:endParaRPr>
          </a:p>
        </p:txBody>
      </p:sp>
      <p:sp>
        <p:nvSpPr>
          <p:cNvPr id="3" name="Text Placeholder 2">
            <a:extLst>
              <a:ext uri="{FF2B5EF4-FFF2-40B4-BE49-F238E27FC236}">
                <a16:creationId xmlns:a16="http://schemas.microsoft.com/office/drawing/2014/main" id="{20A0DFA4-AA39-C2EB-57CB-5E075F4EECF1}"/>
              </a:ext>
            </a:extLst>
          </p:cNvPr>
          <p:cNvSpPr>
            <a:spLocks noGrp="1"/>
          </p:cNvSpPr>
          <p:nvPr>
            <p:ph type="body" sz="quarter" idx="58"/>
          </p:nvPr>
        </p:nvSpPr>
        <p:spPr>
          <a:xfrm>
            <a:off x="4432827" y="435610"/>
            <a:ext cx="2389093" cy="993051"/>
          </a:xfrm>
        </p:spPr>
        <p:txBody>
          <a:bodyPr/>
          <a:lstStyle/>
          <a:p>
            <a:pPr>
              <a:spcBef>
                <a:spcPts val="0"/>
              </a:spcBef>
            </a:pPr>
            <a:r>
              <a:rPr lang="es-ES" sz="1100" dirty="0">
                <a:effectLst/>
                <a:ea typeface="Calibri" panose="020F0502020204030204" pitchFamily="34" charset="0"/>
              </a:rPr>
              <a:t>Para que un Plan de Acción tenga éxito, es importante determinar un objetivo principal y "subobjetivos" determinados por este objetivo principal que estén relacionados con el objetivo principal. </a:t>
            </a:r>
          </a:p>
          <a:p>
            <a:pPr>
              <a:spcBef>
                <a:spcPts val="0"/>
              </a:spcBef>
            </a:pPr>
            <a:r>
              <a:rPr lang="es-ES" sz="1100" dirty="0">
                <a:effectLst/>
                <a:ea typeface="Calibri" panose="020F0502020204030204" pitchFamily="34" charset="0"/>
              </a:rPr>
              <a:t> </a:t>
            </a:r>
          </a:p>
          <a:p>
            <a:pPr>
              <a:spcBef>
                <a:spcPts val="0"/>
              </a:spcBef>
            </a:pPr>
            <a:r>
              <a:rPr lang="es-ES" sz="1100" dirty="0">
                <a:effectLst/>
                <a:ea typeface="Calibri" panose="020F0502020204030204" pitchFamily="34" charset="0"/>
              </a:rPr>
              <a:t>Teniendo en cuenta estas ideas, debemos diseñar una estrategia y unas acciones. En este punto debemos determinar la estrategia que vamos a seguir para crear nuestro Plan de Acción y las acciones o medidas que vamos a considerar. </a:t>
            </a:r>
          </a:p>
          <a:p>
            <a:pPr>
              <a:spcBef>
                <a:spcPts val="0"/>
              </a:spcBef>
            </a:pPr>
            <a:endParaRPr lang="es-ES" sz="1100" dirty="0">
              <a:effectLst/>
              <a:ea typeface="Calibri" panose="020F0502020204030204" pitchFamily="34" charset="0"/>
            </a:endParaRPr>
          </a:p>
          <a:p>
            <a:pPr>
              <a:spcBef>
                <a:spcPts val="0"/>
              </a:spcBef>
            </a:pPr>
            <a:r>
              <a:rPr lang="es-ES" sz="1100" dirty="0">
                <a:effectLst/>
                <a:ea typeface="Calibri" panose="020F0502020204030204" pitchFamily="34" charset="0"/>
              </a:rPr>
              <a:t>Para poder desarrollar las acciones, debemos determinar una estrategia a tener en cuenta:</a:t>
            </a:r>
            <a:endParaRPr lang="en-IE" sz="1100" dirty="0">
              <a:effectLst/>
              <a:ea typeface="Calibri" panose="020F0502020204030204" pitchFamily="34" charset="0"/>
            </a:endParaRPr>
          </a:p>
        </p:txBody>
      </p:sp>
      <p:sp>
        <p:nvSpPr>
          <p:cNvPr id="27" name="Text Placeholder 8">
            <a:extLst>
              <a:ext uri="{FF2B5EF4-FFF2-40B4-BE49-F238E27FC236}">
                <a16:creationId xmlns:a16="http://schemas.microsoft.com/office/drawing/2014/main" id="{321B3C14-07A6-20D4-602E-824C965188F4}"/>
              </a:ext>
            </a:extLst>
          </p:cNvPr>
          <p:cNvSpPr txBox="1">
            <a:spLocks/>
          </p:cNvSpPr>
          <p:nvPr/>
        </p:nvSpPr>
        <p:spPr>
          <a:xfrm>
            <a:off x="3502790" y="4706663"/>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2</a:t>
            </a:r>
          </a:p>
        </p:txBody>
      </p:sp>
      <p:sp>
        <p:nvSpPr>
          <p:cNvPr id="28" name="Text Placeholder 8">
            <a:extLst>
              <a:ext uri="{FF2B5EF4-FFF2-40B4-BE49-F238E27FC236}">
                <a16:creationId xmlns:a16="http://schemas.microsoft.com/office/drawing/2014/main" id="{66DB856F-4690-63FA-97EC-F2C57F0A6350}"/>
              </a:ext>
            </a:extLst>
          </p:cNvPr>
          <p:cNvSpPr txBox="1">
            <a:spLocks/>
          </p:cNvSpPr>
          <p:nvPr/>
        </p:nvSpPr>
        <p:spPr>
          <a:xfrm>
            <a:off x="3502790" y="6088308"/>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3</a:t>
            </a:r>
          </a:p>
        </p:txBody>
      </p:sp>
      <p:sp>
        <p:nvSpPr>
          <p:cNvPr id="29" name="Text Placeholder 8">
            <a:extLst>
              <a:ext uri="{FF2B5EF4-FFF2-40B4-BE49-F238E27FC236}">
                <a16:creationId xmlns:a16="http://schemas.microsoft.com/office/drawing/2014/main" id="{F8B9B452-2194-5DF0-F4A5-938A3957DF9C}"/>
              </a:ext>
            </a:extLst>
          </p:cNvPr>
          <p:cNvSpPr txBox="1">
            <a:spLocks/>
          </p:cNvSpPr>
          <p:nvPr/>
        </p:nvSpPr>
        <p:spPr>
          <a:xfrm>
            <a:off x="3502790" y="7469953"/>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4</a:t>
            </a:r>
          </a:p>
        </p:txBody>
      </p:sp>
      <p:sp>
        <p:nvSpPr>
          <p:cNvPr id="2" name="Freeform 1">
            <a:extLst>
              <a:ext uri="{FF2B5EF4-FFF2-40B4-BE49-F238E27FC236}">
                <a16:creationId xmlns:a16="http://schemas.microsoft.com/office/drawing/2014/main" id="{B4A7C2AB-04EA-BF3A-0987-E022722A14E7}"/>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39003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raphic 383">
            <a:extLst>
              <a:ext uri="{FF2B5EF4-FFF2-40B4-BE49-F238E27FC236}">
                <a16:creationId xmlns:a16="http://schemas.microsoft.com/office/drawing/2014/main" id="{07C1CCBB-6287-27D4-026D-15B2602DFBF6}"/>
              </a:ext>
            </a:extLst>
          </p:cNvPr>
          <p:cNvSpPr/>
          <p:nvPr/>
        </p:nvSpPr>
        <p:spPr>
          <a:xfrm>
            <a:off x="5091055"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8954B944-2EE8-2783-1819-98B7E9A0D439}"/>
              </a:ext>
            </a:extLst>
          </p:cNvPr>
          <p:cNvSpPr/>
          <p:nvPr/>
        </p:nvSpPr>
        <p:spPr>
          <a:xfrm flipV="1">
            <a:off x="635000" y="1409700"/>
            <a:ext cx="6924675" cy="3668737"/>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ADA8E9DE-F3A5-3541-813E-A3F63CD17357}"/>
              </a:ext>
            </a:extLst>
          </p:cNvPr>
          <p:cNvSpPr>
            <a:spLocks noGrp="1"/>
          </p:cNvSpPr>
          <p:nvPr>
            <p:ph type="sldNum" sz="quarter" idx="4"/>
          </p:nvPr>
        </p:nvSpPr>
        <p:spPr/>
        <p:txBody>
          <a:bodyPr/>
          <a:lstStyle/>
          <a:p>
            <a:fld id="{CB2079F2-58AF-ED44-82D7-E04B2F6FD686}" type="slidenum">
              <a:rPr lang="en-US" smtClean="0"/>
              <a:pPr/>
              <a:t>52</a:t>
            </a:fld>
            <a:endParaRPr lang="en-US" dirty="0"/>
          </a:p>
        </p:txBody>
      </p:sp>
      <p:sp>
        <p:nvSpPr>
          <p:cNvPr id="5" name="Text Placeholder 5">
            <a:extLst>
              <a:ext uri="{FF2B5EF4-FFF2-40B4-BE49-F238E27FC236}">
                <a16:creationId xmlns:a16="http://schemas.microsoft.com/office/drawing/2014/main" id="{808EE024-CCBC-2113-F608-EF598AAA4896}"/>
              </a:ext>
            </a:extLst>
          </p:cNvPr>
          <p:cNvSpPr txBox="1">
            <a:spLocks/>
          </p:cNvSpPr>
          <p:nvPr/>
        </p:nvSpPr>
        <p:spPr>
          <a:xfrm>
            <a:off x="539750" y="9975056"/>
            <a:ext cx="6590752" cy="645939"/>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900" baseline="30000" dirty="0">
                <a:effectLst/>
                <a:latin typeface="Calibri" panose="020F0502020204030204" pitchFamily="34" charset="0"/>
                <a:ea typeface="Calibri" panose="020F0502020204030204" pitchFamily="34" charset="0"/>
                <a:cs typeface="Times New Roman" panose="02020603050405020304" pitchFamily="18" charset="0"/>
              </a:rPr>
              <a:t>28 </a:t>
            </a:r>
            <a:r>
              <a:rPr lang="en-US" sz="900" dirty="0">
                <a:effectLst/>
                <a:latin typeface="Calibri" panose="020F0502020204030204" pitchFamily="34" charset="0"/>
                <a:ea typeface="Calibri" panose="020F0502020204030204" pitchFamily="34" charset="0"/>
                <a:cs typeface="Times New Roman" panose="02020603050405020304" pitchFamily="18" charset="0"/>
              </a:rPr>
              <a:t>Structural </a:t>
            </a:r>
            <a:r>
              <a:rPr lang="en-US" sz="900" dirty="0" err="1">
                <a:effectLst/>
                <a:latin typeface="Calibri" panose="020F0502020204030204" pitchFamily="34" charset="0"/>
                <a:ea typeface="Calibri" panose="020F0502020204030204" pitchFamily="34" charset="0"/>
                <a:cs typeface="Times New Roman" panose="02020603050405020304" pitchFamily="18" charset="0"/>
              </a:rPr>
              <a:t>Tranformation</a:t>
            </a:r>
            <a:r>
              <a:rPr lang="en-US" sz="900" dirty="0">
                <a:effectLst/>
                <a:latin typeface="Calibri" panose="020F0502020204030204" pitchFamily="34" charset="0"/>
                <a:ea typeface="Calibri" panose="020F0502020204030204" pitchFamily="34" charset="0"/>
                <a:cs typeface="Times New Roman" panose="02020603050405020304" pitchFamily="18" charset="0"/>
              </a:rPr>
              <a:t> to Achieve Gender Equality in Science, STAGES (2013).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r>
              <a:rPr lang="en-GB"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http://stages.csmcd.ro/index.php</a:t>
            </a:r>
            <a:r>
              <a:rPr lang="en-GB" sz="900" dirty="0">
                <a:effectLst/>
                <a:latin typeface="Calibri" panose="020F0502020204030204" pitchFamily="34" charset="0"/>
                <a:ea typeface="Calibri" panose="020F0502020204030204" pitchFamily="34" charset="0"/>
                <a:cs typeface="Times New Roman" panose="02020603050405020304" pitchFamily="18" charset="0"/>
              </a:rPr>
              <a:t>. </a:t>
            </a:r>
            <a:r>
              <a:rPr lang="en-GB" sz="900" dirty="0" err="1">
                <a:effectLst/>
                <a:latin typeface="Calibri" panose="020F0502020204030204" pitchFamily="34" charset="0"/>
                <a:ea typeface="Calibri" panose="020F0502020204030204" pitchFamily="34" charset="0"/>
                <a:cs typeface="Times New Roman" panose="02020603050405020304" pitchFamily="18" charset="0"/>
              </a:rPr>
              <a:t>Consultado</a:t>
            </a:r>
            <a:r>
              <a:rPr lang="en-GB" sz="900" dirty="0">
                <a:effectLst/>
                <a:latin typeface="Calibri" panose="020F0502020204030204" pitchFamily="34" charset="0"/>
                <a:ea typeface="Calibri" panose="020F0502020204030204" pitchFamily="34" charset="0"/>
                <a:cs typeface="Times New Roman" panose="02020603050405020304" pitchFamily="18" charset="0"/>
              </a:rPr>
              <a:t> </a:t>
            </a:r>
            <a:r>
              <a:rPr lang="en-GB" sz="900" dirty="0" err="1">
                <a:effectLst/>
                <a:latin typeface="Calibri" panose="020F0502020204030204" pitchFamily="34" charset="0"/>
                <a:ea typeface="Calibri" panose="020F0502020204030204" pitchFamily="34" charset="0"/>
                <a:cs typeface="Times New Roman" panose="02020603050405020304" pitchFamily="18" charset="0"/>
              </a:rPr>
              <a:t>en</a:t>
            </a:r>
            <a:r>
              <a:rPr lang="en-GB" sz="900" dirty="0">
                <a:effectLst/>
                <a:latin typeface="Calibri" panose="020F0502020204030204" pitchFamily="34" charset="0"/>
                <a:ea typeface="Calibri" panose="020F0502020204030204" pitchFamily="34" charset="0"/>
                <a:cs typeface="Times New Roman" panose="02020603050405020304" pitchFamily="18" charset="0"/>
              </a:rPr>
              <a:t> Abril de 2023.</a:t>
            </a:r>
            <a:r>
              <a:rPr lang="en-L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endParaRPr lang="en-L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A14506C2-94AD-422C-CF37-FC50163E1686}"/>
              </a:ext>
            </a:extLst>
          </p:cNvPr>
          <p:cNvSpPr/>
          <p:nvPr/>
        </p:nvSpPr>
        <p:spPr>
          <a:xfrm flipV="1">
            <a:off x="635000" y="1409700"/>
            <a:ext cx="6924675" cy="3668737"/>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4" name="Text Placeholder 6">
            <a:extLst>
              <a:ext uri="{FF2B5EF4-FFF2-40B4-BE49-F238E27FC236}">
                <a16:creationId xmlns:a16="http://schemas.microsoft.com/office/drawing/2014/main" id="{117EE058-908F-0596-F84F-DAEE94FBD1F8}"/>
              </a:ext>
            </a:extLst>
          </p:cNvPr>
          <p:cNvSpPr>
            <a:spLocks noGrp="1"/>
          </p:cNvSpPr>
          <p:nvPr>
            <p:ph type="body" sz="quarter" idx="32"/>
          </p:nvPr>
        </p:nvSpPr>
        <p:spPr>
          <a:xfrm>
            <a:off x="1015998" y="1803401"/>
            <a:ext cx="6132409" cy="3998686"/>
          </a:xfrm>
          <a:prstGeom prst="rect">
            <a:avLst/>
          </a:prstGeom>
        </p:spPr>
        <p:txBody>
          <a:bodyPr/>
          <a:lstStyle/>
          <a:p>
            <a:r>
              <a:rPr lang="es-ES" dirty="0">
                <a:effectLst/>
                <a:ea typeface="Calibri" panose="020F0502020204030204" pitchFamily="34" charset="0"/>
              </a:rPr>
              <a:t>Una vez que hemos realizado la investigación y el diseño de nuestro Plan de Acción, debemos ponerlo en práctica de acuerdo con las acciones, el calendario propuesto, así como la guía estratégica para la acción y otros aspectos como la comunicación.</a:t>
            </a:r>
          </a:p>
          <a:p>
            <a:endParaRPr lang="es-ES" dirty="0">
              <a:effectLst/>
              <a:ea typeface="Calibri" panose="020F0502020204030204" pitchFamily="34" charset="0"/>
            </a:endParaRPr>
          </a:p>
          <a:p>
            <a:r>
              <a:rPr lang="es-ES" dirty="0">
                <a:effectLst/>
                <a:ea typeface="Calibri" panose="020F0502020204030204" pitchFamily="34" charset="0"/>
              </a:rPr>
              <a:t>Mientras se pone en marcha nuestro plan, es importante contar con una plataforma o sistema de información. Esto nos permitirá aumentar la participación en nuestro Plan de Acción, así como presentar la documentación o material que desarrollemos.</a:t>
            </a:r>
          </a:p>
          <a:p>
            <a:r>
              <a:rPr lang="es-ES" dirty="0">
                <a:effectLst/>
                <a:ea typeface="Calibri" panose="020F0502020204030204" pitchFamily="34" charset="0"/>
              </a:rPr>
              <a:t> </a:t>
            </a:r>
          </a:p>
          <a:p>
            <a:r>
              <a:rPr lang="es-ES" dirty="0">
                <a:effectLst/>
                <a:ea typeface="Calibri" panose="020F0502020204030204" pitchFamily="34" charset="0"/>
              </a:rPr>
              <a:t>Un ejemplo de plataforma que podemos utilizar mientras aplicamos nuestro Plan de Acción es la Transformación </a:t>
            </a:r>
            <a:r>
              <a:rPr lang="es-ES" b="1" dirty="0">
                <a:solidFill>
                  <a:schemeClr val="bg1"/>
                </a:solidFill>
                <a:effectLst/>
                <a:ea typeface="Calibri" panose="020F0502020204030204" pitchFamily="34" charset="0"/>
              </a:rPr>
              <a:t>Estructural para Conseguir la Igualdad de Género en la Ciencia </a:t>
            </a:r>
            <a:r>
              <a:rPr lang="en-GB" baseline="30000" dirty="0">
                <a:effectLst/>
                <a:ea typeface="Calibri" panose="020F0502020204030204" pitchFamily="34" charset="0"/>
              </a:rPr>
              <a:t>28</a:t>
            </a:r>
            <a:r>
              <a:rPr lang="en-GB" dirty="0">
                <a:effectLst/>
                <a:ea typeface="Calibri" panose="020F0502020204030204" pitchFamily="34" charset="0"/>
              </a:rPr>
              <a:t> </a:t>
            </a:r>
            <a:r>
              <a:rPr lang="es-ES" dirty="0">
                <a:effectLst/>
                <a:ea typeface="Calibri" panose="020F0502020204030204" pitchFamily="34" charset="0"/>
              </a:rPr>
              <a:t>un proyecto italiano financiado por la Comisión Europea para aumentar la participación de las mujeres en la investigación y las carreras científicas. Podemos incluir esta información sobre nuestro Plan de Acción en la propia plataforma web de nuestra empresa u organización.</a:t>
            </a:r>
          </a:p>
          <a:p>
            <a:endParaRPr lang="es-ES" dirty="0">
              <a:effectLst/>
              <a:ea typeface="Calibri" panose="020F0502020204030204" pitchFamily="34" charset="0"/>
            </a:endParaRPr>
          </a:p>
          <a:p>
            <a:r>
              <a:rPr lang="es-ES" dirty="0">
                <a:effectLst/>
                <a:ea typeface="Calibri" panose="020F0502020204030204" pitchFamily="34" charset="0"/>
              </a:rPr>
              <a:t>Además, a medida que desarrollamos nuestro Plan de Acción, debemos supervisar su progreso. Para ello, debemos revisar si se están alcanzando las metas y objetivos presentados en la fase de diseño.</a:t>
            </a:r>
            <a:endParaRPr lang="en-LB" dirty="0">
              <a:effectLst/>
              <a:ea typeface="Calibri" panose="020F0502020204030204" pitchFamily="34" charset="0"/>
            </a:endParaRPr>
          </a:p>
          <a:p>
            <a:r>
              <a:rPr lang="en-GB" dirty="0">
                <a:effectLst/>
                <a:ea typeface="Calibri" panose="020F0502020204030204" pitchFamily="34" charset="0"/>
              </a:rPr>
              <a:t> </a:t>
            </a:r>
            <a:endParaRPr lang="en-LB" dirty="0">
              <a:effectLst/>
              <a:ea typeface="Calibri" panose="020F0502020204030204" pitchFamily="34" charset="0"/>
            </a:endParaRPr>
          </a:p>
          <a:p>
            <a:r>
              <a:rPr lang="en-GB" b="1" dirty="0">
                <a:solidFill>
                  <a:schemeClr val="bg1"/>
                </a:solidFill>
                <a:effectLst/>
                <a:ea typeface="Calibri" panose="020F0502020204030204" pitchFamily="34" charset="0"/>
              </a:rPr>
              <a:t>Para </a:t>
            </a:r>
            <a:r>
              <a:rPr lang="en-GB" b="1" dirty="0" err="1">
                <a:solidFill>
                  <a:schemeClr val="bg1"/>
                </a:solidFill>
                <a:effectLst/>
                <a:ea typeface="Calibri" panose="020F0502020204030204" pitchFamily="34" charset="0"/>
              </a:rPr>
              <a:t>ello</a:t>
            </a:r>
            <a:r>
              <a:rPr lang="en-GB" b="1" dirty="0">
                <a:solidFill>
                  <a:schemeClr val="bg1"/>
                </a:solidFill>
                <a:effectLst/>
                <a:ea typeface="Calibri" panose="020F0502020204030204" pitchFamily="34" charset="0"/>
              </a:rPr>
              <a:t>, es </a:t>
            </a:r>
            <a:r>
              <a:rPr lang="en-GB" b="1" dirty="0" err="1">
                <a:solidFill>
                  <a:schemeClr val="bg1"/>
                </a:solidFill>
                <a:effectLst/>
                <a:ea typeface="Calibri" panose="020F0502020204030204" pitchFamily="34" charset="0"/>
              </a:rPr>
              <a:t>necesario</a:t>
            </a:r>
            <a:r>
              <a:rPr lang="en-GB" b="1" dirty="0">
                <a:solidFill>
                  <a:schemeClr val="bg1"/>
                </a:solidFill>
                <a:effectLst/>
                <a:ea typeface="Calibri" panose="020F0502020204030204" pitchFamily="34" charset="0"/>
              </a:rPr>
              <a:t>:</a:t>
            </a:r>
          </a:p>
          <a:p>
            <a:r>
              <a:rPr lang="en-GB" dirty="0">
                <a:effectLst/>
                <a:ea typeface="Calibri" panose="020F0502020204030204" pitchFamily="34" charset="0"/>
              </a:rPr>
              <a:t> </a:t>
            </a:r>
            <a:endParaRPr lang="en-LB" dirty="0">
              <a:effectLst/>
              <a:ea typeface="Calibri" panose="020F0502020204030204" pitchFamily="34" charset="0"/>
            </a:endParaRPr>
          </a:p>
          <a:p>
            <a:pPr marL="342900" lvl="0" indent="-342900">
              <a:buClr>
                <a:schemeClr val="bg1"/>
              </a:buClr>
              <a:buFont typeface="Arial" panose="020B0604020202020204" pitchFamily="34" charset="0"/>
              <a:buChar char="•"/>
            </a:pPr>
            <a:r>
              <a:rPr lang="es-ES" dirty="0">
                <a:effectLst/>
                <a:ea typeface="Calibri" panose="020F0502020204030204" pitchFamily="34" charset="0"/>
              </a:rPr>
              <a:t>Programar una serie de reuniones de evaluación</a:t>
            </a:r>
          </a:p>
          <a:p>
            <a:pPr marL="342900" lvl="0" indent="-342900">
              <a:buClr>
                <a:schemeClr val="bg1"/>
              </a:buClr>
              <a:buFont typeface="Arial" panose="020B0604020202020204" pitchFamily="34" charset="0"/>
              <a:buChar char="•"/>
            </a:pPr>
            <a:endParaRPr lang="es-ES" dirty="0">
              <a:effectLst/>
              <a:ea typeface="Calibri" panose="020F0502020204030204" pitchFamily="34" charset="0"/>
            </a:endParaRPr>
          </a:p>
          <a:p>
            <a:pPr marL="342900" lvl="0" indent="-342900">
              <a:buClr>
                <a:schemeClr val="bg1"/>
              </a:buClr>
              <a:buFont typeface="Arial" panose="020B0604020202020204" pitchFamily="34" charset="0"/>
              <a:buChar char="•"/>
            </a:pPr>
            <a:r>
              <a:rPr lang="es-ES" dirty="0">
                <a:effectLst/>
                <a:ea typeface="Calibri" panose="020F0502020204030204" pitchFamily="34" charset="0"/>
              </a:rPr>
              <a:t>Indique las personas que supervisarán esta fase de seguimiento y evaluación. Estas personas deben haberse definido de antemano. Es importante que en este punto se considere una amplia representación de hombres y mujeres como grupo de seguimiento. En caso de que se detecten problemas, deberán reajustarse e incluirse en el Plan de Acción, actualizando tanto el Cronograma como las acciones.</a:t>
            </a:r>
            <a:endParaRPr lang="en-LB" dirty="0">
              <a:effectLst/>
              <a:ea typeface="Calibri" panose="020F0502020204030204" pitchFamily="34" charset="0"/>
            </a:endParaRPr>
          </a:p>
        </p:txBody>
      </p:sp>
      <p:sp>
        <p:nvSpPr>
          <p:cNvPr id="15" name="Text Placeholder 7">
            <a:extLst>
              <a:ext uri="{FF2B5EF4-FFF2-40B4-BE49-F238E27FC236}">
                <a16:creationId xmlns:a16="http://schemas.microsoft.com/office/drawing/2014/main" id="{CEA71E51-27DF-D565-A3D1-942D150AE969}"/>
              </a:ext>
            </a:extLst>
          </p:cNvPr>
          <p:cNvSpPr>
            <a:spLocks noGrp="1"/>
          </p:cNvSpPr>
          <p:nvPr>
            <p:ph type="body" sz="quarter" idx="42"/>
          </p:nvPr>
        </p:nvSpPr>
        <p:spPr>
          <a:xfrm>
            <a:off x="1015999" y="552979"/>
            <a:ext cx="6118555" cy="486253"/>
          </a:xfrm>
          <a:prstGeom prst="rect">
            <a:avLst/>
          </a:prstGeom>
        </p:spPr>
        <p:txBody>
          <a:bodyPr/>
          <a:lstStyle/>
          <a:p>
            <a:pPr>
              <a:spcBef>
                <a:spcPts val="200"/>
              </a:spcBef>
            </a:pPr>
            <a:r>
              <a:rPr lang="en-IE" dirty="0"/>
              <a:t>3.1.4 </a:t>
            </a:r>
            <a:r>
              <a:rPr lang="en-IE" dirty="0" err="1"/>
              <a:t>Aplicación</a:t>
            </a:r>
            <a:r>
              <a:rPr lang="en-IE" dirty="0"/>
              <a:t> y </a:t>
            </a:r>
            <a:r>
              <a:rPr lang="en-IE" dirty="0" err="1"/>
              <a:t>seguimiento</a:t>
            </a:r>
            <a:endParaRPr lang="en-US" dirty="0"/>
          </a:p>
        </p:txBody>
      </p:sp>
      <p:sp>
        <p:nvSpPr>
          <p:cNvPr id="16" name="Text Placeholder 6">
            <a:extLst>
              <a:ext uri="{FF2B5EF4-FFF2-40B4-BE49-F238E27FC236}">
                <a16:creationId xmlns:a16="http://schemas.microsoft.com/office/drawing/2014/main" id="{116E70E7-08CD-AF42-5EF1-57E420BAC982}"/>
              </a:ext>
            </a:extLst>
          </p:cNvPr>
          <p:cNvSpPr txBox="1">
            <a:spLocks/>
          </p:cNvSpPr>
          <p:nvPr/>
        </p:nvSpPr>
        <p:spPr>
          <a:xfrm>
            <a:off x="1029853" y="6406353"/>
            <a:ext cx="6071476" cy="3226098"/>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ea typeface="Calibri" panose="020F0502020204030204" pitchFamily="34" charset="0"/>
              </a:rPr>
              <a:t>La fase de evaluación le permite valorar el éxito o el fracaso de su Plan de Acción, así como los cambios que deben aplicarse.</a:t>
            </a:r>
          </a:p>
          <a:p>
            <a:r>
              <a:rPr lang="es-ES" dirty="0">
                <a:ea typeface="Calibri" panose="020F0502020204030204" pitchFamily="34" charset="0"/>
              </a:rPr>
              <a:t> </a:t>
            </a:r>
          </a:p>
          <a:p>
            <a:r>
              <a:rPr lang="es-ES" dirty="0">
                <a:ea typeface="Calibri" panose="020F0502020204030204" pitchFamily="34" charset="0"/>
              </a:rPr>
              <a:t>La evaluación sólo puede llevarse a cabo si se han determinado bien las estrategias y los objetivos que se pretenden alcanzar con el Plan de Acción. Para llevar a cabo este proceso de evaluación, deberás</a:t>
            </a:r>
          </a:p>
          <a:p>
            <a:r>
              <a:rPr lang="es-ES" dirty="0">
                <a:ea typeface="Calibri" panose="020F0502020204030204" pitchFamily="34" charset="0"/>
              </a:rPr>
              <a:t> </a:t>
            </a:r>
          </a:p>
          <a:p>
            <a:pPr marL="171450" indent="-171450">
              <a:buClr>
                <a:schemeClr val="bg1"/>
              </a:buClr>
              <a:buFont typeface="Arial" panose="020B0604020202020204" pitchFamily="34" charset="0"/>
              <a:buChar char="•"/>
            </a:pPr>
            <a:r>
              <a:rPr lang="es-ES" dirty="0">
                <a:ea typeface="Calibri" panose="020F0502020204030204" pitchFamily="34" charset="0"/>
              </a:rPr>
              <a:t>Determinar el grupo de evaluación y ordenarlo jerárquicamente.</a:t>
            </a:r>
          </a:p>
          <a:p>
            <a:pPr marL="171450" indent="-171450">
              <a:buFont typeface="Arial" panose="020B0604020202020204" pitchFamily="34" charset="0"/>
              <a:buChar char="•"/>
            </a:pPr>
            <a:endParaRPr lang="es-ES" dirty="0">
              <a:ea typeface="Calibri" panose="020F0502020204030204" pitchFamily="34" charset="0"/>
            </a:endParaRPr>
          </a:p>
          <a:p>
            <a:pPr marL="171450" indent="-171450">
              <a:buClr>
                <a:schemeClr val="bg1"/>
              </a:buClr>
              <a:buFont typeface="Arial" panose="020B0604020202020204" pitchFamily="34" charset="0"/>
              <a:buChar char="•"/>
            </a:pPr>
            <a:r>
              <a:rPr lang="es-ES" dirty="0">
                <a:ea typeface="Calibri" panose="020F0502020204030204" pitchFamily="34" charset="0"/>
              </a:rPr>
              <a:t>Elaborar informes periódicos: donde se elaboren informes periódicos o encuestas para evaluar cada una de las acciones a través de los indicadores que hayamos determinado.</a:t>
            </a:r>
            <a:r>
              <a:rPr lang="en-GB" dirty="0">
                <a:ea typeface="Calibri" panose="020F0502020204030204" pitchFamily="34" charset="0"/>
              </a:rPr>
              <a:t> </a:t>
            </a:r>
          </a:p>
        </p:txBody>
      </p:sp>
      <p:sp>
        <p:nvSpPr>
          <p:cNvPr id="17" name="Text Placeholder 7">
            <a:extLst>
              <a:ext uri="{FF2B5EF4-FFF2-40B4-BE49-F238E27FC236}">
                <a16:creationId xmlns:a16="http://schemas.microsoft.com/office/drawing/2014/main" id="{AB861C07-503C-C20D-1ED2-FADFD3E1D7D7}"/>
              </a:ext>
            </a:extLst>
          </p:cNvPr>
          <p:cNvSpPr txBox="1">
            <a:spLocks/>
          </p:cNvSpPr>
          <p:nvPr/>
        </p:nvSpPr>
        <p:spPr>
          <a:xfrm>
            <a:off x="1029853" y="5927256"/>
            <a:ext cx="6118555" cy="486253"/>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solidFill>
                  <a:schemeClr val="bg1"/>
                </a:solidFill>
              </a:rPr>
              <a:t>3.1.5 </a:t>
            </a:r>
            <a:r>
              <a:rPr lang="en-IE" dirty="0" err="1">
                <a:solidFill>
                  <a:schemeClr val="bg1"/>
                </a:solidFill>
              </a:rPr>
              <a:t>Evaluación</a:t>
            </a:r>
            <a:endParaRPr lang="en-LB"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745652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48AE67C-A111-55CB-D149-A45A90256F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7078969"/>
            <a:ext cx="3380185" cy="2640503"/>
          </a:xfrm>
          <a:prstGeom prst="rect">
            <a:avLst/>
          </a:prstGeom>
        </p:spPr>
      </p:pic>
      <p:pic>
        <p:nvPicPr>
          <p:cNvPr id="37" name="Immagine 3">
            <a:extLst>
              <a:ext uri="{FF2B5EF4-FFF2-40B4-BE49-F238E27FC236}">
                <a16:creationId xmlns:a16="http://schemas.microsoft.com/office/drawing/2014/main" id="{A5098F34-505E-DE3B-3F61-59FC5DB891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26"/>
          <a:stretch/>
        </p:blipFill>
        <p:spPr>
          <a:xfrm>
            <a:off x="1661" y="7463089"/>
            <a:ext cx="2682933" cy="1833407"/>
          </a:xfrm>
          <a:prstGeom prst="rect">
            <a:avLst/>
          </a:prstGeom>
        </p:spPr>
      </p:pic>
      <p:sp>
        <p:nvSpPr>
          <p:cNvPr id="6" name="Slide Number Placeholder 5">
            <a:extLst>
              <a:ext uri="{FF2B5EF4-FFF2-40B4-BE49-F238E27FC236}">
                <a16:creationId xmlns:a16="http://schemas.microsoft.com/office/drawing/2014/main" id="{828E33DB-7054-589D-A2B7-8C4F4CD3F82D}"/>
              </a:ext>
            </a:extLst>
          </p:cNvPr>
          <p:cNvSpPr>
            <a:spLocks noGrp="1"/>
          </p:cNvSpPr>
          <p:nvPr>
            <p:ph type="sldNum" sz="quarter" idx="4"/>
          </p:nvPr>
        </p:nvSpPr>
        <p:spPr/>
        <p:txBody>
          <a:bodyPr/>
          <a:lstStyle/>
          <a:p>
            <a:fld id="{CB2079F2-58AF-ED44-82D7-E04B2F6FD686}" type="slidenum">
              <a:rPr lang="en-US" smtClean="0"/>
              <a:pPr/>
              <a:t>53</a:t>
            </a:fld>
            <a:endParaRPr lang="en-US" dirty="0"/>
          </a:p>
        </p:txBody>
      </p:sp>
      <p:pic>
        <p:nvPicPr>
          <p:cNvPr id="8" name="Picture 7">
            <a:extLst>
              <a:ext uri="{FF2B5EF4-FFF2-40B4-BE49-F238E27FC236}">
                <a16:creationId xmlns:a16="http://schemas.microsoft.com/office/drawing/2014/main" id="{6BAB8118-F1CC-1A7E-4717-43B3417F16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83882" y="2167943"/>
            <a:ext cx="3382154" cy="2642042"/>
          </a:xfrm>
          <a:prstGeom prst="rect">
            <a:avLst/>
          </a:prstGeom>
        </p:spPr>
      </p:pic>
      <p:pic>
        <p:nvPicPr>
          <p:cNvPr id="9" name="Immagine 3">
            <a:extLst>
              <a:ext uri="{FF2B5EF4-FFF2-40B4-BE49-F238E27FC236}">
                <a16:creationId xmlns:a16="http://schemas.microsoft.com/office/drawing/2014/main" id="{FD873401-2DCF-E10B-CD19-7CA5DF03C0E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888454" y="2553382"/>
            <a:ext cx="2682933" cy="1833407"/>
          </a:xfrm>
          <a:prstGeom prst="rect">
            <a:avLst/>
          </a:prstGeom>
        </p:spPr>
      </p:pic>
      <p:grpSp>
        <p:nvGrpSpPr>
          <p:cNvPr id="10" name="Group 9">
            <a:extLst>
              <a:ext uri="{FF2B5EF4-FFF2-40B4-BE49-F238E27FC236}">
                <a16:creationId xmlns:a16="http://schemas.microsoft.com/office/drawing/2014/main" id="{C4148674-736A-8DC2-3106-B976F674B483}"/>
              </a:ext>
            </a:extLst>
          </p:cNvPr>
          <p:cNvGrpSpPr/>
          <p:nvPr/>
        </p:nvGrpSpPr>
        <p:grpSpPr>
          <a:xfrm>
            <a:off x="4161147" y="3216267"/>
            <a:ext cx="906274" cy="832733"/>
            <a:chOff x="3949241" y="3269513"/>
            <a:chExt cx="906274" cy="832733"/>
          </a:xfrm>
        </p:grpSpPr>
        <p:sp>
          <p:nvSpPr>
            <p:cNvPr id="11" name="Freeform 10">
              <a:extLst>
                <a:ext uri="{FF2B5EF4-FFF2-40B4-BE49-F238E27FC236}">
                  <a16:creationId xmlns:a16="http://schemas.microsoft.com/office/drawing/2014/main" id="{F86AF64E-4172-D094-FA00-315B0D8AE971}"/>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772EEC6-78BE-AEAF-2EEB-8668E214FB65}"/>
                </a:ext>
              </a:extLst>
            </p:cNvPr>
            <p:cNvSpPr/>
            <p:nvPr/>
          </p:nvSpPr>
          <p:spPr>
            <a:xfrm rot="585404">
              <a:off x="3949241" y="3285210"/>
              <a:ext cx="906274" cy="764312"/>
            </a:xfrm>
            <a:prstGeom prst="rect">
              <a:avLst/>
            </a:prstGeom>
          </p:spPr>
          <p:txBody>
            <a:bodyPr wrap="none">
              <a:spAutoFit/>
            </a:bodyPr>
            <a:lstStyle/>
            <a:p>
              <a:pPr marL="6854" algn="ctr">
                <a:spcBef>
                  <a:spcPts val="54"/>
                </a:spcBef>
              </a:pPr>
              <a:r>
                <a:rPr lang="en-IE" sz="1400" dirty="0">
                  <a:solidFill>
                    <a:schemeClr val="bg1"/>
                  </a:solidFill>
                  <a:latin typeface="Calibri" panose="020F0502020204030204" pitchFamily="34" charset="0"/>
                  <a:cs typeface="Calibri" panose="020F0502020204030204" pitchFamily="34" charset="0"/>
                </a:rPr>
                <a:t>PINCHA </a:t>
              </a:r>
            </a:p>
            <a:p>
              <a:pPr marL="6854" algn="ctr">
                <a:spcBef>
                  <a:spcPts val="54"/>
                </a:spcBef>
              </a:pPr>
              <a:r>
                <a:rPr lang="en-IE" sz="1400" dirty="0">
                  <a:solidFill>
                    <a:schemeClr val="bg1"/>
                  </a:solidFill>
                  <a:latin typeface="Calibri" panose="020F0502020204030204" pitchFamily="34" charset="0"/>
                  <a:cs typeface="Calibri" panose="020F0502020204030204" pitchFamily="34" charset="0"/>
                </a:rPr>
                <a:t>AQUÍ </a:t>
              </a:r>
            </a:p>
            <a:p>
              <a:pPr marL="6854" algn="ctr">
                <a:spcBef>
                  <a:spcPts val="54"/>
                </a:spcBef>
              </a:pPr>
              <a:r>
                <a:rPr lang="en-IE" sz="1400" dirty="0">
                  <a:solidFill>
                    <a:schemeClr val="bg1"/>
                  </a:solidFill>
                  <a:latin typeface="Calibri" panose="020F0502020204030204" pitchFamily="34" charset="0"/>
                  <a:cs typeface="Calibri" panose="020F0502020204030204" pitchFamily="34" charset="0"/>
                </a:rPr>
                <a:t>PARA VER</a:t>
              </a:r>
              <a:endParaRPr lang="en-IE" sz="1300" b="1" dirty="0">
                <a:solidFill>
                  <a:schemeClr val="bg1"/>
                </a:solidFill>
                <a:latin typeface="Calibri" panose="020F0502020204030204" pitchFamily="34" charset="0"/>
                <a:cs typeface="Calibri" panose="020F0502020204030204" pitchFamily="34" charset="0"/>
              </a:endParaRPr>
            </a:p>
          </p:txBody>
        </p:sp>
      </p:grpSp>
      <p:sp>
        <p:nvSpPr>
          <p:cNvPr id="14" name="Text Placeholder 5">
            <a:extLst>
              <a:ext uri="{FF2B5EF4-FFF2-40B4-BE49-F238E27FC236}">
                <a16:creationId xmlns:a16="http://schemas.microsoft.com/office/drawing/2014/main" id="{0AA3122D-A147-233B-17EB-B34DEE13C80D}"/>
              </a:ext>
            </a:extLst>
          </p:cNvPr>
          <p:cNvSpPr txBox="1">
            <a:spLocks/>
          </p:cNvSpPr>
          <p:nvPr/>
        </p:nvSpPr>
        <p:spPr>
          <a:xfrm>
            <a:off x="477612" y="9797143"/>
            <a:ext cx="6738976" cy="91030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IE" sz="900" baseline="30000" dirty="0">
                <a:effectLst/>
                <a:ea typeface="Calibri" panose="020F0502020204030204" pitchFamily="34" charset="0"/>
              </a:rPr>
              <a:t>29 </a:t>
            </a:r>
            <a:r>
              <a:rPr lang="en-IE" sz="900" dirty="0">
                <a:effectLst/>
                <a:ea typeface="Calibri" panose="020F0502020204030204" pitchFamily="34" charset="0"/>
              </a:rPr>
              <a:t>Women Can Build, Erasmus+ </a:t>
            </a:r>
            <a:r>
              <a:rPr lang="en-GB" sz="900" b="1" u="sng" dirty="0">
                <a:solidFill>
                  <a:srgbClr val="7CD0E4"/>
                </a:solidFill>
                <a:effectLst/>
                <a:ea typeface="Calibri" panose="020F0502020204030204" pitchFamily="34" charset="0"/>
                <a:hlinkClick r:id="rId5">
                  <a:extLst>
                    <a:ext uri="{A12FA001-AC4F-418D-AE19-62706E023703}">
                      <ahyp:hlinkClr xmlns:ahyp="http://schemas.microsoft.com/office/drawing/2018/hyperlinkcolor" val="tx"/>
                    </a:ext>
                  </a:extLst>
                </a:hlinkClick>
              </a:rPr>
              <a:t>https://www.womencanbuild.eu/wp-content/uploads/2021/01/IO4_Action-Plan_WCB-160x200_EN.pdf</a:t>
            </a:r>
            <a:r>
              <a:rPr lang="en-GB" sz="900" b="1" dirty="0">
                <a:solidFill>
                  <a:srgbClr val="7CD0E4"/>
                </a:solidFill>
                <a:effectLst/>
                <a:ea typeface="Calibri" panose="020F0502020204030204" pitchFamily="34" charset="0"/>
              </a:rPr>
              <a:t> </a:t>
            </a:r>
          </a:p>
          <a:p>
            <a:pPr algn="l"/>
            <a:r>
              <a:rPr lang="en-IE" sz="900" baseline="30000" dirty="0">
                <a:effectLst/>
                <a:ea typeface="Calibri" panose="020F0502020204030204" pitchFamily="34" charset="0"/>
              </a:rPr>
              <a:t>30 </a:t>
            </a:r>
            <a:r>
              <a:rPr lang="es-ES" sz="900" dirty="0">
                <a:effectLst/>
                <a:ea typeface="Calibri" panose="020F0502020204030204" pitchFamily="34" charset="0"/>
              </a:rPr>
              <a:t>Plan de Igualdad de Género de </a:t>
            </a:r>
            <a:r>
              <a:rPr lang="es-ES" sz="900" dirty="0" err="1">
                <a:effectLst/>
                <a:ea typeface="Calibri" panose="020F0502020204030204" pitchFamily="34" charset="0"/>
              </a:rPr>
              <a:t>Teagasc</a:t>
            </a:r>
            <a:r>
              <a:rPr lang="es-ES" sz="900" dirty="0">
                <a:effectLst/>
                <a:ea typeface="Calibri" panose="020F0502020204030204" pitchFamily="34" charset="0"/>
              </a:rPr>
              <a:t>  </a:t>
            </a:r>
            <a:r>
              <a:rPr lang="en-GB" sz="900" b="1" u="sng" dirty="0">
                <a:solidFill>
                  <a:srgbClr val="7CD0E4"/>
                </a:solidFill>
                <a:effectLst/>
                <a:ea typeface="Calibri" panose="020F0502020204030204" pitchFamily="34" charset="0"/>
                <a:hlinkClick r:id="rId6">
                  <a:extLst>
                    <a:ext uri="{A12FA001-AC4F-418D-AE19-62706E023703}">
                      <ahyp:hlinkClr xmlns:ahyp="http://schemas.microsoft.com/office/drawing/2018/hyperlinkcolor" val="tx"/>
                    </a:ext>
                  </a:extLst>
                </a:hlinkClick>
              </a:rPr>
              <a:t>https://www.teagasc.ie/media/website/publications/2022/Teagasc-Gender-Equality-Report-2021.pdf</a:t>
            </a:r>
            <a:r>
              <a:rPr lang="en-LB" sz="900" b="1" dirty="0">
                <a:solidFill>
                  <a:srgbClr val="7CD0E4"/>
                </a:solidFill>
                <a:effectLst/>
              </a:rPr>
              <a:t> </a:t>
            </a:r>
          </a:p>
          <a:p>
            <a:pPr algn="l"/>
            <a:r>
              <a:rPr lang="en-IE" sz="900" baseline="30000" dirty="0">
                <a:effectLst/>
                <a:ea typeface="Calibri" panose="020F0502020204030204" pitchFamily="34" charset="0"/>
              </a:rPr>
              <a:t>31 </a:t>
            </a:r>
            <a:r>
              <a:rPr lang="es-ES" sz="900" dirty="0">
                <a:effectLst/>
                <a:ea typeface="Calibri" panose="020F0502020204030204" pitchFamily="34" charset="0"/>
              </a:rPr>
              <a:t>Autoridad Irlandesa de Educación Superior </a:t>
            </a:r>
            <a:r>
              <a:rPr lang="en-GB" sz="900" b="1" u="sng" dirty="0">
                <a:solidFill>
                  <a:srgbClr val="7CD0E4"/>
                </a:solidFill>
                <a:ea typeface="Calibri" panose="020F0502020204030204" pitchFamily="34" charset="0"/>
                <a:hlinkClick r:id="rId7">
                  <a:extLst>
                    <a:ext uri="{A12FA001-AC4F-418D-AE19-62706E023703}">
                      <ahyp:hlinkClr xmlns:ahyp="http://schemas.microsoft.com/office/drawing/2018/hyperlinkcolor" val="tx"/>
                    </a:ext>
                  </a:extLst>
                </a:hlinkClick>
              </a:rPr>
              <a:t>https://hea.ie/assets/uploads/2022/03/Report-of-the-Expert-Group-2nd-HEA-National-Review-of-Gender-Equality-in-Irish-Higher-Education-Institutions-1.pdf</a:t>
            </a:r>
            <a:endParaRPr lang="en-LB" sz="900" b="1" dirty="0">
              <a:solidFill>
                <a:srgbClr val="7CD0E4"/>
              </a:solidFill>
              <a:effectLst/>
              <a:ea typeface="Calibri" panose="020F0502020204030204" pitchFamily="34" charset="0"/>
            </a:endParaRPr>
          </a:p>
        </p:txBody>
      </p:sp>
      <p:pic>
        <p:nvPicPr>
          <p:cNvPr id="16" name="Picture 15">
            <a:extLst>
              <a:ext uri="{FF2B5EF4-FFF2-40B4-BE49-F238E27FC236}">
                <a16:creationId xmlns:a16="http://schemas.microsoft.com/office/drawing/2014/main" id="{F7267035-4B16-F527-3E14-12CC4FA1A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83882" y="7092640"/>
            <a:ext cx="3382154" cy="2642042"/>
          </a:xfrm>
          <a:prstGeom prst="rect">
            <a:avLst/>
          </a:prstGeom>
        </p:spPr>
      </p:pic>
      <p:pic>
        <p:nvPicPr>
          <p:cNvPr id="17" name="Immagine 3">
            <a:extLst>
              <a:ext uri="{FF2B5EF4-FFF2-40B4-BE49-F238E27FC236}">
                <a16:creationId xmlns:a16="http://schemas.microsoft.com/office/drawing/2014/main" id="{7FACD7D7-170E-16E6-1A18-6228A3F25FB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888454" y="7465553"/>
            <a:ext cx="2682933" cy="1833407"/>
          </a:xfrm>
          <a:prstGeom prst="rect">
            <a:avLst/>
          </a:prstGeom>
        </p:spPr>
      </p:pic>
      <p:grpSp>
        <p:nvGrpSpPr>
          <p:cNvPr id="18" name="Group 17">
            <a:extLst>
              <a:ext uri="{FF2B5EF4-FFF2-40B4-BE49-F238E27FC236}">
                <a16:creationId xmlns:a16="http://schemas.microsoft.com/office/drawing/2014/main" id="{4D5DF5FB-4915-A562-35EC-50F4708AAF07}"/>
              </a:ext>
            </a:extLst>
          </p:cNvPr>
          <p:cNvGrpSpPr/>
          <p:nvPr/>
        </p:nvGrpSpPr>
        <p:grpSpPr>
          <a:xfrm>
            <a:off x="4178531" y="8140964"/>
            <a:ext cx="872187" cy="861464"/>
            <a:chOff x="3966625" y="3269513"/>
            <a:chExt cx="872187" cy="861464"/>
          </a:xfrm>
        </p:grpSpPr>
        <p:sp>
          <p:nvSpPr>
            <p:cNvPr id="19" name="Freeform 18">
              <a:extLst>
                <a:ext uri="{FF2B5EF4-FFF2-40B4-BE49-F238E27FC236}">
                  <a16:creationId xmlns:a16="http://schemas.microsoft.com/office/drawing/2014/main" id="{E53DAAD6-F829-820B-FDB2-F6B372BD70FB}"/>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E42B6486-0EB7-BA49-6BAB-C6BD11925105}"/>
                </a:ext>
              </a:extLst>
            </p:cNvPr>
            <p:cNvSpPr/>
            <p:nvPr/>
          </p:nvSpPr>
          <p:spPr>
            <a:xfrm rot="585404">
              <a:off x="3995190" y="3369486"/>
              <a:ext cx="791685" cy="761491"/>
            </a:xfrm>
            <a:prstGeom prst="rect">
              <a:avLst/>
            </a:prstGeom>
          </p:spPr>
          <p:txBody>
            <a:bodyPr wrap="square">
              <a:spAutoFit/>
            </a:bodyPr>
            <a:lstStyle/>
            <a:p>
              <a:pPr marL="12700" algn="ctr">
                <a:lnSpc>
                  <a:spcPts val="1320"/>
                </a:lnSpc>
              </a:pPr>
              <a:r>
                <a:rPr lang="en-IE" sz="1300" b="1" dirty="0">
                  <a:solidFill>
                    <a:schemeClr val="bg1"/>
                  </a:solidFill>
                  <a:latin typeface="Calibri" panose="020F0502020204030204" pitchFamily="34" charset="0"/>
                  <a:cs typeface="Calibri" panose="020F0502020204030204" pitchFamily="34" charset="0"/>
                </a:rPr>
                <a:t>PINCHA AQUÍ PARA </a:t>
              </a:r>
              <a:r>
                <a:rPr lang="en-IE" sz="1300" b="1" u="sng" dirty="0">
                  <a:solidFill>
                    <a:schemeClr val="bg1"/>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VER</a:t>
              </a:r>
              <a:endParaRPr lang="en-IE" sz="1300" b="1" u="sng" dirty="0">
                <a:solidFill>
                  <a:schemeClr val="bg1"/>
                </a:solidFill>
                <a:latin typeface="Calibri" panose="020F0502020204030204" pitchFamily="34" charset="0"/>
                <a:cs typeface="Calibri" panose="020F0502020204030204" pitchFamily="34" charset="0"/>
              </a:endParaRPr>
            </a:p>
          </p:txBody>
        </p:sp>
      </p:grpSp>
      <p:sp>
        <p:nvSpPr>
          <p:cNvPr id="24" name="Text Placeholder 1">
            <a:extLst>
              <a:ext uri="{FF2B5EF4-FFF2-40B4-BE49-F238E27FC236}">
                <a16:creationId xmlns:a16="http://schemas.microsoft.com/office/drawing/2014/main" id="{03EAB3FB-749E-6DFE-07F4-AC69955EAFED}"/>
              </a:ext>
            </a:extLst>
          </p:cNvPr>
          <p:cNvSpPr>
            <a:spLocks noGrp="1"/>
          </p:cNvSpPr>
          <p:nvPr>
            <p:ph type="body" sz="quarter" idx="32"/>
          </p:nvPr>
        </p:nvSpPr>
        <p:spPr>
          <a:xfrm>
            <a:off x="538294" y="1634835"/>
            <a:ext cx="6005383" cy="3285987"/>
          </a:xfrm>
        </p:spPr>
        <p:txBody>
          <a:bodyPr/>
          <a:lstStyle/>
          <a:p>
            <a:r>
              <a:rPr lang="es-ES" dirty="0"/>
              <a:t>Algunos buenos ejemplos de los que se pueden tomar ideas para diseñar su Plan de Acción:</a:t>
            </a:r>
          </a:p>
          <a:p>
            <a:endParaRPr lang="en-GB" dirty="0"/>
          </a:p>
          <a:p>
            <a:pPr lvl="0" rtl="0"/>
            <a:r>
              <a:rPr lang="en-GB" sz="1800" b="1" dirty="0" err="1">
                <a:solidFill>
                  <a:srgbClr val="7CD0E4"/>
                </a:solidFill>
                <a:effectLst/>
                <a:ea typeface="Calibri" panose="020F0502020204030204" pitchFamily="34" charset="0"/>
              </a:rPr>
              <a:t>WomenCanBuild</a:t>
            </a:r>
            <a:endParaRPr lang="en-LB" sz="1800" dirty="0">
              <a:solidFill>
                <a:srgbClr val="7CD0E4"/>
              </a:solidFill>
              <a:effectLst/>
              <a:ea typeface="Calibri" panose="020F0502020204030204" pitchFamily="34" charset="0"/>
            </a:endParaRPr>
          </a:p>
          <a:p>
            <a:r>
              <a:rPr lang="en-GB" b="1" dirty="0">
                <a:effectLst/>
                <a:ea typeface="Calibri" panose="020F0502020204030204" pitchFamily="34" charset="0"/>
              </a:rPr>
              <a:t> </a:t>
            </a:r>
            <a:endParaRPr lang="en-LB" dirty="0">
              <a:effectLst/>
              <a:ea typeface="Calibri" panose="020F0502020204030204" pitchFamily="34" charset="0"/>
            </a:endParaRPr>
          </a:p>
          <a:p>
            <a:r>
              <a:rPr lang="es-ES" dirty="0">
                <a:effectLst/>
                <a:ea typeface="Calibri" panose="020F0502020204030204" pitchFamily="34" charset="0"/>
              </a:rPr>
              <a:t>Proyecto desarrollado por la Fundación Laboral de la Construcción en España, en colaboración con la Agencia para el Empleo de Madrid en España, el Instituto para la Formación Profesional en el Sector de la Construcción en Italia, la Fundación ECIPA en Italia, el Centro de Formación Profesional de la Industria de la Construcción Civil y Obras Públicas CENFIC en Portugal y la organización de formación en edificios BZP de Alemania.</a:t>
            </a:r>
          </a:p>
          <a:p>
            <a:r>
              <a:rPr lang="es-ES" dirty="0">
                <a:effectLst/>
                <a:ea typeface="Calibri" panose="020F0502020204030204" pitchFamily="34" charset="0"/>
              </a:rPr>
              <a:t> </a:t>
            </a:r>
          </a:p>
          <a:p>
            <a:r>
              <a:rPr lang="es-ES" dirty="0">
                <a:effectLst/>
                <a:ea typeface="Calibri" panose="020F0502020204030204" pitchFamily="34" charset="0"/>
              </a:rPr>
              <a:t>El objetivo del proyecto era mejorar la igualdad de oportunidades para las mujeres en el sector de la construcción. A continuación encontrará el PLAN DE ACCIÓN diseñado. </a:t>
            </a:r>
            <a:r>
              <a:rPr lang="en-GB" baseline="30000" dirty="0">
                <a:effectLst/>
                <a:ea typeface="Calibri" panose="020F0502020204030204" pitchFamily="34" charset="0"/>
              </a:rPr>
              <a:t>29</a:t>
            </a:r>
            <a:r>
              <a:rPr lang="en-LB" dirty="0">
                <a:effectLst/>
              </a:rPr>
              <a:t> </a:t>
            </a:r>
            <a:endParaRPr lang="en-GB" dirty="0"/>
          </a:p>
          <a:p>
            <a:r>
              <a:rPr lang="en-GB" dirty="0"/>
              <a:t> </a:t>
            </a:r>
          </a:p>
          <a:p>
            <a:endParaRPr lang="en-GB" dirty="0"/>
          </a:p>
        </p:txBody>
      </p:sp>
      <p:sp>
        <p:nvSpPr>
          <p:cNvPr id="25" name="Text Placeholder 2">
            <a:extLst>
              <a:ext uri="{FF2B5EF4-FFF2-40B4-BE49-F238E27FC236}">
                <a16:creationId xmlns:a16="http://schemas.microsoft.com/office/drawing/2014/main" id="{92DD4455-60F3-2D6C-69A7-239079AADCE6}"/>
              </a:ext>
            </a:extLst>
          </p:cNvPr>
          <p:cNvSpPr>
            <a:spLocks noGrp="1"/>
          </p:cNvSpPr>
          <p:nvPr>
            <p:ph type="body" sz="quarter" idx="42"/>
          </p:nvPr>
        </p:nvSpPr>
        <p:spPr>
          <a:xfrm>
            <a:off x="1015998" y="920861"/>
            <a:ext cx="6096363" cy="1204857"/>
          </a:xfrm>
        </p:spPr>
        <p:txBody>
          <a:bodyPr/>
          <a:lstStyle/>
          <a:p>
            <a:r>
              <a:rPr lang="en-GB" dirty="0"/>
              <a:t>3.1.6 </a:t>
            </a:r>
            <a:r>
              <a:rPr lang="es-ES" dirty="0"/>
              <a:t>Buenos ejemplos de Planes de Acción</a:t>
            </a:r>
            <a:endParaRPr lang="en-GB" dirty="0"/>
          </a:p>
          <a:p>
            <a:endParaRPr lang="en-GB" dirty="0"/>
          </a:p>
        </p:txBody>
      </p:sp>
      <p:sp>
        <p:nvSpPr>
          <p:cNvPr id="26" name="Text Placeholder 1">
            <a:extLst>
              <a:ext uri="{FF2B5EF4-FFF2-40B4-BE49-F238E27FC236}">
                <a16:creationId xmlns:a16="http://schemas.microsoft.com/office/drawing/2014/main" id="{C079E864-00A8-9B75-35FD-18DAA2AEC951}"/>
              </a:ext>
            </a:extLst>
          </p:cNvPr>
          <p:cNvSpPr txBox="1">
            <a:spLocks/>
          </p:cNvSpPr>
          <p:nvPr/>
        </p:nvSpPr>
        <p:spPr>
          <a:xfrm>
            <a:off x="3821515" y="5183173"/>
            <a:ext cx="3749871" cy="328598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sz="1800" b="1" dirty="0">
                <a:solidFill>
                  <a:schemeClr val="bg1"/>
                </a:solidFill>
                <a:ea typeface="Calibri" panose="020F0502020204030204" pitchFamily="34" charset="0"/>
              </a:rPr>
              <a:t>HEA: Autoridad de Educación Superior</a:t>
            </a:r>
          </a:p>
          <a:p>
            <a:r>
              <a:rPr lang="en-GB" b="1" dirty="0">
                <a:ea typeface="Calibri" panose="020F0502020204030204" pitchFamily="34" charset="0"/>
              </a:rPr>
              <a:t> </a:t>
            </a:r>
            <a:endParaRPr lang="en-LB" dirty="0">
              <a:ea typeface="Calibri" panose="020F0502020204030204" pitchFamily="34" charset="0"/>
            </a:endParaRPr>
          </a:p>
          <a:p>
            <a:r>
              <a:rPr lang="es-ES" dirty="0">
                <a:effectLst/>
                <a:ea typeface="Calibri" panose="020F0502020204030204" pitchFamily="34" charset="0"/>
              </a:rPr>
              <a:t>La HEA lidera las estrategias de desarrollo de Irlanda dentro del sistema de educación superior e investigación para alcanzar una serie de objetivos relacionados con un sistema coherente de instituciones diversas con diferentes misiones. </a:t>
            </a:r>
          </a:p>
          <a:p>
            <a:r>
              <a:rPr lang="es-ES" dirty="0">
                <a:effectLst/>
                <a:ea typeface="Calibri" panose="020F0502020204030204" pitchFamily="34" charset="0"/>
              </a:rPr>
              <a:t>La HEA publicó en 2016 la primera Revisión nacional de igualdad de género de las instituciones de educación superior irlandesas. Aquí puede encontrar el segundo informe publicado en noviembre de 2022</a:t>
            </a:r>
            <a:r>
              <a:rPr lang="en-GB" dirty="0">
                <a:effectLst/>
                <a:ea typeface="Calibri" panose="020F0502020204030204" pitchFamily="34" charset="0"/>
              </a:rPr>
              <a:t>. </a:t>
            </a:r>
            <a:r>
              <a:rPr lang="en-GB" baseline="30000" dirty="0">
                <a:effectLst/>
                <a:ea typeface="Calibri" panose="020F0502020204030204" pitchFamily="34" charset="0"/>
              </a:rPr>
              <a:t>31</a:t>
            </a:r>
            <a:endParaRPr lang="en-GB" baseline="30000" dirty="0"/>
          </a:p>
        </p:txBody>
      </p:sp>
      <p:sp>
        <p:nvSpPr>
          <p:cNvPr id="27" name="Text Placeholder 1">
            <a:extLst>
              <a:ext uri="{FF2B5EF4-FFF2-40B4-BE49-F238E27FC236}">
                <a16:creationId xmlns:a16="http://schemas.microsoft.com/office/drawing/2014/main" id="{4FB124F8-F259-9064-41C4-EAB7FC1BBF93}"/>
              </a:ext>
            </a:extLst>
          </p:cNvPr>
          <p:cNvSpPr txBox="1">
            <a:spLocks/>
          </p:cNvSpPr>
          <p:nvPr/>
        </p:nvSpPr>
        <p:spPr>
          <a:xfrm>
            <a:off x="12295" y="5187531"/>
            <a:ext cx="3749872" cy="328598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sz="1800" b="1" dirty="0">
                <a:solidFill>
                  <a:schemeClr val="bg1"/>
                </a:solidFill>
                <a:ea typeface="Calibri" panose="020F0502020204030204" pitchFamily="34" charset="0"/>
              </a:rPr>
              <a:t>Plan de Igualdad de Género de </a:t>
            </a:r>
            <a:r>
              <a:rPr lang="es-ES" sz="1800" b="1" dirty="0" err="1">
                <a:solidFill>
                  <a:schemeClr val="bg1"/>
                </a:solidFill>
                <a:ea typeface="Calibri" panose="020F0502020204030204" pitchFamily="34" charset="0"/>
              </a:rPr>
              <a:t>Teagasc</a:t>
            </a:r>
            <a:endParaRPr lang="es-ES" sz="1800" b="1" dirty="0">
              <a:solidFill>
                <a:schemeClr val="bg1"/>
              </a:solidFill>
              <a:ea typeface="Calibri" panose="020F0502020204030204" pitchFamily="34" charset="0"/>
            </a:endParaRPr>
          </a:p>
          <a:p>
            <a:r>
              <a:rPr lang="en-GB" b="1" dirty="0">
                <a:ea typeface="Calibri" panose="020F0502020204030204" pitchFamily="34" charset="0"/>
              </a:rPr>
              <a:t> </a:t>
            </a:r>
            <a:endParaRPr lang="en-LB" dirty="0">
              <a:ea typeface="Calibri" panose="020F0502020204030204" pitchFamily="34" charset="0"/>
            </a:endParaRPr>
          </a:p>
          <a:p>
            <a:r>
              <a:rPr lang="es-ES" dirty="0">
                <a:effectLst/>
                <a:ea typeface="Calibri" panose="020F0502020204030204" pitchFamily="34" charset="0"/>
              </a:rPr>
              <a:t>TEAGASC es la Autoridad para el Desarrollo de la Agricultura y la Alimentación - es el organismo nacional que presta servicios integrados de investigación, asesoramiento y formación a la industria agrícola y alimentaria y a las comunidades rurales.</a:t>
            </a:r>
          </a:p>
          <a:p>
            <a:r>
              <a:rPr lang="es-ES" dirty="0">
                <a:effectLst/>
                <a:ea typeface="Calibri" panose="020F0502020204030204" pitchFamily="34" charset="0"/>
              </a:rPr>
              <a:t> </a:t>
            </a:r>
          </a:p>
          <a:p>
            <a:r>
              <a:rPr lang="es-ES" dirty="0">
                <a:effectLst/>
                <a:ea typeface="Calibri" panose="020F0502020204030204" pitchFamily="34" charset="0"/>
              </a:rPr>
              <a:t>En febrero de 2022 presentaron el plan de igualdad de género a desarrollar. Puedes leer el documento completo aquí </a:t>
            </a:r>
            <a:r>
              <a:rPr lang="en-GB" dirty="0">
                <a:effectLst/>
                <a:ea typeface="Calibri" panose="020F0502020204030204" pitchFamily="34" charset="0"/>
              </a:rPr>
              <a:t>: </a:t>
            </a:r>
            <a:r>
              <a:rPr lang="en-GB" baseline="30000" dirty="0">
                <a:effectLst/>
                <a:ea typeface="Calibri" panose="020F0502020204030204" pitchFamily="34" charset="0"/>
              </a:rPr>
              <a:t>30</a:t>
            </a:r>
            <a:endParaRPr lang="en-GB" baseline="30000" dirty="0"/>
          </a:p>
        </p:txBody>
      </p:sp>
      <p:grpSp>
        <p:nvGrpSpPr>
          <p:cNvPr id="34" name="Group 33">
            <a:extLst>
              <a:ext uri="{FF2B5EF4-FFF2-40B4-BE49-F238E27FC236}">
                <a16:creationId xmlns:a16="http://schemas.microsoft.com/office/drawing/2014/main" id="{8AE75B58-916F-7643-F12E-36F16AF34B74}"/>
              </a:ext>
            </a:extLst>
          </p:cNvPr>
          <p:cNvGrpSpPr/>
          <p:nvPr/>
        </p:nvGrpSpPr>
        <p:grpSpPr>
          <a:xfrm>
            <a:off x="2319751" y="8200925"/>
            <a:ext cx="872187" cy="832733"/>
            <a:chOff x="3966625" y="3269513"/>
            <a:chExt cx="872187" cy="832733"/>
          </a:xfrm>
        </p:grpSpPr>
        <p:sp>
          <p:nvSpPr>
            <p:cNvPr id="35" name="Freeform 34">
              <a:extLst>
                <a:ext uri="{FF2B5EF4-FFF2-40B4-BE49-F238E27FC236}">
                  <a16:creationId xmlns:a16="http://schemas.microsoft.com/office/drawing/2014/main" id="{7B5D005D-B1DD-2912-3B22-DCCB41ACE803}"/>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36" name="Rectangle 35">
              <a:extLst>
                <a:ext uri="{FF2B5EF4-FFF2-40B4-BE49-F238E27FC236}">
                  <a16:creationId xmlns:a16="http://schemas.microsoft.com/office/drawing/2014/main" id="{B44F75D5-FE56-C842-2CE2-2BF7A54EEEEC}"/>
                </a:ext>
              </a:extLst>
            </p:cNvPr>
            <p:cNvSpPr/>
            <p:nvPr/>
          </p:nvSpPr>
          <p:spPr>
            <a:xfrm rot="585404">
              <a:off x="3970150" y="3335793"/>
              <a:ext cx="865137" cy="761491"/>
            </a:xfrm>
            <a:prstGeom prst="rect">
              <a:avLst/>
            </a:prstGeom>
          </p:spPr>
          <p:txBody>
            <a:bodyPr wrap="square">
              <a:spAutoFit/>
            </a:bodyPr>
            <a:lstStyle/>
            <a:p>
              <a:pPr marL="12700" algn="ctr">
                <a:lnSpc>
                  <a:spcPts val="1320"/>
                </a:lnSpc>
              </a:pPr>
              <a:r>
                <a:rPr lang="en-IE" sz="1300" b="1" dirty="0">
                  <a:solidFill>
                    <a:schemeClr val="bg1"/>
                  </a:solidFill>
                  <a:latin typeface="Calibri" panose="020F0502020204030204" pitchFamily="34" charset="0"/>
                  <a:cs typeface="Calibri" panose="020F0502020204030204" pitchFamily="34" charset="0"/>
                </a:rPr>
                <a:t>PINCHA AQUÍ PARA </a:t>
              </a:r>
              <a:r>
                <a:rPr lang="en-IE" sz="1300" b="1" u="sng" dirty="0">
                  <a:solidFill>
                    <a:schemeClr val="bg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VER</a:t>
              </a:r>
              <a:endParaRPr lang="en-IE" sz="1300" b="1" u="sng"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82730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8008CC-B4E2-63E9-CFF2-903F78494A27}"/>
              </a:ext>
            </a:extLst>
          </p:cNvPr>
          <p:cNvSpPr/>
          <p:nvPr/>
        </p:nvSpPr>
        <p:spPr>
          <a:xfrm flipV="1">
            <a:off x="0" y="557213"/>
            <a:ext cx="4127500" cy="47879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54</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334963" y="1722335"/>
            <a:ext cx="3444875" cy="2170323"/>
          </a:xfrm>
          <a:prstGeom prst="rect">
            <a:avLst/>
          </a:prstGeom>
        </p:spPr>
        <p:txBody>
          <a:bodyPr/>
          <a:lstStyle/>
          <a:p>
            <a:pPr algn="just">
              <a:spcBef>
                <a:spcPts val="195"/>
              </a:spcBef>
              <a:tabLst>
                <a:tab pos="450215" algn="l"/>
              </a:tabLst>
            </a:pPr>
            <a:r>
              <a:rPr lang="es-ES" dirty="0">
                <a:effectLst/>
                <a:ea typeface="Calibri" panose="020F0502020204030204" pitchFamily="34" charset="0"/>
              </a:rPr>
              <a:t>Las políticas de sensibilización dentro de las organizaciones y empresas, así como el desarrollo y puesta en marcha de medidas igualitarias son esenciales para mejorar la visibilidad y la situación de las mujeres en el sector de la construcción; un sector que, como ya hemos mencionado, es predominantemente masculino. </a:t>
            </a:r>
          </a:p>
          <a:p>
            <a:pPr algn="just">
              <a:spcBef>
                <a:spcPts val="195"/>
              </a:spcBef>
              <a:tabLst>
                <a:tab pos="450215" algn="l"/>
              </a:tabLst>
            </a:pPr>
            <a:r>
              <a:rPr lang="es-ES" dirty="0">
                <a:effectLst/>
                <a:ea typeface="Calibri" panose="020F0502020204030204" pitchFamily="34" charset="0"/>
              </a:rPr>
              <a:t> </a:t>
            </a:r>
          </a:p>
          <a:p>
            <a:pPr algn="just">
              <a:spcBef>
                <a:spcPts val="195"/>
              </a:spcBef>
              <a:tabLst>
                <a:tab pos="450215" algn="l"/>
              </a:tabLst>
            </a:pPr>
            <a:r>
              <a:rPr lang="es-ES" dirty="0">
                <a:effectLst/>
                <a:ea typeface="Calibri" panose="020F0502020204030204" pitchFamily="34" charset="0"/>
              </a:rPr>
              <a:t>Los Planes de Acción dentro de las organizaciones son una herramienta para empezar a sensibilizar y promover la inclusión e igualdad de las mujeres en el sector, pero existen otras medidas y consejos a tener en cuenta.</a:t>
            </a:r>
            <a:endParaRPr lang="en-IE" dirty="0">
              <a:effectLst/>
              <a:ea typeface="Calibri" panose="020F0502020204030204" pitchFamily="34" charset="0"/>
            </a:endParaRPr>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b="-104"/>
          <a:stretch/>
        </p:blipFill>
        <p:spPr>
          <a:xfrm>
            <a:off x="4114800" y="557214"/>
            <a:ext cx="3444875" cy="9158286"/>
          </a:xfrm>
        </p:spPr>
      </p:pic>
      <p:sp>
        <p:nvSpPr>
          <p:cNvPr id="15" name="Rectangle 14">
            <a:extLst>
              <a:ext uri="{FF2B5EF4-FFF2-40B4-BE49-F238E27FC236}">
                <a16:creationId xmlns:a16="http://schemas.microsoft.com/office/drawing/2014/main" id="{DC3A6C3D-E4E6-F521-B46B-408C87C92654}"/>
              </a:ext>
            </a:extLst>
          </p:cNvPr>
          <p:cNvSpPr/>
          <p:nvPr/>
        </p:nvSpPr>
        <p:spPr>
          <a:xfrm>
            <a:off x="0" y="6477397"/>
            <a:ext cx="4114800" cy="42144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9925E8A-A20B-C8F1-B453-4625084F4715}"/>
              </a:ext>
            </a:extLst>
          </p:cNvPr>
          <p:cNvGrpSpPr/>
          <p:nvPr/>
        </p:nvGrpSpPr>
        <p:grpSpPr>
          <a:xfrm>
            <a:off x="1392622" y="6097697"/>
            <a:ext cx="1487826" cy="1083162"/>
            <a:chOff x="3400450" y="986392"/>
            <a:chExt cx="1487826" cy="1083162"/>
          </a:xfrm>
        </p:grpSpPr>
        <p:sp>
          <p:nvSpPr>
            <p:cNvPr id="17" name="Freeform 16">
              <a:extLst>
                <a:ext uri="{FF2B5EF4-FFF2-40B4-BE49-F238E27FC236}">
                  <a16:creationId xmlns:a16="http://schemas.microsoft.com/office/drawing/2014/main" id="{F2E69D21-D66C-6D06-A972-DD15E62DA1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AEEC899D-4DA1-0271-598C-5BDAFA1F41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9" name="Text Placeholder 4">
            <a:extLst>
              <a:ext uri="{FF2B5EF4-FFF2-40B4-BE49-F238E27FC236}">
                <a16:creationId xmlns:a16="http://schemas.microsoft.com/office/drawing/2014/main" id="{14982702-D242-1581-8727-D02208FDDF31}"/>
              </a:ext>
            </a:extLst>
          </p:cNvPr>
          <p:cNvSpPr>
            <a:spLocks noGrp="1"/>
          </p:cNvSpPr>
          <p:nvPr/>
        </p:nvSpPr>
        <p:spPr>
          <a:xfrm>
            <a:off x="493233" y="7393907"/>
            <a:ext cx="3286605" cy="906309"/>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"Debe haber una concienciación previa para que las políticas que puedan surgir sean bien recibidas".</a:t>
            </a:r>
            <a:endParaRPr lang="en-US" baseline="30000" dirty="0"/>
          </a:p>
        </p:txBody>
      </p:sp>
      <p:sp>
        <p:nvSpPr>
          <p:cNvPr id="20" name="Text Placeholder 6">
            <a:extLst>
              <a:ext uri="{FF2B5EF4-FFF2-40B4-BE49-F238E27FC236}">
                <a16:creationId xmlns:a16="http://schemas.microsoft.com/office/drawing/2014/main" id="{9DCCB32D-078A-64B8-9716-755B41F63222}"/>
              </a:ext>
            </a:extLst>
          </p:cNvPr>
          <p:cNvSpPr txBox="1">
            <a:spLocks/>
          </p:cNvSpPr>
          <p:nvPr/>
        </p:nvSpPr>
        <p:spPr>
          <a:xfrm>
            <a:off x="494216" y="8621825"/>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s-ES" sz="900" b="1" i="1" dirty="0">
                <a:solidFill>
                  <a:srgbClr val="EF8D5B"/>
                </a:solidFill>
                <a:cs typeface="Times New Roman" panose="02020603050405020304" pitchFamily="18" charset="0"/>
              </a:rPr>
              <a:t>Alicia Sánchez. Técnica de Empleo e Intervención de Género de España</a:t>
            </a:r>
            <a:endParaRPr lang="en-LB" sz="900" b="1" i="1" dirty="0">
              <a:solidFill>
                <a:srgbClr val="EF8D5B"/>
              </a:solidFill>
              <a:cs typeface="Times New Roman" panose="02020603050405020304" pitchFamily="18" charset="0"/>
            </a:endParaRPr>
          </a:p>
        </p:txBody>
      </p:sp>
      <p:sp>
        <p:nvSpPr>
          <p:cNvPr id="4" name="Text Placeholder 6">
            <a:extLst>
              <a:ext uri="{FF2B5EF4-FFF2-40B4-BE49-F238E27FC236}">
                <a16:creationId xmlns:a16="http://schemas.microsoft.com/office/drawing/2014/main" id="{C1002FDA-8D10-B118-623A-BDF05F7E7595}"/>
              </a:ext>
            </a:extLst>
          </p:cNvPr>
          <p:cNvSpPr txBox="1">
            <a:spLocks/>
          </p:cNvSpPr>
          <p:nvPr/>
        </p:nvSpPr>
        <p:spPr>
          <a:xfrm>
            <a:off x="293556" y="571193"/>
            <a:ext cx="3418702" cy="516882"/>
          </a:xfrm>
          <a:prstGeom prst="rect">
            <a:avLst/>
          </a:prstGeom>
        </p:spPr>
        <p:txBody>
          <a:bodyPr>
            <a:no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spcBef>
                <a:spcPts val="0"/>
              </a:spcBef>
              <a:buNone/>
            </a:pPr>
            <a:r>
              <a:rPr lang="en-GB" sz="2200" b="1" dirty="0">
                <a:solidFill>
                  <a:schemeClr val="bg1"/>
                </a:solidFill>
                <a:latin typeface="Calibri" panose="020F0502020204030204" pitchFamily="34" charset="0"/>
                <a:cs typeface="Calibri" panose="020F0502020204030204" pitchFamily="34" charset="0"/>
              </a:rPr>
              <a:t> 3.2 </a:t>
            </a:r>
            <a:r>
              <a:rPr lang="es-ES" sz="2200" b="1" dirty="0">
                <a:solidFill>
                  <a:schemeClr val="bg1"/>
                </a:solidFill>
                <a:latin typeface="Calibri" panose="020F0502020204030204" pitchFamily="34" charset="0"/>
                <a:cs typeface="Calibri" panose="020F0502020204030204" pitchFamily="34" charset="0"/>
              </a:rPr>
              <a:t>Buenas prácticas. </a:t>
            </a:r>
          </a:p>
          <a:p>
            <a:pPr marL="0" indent="0">
              <a:spcBef>
                <a:spcPts val="0"/>
              </a:spcBef>
              <a:buNone/>
            </a:pPr>
            <a:r>
              <a:rPr lang="es-ES" sz="2200" b="1" dirty="0">
                <a:solidFill>
                  <a:schemeClr val="bg1"/>
                </a:solidFill>
                <a:latin typeface="Calibri" panose="020F0502020204030204" pitchFamily="34" charset="0"/>
                <a:cs typeface="Calibri" panose="020F0502020204030204" pitchFamily="34" charset="0"/>
              </a:rPr>
              <a:t>Asesoramiento de expertos en cuestiones de género</a:t>
            </a:r>
            <a:endParaRPr lang="en-GB" sz="2200" b="1" dirty="0">
              <a:solidFill>
                <a:schemeClr val="bg1"/>
              </a:solidFill>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A3663602-3C7F-5169-379E-4099517F32DD}"/>
              </a:ext>
            </a:extLst>
          </p:cNvPr>
          <p:cNvSpPr/>
          <p:nvPr/>
        </p:nvSpPr>
        <p:spPr>
          <a:xfrm>
            <a:off x="4127500" y="557214"/>
            <a:ext cx="3432175" cy="9158286"/>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 Placeholder 6">
            <a:extLst>
              <a:ext uri="{FF2B5EF4-FFF2-40B4-BE49-F238E27FC236}">
                <a16:creationId xmlns:a16="http://schemas.microsoft.com/office/drawing/2014/main" id="{932765C8-E13C-2359-2CE5-9B82D67C6496}"/>
              </a:ext>
            </a:extLst>
          </p:cNvPr>
          <p:cNvSpPr txBox="1">
            <a:spLocks/>
          </p:cNvSpPr>
          <p:nvPr/>
        </p:nvSpPr>
        <p:spPr>
          <a:xfrm>
            <a:off x="554220" y="5039360"/>
            <a:ext cx="3195638" cy="109889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es-ES" dirty="0">
                <a:ea typeface="Calibri" panose="020F0502020204030204" pitchFamily="34" charset="0"/>
              </a:rPr>
              <a:t>Las empresas y organizaciones están cada vez más comprometidas con la igualdad en el lugar de trabajo, pero sigue siendo necesario fomentar un mayor compromiso con el trabajo de desarrollo e inclusión desde una perspectiva de cumplimiento, normativa, legislación e igualdad.</a:t>
            </a:r>
            <a:endParaRPr lang="en-IE" dirty="0">
              <a:ea typeface="Calibri" panose="020F0502020204030204" pitchFamily="34" charset="0"/>
            </a:endParaRPr>
          </a:p>
        </p:txBody>
      </p:sp>
      <p:sp>
        <p:nvSpPr>
          <p:cNvPr id="11" name="Text Placeholder 6">
            <a:extLst>
              <a:ext uri="{FF2B5EF4-FFF2-40B4-BE49-F238E27FC236}">
                <a16:creationId xmlns:a16="http://schemas.microsoft.com/office/drawing/2014/main" id="{7D2EE142-5B37-A130-F3E3-A54DEDB935E8}"/>
              </a:ext>
            </a:extLst>
          </p:cNvPr>
          <p:cNvSpPr txBox="1">
            <a:spLocks/>
          </p:cNvSpPr>
          <p:nvPr/>
        </p:nvSpPr>
        <p:spPr>
          <a:xfrm>
            <a:off x="293556" y="3917112"/>
            <a:ext cx="3863924" cy="516882"/>
          </a:xfrm>
          <a:prstGeom prst="rect">
            <a:avLst/>
          </a:prstGeom>
        </p:spPr>
        <p:txBody>
          <a:bodyPr>
            <a:no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spcBef>
                <a:spcPts val="0"/>
              </a:spcBef>
              <a:buNone/>
            </a:pPr>
            <a:r>
              <a:rPr lang="en-GB" sz="2200" b="1" dirty="0">
                <a:solidFill>
                  <a:schemeClr val="bg1"/>
                </a:solidFill>
                <a:latin typeface="Calibri" panose="020F0502020204030204" pitchFamily="34" charset="0"/>
                <a:cs typeface="Calibri" panose="020F0502020204030204" pitchFamily="34" charset="0"/>
              </a:rPr>
              <a:t> 3.2.1 </a:t>
            </a:r>
            <a:r>
              <a:rPr lang="es-ES" sz="2200" b="1" dirty="0">
                <a:solidFill>
                  <a:schemeClr val="bg1"/>
                </a:solidFill>
                <a:latin typeface="Calibri" panose="020F0502020204030204" pitchFamily="34" charset="0"/>
                <a:cs typeface="Calibri" panose="020F0502020204030204" pitchFamily="34" charset="0"/>
              </a:rPr>
              <a:t>Compromiso con las políticas y la normativa de igualdad</a:t>
            </a:r>
            <a:endParaRPr lang="en-GB" sz="2200" b="1" dirty="0">
              <a:solidFill>
                <a:schemeClr val="bg1"/>
              </a:solidFill>
              <a:latin typeface="Calibri" panose="020F0502020204030204" pitchFamily="34" charset="0"/>
              <a:cs typeface="Calibri" panose="020F0502020204030204" pitchFamily="34" charset="0"/>
            </a:endParaRPr>
          </a:p>
        </p:txBody>
      </p:sp>
      <p:sp>
        <p:nvSpPr>
          <p:cNvPr id="12" name="Text Placeholder 6">
            <a:extLst>
              <a:ext uri="{FF2B5EF4-FFF2-40B4-BE49-F238E27FC236}">
                <a16:creationId xmlns:a16="http://schemas.microsoft.com/office/drawing/2014/main" id="{73D9E090-3172-F7C2-F83E-217BCD7E6B40}"/>
              </a:ext>
            </a:extLst>
          </p:cNvPr>
          <p:cNvSpPr txBox="1">
            <a:spLocks/>
          </p:cNvSpPr>
          <p:nvPr/>
        </p:nvSpPr>
        <p:spPr>
          <a:xfrm>
            <a:off x="569210" y="9201909"/>
            <a:ext cx="3195638" cy="109889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es-ES" dirty="0">
                <a:ea typeface="Calibri" panose="020F0502020204030204" pitchFamily="34" charset="0"/>
              </a:rPr>
              <a:t>Es importante que todas estas normas no sólo se apliquen, sino que se acepte su correcto cumplimiento y aplicación dentro de las organizaciones, no sólo por parte de los directivos, sino que se refuerce positivamente la información a todos los trabajadores mediante formaciones y orientaciones.</a:t>
            </a:r>
            <a:endParaRPr lang="en-IE" dirty="0">
              <a:ea typeface="Calibri" panose="020F0502020204030204" pitchFamily="34" charset="0"/>
            </a:endParaRPr>
          </a:p>
        </p:txBody>
      </p:sp>
    </p:spTree>
    <p:extLst>
      <p:ext uri="{BB962C8B-B14F-4D97-AF65-F5344CB8AC3E}">
        <p14:creationId xmlns:p14="http://schemas.microsoft.com/office/powerpoint/2010/main" val="8890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CB93B43-FE4E-7A48-9B95-F14A5136BC41}"/>
              </a:ext>
            </a:extLst>
          </p:cNvPr>
          <p:cNvSpPr>
            <a:spLocks noGrp="1"/>
          </p:cNvSpPr>
          <p:nvPr>
            <p:ph type="body" sz="quarter" idx="52"/>
          </p:nvPr>
        </p:nvSpPr>
        <p:spPr>
          <a:xfrm>
            <a:off x="745501" y="751294"/>
            <a:ext cx="2696198" cy="831322"/>
          </a:xfrm>
          <a:prstGeom prst="rect">
            <a:avLst/>
          </a:prstGeom>
        </p:spPr>
        <p:txBody>
          <a:bodyPr/>
          <a:lstStyle/>
          <a:p>
            <a:pPr>
              <a:spcBef>
                <a:spcPts val="200"/>
              </a:spcBef>
            </a:pPr>
            <a:r>
              <a:rPr lang="en-IE" dirty="0"/>
              <a:t>3.2.2 </a:t>
            </a:r>
            <a:r>
              <a:rPr lang="es-ES" dirty="0"/>
              <a:t>Visibilidad y referentes femeninos en el sector</a:t>
            </a:r>
            <a:endParaRPr lang="en-LB" dirty="0"/>
          </a:p>
        </p:txBody>
      </p:sp>
      <p:sp>
        <p:nvSpPr>
          <p:cNvPr id="10" name="Text Placeholder 9">
            <a:extLst>
              <a:ext uri="{FF2B5EF4-FFF2-40B4-BE49-F238E27FC236}">
                <a16:creationId xmlns:a16="http://schemas.microsoft.com/office/drawing/2014/main" id="{B895D8EA-E7ED-AD43-9CA9-107E696E32CD}"/>
              </a:ext>
            </a:extLst>
          </p:cNvPr>
          <p:cNvSpPr>
            <a:spLocks noGrp="1"/>
          </p:cNvSpPr>
          <p:nvPr>
            <p:ph type="body" sz="quarter" idx="53"/>
          </p:nvPr>
        </p:nvSpPr>
        <p:spPr>
          <a:xfrm>
            <a:off x="3799430" y="765102"/>
            <a:ext cx="3303720" cy="1933701"/>
          </a:xfrm>
          <a:prstGeom prst="rect">
            <a:avLst/>
          </a:prstGeom>
        </p:spPr>
        <p:txBody>
          <a:bodyPr/>
          <a:lstStyle/>
          <a:p>
            <a:pPr algn="just">
              <a:spcBef>
                <a:spcPts val="195"/>
              </a:spcBef>
              <a:tabLst>
                <a:tab pos="450215" algn="l"/>
              </a:tabLst>
            </a:pPr>
            <a:r>
              <a:rPr lang="es-ES" sz="1100" dirty="0">
                <a:cs typeface="Calibri" panose="020F0502020204030204" pitchFamily="34" charset="0"/>
              </a:rPr>
              <a:t>Aunque la situación ha ido cambiando en los últimos años, en la UE todavía nos encontramos con que la representación de las mujeres en el sector de la construcción es del 9%, no porque no haya mujeres en el sector, sino porque en muchos casos no son visibilizadas por las propias organizaciones o no se promocionan los referentes femeninos en el sector.</a:t>
            </a:r>
            <a:endParaRPr lang="en-IE" sz="1100" dirty="0">
              <a:cs typeface="Calibri" panose="020F0502020204030204" pitchFamily="34" charset="0"/>
            </a:endParaRPr>
          </a:p>
        </p:txBody>
      </p:sp>
      <p:sp>
        <p:nvSpPr>
          <p:cNvPr id="13" name="Text Placeholder 12">
            <a:extLst>
              <a:ext uri="{FF2B5EF4-FFF2-40B4-BE49-F238E27FC236}">
                <a16:creationId xmlns:a16="http://schemas.microsoft.com/office/drawing/2014/main" id="{C26DDC65-62DD-AC4D-8807-215EDADA66FF}"/>
              </a:ext>
            </a:extLst>
          </p:cNvPr>
          <p:cNvSpPr>
            <a:spLocks noGrp="1"/>
          </p:cNvSpPr>
          <p:nvPr>
            <p:ph type="body" sz="quarter" idx="56"/>
          </p:nvPr>
        </p:nvSpPr>
        <p:spPr>
          <a:xfrm>
            <a:off x="771346" y="6827949"/>
            <a:ext cx="2639820" cy="1284302"/>
          </a:xfrm>
          <a:prstGeom prst="rect">
            <a:avLst/>
          </a:prstGeom>
        </p:spPr>
        <p:txBody>
          <a:bodyPr/>
          <a:lstStyle/>
          <a:p>
            <a:pPr algn="just">
              <a:spcBef>
                <a:spcPts val="195"/>
              </a:spcBef>
              <a:tabLst>
                <a:tab pos="450215" algn="l"/>
              </a:tabLst>
            </a:pPr>
            <a:r>
              <a:rPr lang="es-ES" dirty="0"/>
              <a:t>Esta falta de visibilidad y compromiso por parte de las organizaciones perpetúa roles y estereotipos de género que el propio sector ha ido destruyendo gracias a la reindustrialización del sector que ha permitido que muchos trabajos tradicionalmente relacionados con la fuerza física puedan ser desempeñados por cualquiera. Es a través de la visibilidad y la comunicación como se pueden romper estos roles de género y acabar con la infrarrepresentación de las mujeres.</a:t>
            </a:r>
            <a:r>
              <a:rPr lang="en-IE" dirty="0"/>
              <a:t> </a:t>
            </a:r>
          </a:p>
          <a:p>
            <a:r>
              <a:rPr lang="en-IE" dirty="0"/>
              <a:t> </a:t>
            </a:r>
            <a:endParaRPr lang="en-LB" dirty="0"/>
          </a:p>
        </p:txBody>
      </p:sp>
      <p:sp>
        <p:nvSpPr>
          <p:cNvPr id="2" name="Slide Number Placeholder 1">
            <a:extLst>
              <a:ext uri="{FF2B5EF4-FFF2-40B4-BE49-F238E27FC236}">
                <a16:creationId xmlns:a16="http://schemas.microsoft.com/office/drawing/2014/main" id="{0FAC2FA6-ABB9-E84F-94E0-B14A0A234E39}"/>
              </a:ext>
            </a:extLst>
          </p:cNvPr>
          <p:cNvSpPr>
            <a:spLocks noGrp="1"/>
          </p:cNvSpPr>
          <p:nvPr>
            <p:ph type="sldNum" sz="quarter" idx="4"/>
          </p:nvPr>
        </p:nvSpPr>
        <p:spPr/>
        <p:txBody>
          <a:bodyPr/>
          <a:lstStyle/>
          <a:p>
            <a:fld id="{CB2079F2-58AF-ED44-82D7-E04B2F6FD686}" type="slidenum">
              <a:rPr lang="en-US" smtClean="0"/>
              <a:pPr/>
              <a:t>55</a:t>
            </a:fld>
            <a:endParaRPr lang="en-US" dirty="0"/>
          </a:p>
        </p:txBody>
      </p:sp>
      <p:sp>
        <p:nvSpPr>
          <p:cNvPr id="18" name="Text Placeholder 4">
            <a:extLst>
              <a:ext uri="{FF2B5EF4-FFF2-40B4-BE49-F238E27FC236}">
                <a16:creationId xmlns:a16="http://schemas.microsoft.com/office/drawing/2014/main" id="{A2AE1554-5B49-C388-BEA7-1688543B5A57}"/>
              </a:ext>
            </a:extLst>
          </p:cNvPr>
          <p:cNvSpPr>
            <a:spLocks noGrp="1"/>
          </p:cNvSpPr>
          <p:nvPr/>
        </p:nvSpPr>
        <p:spPr>
          <a:xfrm>
            <a:off x="3844487" y="3435782"/>
            <a:ext cx="3286605" cy="124435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"Mucha gente puede estar haciendo trabajo, trabajo de diversidad e inclusión. Pero no hablan de ello, por lo que no lo vemos".</a:t>
            </a:r>
            <a:endParaRPr lang="en-US" baseline="30000" dirty="0"/>
          </a:p>
        </p:txBody>
      </p:sp>
      <p:grpSp>
        <p:nvGrpSpPr>
          <p:cNvPr id="19" name="Group 18">
            <a:extLst>
              <a:ext uri="{FF2B5EF4-FFF2-40B4-BE49-F238E27FC236}">
                <a16:creationId xmlns:a16="http://schemas.microsoft.com/office/drawing/2014/main" id="{1B2A2347-FF4C-1A4D-2FF7-D48AB5F67CF4}"/>
              </a:ext>
            </a:extLst>
          </p:cNvPr>
          <p:cNvGrpSpPr/>
          <p:nvPr/>
        </p:nvGrpSpPr>
        <p:grpSpPr>
          <a:xfrm>
            <a:off x="4707377" y="2210724"/>
            <a:ext cx="1487826" cy="1083162"/>
            <a:chOff x="3400450" y="986392"/>
            <a:chExt cx="1487826" cy="1083162"/>
          </a:xfrm>
        </p:grpSpPr>
        <p:sp>
          <p:nvSpPr>
            <p:cNvPr id="21" name="Freeform 20">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2" name="Freeform 21">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6" name="Text Placeholder 6">
            <a:extLst>
              <a:ext uri="{FF2B5EF4-FFF2-40B4-BE49-F238E27FC236}">
                <a16:creationId xmlns:a16="http://schemas.microsoft.com/office/drawing/2014/main" id="{23F87F4E-A909-050F-96CA-FE1103367F1B}"/>
              </a:ext>
            </a:extLst>
          </p:cNvPr>
          <p:cNvSpPr txBox="1">
            <a:spLocks/>
          </p:cNvSpPr>
          <p:nvPr/>
        </p:nvSpPr>
        <p:spPr>
          <a:xfrm>
            <a:off x="3861865" y="4882167"/>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Maria Hegarty, </a:t>
            </a:r>
            <a:r>
              <a:rPr lang="en-IE" sz="900" b="1"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experta</a:t>
            </a:r>
            <a:r>
              <a:rPr lang="en-IE"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b="1"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a:t>
            </a:r>
            <a:r>
              <a:rPr lang="en-IE"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b="1"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igualdad</a:t>
            </a:r>
            <a:r>
              <a:rPr lang="en-IE"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de </a:t>
            </a:r>
            <a:r>
              <a:rPr lang="en-IE" sz="900" b="1"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Irlanda</a:t>
            </a:r>
            <a:endParaRPr lang="en-IE"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9">
            <a:extLst>
              <a:ext uri="{FF2B5EF4-FFF2-40B4-BE49-F238E27FC236}">
                <a16:creationId xmlns:a16="http://schemas.microsoft.com/office/drawing/2014/main" id="{1532E89E-FCCF-FCD0-AB82-CB24BD525FE7}"/>
              </a:ext>
            </a:extLst>
          </p:cNvPr>
          <p:cNvSpPr txBox="1">
            <a:spLocks/>
          </p:cNvSpPr>
          <p:nvPr/>
        </p:nvSpPr>
        <p:spPr>
          <a:xfrm>
            <a:off x="524215" y="2934526"/>
            <a:ext cx="3303720" cy="1284302"/>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1800" b="0" i="0" kern="1200">
                <a:solidFill>
                  <a:srgbClr val="000000"/>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sz="1100" dirty="0">
                <a:cs typeface="Calibri" panose="020F0502020204030204" pitchFamily="34" charset="0"/>
              </a:rPr>
              <a:t>La falta de modelos femeninos es uno de los mayores problemas en la lucha por la igualdad en la construcción. Muchos de los estereotipos que existen sobre los trabajos dentro del sector están creados por la falta de conocimiento, así como por la falta de visibilidad de las mujeres que ya están realizando esos trabajos.</a:t>
            </a:r>
            <a:endParaRPr lang="en-LB" sz="1100" dirty="0">
              <a:cs typeface="Calibri" panose="020F0502020204030204" pitchFamily="34" charset="0"/>
            </a:endParaRPr>
          </a:p>
        </p:txBody>
      </p:sp>
      <p:sp>
        <p:nvSpPr>
          <p:cNvPr id="5" name="Text Placeholder 4">
            <a:extLst>
              <a:ext uri="{FF2B5EF4-FFF2-40B4-BE49-F238E27FC236}">
                <a16:creationId xmlns:a16="http://schemas.microsoft.com/office/drawing/2014/main" id="{88E53F54-9499-0027-9B11-1B50721A9647}"/>
              </a:ext>
            </a:extLst>
          </p:cNvPr>
          <p:cNvSpPr>
            <a:spLocks noGrp="1"/>
          </p:cNvSpPr>
          <p:nvPr/>
        </p:nvSpPr>
        <p:spPr>
          <a:xfrm>
            <a:off x="340242" y="4241110"/>
            <a:ext cx="3507933" cy="124435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"Las mujeres están muy poco representadas, sobre todo en Irlanda. Por eso, tenemos que tener una mentalidad más abierta en general sobre cómo las mujeres pueden desempeñar estos trabajos".</a:t>
            </a:r>
            <a:endParaRPr lang="en-US" baseline="30000" dirty="0"/>
          </a:p>
        </p:txBody>
      </p:sp>
      <p:sp>
        <p:nvSpPr>
          <p:cNvPr id="7" name="Text Placeholder 6">
            <a:extLst>
              <a:ext uri="{FF2B5EF4-FFF2-40B4-BE49-F238E27FC236}">
                <a16:creationId xmlns:a16="http://schemas.microsoft.com/office/drawing/2014/main" id="{E93BC983-464B-210E-4535-0FFF651DFD62}"/>
              </a:ext>
            </a:extLst>
          </p:cNvPr>
          <p:cNvSpPr txBox="1">
            <a:spLocks/>
          </p:cNvSpPr>
          <p:nvPr/>
        </p:nvSpPr>
        <p:spPr>
          <a:xfrm>
            <a:off x="483254" y="6207817"/>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s-ES" sz="900" b="1" i="1" dirty="0">
                <a:solidFill>
                  <a:schemeClr val="bg1"/>
                </a:solidFill>
                <a:cs typeface="Times New Roman" panose="02020603050405020304" pitchFamily="18" charset="0"/>
              </a:rPr>
              <a:t>Lola González Experta en igualdad de Irlanda</a:t>
            </a:r>
            <a:endParaRPr lang="en-IE" sz="900" b="1" i="1" dirty="0">
              <a:solidFill>
                <a:schemeClr val="bg1"/>
              </a:solidFill>
              <a:cs typeface="Times New Roman" panose="02020603050405020304" pitchFamily="18" charset="0"/>
            </a:endParaRPr>
          </a:p>
        </p:txBody>
      </p:sp>
      <p:sp>
        <p:nvSpPr>
          <p:cNvPr id="15" name="Rectangle 14">
            <a:extLst>
              <a:ext uri="{FF2B5EF4-FFF2-40B4-BE49-F238E27FC236}">
                <a16:creationId xmlns:a16="http://schemas.microsoft.com/office/drawing/2014/main" id="{67BE3B52-A40C-2342-2698-C414A7E4A74B}"/>
              </a:ext>
            </a:extLst>
          </p:cNvPr>
          <p:cNvSpPr/>
          <p:nvPr/>
        </p:nvSpPr>
        <p:spPr>
          <a:xfrm flipV="1">
            <a:off x="3718870" y="6458431"/>
            <a:ext cx="3410996"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4">
            <a:extLst>
              <a:ext uri="{FF2B5EF4-FFF2-40B4-BE49-F238E27FC236}">
                <a16:creationId xmlns:a16="http://schemas.microsoft.com/office/drawing/2014/main" id="{6DD2898A-7B73-7B05-8262-B5837112F219}"/>
              </a:ext>
            </a:extLst>
          </p:cNvPr>
          <p:cNvSpPr>
            <a:spLocks noGrp="1"/>
          </p:cNvSpPr>
          <p:nvPr/>
        </p:nvSpPr>
        <p:spPr>
          <a:xfrm>
            <a:off x="3723560" y="6827949"/>
            <a:ext cx="3410996" cy="1263909"/>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"Las mujeres siguen estando infrarrepresentadas en muchos ámbitos de la industria, sobre todo en funciones comerciales y artesanales, y existe una persistente brecha salarial entre hombres y mujeres que es preciso abordar".</a:t>
            </a:r>
            <a:endParaRPr lang="en-US" baseline="30000" dirty="0"/>
          </a:p>
        </p:txBody>
      </p:sp>
      <p:grpSp>
        <p:nvGrpSpPr>
          <p:cNvPr id="17" name="Group 16">
            <a:extLst>
              <a:ext uri="{FF2B5EF4-FFF2-40B4-BE49-F238E27FC236}">
                <a16:creationId xmlns:a16="http://schemas.microsoft.com/office/drawing/2014/main" id="{16730D62-D9CB-0696-6E01-04946CC02F94}"/>
              </a:ext>
            </a:extLst>
          </p:cNvPr>
          <p:cNvGrpSpPr/>
          <p:nvPr/>
        </p:nvGrpSpPr>
        <p:grpSpPr>
          <a:xfrm>
            <a:off x="4664514" y="5696874"/>
            <a:ext cx="1487826" cy="1083162"/>
            <a:chOff x="3400450" y="986392"/>
            <a:chExt cx="1487826" cy="1083162"/>
          </a:xfrm>
        </p:grpSpPr>
        <p:sp>
          <p:nvSpPr>
            <p:cNvPr id="23" name="Freeform 22">
              <a:extLst>
                <a:ext uri="{FF2B5EF4-FFF2-40B4-BE49-F238E27FC236}">
                  <a16:creationId xmlns:a16="http://schemas.microsoft.com/office/drawing/2014/main" id="{8FF22AC2-D7BF-32B9-2220-4ECE42178653}"/>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4" name="Freeform 23">
              <a:extLst>
                <a:ext uri="{FF2B5EF4-FFF2-40B4-BE49-F238E27FC236}">
                  <a16:creationId xmlns:a16="http://schemas.microsoft.com/office/drawing/2014/main" id="{710E3F17-850F-C361-47FF-97478A37D50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25" name="Text Placeholder 6">
            <a:extLst>
              <a:ext uri="{FF2B5EF4-FFF2-40B4-BE49-F238E27FC236}">
                <a16:creationId xmlns:a16="http://schemas.microsoft.com/office/drawing/2014/main" id="{4A2ED328-9831-5126-938F-24879DADB2BB}"/>
              </a:ext>
            </a:extLst>
          </p:cNvPr>
          <p:cNvSpPr txBox="1">
            <a:spLocks/>
          </p:cNvSpPr>
          <p:nvPr/>
        </p:nvSpPr>
        <p:spPr>
          <a:xfrm>
            <a:off x="3798069" y="9052793"/>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s-ES"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Hanna Larsen Experta en género y diversidad de Dinamarca</a:t>
            </a:r>
            <a:endPar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2418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413EDEC-5787-0343-4553-6E55FD14A2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5759" y="449262"/>
            <a:ext cx="6496308" cy="6624637"/>
          </a:xfrm>
          <a:prstGeom prst="rect">
            <a:avLst/>
          </a:prstGeom>
        </p:spPr>
      </p:pic>
      <p:sp>
        <p:nvSpPr>
          <p:cNvPr id="24" name="Freeform 23">
            <a:extLst>
              <a:ext uri="{FF2B5EF4-FFF2-40B4-BE49-F238E27FC236}">
                <a16:creationId xmlns:a16="http://schemas.microsoft.com/office/drawing/2014/main" id="{48FB15DF-6733-F3BC-83A1-B1B64AF966F1}"/>
              </a:ext>
            </a:extLst>
          </p:cNvPr>
          <p:cNvSpPr/>
          <p:nvPr/>
        </p:nvSpPr>
        <p:spPr>
          <a:xfrm>
            <a:off x="442594" y="449262"/>
            <a:ext cx="6496307" cy="6624637"/>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45DBF072-EEAF-F8D9-EBBC-BA3CB33B2A99}"/>
              </a:ext>
            </a:extLst>
          </p:cNvPr>
          <p:cNvSpPr/>
          <p:nvPr/>
        </p:nvSpPr>
        <p:spPr>
          <a:xfrm>
            <a:off x="0" y="1264920"/>
            <a:ext cx="4188275" cy="942689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56</a:t>
            </a:fld>
            <a:endParaRPr lang="en-US" dirty="0"/>
          </a:p>
        </p:txBody>
      </p:sp>
      <p:grpSp>
        <p:nvGrpSpPr>
          <p:cNvPr id="4" name="Group 3">
            <a:extLst>
              <a:ext uri="{FF2B5EF4-FFF2-40B4-BE49-F238E27FC236}">
                <a16:creationId xmlns:a16="http://schemas.microsoft.com/office/drawing/2014/main" id="{B7919A9D-A974-5D4E-8C6E-18ED3EB88FE3}"/>
              </a:ext>
            </a:extLst>
          </p:cNvPr>
          <p:cNvGrpSpPr/>
          <p:nvPr/>
        </p:nvGrpSpPr>
        <p:grpSpPr>
          <a:xfrm>
            <a:off x="1332622" y="3969606"/>
            <a:ext cx="1487826" cy="1083162"/>
            <a:chOff x="3400450" y="986392"/>
            <a:chExt cx="1487826" cy="1083162"/>
          </a:xfrm>
        </p:grpSpPr>
        <p:sp>
          <p:nvSpPr>
            <p:cNvPr id="5" name="Freeform 4">
              <a:extLst>
                <a:ext uri="{FF2B5EF4-FFF2-40B4-BE49-F238E27FC236}">
                  <a16:creationId xmlns:a16="http://schemas.microsoft.com/office/drawing/2014/main" id="{77A0467F-599A-6873-902F-B7CF42DDB9E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8" name="Freeform 7">
              <a:extLst>
                <a:ext uri="{FF2B5EF4-FFF2-40B4-BE49-F238E27FC236}">
                  <a16:creationId xmlns:a16="http://schemas.microsoft.com/office/drawing/2014/main" id="{EF71848A-0BAA-8884-E5BA-97D9846F8742}"/>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2" name="Text Placeholder 4">
            <a:extLst>
              <a:ext uri="{FF2B5EF4-FFF2-40B4-BE49-F238E27FC236}">
                <a16:creationId xmlns:a16="http://schemas.microsoft.com/office/drawing/2014/main" id="{9851AFF3-C6C0-A6BB-4283-216284F0D453}"/>
              </a:ext>
            </a:extLst>
          </p:cNvPr>
          <p:cNvSpPr>
            <a:spLocks noGrp="1"/>
          </p:cNvSpPr>
          <p:nvPr/>
        </p:nvSpPr>
        <p:spPr>
          <a:xfrm>
            <a:off x="493233" y="5232720"/>
            <a:ext cx="3286605" cy="1240179"/>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"También sería bueno disponer de itinerarios especializados para las mujeres del sector de la construcción, para acompañar a estas mujeres".</a:t>
            </a:r>
            <a:endParaRPr lang="en-US" baseline="30000" dirty="0"/>
          </a:p>
        </p:txBody>
      </p:sp>
      <p:sp>
        <p:nvSpPr>
          <p:cNvPr id="13" name="Text Placeholder 6">
            <a:extLst>
              <a:ext uri="{FF2B5EF4-FFF2-40B4-BE49-F238E27FC236}">
                <a16:creationId xmlns:a16="http://schemas.microsoft.com/office/drawing/2014/main" id="{178EECDD-96ED-C0C0-7B14-2CD17EBE7E6B}"/>
              </a:ext>
            </a:extLst>
          </p:cNvPr>
          <p:cNvSpPr txBox="1">
            <a:spLocks/>
          </p:cNvSpPr>
          <p:nvPr/>
        </p:nvSpPr>
        <p:spPr>
          <a:xfrm>
            <a:off x="445758" y="6701221"/>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s-ES" sz="900" b="1" i="1" dirty="0">
                <a:solidFill>
                  <a:schemeClr val="bg1"/>
                </a:solidFill>
                <a:cs typeface="Times New Roman" panose="02020603050405020304" pitchFamily="18" charset="0"/>
              </a:rPr>
              <a:t>Mónica Nevado. Consejera y Técnica de Empleo de España</a:t>
            </a:r>
            <a:endParaRPr lang="en-LB" sz="900" b="1" i="1" dirty="0">
              <a:solidFill>
                <a:schemeClr val="bg1"/>
              </a:solidFill>
              <a:cs typeface="Times New Roman" panose="02020603050405020304" pitchFamily="18" charset="0"/>
            </a:endParaRPr>
          </a:p>
        </p:txBody>
      </p:sp>
      <p:sp>
        <p:nvSpPr>
          <p:cNvPr id="14" name="Text Placeholder 6">
            <a:extLst>
              <a:ext uri="{FF2B5EF4-FFF2-40B4-BE49-F238E27FC236}">
                <a16:creationId xmlns:a16="http://schemas.microsoft.com/office/drawing/2014/main" id="{17CF7BF7-7438-6494-F181-FD7E8CE1AD52}"/>
              </a:ext>
            </a:extLst>
          </p:cNvPr>
          <p:cNvSpPr>
            <a:spLocks noGrp="1"/>
          </p:cNvSpPr>
          <p:nvPr>
            <p:ph type="body" sz="quarter" idx="13"/>
          </p:nvPr>
        </p:nvSpPr>
        <p:spPr>
          <a:xfrm>
            <a:off x="277619" y="1705053"/>
            <a:ext cx="3910656" cy="725631"/>
          </a:xfrm>
        </p:spPr>
        <p:txBody>
          <a:bodyPr anchor="t">
            <a:normAutofit/>
          </a:bodyPr>
          <a:lstStyle/>
          <a:p>
            <a:pPr algn="l"/>
            <a:r>
              <a:rPr lang="en-GB" sz="2200" b="1" dirty="0">
                <a:solidFill>
                  <a:schemeClr val="bg1"/>
                </a:solidFill>
              </a:rPr>
              <a:t>3.2.3 </a:t>
            </a:r>
            <a:r>
              <a:rPr lang="en-GB" sz="2200" b="1" dirty="0" err="1">
                <a:solidFill>
                  <a:schemeClr val="bg1"/>
                </a:solidFill>
              </a:rPr>
              <a:t>Formación</a:t>
            </a:r>
            <a:r>
              <a:rPr lang="en-GB" sz="2200" b="1" dirty="0">
                <a:solidFill>
                  <a:schemeClr val="bg1"/>
                </a:solidFill>
              </a:rPr>
              <a:t> y </a:t>
            </a:r>
            <a:r>
              <a:rPr lang="en-GB" sz="2200" b="1" dirty="0" err="1">
                <a:solidFill>
                  <a:schemeClr val="bg1"/>
                </a:solidFill>
              </a:rPr>
              <a:t>orientación</a:t>
            </a:r>
            <a:r>
              <a:rPr lang="en-GB" sz="2200" b="1" dirty="0">
                <a:solidFill>
                  <a:schemeClr val="bg1"/>
                </a:solidFill>
              </a:rPr>
              <a:t> </a:t>
            </a:r>
            <a:r>
              <a:rPr lang="en-GB" sz="2200" b="1" dirty="0" err="1">
                <a:solidFill>
                  <a:schemeClr val="bg1"/>
                </a:solidFill>
              </a:rPr>
              <a:t>profesional</a:t>
            </a:r>
            <a:endParaRPr lang="en-GB" sz="2200" b="1" dirty="0">
              <a:solidFill>
                <a:schemeClr val="bg1"/>
              </a:solidFill>
            </a:endParaRPr>
          </a:p>
        </p:txBody>
      </p:sp>
      <p:sp>
        <p:nvSpPr>
          <p:cNvPr id="16" name="Text Placeholder 9">
            <a:extLst>
              <a:ext uri="{FF2B5EF4-FFF2-40B4-BE49-F238E27FC236}">
                <a16:creationId xmlns:a16="http://schemas.microsoft.com/office/drawing/2014/main" id="{73913EFD-30C6-1A64-BB15-3DF7AFDF93FC}"/>
              </a:ext>
            </a:extLst>
          </p:cNvPr>
          <p:cNvSpPr txBox="1">
            <a:spLocks/>
          </p:cNvSpPr>
          <p:nvPr/>
        </p:nvSpPr>
        <p:spPr>
          <a:xfrm>
            <a:off x="499771" y="2760969"/>
            <a:ext cx="3303720" cy="88587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just">
              <a:buNone/>
            </a:pPr>
            <a:r>
              <a:rPr lang="es-E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falta de visibilidad y representación de referentes femeninos está asociada a la orientación de la formación hacia mujeres jóvenes que planean desarrollar su carrera profesional en el sector de la construcción.</a:t>
            </a:r>
            <a:endParaRPr lang="en-L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Text Placeholder 9">
            <a:extLst>
              <a:ext uri="{FF2B5EF4-FFF2-40B4-BE49-F238E27FC236}">
                <a16:creationId xmlns:a16="http://schemas.microsoft.com/office/drawing/2014/main" id="{466B8F20-AB23-6E20-76C9-55ADA1393507}"/>
              </a:ext>
            </a:extLst>
          </p:cNvPr>
          <p:cNvSpPr txBox="1">
            <a:spLocks/>
          </p:cNvSpPr>
          <p:nvPr/>
        </p:nvSpPr>
        <p:spPr>
          <a:xfrm>
            <a:off x="483729" y="7349011"/>
            <a:ext cx="3303720" cy="2967290"/>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just">
              <a:spcBef>
                <a:spcPts val="0"/>
              </a:spcBef>
              <a:buNone/>
            </a:pPr>
            <a:r>
              <a:rPr lang="es-E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 importante que tanto los formadores como las empresas traten de orientar a las mujeres no sólo hacia sectores tradicionalmente feminizados, como el sector servicios o el sanitario. Esta orientación debe basarse en la visibilidad y la representación de las mujeres en el sector para animar a las jóvenes a entrar en el sector de la construcción y seguir acompañada del compromiso de las políticas empresariales.</a:t>
            </a:r>
          </a:p>
          <a:p>
            <a:pPr marL="0" indent="0" algn="just">
              <a:spcBef>
                <a:spcPts val="0"/>
              </a:spcBef>
              <a:buNone/>
            </a:pPr>
            <a:endParaRPr lang="es-E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lgn="just">
              <a:spcBef>
                <a:spcPts val="0"/>
              </a:spcBef>
              <a:buNone/>
            </a:pPr>
            <a:r>
              <a:rPr lang="es-E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propia industria está dando pasos en esta dirección, intentando acabar con los estereotipos de que la construcción es un sector masculino, pero de nuevo la orientación y la formación siguen desempeñando un papel necesario para ofrecer más oportunidades a las mujeres que quieran trabajar en la construcción.</a:t>
            </a:r>
            <a:endPar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Text Placeholder 4">
            <a:extLst>
              <a:ext uri="{FF2B5EF4-FFF2-40B4-BE49-F238E27FC236}">
                <a16:creationId xmlns:a16="http://schemas.microsoft.com/office/drawing/2014/main" id="{AA2F12C6-C11A-7848-5A03-40DC39F7B27E}"/>
              </a:ext>
            </a:extLst>
          </p:cNvPr>
          <p:cNvSpPr>
            <a:spLocks noGrp="1"/>
          </p:cNvSpPr>
          <p:nvPr/>
        </p:nvSpPr>
        <p:spPr>
          <a:xfrm>
            <a:off x="4319304" y="7349011"/>
            <a:ext cx="2807342" cy="1240179"/>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"El sector también ha ido tomando medidas para promover la igualdad de género, como ofrecer más oportunidades de educación y formación a las mujeres y crear un entorno laboral más integrador".</a:t>
            </a:r>
            <a:endParaRPr lang="en-US" baseline="30000" dirty="0"/>
          </a:p>
        </p:txBody>
      </p:sp>
      <p:sp>
        <p:nvSpPr>
          <p:cNvPr id="19" name="Text Placeholder 6">
            <a:extLst>
              <a:ext uri="{FF2B5EF4-FFF2-40B4-BE49-F238E27FC236}">
                <a16:creationId xmlns:a16="http://schemas.microsoft.com/office/drawing/2014/main" id="{23630068-7E5C-A00F-A1B2-41617A16E420}"/>
              </a:ext>
            </a:extLst>
          </p:cNvPr>
          <p:cNvSpPr txBox="1">
            <a:spLocks/>
          </p:cNvSpPr>
          <p:nvPr/>
        </p:nvSpPr>
        <p:spPr>
          <a:xfrm>
            <a:off x="4505465" y="9713861"/>
            <a:ext cx="2343983"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s-ES" sz="900" b="1" i="1" dirty="0">
                <a:solidFill>
                  <a:srgbClr val="EF8D5B"/>
                </a:solidFill>
                <a:cs typeface="Times New Roman" panose="02020603050405020304" pitchFamily="18" charset="0"/>
              </a:rPr>
              <a:t>Sarah Hansen Ingeniería estructural danesa</a:t>
            </a:r>
            <a:endParaRPr lang="en-LB" sz="900" b="1" i="1" dirty="0">
              <a:solidFill>
                <a:srgbClr val="EF8D5B"/>
              </a:solidFill>
              <a:cs typeface="Times New Roman" panose="02020603050405020304" pitchFamily="18" charset="0"/>
            </a:endParaRPr>
          </a:p>
        </p:txBody>
      </p:sp>
    </p:spTree>
    <p:extLst>
      <p:ext uri="{BB962C8B-B14F-4D97-AF65-F5344CB8AC3E}">
        <p14:creationId xmlns:p14="http://schemas.microsoft.com/office/powerpoint/2010/main" val="42695623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p:txBody>
          <a:bodyPr/>
          <a:lstStyle/>
          <a:p>
            <a:r>
              <a:rPr lang="es-ES" dirty="0">
                <a:effectLst/>
                <a:ea typeface="Calibri" panose="020F0502020204030204" pitchFamily="34" charset="0"/>
              </a:rPr>
              <a:t>"Siempre que algo es </a:t>
            </a:r>
            <a:r>
              <a:rPr lang="es-ES" dirty="0" err="1">
                <a:effectLst/>
                <a:ea typeface="Calibri" panose="020F0502020204030204" pitchFamily="34" charset="0"/>
              </a:rPr>
              <a:t>monodimensional</a:t>
            </a:r>
            <a:r>
              <a:rPr lang="es-ES" dirty="0">
                <a:effectLst/>
                <a:ea typeface="Calibri" panose="020F0502020204030204" pitchFamily="34" charset="0"/>
              </a:rPr>
              <a:t>, cuando sólo vemos una perspectiva, nos lo estamos perdiendo".</a:t>
            </a:r>
            <a:endParaRPr lang="en-US" dirty="0"/>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57</a:t>
            </a:fld>
            <a:endParaRPr lang="en-US" dirty="0"/>
          </a:p>
        </p:txBody>
      </p:sp>
      <p:sp>
        <p:nvSpPr>
          <p:cNvPr id="10" name="Text Placeholder 9">
            <a:extLst>
              <a:ext uri="{FF2B5EF4-FFF2-40B4-BE49-F238E27FC236}">
                <a16:creationId xmlns:a16="http://schemas.microsoft.com/office/drawing/2014/main" id="{1A3C892A-3794-DF41-8219-AB42AB6A80F8}"/>
              </a:ext>
            </a:extLst>
          </p:cNvPr>
          <p:cNvSpPr>
            <a:spLocks noGrp="1"/>
          </p:cNvSpPr>
          <p:nvPr>
            <p:ph type="body" sz="quarter" idx="32"/>
          </p:nvPr>
        </p:nvSpPr>
        <p:spPr>
          <a:xfrm>
            <a:off x="538294" y="4546322"/>
            <a:ext cx="6526988" cy="2314214"/>
          </a:xfrm>
          <a:prstGeom prst="rect">
            <a:avLst/>
          </a:prstGeom>
        </p:spPr>
        <p:txBody>
          <a:bodyPr/>
          <a:lstStyle/>
          <a:p>
            <a:r>
              <a:rPr lang="es-ES" dirty="0">
                <a:effectLst/>
                <a:ea typeface="Calibri" panose="020F0502020204030204" pitchFamily="34" charset="0"/>
              </a:rPr>
              <a:t>También nos encontramos en un momento en el que el sector está experimentando un proceso de cambio e innovación. Esto significa que cada vez se necesitan más trabajadores y mejor formados para hacer frente a las necesidades del sector.</a:t>
            </a:r>
          </a:p>
          <a:p>
            <a:endParaRPr lang="es-ES" dirty="0">
              <a:effectLst/>
              <a:ea typeface="Calibri" panose="020F0502020204030204" pitchFamily="34" charset="0"/>
            </a:endParaRPr>
          </a:p>
          <a:p>
            <a:r>
              <a:rPr lang="es-ES" dirty="0">
                <a:effectLst/>
                <a:ea typeface="Calibri" panose="020F0502020204030204" pitchFamily="34" charset="0"/>
              </a:rPr>
              <a:t>Las mujeres son una pieza clave para afrontar los retos del sector de la construcción y así deben verlo las organizaciones y los empresarios, desafiando los roles de género antes mencionados para tener más oportunidades de futuro. Son las mujeres las que desempeñan aquí un papel clave.</a:t>
            </a:r>
          </a:p>
          <a:p>
            <a:r>
              <a:rPr lang="es-ES" dirty="0">
                <a:effectLst/>
                <a:ea typeface="Calibri" panose="020F0502020204030204" pitchFamily="34" charset="0"/>
              </a:rPr>
              <a:t> </a:t>
            </a:r>
          </a:p>
          <a:p>
            <a:r>
              <a:rPr lang="es-ES" dirty="0">
                <a:effectLst/>
                <a:ea typeface="Calibri" panose="020F0502020204030204" pitchFamily="34" charset="0"/>
              </a:rPr>
              <a:t>Además, como hemos visto, el propio sector está facilitando la necesidad de cubrir nuevos puestos de trabajo, tanto por el gran número de trabajadores próximos a la edad de jubilación,</a:t>
            </a:r>
          </a:p>
          <a:p>
            <a:endParaRPr lang="es-ES" dirty="0">
              <a:effectLst/>
              <a:ea typeface="Calibri" panose="020F0502020204030204" pitchFamily="34" charset="0"/>
            </a:endParaRPr>
          </a:p>
          <a:p>
            <a:endParaRPr lang="es-ES" dirty="0">
              <a:effectLst/>
              <a:ea typeface="Calibri" panose="020F0502020204030204" pitchFamily="34" charset="0"/>
            </a:endParaRPr>
          </a:p>
          <a:p>
            <a:r>
              <a:rPr lang="es-ES" dirty="0">
                <a:effectLst/>
                <a:ea typeface="Calibri" panose="020F0502020204030204" pitchFamily="34" charset="0"/>
              </a:rPr>
              <a:t>como por trabajadores expertos en nuevos empleos relacionados con el desarrollo tecnológico, la economía circular... </a:t>
            </a:r>
          </a:p>
          <a:p>
            <a:r>
              <a:rPr lang="es-ES" dirty="0">
                <a:effectLst/>
                <a:ea typeface="Calibri" panose="020F0502020204030204" pitchFamily="34" charset="0"/>
              </a:rPr>
              <a:t> </a:t>
            </a:r>
          </a:p>
          <a:p>
            <a:r>
              <a:rPr lang="es-ES" dirty="0">
                <a:effectLst/>
                <a:ea typeface="Calibri" panose="020F0502020204030204" pitchFamily="34" charset="0"/>
              </a:rPr>
              <a:t>El cambio social se produce lentamente, pero no por sí solo. En el sector de la construcción siempre se han perpetuado ideas de que las mujeres no pueden trabajar en el sector, pero vemos que estos estereotipos están cambiando en las nuevas generaciones. </a:t>
            </a:r>
          </a:p>
          <a:p>
            <a:endParaRPr lang="es-ES" dirty="0">
              <a:effectLst/>
              <a:ea typeface="Calibri" panose="020F0502020204030204" pitchFamily="34" charset="0"/>
            </a:endParaRPr>
          </a:p>
          <a:p>
            <a:r>
              <a:rPr lang="es-ES" dirty="0">
                <a:effectLst/>
                <a:ea typeface="Calibri" panose="020F0502020204030204" pitchFamily="34" charset="0"/>
              </a:rPr>
              <a:t>Son las mujeres jóvenes las que saben que tienen derechos laborales que deben cumplir, que su salario debe ser el mismo que el de los hombres y que pueden hacer los mismos trabajos que ellos.</a:t>
            </a:r>
            <a:endParaRPr lang="en-US" dirty="0">
              <a:effectLst/>
              <a:ea typeface="Calibri" panose="020F0502020204030204" pitchFamily="34" charset="0"/>
            </a:endParaRPr>
          </a:p>
          <a:p>
            <a:endParaRPr lang="en-LB" dirty="0">
              <a:effectLst/>
              <a:ea typeface="Calibri" panose="020F0502020204030204" pitchFamily="34" charset="0"/>
            </a:endParaRPr>
          </a:p>
          <a:p>
            <a:pPr algn="just">
              <a:tabLst>
                <a:tab pos="450215" algn="l"/>
              </a:tabLst>
            </a:pPr>
            <a:endParaRPr lang="en-LB" dirty="0">
              <a:effectLst/>
              <a:ea typeface="Calibri" panose="020F0502020204030204" pitchFamily="34" charset="0"/>
            </a:endParaRPr>
          </a:p>
        </p:txBody>
      </p:sp>
      <p:grpSp>
        <p:nvGrpSpPr>
          <p:cNvPr id="4" name="Group 3">
            <a:extLst>
              <a:ext uri="{FF2B5EF4-FFF2-40B4-BE49-F238E27FC236}">
                <a16:creationId xmlns:a16="http://schemas.microsoft.com/office/drawing/2014/main" id="{94274020-432A-2B6A-8C56-9969616D7848}"/>
              </a:ext>
            </a:extLst>
          </p:cNvPr>
          <p:cNvGrpSpPr/>
          <p:nvPr/>
        </p:nvGrpSpPr>
        <p:grpSpPr>
          <a:xfrm>
            <a:off x="5409679" y="2432006"/>
            <a:ext cx="1487826" cy="1083162"/>
            <a:chOff x="3400450" y="986392"/>
            <a:chExt cx="1487826" cy="1083162"/>
          </a:xfrm>
        </p:grpSpPr>
        <p:sp>
          <p:nvSpPr>
            <p:cNvPr id="5" name="Freeform 4">
              <a:extLst>
                <a:ext uri="{FF2B5EF4-FFF2-40B4-BE49-F238E27FC236}">
                  <a16:creationId xmlns:a16="http://schemas.microsoft.com/office/drawing/2014/main" id="{BDA6B923-F9A2-C6E0-8074-E9C93336017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C67BD1-260D-7DEA-CCF1-08227A1B559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7" name="Text Placeholder 7">
            <a:extLst>
              <a:ext uri="{FF2B5EF4-FFF2-40B4-BE49-F238E27FC236}">
                <a16:creationId xmlns:a16="http://schemas.microsoft.com/office/drawing/2014/main" id="{1CB93B43-FE4E-7A48-9B95-F14A5136BC41}"/>
              </a:ext>
            </a:extLst>
          </p:cNvPr>
          <p:cNvSpPr>
            <a:spLocks noGrp="1"/>
          </p:cNvSpPr>
          <p:nvPr/>
        </p:nvSpPr>
        <p:spPr>
          <a:xfrm>
            <a:off x="537613" y="3429504"/>
            <a:ext cx="3566546"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3.2.4 </a:t>
            </a:r>
            <a:r>
              <a:rPr lang="es-ES" dirty="0"/>
              <a:t>Cambio generacional e innovación como herramientas para el cambio</a:t>
            </a:r>
            <a:endParaRPr lang="en-LB" dirty="0"/>
          </a:p>
        </p:txBody>
      </p:sp>
      <p:sp>
        <p:nvSpPr>
          <p:cNvPr id="9" name="Text Placeholder 6">
            <a:extLst>
              <a:ext uri="{FF2B5EF4-FFF2-40B4-BE49-F238E27FC236}">
                <a16:creationId xmlns:a16="http://schemas.microsoft.com/office/drawing/2014/main" id="{79B32A51-723A-7600-613F-BADFC12A4E63}"/>
              </a:ext>
            </a:extLst>
          </p:cNvPr>
          <p:cNvSpPr txBox="1">
            <a:spLocks/>
          </p:cNvSpPr>
          <p:nvPr/>
        </p:nvSpPr>
        <p:spPr>
          <a:xfrm>
            <a:off x="2148125" y="2064315"/>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s-ES"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Sanja Ivandic Experta en igualdad de Alemania.</a:t>
            </a:r>
            <a:endParaRPr lang="en-LB" sz="9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Placeholder 4">
            <a:extLst>
              <a:ext uri="{FF2B5EF4-FFF2-40B4-BE49-F238E27FC236}">
                <a16:creationId xmlns:a16="http://schemas.microsoft.com/office/drawing/2014/main" id="{DF24D42B-60F1-C1CA-5065-32C3942836AD}"/>
              </a:ext>
            </a:extLst>
          </p:cNvPr>
          <p:cNvSpPr>
            <a:spLocks noGrp="1"/>
          </p:cNvSpPr>
          <p:nvPr/>
        </p:nvSpPr>
        <p:spPr>
          <a:xfrm>
            <a:off x="3779837" y="7903232"/>
            <a:ext cx="3276600" cy="1101548"/>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"Observamos una diferencia generacional en las actitudes sociales. Esto es especialmente evidente entre las mujeres jóvenes. Las mujeres ven que tienen derechos y tampoco tienen miedo de alcanzarlos".</a:t>
            </a:r>
            <a:endParaRPr lang="en-US" dirty="0"/>
          </a:p>
        </p:txBody>
      </p:sp>
      <p:sp>
        <p:nvSpPr>
          <p:cNvPr id="13" name="Text Placeholder 6">
            <a:extLst>
              <a:ext uri="{FF2B5EF4-FFF2-40B4-BE49-F238E27FC236}">
                <a16:creationId xmlns:a16="http://schemas.microsoft.com/office/drawing/2014/main" id="{300360E4-3962-470B-B178-3519584A54FC}"/>
              </a:ext>
            </a:extLst>
          </p:cNvPr>
          <p:cNvSpPr txBox="1">
            <a:spLocks/>
          </p:cNvSpPr>
          <p:nvPr/>
        </p:nvSpPr>
        <p:spPr>
          <a:xfrm>
            <a:off x="3779838" y="9959208"/>
            <a:ext cx="3276599"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Bef>
                <a:spcPts val="195"/>
              </a:spcBef>
              <a:tabLst>
                <a:tab pos="450215" algn="l"/>
              </a:tabLst>
            </a:pPr>
            <a:r>
              <a:rPr lang="es-ES"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Małgorzata Kopka- </a:t>
            </a:r>
            <a:r>
              <a:rPr lang="es-ES"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Piątek</a:t>
            </a:r>
            <a:r>
              <a:rPr lang="es-ES"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Directora del Programa de Política Europea y Migratoria del Instituto de Asuntos Públicos de Polonia.</a:t>
            </a:r>
            <a:endPar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08CCE3A2-24BE-0870-83A6-FD28C8C82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6" y="7560332"/>
            <a:ext cx="3780773" cy="3131481"/>
          </a:xfrm>
          <a:prstGeom prst="rect">
            <a:avLst/>
          </a:prstGeom>
        </p:spPr>
      </p:pic>
      <p:sp>
        <p:nvSpPr>
          <p:cNvPr id="17" name="Freeform 16">
            <a:extLst>
              <a:ext uri="{FF2B5EF4-FFF2-40B4-BE49-F238E27FC236}">
                <a16:creationId xmlns:a16="http://schemas.microsoft.com/office/drawing/2014/main" id="{A07F4F23-47FE-5DEA-33D3-D8815F211BCB}"/>
              </a:ext>
            </a:extLst>
          </p:cNvPr>
          <p:cNvSpPr/>
          <p:nvPr/>
        </p:nvSpPr>
        <p:spPr>
          <a:xfrm>
            <a:off x="-937" y="7560332"/>
            <a:ext cx="3780773" cy="3131481"/>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73736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40A02A4-5AC2-8863-CC8F-297088BAACA9}"/>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l="-282" b="-320"/>
          <a:stretch/>
        </p:blipFill>
        <p:spPr>
          <a:xfrm>
            <a:off x="464104" y="472749"/>
            <a:ext cx="6496308" cy="9245409"/>
          </a:xfrm>
        </p:spPr>
      </p:pic>
      <p:sp>
        <p:nvSpPr>
          <p:cNvPr id="3" name="Freeform 2">
            <a:extLst>
              <a:ext uri="{FF2B5EF4-FFF2-40B4-BE49-F238E27FC236}">
                <a16:creationId xmlns:a16="http://schemas.microsoft.com/office/drawing/2014/main" id="{5D326608-DBAD-0CF5-6217-FAC3828D4FF2}"/>
              </a:ext>
            </a:extLst>
          </p:cNvPr>
          <p:cNvSpPr/>
          <p:nvPr/>
        </p:nvSpPr>
        <p:spPr>
          <a:xfrm>
            <a:off x="464105" y="472749"/>
            <a:ext cx="6496308" cy="9245409"/>
          </a:xfrm>
          <a:custGeom>
            <a:avLst/>
            <a:gdLst>
              <a:gd name="connsiteX0" fmla="*/ 0 w 6496308"/>
              <a:gd name="connsiteY0" fmla="*/ 0 h 9245409"/>
              <a:gd name="connsiteX1" fmla="*/ 6496308 w 6496308"/>
              <a:gd name="connsiteY1" fmla="*/ 0 h 9245409"/>
              <a:gd name="connsiteX2" fmla="*/ 6496308 w 6496308"/>
              <a:gd name="connsiteY2" fmla="*/ 9245409 h 9245409"/>
              <a:gd name="connsiteX3" fmla="*/ 0 w 6496308"/>
              <a:gd name="connsiteY3" fmla="*/ 9245409 h 9245409"/>
              <a:gd name="connsiteX4" fmla="*/ 0 w 6496308"/>
              <a:gd name="connsiteY4" fmla="*/ 4495778 h 9245409"/>
              <a:gd name="connsiteX5" fmla="*/ 3605871 w 6496308"/>
              <a:gd name="connsiteY5" fmla="*/ 4495778 h 9245409"/>
              <a:gd name="connsiteX6" fmla="*/ 3605871 w 6496308"/>
              <a:gd name="connsiteY6" fmla="*/ 804893 h 9245409"/>
              <a:gd name="connsiteX7" fmla="*/ 0 w 6496308"/>
              <a:gd name="connsiteY7" fmla="*/ 804893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6308" h="9245409">
                <a:moveTo>
                  <a:pt x="0" y="0"/>
                </a:moveTo>
                <a:lnTo>
                  <a:pt x="6496308" y="0"/>
                </a:lnTo>
                <a:lnTo>
                  <a:pt x="6496308" y="9245409"/>
                </a:lnTo>
                <a:lnTo>
                  <a:pt x="0" y="9245409"/>
                </a:lnTo>
                <a:lnTo>
                  <a:pt x="0" y="4495778"/>
                </a:lnTo>
                <a:lnTo>
                  <a:pt x="3605871" y="4495778"/>
                </a:lnTo>
                <a:lnTo>
                  <a:pt x="3605871" y="804893"/>
                </a:lnTo>
                <a:lnTo>
                  <a:pt x="0" y="804893"/>
                </a:lnTo>
                <a:close/>
              </a:path>
            </a:pathLst>
          </a:cu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58</a:t>
            </a:fld>
            <a:endParaRPr lang="en-US" dirty="0"/>
          </a:p>
        </p:txBody>
      </p:sp>
      <p:sp>
        <p:nvSpPr>
          <p:cNvPr id="7" name="Text Placeholder 6">
            <a:extLst>
              <a:ext uri="{FF2B5EF4-FFF2-40B4-BE49-F238E27FC236}">
                <a16:creationId xmlns:a16="http://schemas.microsoft.com/office/drawing/2014/main" id="{E7F1F083-7EA0-F23C-937D-B4CDFD8ED40A}"/>
              </a:ext>
            </a:extLst>
          </p:cNvPr>
          <p:cNvSpPr>
            <a:spLocks noGrp="1"/>
          </p:cNvSpPr>
          <p:nvPr>
            <p:ph type="body" sz="quarter" idx="13"/>
          </p:nvPr>
        </p:nvSpPr>
        <p:spPr>
          <a:xfrm>
            <a:off x="293556" y="2344994"/>
            <a:ext cx="3418702" cy="741413"/>
          </a:xfrm>
        </p:spPr>
        <p:txBody>
          <a:bodyPr anchor="t">
            <a:normAutofit/>
          </a:bodyPr>
          <a:lstStyle/>
          <a:p>
            <a:pPr algn="l"/>
            <a:r>
              <a:rPr lang="en-GB" sz="2200" b="1" dirty="0">
                <a:solidFill>
                  <a:schemeClr val="bg1"/>
                </a:solidFill>
              </a:rPr>
              <a:t>3.2.5 </a:t>
            </a:r>
            <a:r>
              <a:rPr lang="en-IE" sz="2200" b="1" dirty="0">
                <a:solidFill>
                  <a:schemeClr val="bg1"/>
                </a:solidFill>
              </a:rPr>
              <a:t>Plan de </a:t>
            </a:r>
            <a:r>
              <a:rPr lang="en-IE" sz="2200" b="1" dirty="0" err="1">
                <a:solidFill>
                  <a:schemeClr val="bg1"/>
                </a:solidFill>
              </a:rPr>
              <a:t>Acción</a:t>
            </a:r>
            <a:r>
              <a:rPr lang="en-IE" sz="2200" b="1" dirty="0">
                <a:solidFill>
                  <a:schemeClr val="bg1"/>
                </a:solidFill>
              </a:rPr>
              <a:t>: FemCon</a:t>
            </a:r>
            <a:endParaRPr lang="en-GB" sz="2200" b="1" dirty="0">
              <a:solidFill>
                <a:schemeClr val="bg1"/>
              </a:solidFill>
            </a:endParaRPr>
          </a:p>
        </p:txBody>
      </p:sp>
      <p:sp>
        <p:nvSpPr>
          <p:cNvPr id="4" name="CuadroTexto 3">
            <a:extLst>
              <a:ext uri="{FF2B5EF4-FFF2-40B4-BE49-F238E27FC236}">
                <a16:creationId xmlns:a16="http://schemas.microsoft.com/office/drawing/2014/main" id="{0D52E765-A697-3300-573E-1EBC3DAAD128}"/>
              </a:ext>
            </a:extLst>
          </p:cNvPr>
          <p:cNvSpPr txBox="1"/>
          <p:nvPr/>
        </p:nvSpPr>
        <p:spPr>
          <a:xfrm>
            <a:off x="293556" y="3225142"/>
            <a:ext cx="3779948" cy="600164"/>
          </a:xfrm>
          <a:prstGeom prst="rect">
            <a:avLst/>
          </a:prstGeom>
          <a:noFill/>
        </p:spPr>
        <p:txBody>
          <a:bodyPr wrap="square">
            <a:spAutoFit/>
          </a:bodyPr>
          <a:lstStyle/>
          <a:p>
            <a:r>
              <a:rPr lang="en-US" sz="1100" dirty="0">
                <a:latin typeface="Calibri" panose="020F0502020204030204" pitchFamily="34" charset="0"/>
                <a:cs typeface="Calibri" panose="020F0502020204030204" pitchFamily="34" charset="0"/>
              </a:rPr>
              <a:t>“Para leer </a:t>
            </a:r>
            <a:r>
              <a:rPr lang="en-US" sz="1100" dirty="0" err="1">
                <a:latin typeface="Calibri" panose="020F0502020204030204" pitchFamily="34" charset="0"/>
                <a:cs typeface="Calibri" panose="020F0502020204030204" pitchFamily="34" charset="0"/>
              </a:rPr>
              <a:t>nuestro</a:t>
            </a:r>
            <a:r>
              <a:rPr lang="en-US" sz="1100" dirty="0">
                <a:latin typeface="Calibri" panose="020F0502020204030204" pitchFamily="34" charset="0"/>
                <a:cs typeface="Calibri" panose="020F0502020204030204" pitchFamily="34" charset="0"/>
              </a:rPr>
              <a:t> Plan de Acción, </a:t>
            </a:r>
            <a:r>
              <a:rPr lang="en-US" sz="1100" dirty="0" err="1">
                <a:latin typeface="Calibri" panose="020F0502020204030204" pitchFamily="34" charset="0"/>
                <a:cs typeface="Calibri" panose="020F0502020204030204" pitchFamily="34" charset="0"/>
              </a:rPr>
              <a:t>ve</a:t>
            </a:r>
            <a:r>
              <a:rPr lang="en-US" sz="1100" dirty="0">
                <a:latin typeface="Calibri" panose="020F0502020204030204" pitchFamily="34" charset="0"/>
                <a:cs typeface="Calibri" panose="020F0502020204030204" pitchFamily="34" charset="0"/>
              </a:rPr>
              <a:t> a </a:t>
            </a:r>
            <a:r>
              <a:rPr lang="en-US" sz="1100" dirty="0">
                <a:latin typeface="Calibri" panose="020F0502020204030204" pitchFamily="34" charset="0"/>
                <a:cs typeface="Calibri" panose="020F0502020204030204" pitchFamily="34" charset="0"/>
                <a:hlinkClick r:id="rId3"/>
              </a:rPr>
              <a:t>https://femalesinconstruction.eu/resources/</a:t>
            </a:r>
            <a:r>
              <a:rPr lang="en-US" sz="1100" dirty="0" err="1">
                <a:latin typeface="Calibri" panose="020F0502020204030204" pitchFamily="34" charset="0"/>
                <a:cs typeface="Calibri" panose="020F0502020204030204" pitchFamily="34" charset="0"/>
                <a:hlinkClick r:id="rId3"/>
              </a:rPr>
              <a:t>femcon</a:t>
            </a:r>
            <a:r>
              <a:rPr lang="en-US" sz="1100" dirty="0">
                <a:latin typeface="Calibri" panose="020F0502020204030204" pitchFamily="34" charset="0"/>
                <a:cs typeface="Calibri" panose="020F0502020204030204" pitchFamily="34" charset="0"/>
                <a:hlinkClick r:id="rId3"/>
              </a:rPr>
              <a:t>-inclusion-reach-teach-toolkit/</a:t>
            </a:r>
            <a:r>
              <a:rPr lang="en-US" sz="1100" dirty="0">
                <a:latin typeface="Calibri" panose="020F0502020204030204" pitchFamily="34" charset="0"/>
                <a:cs typeface="Calibri" panose="020F0502020204030204" pitchFamily="34" charset="0"/>
              </a:rPr>
              <a:t>“ </a:t>
            </a:r>
            <a:endParaRPr lang="es-E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4956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4E3F96E1-7AB3-D835-B196-06246D5BA501}"/>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b="-320"/>
          <a:stretch/>
        </p:blipFill>
        <p:spPr>
          <a:xfrm>
            <a:off x="464104" y="472749"/>
            <a:ext cx="6496308" cy="9245409"/>
          </a:xfrm>
        </p:spPr>
      </p:pic>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59</a:t>
            </a:fld>
            <a:endParaRPr lang="en-US" dirty="0"/>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prstGeom prst="rect">
            <a:avLst/>
          </a:prstGeom>
        </p:spPr>
        <p:txBody>
          <a:bodyPr/>
          <a:lstStyle/>
          <a:p>
            <a:r>
              <a:rPr lang="es-ES" sz="1800" kern="1200" dirty="0">
                <a:solidFill>
                  <a:srgbClr val="000000"/>
                </a:solidFill>
                <a:effectLst/>
                <a:latin typeface="Calibri" panose="020F0502020204030204" pitchFamily="34" charset="0"/>
                <a:ea typeface="Calibri" panose="020F0502020204030204" pitchFamily="34" charset="0"/>
              </a:rPr>
              <a:t>"El lugar de una mujer está donde ella quiera, incluso en la cabina de una excavadora de 40 toneladas".</a:t>
            </a:r>
            <a:endParaRPr lang="en-US" dirty="0"/>
          </a:p>
        </p:txBody>
      </p:sp>
      <p:sp>
        <p:nvSpPr>
          <p:cNvPr id="3" name="Graphic 383">
            <a:extLst>
              <a:ext uri="{FF2B5EF4-FFF2-40B4-BE49-F238E27FC236}">
                <a16:creationId xmlns:a16="http://schemas.microsoft.com/office/drawing/2014/main" id="{83188073-ABFF-4C59-D8F6-7E9E8FC4F71B}"/>
              </a:ext>
            </a:extLst>
          </p:cNvPr>
          <p:cNvSpPr/>
          <p:nvPr/>
        </p:nvSpPr>
        <p:spPr>
          <a:xfrm>
            <a:off x="822115" y="6178398"/>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EE3EEAE-D4F3-FD91-A699-AB9C58093BC7}"/>
              </a:ext>
            </a:extLst>
          </p:cNvPr>
          <p:cNvGrpSpPr/>
          <p:nvPr/>
        </p:nvGrpSpPr>
        <p:grpSpPr>
          <a:xfrm>
            <a:off x="1429542" y="755374"/>
            <a:ext cx="1487826" cy="1083162"/>
            <a:chOff x="3400450" y="986392"/>
            <a:chExt cx="1487826" cy="1083162"/>
          </a:xfrm>
        </p:grpSpPr>
        <p:sp>
          <p:nvSpPr>
            <p:cNvPr id="5" name="Freeform 4">
              <a:extLst>
                <a:ext uri="{FF2B5EF4-FFF2-40B4-BE49-F238E27FC236}">
                  <a16:creationId xmlns:a16="http://schemas.microsoft.com/office/drawing/2014/main" id="{B4F64AE4-FB81-1653-E1A2-1DB1AE443E1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EE5E64-048B-ED56-72ED-3DF99AA1EE8F}"/>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8" name="Freeform 7">
            <a:extLst>
              <a:ext uri="{FF2B5EF4-FFF2-40B4-BE49-F238E27FC236}">
                <a16:creationId xmlns:a16="http://schemas.microsoft.com/office/drawing/2014/main" id="{D017F5A1-FF27-DC97-4068-8FBB8F8CA362}"/>
              </a:ext>
            </a:extLst>
          </p:cNvPr>
          <p:cNvSpPr/>
          <p:nvPr/>
        </p:nvSpPr>
        <p:spPr>
          <a:xfrm>
            <a:off x="455483" y="472748"/>
            <a:ext cx="6496308" cy="9245409"/>
          </a:xfrm>
          <a:custGeom>
            <a:avLst/>
            <a:gdLst>
              <a:gd name="connsiteX0" fmla="*/ 0 w 6496308"/>
              <a:gd name="connsiteY0" fmla="*/ 0 h 9245409"/>
              <a:gd name="connsiteX1" fmla="*/ 6492981 w 6496308"/>
              <a:gd name="connsiteY1" fmla="*/ 0 h 9245409"/>
              <a:gd name="connsiteX2" fmla="*/ 6492981 w 6496308"/>
              <a:gd name="connsiteY2" fmla="*/ 3536672 h 9245409"/>
              <a:gd name="connsiteX3" fmla="*/ 6496308 w 6496308"/>
              <a:gd name="connsiteY3" fmla="*/ 3536672 h 9245409"/>
              <a:gd name="connsiteX4" fmla="*/ 6496308 w 6496308"/>
              <a:gd name="connsiteY4" fmla="*/ 8904912 h 9245409"/>
              <a:gd name="connsiteX5" fmla="*/ 6492981 w 6496308"/>
              <a:gd name="connsiteY5" fmla="*/ 8904912 h 9245409"/>
              <a:gd name="connsiteX6" fmla="*/ 6492981 w 6496308"/>
              <a:gd name="connsiteY6" fmla="*/ 9245409 h 9245409"/>
              <a:gd name="connsiteX7" fmla="*/ 0 w 6496308"/>
              <a:gd name="connsiteY7" fmla="*/ 9245409 h 9245409"/>
              <a:gd name="connsiteX8" fmla="*/ 0 w 6496308"/>
              <a:gd name="connsiteY8" fmla="*/ 4503680 h 9245409"/>
              <a:gd name="connsiteX9" fmla="*/ 3636280 w 6496308"/>
              <a:gd name="connsiteY9" fmla="*/ 4503680 h 9245409"/>
              <a:gd name="connsiteX10" fmla="*/ 3636280 w 6496308"/>
              <a:gd name="connsiteY10" fmla="*/ 806309 h 9245409"/>
              <a:gd name="connsiteX11" fmla="*/ 0 w 6496308"/>
              <a:gd name="connsiteY11" fmla="*/ 806309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96308" h="9245409">
                <a:moveTo>
                  <a:pt x="0" y="0"/>
                </a:moveTo>
                <a:lnTo>
                  <a:pt x="6492981" y="0"/>
                </a:lnTo>
                <a:lnTo>
                  <a:pt x="6492981" y="3536672"/>
                </a:lnTo>
                <a:lnTo>
                  <a:pt x="6496308" y="3536672"/>
                </a:lnTo>
                <a:lnTo>
                  <a:pt x="6496308" y="8904912"/>
                </a:lnTo>
                <a:lnTo>
                  <a:pt x="6492981" y="8904912"/>
                </a:lnTo>
                <a:lnTo>
                  <a:pt x="6492981" y="9245409"/>
                </a:lnTo>
                <a:lnTo>
                  <a:pt x="0" y="9245409"/>
                </a:lnTo>
                <a:lnTo>
                  <a:pt x="0" y="4503680"/>
                </a:lnTo>
                <a:lnTo>
                  <a:pt x="3636280" y="4503680"/>
                </a:lnTo>
                <a:lnTo>
                  <a:pt x="3636280" y="806309"/>
                </a:lnTo>
                <a:lnTo>
                  <a:pt x="0" y="806309"/>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17783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54B944-2EE8-2783-1819-98B7E9A0D439}"/>
              </a:ext>
            </a:extLst>
          </p:cNvPr>
          <p:cNvSpPr/>
          <p:nvPr/>
        </p:nvSpPr>
        <p:spPr>
          <a:xfrm flipV="1">
            <a:off x="635000" y="1770407"/>
            <a:ext cx="6924675" cy="330803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ADA8E9DE-F3A5-3541-813E-A3F63CD17357}"/>
              </a:ext>
            </a:extLst>
          </p:cNvPr>
          <p:cNvSpPr>
            <a:spLocks noGrp="1"/>
          </p:cNvSpPr>
          <p:nvPr>
            <p:ph type="sldNum" sz="quarter" idx="4"/>
          </p:nvPr>
        </p:nvSpPr>
        <p:spPr/>
        <p:txBody>
          <a:bodyPr/>
          <a:lstStyle/>
          <a:p>
            <a:fld id="{CB2079F2-58AF-ED44-82D7-E04B2F6FD686}" type="slidenum">
              <a:rPr lang="en-US" smtClean="0"/>
              <a:pPr/>
              <a:t>6</a:t>
            </a:fld>
            <a:endParaRPr lang="en-US" dirty="0"/>
          </a:p>
        </p:txBody>
      </p:sp>
      <p:sp>
        <p:nvSpPr>
          <p:cNvPr id="7" name="Text Placeholder 6">
            <a:extLst>
              <a:ext uri="{FF2B5EF4-FFF2-40B4-BE49-F238E27FC236}">
                <a16:creationId xmlns:a16="http://schemas.microsoft.com/office/drawing/2014/main" id="{A68AC328-35F6-7949-803E-440986E1C4B4}"/>
              </a:ext>
            </a:extLst>
          </p:cNvPr>
          <p:cNvSpPr>
            <a:spLocks noGrp="1"/>
          </p:cNvSpPr>
          <p:nvPr>
            <p:ph type="body" sz="quarter" idx="32"/>
          </p:nvPr>
        </p:nvSpPr>
        <p:spPr>
          <a:xfrm>
            <a:off x="1015999" y="2036618"/>
            <a:ext cx="6277936" cy="7135091"/>
          </a:xfrm>
          <a:prstGeom prst="rect">
            <a:avLst/>
          </a:prstGeom>
        </p:spPr>
        <p:txBody>
          <a:bodyPr/>
          <a:lstStyle/>
          <a:p>
            <a:r>
              <a:rPr lang="en-US" sz="1800" b="1" dirty="0" err="1">
                <a:solidFill>
                  <a:schemeClr val="bg1"/>
                </a:solidFill>
              </a:rPr>
              <a:t>Introducción</a:t>
            </a:r>
            <a:r>
              <a:rPr lang="en-US" sz="1800" b="1" dirty="0">
                <a:solidFill>
                  <a:schemeClr val="bg1"/>
                </a:solidFill>
              </a:rPr>
              <a:t> &amp; </a:t>
            </a:r>
            <a:r>
              <a:rPr lang="en-US" sz="1800" b="1" dirty="0" err="1">
                <a:solidFill>
                  <a:schemeClr val="bg1"/>
                </a:solidFill>
              </a:rPr>
              <a:t>Propósito</a:t>
            </a:r>
            <a:endParaRPr lang="en-US" sz="1800" b="1" dirty="0">
              <a:solidFill>
                <a:schemeClr val="bg1"/>
              </a:solidFill>
            </a:endParaRPr>
          </a:p>
          <a:p>
            <a:endParaRPr lang="en-US" dirty="0"/>
          </a:p>
          <a:p>
            <a:r>
              <a:rPr lang="es-ES" dirty="0"/>
              <a:t>La igualdad es uno de los valores fundamentales que la Unión Europea se compromete a aplicar en todas sus políticas y ámbitos. Son las propias instituciones públicas de la UE y sus Estados miembros los que deben tomar la iniciativa e incorporar el valor de la igualdad en sus diferentes ámbitos.  En el caso de la igualdad de género, es especialmente necesario en el sector laboral donde todavía encontramos una brecha muy grande en contraste con otros ámbitos políticos y sociales. </a:t>
            </a:r>
          </a:p>
          <a:p>
            <a:r>
              <a:rPr lang="es-ES" dirty="0"/>
              <a:t>Teniendo esto en cuenta, hemos desarrollado un Kit de herramientas de inclusión "</a:t>
            </a:r>
            <a:r>
              <a:rPr lang="es-ES" dirty="0" err="1"/>
              <a:t>reach</a:t>
            </a:r>
            <a:r>
              <a:rPr lang="es-ES" dirty="0"/>
              <a:t> &amp; </a:t>
            </a:r>
            <a:r>
              <a:rPr lang="es-ES" dirty="0" err="1"/>
              <a:t>teach</a:t>
            </a:r>
            <a:r>
              <a:rPr lang="es-ES" dirty="0"/>
              <a:t>" que consta de vídeos, textos y Figuras que permitirán a los formadores de Formación Profesional, en adelante educadores de (EFP), conectar con el trabajo de las mujeres en la construcción y con las empresas del sector para motivarlas a aprender más sobre la necesidad de cambio y a pasar a la acción.</a:t>
            </a:r>
            <a:r>
              <a:rPr lang="en-US" dirty="0"/>
              <a:t> </a:t>
            </a:r>
          </a:p>
          <a:p>
            <a:endParaRPr lang="en-US" dirty="0"/>
          </a:p>
          <a:p>
            <a:r>
              <a:rPr lang="en-US" sz="1800" b="1" dirty="0">
                <a:solidFill>
                  <a:schemeClr val="bg1"/>
                </a:solidFill>
              </a:rPr>
              <a:t>Para </a:t>
            </a:r>
            <a:r>
              <a:rPr lang="en-US" sz="1800" b="1" dirty="0" err="1">
                <a:solidFill>
                  <a:schemeClr val="bg1"/>
                </a:solidFill>
              </a:rPr>
              <a:t>quién</a:t>
            </a:r>
            <a:r>
              <a:rPr lang="en-US" sz="1800" b="1" dirty="0">
                <a:solidFill>
                  <a:schemeClr val="bg1"/>
                </a:solidFill>
              </a:rPr>
              <a:t> </a:t>
            </a:r>
            <a:r>
              <a:rPr lang="en-US" sz="1800" b="1" dirty="0" err="1">
                <a:solidFill>
                  <a:schemeClr val="bg1"/>
                </a:solidFill>
              </a:rPr>
              <a:t>está</a:t>
            </a:r>
            <a:r>
              <a:rPr lang="en-US" sz="1800" b="1" dirty="0">
                <a:solidFill>
                  <a:schemeClr val="bg1"/>
                </a:solidFill>
              </a:rPr>
              <a:t> </a:t>
            </a:r>
            <a:r>
              <a:rPr lang="en-US" sz="1800" b="1" dirty="0" err="1">
                <a:solidFill>
                  <a:schemeClr val="bg1"/>
                </a:solidFill>
              </a:rPr>
              <a:t>hecho</a:t>
            </a:r>
            <a:r>
              <a:rPr lang="en-US" sz="1800" b="1" dirty="0">
                <a:solidFill>
                  <a:schemeClr val="bg1"/>
                </a:solidFill>
              </a:rPr>
              <a:t> </a:t>
            </a:r>
            <a:r>
              <a:rPr lang="en-US" sz="1800" b="1" dirty="0" err="1">
                <a:solidFill>
                  <a:schemeClr val="bg1"/>
                </a:solidFill>
              </a:rPr>
              <a:t>el</a:t>
            </a:r>
            <a:r>
              <a:rPr lang="en-US" sz="1800" b="1" dirty="0">
                <a:solidFill>
                  <a:schemeClr val="bg1"/>
                </a:solidFill>
              </a:rPr>
              <a:t> Kit de </a:t>
            </a:r>
            <a:r>
              <a:rPr lang="en-US" sz="1800" b="1" dirty="0" err="1">
                <a:solidFill>
                  <a:schemeClr val="bg1"/>
                </a:solidFill>
              </a:rPr>
              <a:t>herramientas</a:t>
            </a:r>
            <a:r>
              <a:rPr lang="en-US" sz="1800" b="1" dirty="0">
                <a:solidFill>
                  <a:schemeClr val="bg1"/>
                </a:solidFill>
              </a:rPr>
              <a:t>?</a:t>
            </a:r>
          </a:p>
          <a:p>
            <a:r>
              <a:rPr lang="en-US" dirty="0"/>
              <a:t> </a:t>
            </a:r>
          </a:p>
          <a:p>
            <a:r>
              <a:rPr lang="es-ES" dirty="0"/>
              <a:t>Este Kit de herramientas se centra en los educadores de EFP y las empresas del sector europeo de la construcción. También puede servir de guía para las organizaciones del sector de la construcción y los agentes que interactúan de una forma u otra en los procesos de contratación en el sector de la construcción, así como para las personas interesadas en comenzar a trabajar por la igualdad en sus organizaciones relacionadas con la construcción.</a:t>
            </a:r>
          </a:p>
          <a:p>
            <a:r>
              <a:rPr lang="es-ES" dirty="0"/>
              <a:t>Dirigido a un público amplio, el conjunto de herramientas se centra en llegar a los educadores de FP y a las empresas de la construcción para diseñar políticas y estrategias de igualdad en todos los niveles de trabajo. De este modo, pretende inspirar y mejorar la situación actual y mejorar la calidad de la formación de las mujeres en el sector de la construcción a través de guías y herramientas atractivas.</a:t>
            </a:r>
          </a:p>
          <a:p>
            <a:endParaRPr lang="es-ES" dirty="0"/>
          </a:p>
          <a:p>
            <a:r>
              <a:rPr lang="en-US" sz="1800" b="1" dirty="0" err="1">
                <a:solidFill>
                  <a:schemeClr val="bg1"/>
                </a:solidFill>
              </a:rPr>
              <a:t>Dentro</a:t>
            </a:r>
            <a:r>
              <a:rPr lang="en-US" sz="1800" b="1" dirty="0">
                <a:solidFill>
                  <a:schemeClr val="bg1"/>
                </a:solidFill>
              </a:rPr>
              <a:t> del </a:t>
            </a:r>
            <a:r>
              <a:rPr lang="en-IE" sz="1800" b="1" dirty="0">
                <a:solidFill>
                  <a:schemeClr val="bg1"/>
                </a:solidFill>
              </a:rPr>
              <a:t>Kit de </a:t>
            </a:r>
            <a:r>
              <a:rPr lang="en-IE" sz="1800" b="1" dirty="0" err="1">
                <a:solidFill>
                  <a:schemeClr val="bg1"/>
                </a:solidFill>
              </a:rPr>
              <a:t>herramientas</a:t>
            </a:r>
            <a:endParaRPr lang="en-LB" sz="1800" b="1" dirty="0">
              <a:solidFill>
                <a:schemeClr val="bg1"/>
              </a:solidFill>
            </a:endParaRPr>
          </a:p>
          <a:p>
            <a:endParaRPr lang="en-GB" dirty="0">
              <a:effectLst/>
              <a:ea typeface="Calibri" panose="020F0502020204030204" pitchFamily="34" charset="0"/>
            </a:endParaRPr>
          </a:p>
          <a:p>
            <a:r>
              <a:rPr lang="es-ES" dirty="0">
                <a:effectLst/>
                <a:ea typeface="Calibri" panose="020F0502020204030204" pitchFamily="34" charset="0"/>
              </a:rPr>
              <a:t>El Kit de herramientas se compone de cuatro secciones, la sección uno se centra en proporcionar información y conocimientos sobre las mujeres en el sector de la construcción, así como datos de los países de la Unión Europea y perspectivas dentro del sector. La sección dos trata de las barreras y retos a los que se enfrentan las mujeres en el sector, habiendo recopilado información a través de entrevistas, estudios e información de mujeres del sector de la construcción.  La sección tres proporciona información clave sobre cómo crear un Plan de Acción de Género para que pueda aplicarse en cada organización, empresa o institución de formación, proporcionando las herramientas y los conocimientos necesarios para ello. </a:t>
            </a:r>
          </a:p>
          <a:p>
            <a:r>
              <a:rPr lang="es-ES" dirty="0">
                <a:effectLst/>
                <a:ea typeface="Calibri" panose="020F0502020204030204" pitchFamily="34" charset="0"/>
              </a:rPr>
              <a:t>También presenta el Plan de Acción de FEMCON, que se centra en proporcionar a los educadores y a las empresas del sector de la construcción herramientas para mejorar la situación de las mujeres, así como los conocimientos necesarios para actuar desde una perspectiva de género. Por último, la cuarta sección ofrece material de inspiración, así como una guía de buenas prácticas. Todo el material audiovisual o interactivo de esta última sección se incluye en el sitio web de FEMCON, proporcionando una forma accesible de acceder a todo el material.</a:t>
            </a:r>
            <a:endParaRPr lang="en-US" dirty="0"/>
          </a:p>
          <a:p>
            <a:endParaRPr lang="en-US" dirty="0"/>
          </a:p>
        </p:txBody>
      </p:sp>
      <p:sp>
        <p:nvSpPr>
          <p:cNvPr id="8" name="Text Placeholder 7">
            <a:extLst>
              <a:ext uri="{FF2B5EF4-FFF2-40B4-BE49-F238E27FC236}">
                <a16:creationId xmlns:a16="http://schemas.microsoft.com/office/drawing/2014/main" id="{73FD2B13-DDE7-E64C-8E70-5D089500AF3C}"/>
              </a:ext>
            </a:extLst>
          </p:cNvPr>
          <p:cNvSpPr>
            <a:spLocks noGrp="1"/>
          </p:cNvSpPr>
          <p:nvPr>
            <p:ph type="body" sz="quarter" idx="42"/>
          </p:nvPr>
        </p:nvSpPr>
        <p:spPr>
          <a:prstGeom prst="rect">
            <a:avLst/>
          </a:prstGeom>
        </p:spPr>
        <p:txBody>
          <a:bodyPr/>
          <a:lstStyle/>
          <a:p>
            <a:r>
              <a:rPr lang="es-ES" dirty="0"/>
              <a:t>Kit de herramientas “Inclusión &amp; Enseñar" para la inclusión</a:t>
            </a:r>
            <a:endParaRPr lang="en-US" dirty="0"/>
          </a:p>
        </p:txBody>
      </p:sp>
      <p:pic>
        <p:nvPicPr>
          <p:cNvPr id="12" name="Picture 11">
            <a:extLst>
              <a:ext uri="{FF2B5EF4-FFF2-40B4-BE49-F238E27FC236}">
                <a16:creationId xmlns:a16="http://schemas.microsoft.com/office/drawing/2014/main" id="{4BBF1D84-2A40-33C3-9479-8F35BE68CE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70220" y="8036417"/>
            <a:ext cx="3195816" cy="2496480"/>
          </a:xfrm>
          <a:prstGeom prst="rect">
            <a:avLst/>
          </a:prstGeom>
        </p:spPr>
      </p:pic>
      <p:pic>
        <p:nvPicPr>
          <p:cNvPr id="13" name="Immagine 3">
            <a:extLst>
              <a:ext uri="{FF2B5EF4-FFF2-40B4-BE49-F238E27FC236}">
                <a16:creationId xmlns:a16="http://schemas.microsoft.com/office/drawing/2014/main" id="{6B6F25C3-BF3A-45C7-6D6D-211E220803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41"/>
          <a:stretch/>
        </p:blipFill>
        <p:spPr>
          <a:xfrm>
            <a:off x="5050387" y="8369950"/>
            <a:ext cx="2521000" cy="1722749"/>
          </a:xfrm>
          <a:prstGeom prst="rect">
            <a:avLst/>
          </a:prstGeom>
        </p:spPr>
      </p:pic>
      <p:grpSp>
        <p:nvGrpSpPr>
          <p:cNvPr id="14" name="Group 13">
            <a:extLst>
              <a:ext uri="{FF2B5EF4-FFF2-40B4-BE49-F238E27FC236}">
                <a16:creationId xmlns:a16="http://schemas.microsoft.com/office/drawing/2014/main" id="{025FD448-EF7A-5453-126C-5A2391D2D8EF}"/>
              </a:ext>
            </a:extLst>
          </p:cNvPr>
          <p:cNvGrpSpPr/>
          <p:nvPr/>
        </p:nvGrpSpPr>
        <p:grpSpPr>
          <a:xfrm>
            <a:off x="4462758" y="8338976"/>
            <a:ext cx="899908" cy="832733"/>
            <a:chOff x="3949287" y="3269513"/>
            <a:chExt cx="899908" cy="832733"/>
          </a:xfrm>
        </p:grpSpPr>
        <p:sp>
          <p:nvSpPr>
            <p:cNvPr id="15" name="Freeform 14">
              <a:extLst>
                <a:ext uri="{FF2B5EF4-FFF2-40B4-BE49-F238E27FC236}">
                  <a16:creationId xmlns:a16="http://schemas.microsoft.com/office/drawing/2014/main" id="{3C76A34A-8D73-67C4-0284-E5EA36E7455E}"/>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2F771E33-4349-D5D8-381B-2E166455CAC0}"/>
                </a:ext>
              </a:extLst>
            </p:cNvPr>
            <p:cNvSpPr/>
            <p:nvPr/>
          </p:nvSpPr>
          <p:spPr>
            <a:xfrm rot="585404">
              <a:off x="3949287" y="3284671"/>
              <a:ext cx="899908" cy="764312"/>
            </a:xfrm>
            <a:prstGeom prst="rect">
              <a:avLst/>
            </a:prstGeom>
          </p:spPr>
          <p:txBody>
            <a:bodyPr wrap="square">
              <a:spAutoFit/>
            </a:bodyPr>
            <a:lstStyle/>
            <a:p>
              <a:pPr marL="6854" algn="ctr">
                <a:spcBef>
                  <a:spcPts val="54"/>
                </a:spcBef>
              </a:pPr>
              <a:r>
                <a:rPr lang="en-IE" sz="1400" dirty="0">
                  <a:solidFill>
                    <a:schemeClr val="bg1"/>
                  </a:solidFill>
                  <a:latin typeface="Calibri" panose="020F0502020204030204" pitchFamily="34" charset="0"/>
                  <a:cs typeface="Calibri" panose="020F0502020204030204" pitchFamily="34" charset="0"/>
                </a:rPr>
                <a:t>PINCHA </a:t>
              </a:r>
            </a:p>
            <a:p>
              <a:pPr marL="6854" algn="ctr">
                <a:spcBef>
                  <a:spcPts val="54"/>
                </a:spcBef>
              </a:pPr>
              <a:r>
                <a:rPr lang="en-IE" sz="1400" dirty="0">
                  <a:solidFill>
                    <a:schemeClr val="bg1"/>
                  </a:solidFill>
                  <a:latin typeface="Calibri" panose="020F0502020204030204" pitchFamily="34" charset="0"/>
                  <a:cs typeface="Calibri" panose="020F0502020204030204" pitchFamily="34" charset="0"/>
                </a:rPr>
                <a:t>AQUÍ </a:t>
              </a:r>
            </a:p>
            <a:p>
              <a:pPr marL="6854" algn="ctr">
                <a:spcBef>
                  <a:spcPts val="54"/>
                </a:spcBef>
              </a:pPr>
              <a:r>
                <a:rPr lang="en-IE" sz="1400" dirty="0">
                  <a:solidFill>
                    <a:schemeClr val="bg1"/>
                  </a:solidFill>
                  <a:latin typeface="Calibri" panose="020F0502020204030204" pitchFamily="34" charset="0"/>
                  <a:cs typeface="Calibri" panose="020F0502020204030204" pitchFamily="34" charset="0"/>
                </a:rPr>
                <a:t>PARA </a:t>
              </a:r>
              <a:r>
                <a:rPr lang="en-IE" sz="1400"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VER</a:t>
              </a:r>
              <a:endParaRPr lang="en-IE" sz="1300" b="1" u="sng"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49504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2CBBE6C-6B0F-693C-301B-073D93D0E802}"/>
              </a:ext>
            </a:extLst>
          </p:cNvPr>
          <p:cNvSpPr>
            <a:spLocks noGrp="1"/>
          </p:cNvSpPr>
          <p:nvPr>
            <p:ph type="body" sz="quarter" idx="13"/>
          </p:nvPr>
        </p:nvSpPr>
        <p:spPr/>
        <p:txBody>
          <a:bodyPr/>
          <a:lstStyle/>
          <a:p>
            <a:r>
              <a:rPr lang="en-US" dirty="0"/>
              <a:t>04</a:t>
            </a: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p:txBody>
          <a:bodyPr/>
          <a:lstStyle/>
          <a:p>
            <a:pPr>
              <a:spcBef>
                <a:spcPts val="1200"/>
              </a:spcBef>
            </a:pPr>
            <a:r>
              <a:rPr lang="es-ES" dirty="0"/>
              <a:t>Inspiración para un cambio positivo en el sector de la construcción</a:t>
            </a:r>
            <a:endParaRPr lang="hr-BA" dirty="0"/>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60</a:t>
            </a:fld>
            <a:endParaRPr lang="en-US" dirty="0"/>
          </a:p>
        </p:txBody>
      </p:sp>
    </p:spTree>
    <p:extLst>
      <p:ext uri="{BB962C8B-B14F-4D97-AF65-F5344CB8AC3E}">
        <p14:creationId xmlns:p14="http://schemas.microsoft.com/office/powerpoint/2010/main" val="25179694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a:xfrm>
            <a:off x="662170" y="398563"/>
            <a:ext cx="6403112" cy="2314214"/>
          </a:xfrm>
        </p:spPr>
        <p:txBody>
          <a:bodyPr>
            <a:noAutofit/>
          </a:bodyPr>
          <a:lstStyle/>
          <a:p>
            <a:r>
              <a:rPr lang="es-ES" dirty="0">
                <a:effectLst/>
                <a:ea typeface="Calibri" panose="020F0502020204030204" pitchFamily="34" charset="0"/>
              </a:rPr>
              <a:t>El sector de la construcción ha estado tradicionalmente masculinizado, en gran parte debido a la relación de los trabajos del sector con la fuerza bruta, sin embargo la evolución del sector ha permitido mecanizar muchas tareas, permitiendo que tanto hombres como mujeres puedan acceder y realizar las mismas tareas.</a:t>
            </a:r>
          </a:p>
          <a:p>
            <a:r>
              <a:rPr lang="es-ES" dirty="0">
                <a:effectLst/>
                <a:ea typeface="Calibri" panose="020F0502020204030204" pitchFamily="34" charset="0"/>
              </a:rPr>
              <a:t>Aún así, el sector sigue presentando dificultades para las mujeres tanto para acceder al mismo como para mantener y desarrollar su carrera profesional en él. Algunas de estas barreras son:</a:t>
            </a:r>
            <a:endParaRPr lang="en-GB" dirty="0">
              <a:effectLst/>
              <a:ea typeface="Calibri" panose="020F0502020204030204" pitchFamily="34" charset="0"/>
            </a:endParaRPr>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61</a:t>
            </a:fld>
            <a:endParaRPr lang="en-US" dirty="0"/>
          </a:p>
        </p:txBody>
      </p:sp>
      <p:sp>
        <p:nvSpPr>
          <p:cNvPr id="8" name="Text Placeholder 9">
            <a:extLst>
              <a:ext uri="{FF2B5EF4-FFF2-40B4-BE49-F238E27FC236}">
                <a16:creationId xmlns:a16="http://schemas.microsoft.com/office/drawing/2014/main" id="{18811442-5F35-0677-D2BC-1FDDC86BD83A}"/>
              </a:ext>
            </a:extLst>
          </p:cNvPr>
          <p:cNvSpPr txBox="1">
            <a:spLocks/>
          </p:cNvSpPr>
          <p:nvPr/>
        </p:nvSpPr>
        <p:spPr>
          <a:xfrm>
            <a:off x="538294" y="3879906"/>
            <a:ext cx="6526988" cy="146503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effectLst/>
                <a:ea typeface="Calibri" panose="020F0502020204030204" pitchFamily="34" charset="0"/>
              </a:rPr>
              <a:t>El objetivo de incluir buenas prácticas es ayudar a las organizaciones y empresas a disponer de material de inspiración para implementar acciones y medidas que promuevan políticas de igualdad y equidad de género.</a:t>
            </a:r>
          </a:p>
          <a:p>
            <a:r>
              <a:rPr lang="es-ES" dirty="0">
                <a:effectLst/>
                <a:ea typeface="Calibri" panose="020F0502020204030204" pitchFamily="34" charset="0"/>
              </a:rPr>
              <a:t> </a:t>
            </a:r>
          </a:p>
          <a:p>
            <a:r>
              <a:rPr lang="es-ES" dirty="0">
                <a:effectLst/>
                <a:ea typeface="Calibri" panose="020F0502020204030204" pitchFamily="34" charset="0"/>
              </a:rPr>
              <a:t>El programa de Buenas prácticas de FEMCON responde a la necesidad de organizaciones, educadores de FP, instituciones... de disponer de información práctica y accesible para la implementación de estrategias de género dentro del sector de la construcción. De este modo, hemos incluido entrevistas, lecciones aprendidas o iniciativas de proyectos inspiradores para proporcionar herramientas a educadores y gestores del sector de la construcción, con la intención de mejorar, visibilizar y aumentar la presencia de la mujer en la construcción.</a:t>
            </a:r>
            <a:endParaRPr lang="en-LB" dirty="0">
              <a:effectLst/>
              <a:ea typeface="Calibri" panose="020F0502020204030204" pitchFamily="34" charset="0"/>
            </a:endParaRPr>
          </a:p>
          <a:p>
            <a:endParaRPr lang="en-US" dirty="0">
              <a:ea typeface="Calibri" panose="020F0502020204030204" pitchFamily="34" charset="0"/>
            </a:endParaRPr>
          </a:p>
          <a:p>
            <a:endParaRPr lang="en-LB" dirty="0">
              <a:ea typeface="Calibri" panose="020F0502020204030204" pitchFamily="34" charset="0"/>
            </a:endParaRPr>
          </a:p>
          <a:p>
            <a:pPr>
              <a:tabLst>
                <a:tab pos="450215" algn="l"/>
              </a:tabLst>
            </a:pPr>
            <a:endParaRPr lang="en-LB" dirty="0">
              <a:ea typeface="Calibri" panose="020F0502020204030204" pitchFamily="34" charset="0"/>
            </a:endParaRPr>
          </a:p>
        </p:txBody>
      </p:sp>
      <p:sp>
        <p:nvSpPr>
          <p:cNvPr id="9" name="Text Placeholder 7">
            <a:extLst>
              <a:ext uri="{FF2B5EF4-FFF2-40B4-BE49-F238E27FC236}">
                <a16:creationId xmlns:a16="http://schemas.microsoft.com/office/drawing/2014/main" id="{46FEC504-2EE1-53C6-EBF7-16B48DAAE4C3}"/>
              </a:ext>
            </a:extLst>
          </p:cNvPr>
          <p:cNvSpPr>
            <a:spLocks noGrp="1"/>
          </p:cNvSpPr>
          <p:nvPr/>
        </p:nvSpPr>
        <p:spPr>
          <a:xfrm>
            <a:off x="782170" y="3429504"/>
            <a:ext cx="3267316"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4.1 </a:t>
            </a:r>
            <a:r>
              <a:rPr lang="en-IE" dirty="0" err="1"/>
              <a:t>Buenas</a:t>
            </a:r>
            <a:r>
              <a:rPr lang="en-IE" dirty="0"/>
              <a:t> </a:t>
            </a:r>
            <a:r>
              <a:rPr lang="en-IE" dirty="0" err="1"/>
              <a:t>prácticas</a:t>
            </a:r>
            <a:endParaRPr lang="en-LB" dirty="0"/>
          </a:p>
          <a:p>
            <a:pPr>
              <a:spcBef>
                <a:spcPts val="200"/>
              </a:spcBef>
            </a:pPr>
            <a:endParaRPr lang="en-LB" dirty="0"/>
          </a:p>
        </p:txBody>
      </p:sp>
      <p:sp>
        <p:nvSpPr>
          <p:cNvPr id="12" name="Text Placeholder 9">
            <a:extLst>
              <a:ext uri="{FF2B5EF4-FFF2-40B4-BE49-F238E27FC236}">
                <a16:creationId xmlns:a16="http://schemas.microsoft.com/office/drawing/2014/main" id="{C86D57AA-D83D-5352-AB0D-1C58B22415EA}"/>
              </a:ext>
            </a:extLst>
          </p:cNvPr>
          <p:cNvSpPr txBox="1">
            <a:spLocks/>
          </p:cNvSpPr>
          <p:nvPr/>
        </p:nvSpPr>
        <p:spPr>
          <a:xfrm>
            <a:off x="567791" y="8066081"/>
            <a:ext cx="6526988" cy="2314214"/>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effectLst/>
                <a:ea typeface="Calibri" panose="020F0502020204030204" pitchFamily="34" charset="0"/>
              </a:rPr>
              <a:t>Una de las acciones que deben emprender los líderes o directivos de las empresas y organizaciones es el compromiso de actuar. Para ello, la agenda de acciones y medidas debe firmarse y aplicarse desde arriba, para garantizar que funcionan para la promoción y representación de las mujeres dentro del sector.</a:t>
            </a:r>
            <a:endParaRPr lang="en-GB" dirty="0">
              <a:effectLst/>
              <a:ea typeface="Calibri" panose="020F0502020204030204" pitchFamily="34" charset="0"/>
            </a:endParaRPr>
          </a:p>
        </p:txBody>
      </p:sp>
      <p:sp>
        <p:nvSpPr>
          <p:cNvPr id="13" name="Text Placeholder 7">
            <a:extLst>
              <a:ext uri="{FF2B5EF4-FFF2-40B4-BE49-F238E27FC236}">
                <a16:creationId xmlns:a16="http://schemas.microsoft.com/office/drawing/2014/main" id="{979F6A32-4CEF-F413-2B28-A16C3C0FDA06}"/>
              </a:ext>
            </a:extLst>
          </p:cNvPr>
          <p:cNvSpPr>
            <a:spLocks noGrp="1"/>
          </p:cNvSpPr>
          <p:nvPr/>
        </p:nvSpPr>
        <p:spPr>
          <a:xfrm>
            <a:off x="652172" y="7221552"/>
            <a:ext cx="2968172"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4.1.1 </a:t>
            </a:r>
            <a:r>
              <a:rPr lang="en-IE" dirty="0" err="1"/>
              <a:t>Compromiso</a:t>
            </a:r>
            <a:r>
              <a:rPr lang="en-IE" dirty="0"/>
              <a:t> y </a:t>
            </a:r>
            <a:r>
              <a:rPr lang="en-IE" dirty="0" err="1"/>
              <a:t>acción</a:t>
            </a:r>
            <a:endParaRPr lang="en-LB" dirty="0"/>
          </a:p>
          <a:p>
            <a:pPr>
              <a:spcBef>
                <a:spcPts val="200"/>
              </a:spcBef>
            </a:pPr>
            <a:endParaRPr lang="en-LB" dirty="0"/>
          </a:p>
        </p:txBody>
      </p:sp>
      <p:grpSp>
        <p:nvGrpSpPr>
          <p:cNvPr id="14" name="Group 13">
            <a:extLst>
              <a:ext uri="{FF2B5EF4-FFF2-40B4-BE49-F238E27FC236}">
                <a16:creationId xmlns:a16="http://schemas.microsoft.com/office/drawing/2014/main" id="{E516CCCF-B420-5CD4-E004-7B32E372AC05}"/>
              </a:ext>
            </a:extLst>
          </p:cNvPr>
          <p:cNvGrpSpPr/>
          <p:nvPr/>
        </p:nvGrpSpPr>
        <p:grpSpPr>
          <a:xfrm>
            <a:off x="4771418" y="5996382"/>
            <a:ext cx="1487826" cy="1083162"/>
            <a:chOff x="3400450" y="986392"/>
            <a:chExt cx="1487826" cy="1083162"/>
          </a:xfrm>
        </p:grpSpPr>
        <p:sp>
          <p:nvSpPr>
            <p:cNvPr id="15" name="Freeform 14">
              <a:extLst>
                <a:ext uri="{FF2B5EF4-FFF2-40B4-BE49-F238E27FC236}">
                  <a16:creationId xmlns:a16="http://schemas.microsoft.com/office/drawing/2014/main" id="{F245D410-A11F-54B9-9886-E80025E021C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6" name="Freeform 15">
              <a:extLst>
                <a:ext uri="{FF2B5EF4-FFF2-40B4-BE49-F238E27FC236}">
                  <a16:creationId xmlns:a16="http://schemas.microsoft.com/office/drawing/2014/main" id="{E7CA04AF-73F5-1A9F-02C6-0E2D4B3730BF}"/>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7" name="Text Placeholder 4">
            <a:extLst>
              <a:ext uri="{FF2B5EF4-FFF2-40B4-BE49-F238E27FC236}">
                <a16:creationId xmlns:a16="http://schemas.microsoft.com/office/drawing/2014/main" id="{8940E051-BCA8-D3B4-786D-F3B39882406E}"/>
              </a:ext>
            </a:extLst>
          </p:cNvPr>
          <p:cNvSpPr>
            <a:spLocks noGrp="1"/>
          </p:cNvSpPr>
          <p:nvPr/>
        </p:nvSpPr>
        <p:spPr>
          <a:xfrm>
            <a:off x="3863347" y="8059252"/>
            <a:ext cx="3261554" cy="997498"/>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"Diversidad de equipos. Mecanismos de las empresas que faciliten la conciliación de roles. La importancia de promover ejemplos de éxito entre las mujeres y de que los empleos en la construcción no son sólo para las jóvenes licenciadas."</a:t>
            </a:r>
            <a:endParaRPr lang="en-US" dirty="0"/>
          </a:p>
        </p:txBody>
      </p:sp>
      <p:sp>
        <p:nvSpPr>
          <p:cNvPr id="18" name="Text Placeholder 6">
            <a:extLst>
              <a:ext uri="{FF2B5EF4-FFF2-40B4-BE49-F238E27FC236}">
                <a16:creationId xmlns:a16="http://schemas.microsoft.com/office/drawing/2014/main" id="{E6FC2C30-6E9D-94D9-0391-4C44D9651E8F}"/>
              </a:ext>
            </a:extLst>
          </p:cNvPr>
          <p:cNvSpPr txBox="1">
            <a:spLocks/>
          </p:cNvSpPr>
          <p:nvPr/>
        </p:nvSpPr>
        <p:spPr>
          <a:xfrm>
            <a:off x="3844403" y="7385210"/>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s-ES" sz="900" dirty="0">
                <a:effectLst/>
                <a:latin typeface="Calibri" panose="020F0502020204030204" pitchFamily="34" charset="0"/>
                <a:ea typeface="Calibri" panose="020F0502020204030204" pitchFamily="34" charset="0"/>
                <a:cs typeface="Times New Roman" panose="02020603050405020304" pitchFamily="18" charset="0"/>
              </a:rPr>
              <a:t>Como </a:t>
            </a:r>
            <a:r>
              <a:rPr lang="es-ES" sz="900"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Małgorzata Kopka- </a:t>
            </a:r>
            <a:r>
              <a:rPr lang="es-ES" sz="900"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Piątek</a:t>
            </a:r>
            <a:r>
              <a:rPr lang="es-ES" sz="900"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Directora del Programa de Política Europea y Migratoria del Instituto de Asuntos Públicos, Polonia </a:t>
            </a:r>
            <a:r>
              <a:rPr lang="es-ES" sz="900" dirty="0">
                <a:effectLst/>
                <a:latin typeface="Calibri" panose="020F0502020204030204" pitchFamily="34" charset="0"/>
                <a:ea typeface="Calibri" panose="020F0502020204030204" pitchFamily="34" charset="0"/>
                <a:cs typeface="Times New Roman" panose="02020603050405020304" pitchFamily="18" charset="0"/>
              </a:rPr>
              <a:t>que debe trabajar para desarrollar:</a:t>
            </a:r>
            <a:endParaRPr lang="en-IE"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Placeholder 9">
            <a:extLst>
              <a:ext uri="{FF2B5EF4-FFF2-40B4-BE49-F238E27FC236}">
                <a16:creationId xmlns:a16="http://schemas.microsoft.com/office/drawing/2014/main" id="{4C3631BC-3019-C7FD-7B4C-45C18866CEF2}"/>
              </a:ext>
            </a:extLst>
          </p:cNvPr>
          <p:cNvSpPr txBox="1">
            <a:spLocks/>
          </p:cNvSpPr>
          <p:nvPr/>
        </p:nvSpPr>
        <p:spPr>
          <a:xfrm>
            <a:off x="538294" y="5430004"/>
            <a:ext cx="6526988" cy="146503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sz="1800" b="1" dirty="0">
                <a:solidFill>
                  <a:srgbClr val="7CD0E4"/>
                </a:solidFill>
                <a:effectLst/>
                <a:ea typeface="Calibri" panose="020F0502020204030204" pitchFamily="34" charset="0"/>
              </a:rPr>
              <a:t>CONSEJOS - </a:t>
            </a:r>
            <a:r>
              <a:rPr lang="es-ES" sz="1800" b="1" i="1" dirty="0">
                <a:solidFill>
                  <a:srgbClr val="7CD0E4"/>
                </a:solidFill>
                <a:effectLst/>
                <a:ea typeface="Calibri" panose="020F0502020204030204" pitchFamily="34" charset="0"/>
              </a:rPr>
              <a:t>¿Cómo puedo hacerlo mejor?</a:t>
            </a:r>
          </a:p>
          <a:p>
            <a:r>
              <a:rPr lang="en-US" dirty="0">
                <a:effectLst/>
                <a:ea typeface="Calibri" panose="020F0502020204030204" pitchFamily="34" charset="0"/>
              </a:rPr>
              <a:t> </a:t>
            </a:r>
          </a:p>
          <a:p>
            <a:r>
              <a:rPr lang="es-ES" dirty="0">
                <a:effectLst/>
                <a:ea typeface="Calibri" panose="020F0502020204030204" pitchFamily="34" charset="0"/>
              </a:rPr>
              <a:t>La mejor manera de mejorar es empezar por tomar conciencia de la situación de las mujeres en nuestra organización o empresa. De esta forma, podemos decidir comprometernos a empezar a tomar medidas que provoquen un cambio real.</a:t>
            </a:r>
            <a:endParaRPr lang="en-LB" dirty="0">
              <a:effectLst/>
              <a:ea typeface="Calibri" panose="020F0502020204030204" pitchFamily="34" charset="0"/>
            </a:endParaRPr>
          </a:p>
          <a:p>
            <a:endParaRPr lang="en-US" dirty="0">
              <a:ea typeface="Calibri" panose="020F0502020204030204" pitchFamily="34" charset="0"/>
            </a:endParaRPr>
          </a:p>
          <a:p>
            <a:endParaRPr lang="en-LB" dirty="0">
              <a:ea typeface="Calibri" panose="020F0502020204030204" pitchFamily="34" charset="0"/>
            </a:endParaRPr>
          </a:p>
          <a:p>
            <a:pPr>
              <a:tabLst>
                <a:tab pos="450215" algn="l"/>
              </a:tabLst>
            </a:pPr>
            <a:endParaRPr lang="en-LB" dirty="0">
              <a:ea typeface="Calibri" panose="020F0502020204030204" pitchFamily="34" charset="0"/>
            </a:endParaRPr>
          </a:p>
        </p:txBody>
      </p:sp>
    </p:spTree>
    <p:extLst>
      <p:ext uri="{BB962C8B-B14F-4D97-AF65-F5344CB8AC3E}">
        <p14:creationId xmlns:p14="http://schemas.microsoft.com/office/powerpoint/2010/main" val="1528223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8008CC-B4E2-63E9-CFF2-903F78494A27}"/>
              </a:ext>
            </a:extLst>
          </p:cNvPr>
          <p:cNvSpPr/>
          <p:nvPr/>
        </p:nvSpPr>
        <p:spPr>
          <a:xfrm flipV="1">
            <a:off x="0" y="557213"/>
            <a:ext cx="4127500" cy="47879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62</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2083666"/>
            <a:ext cx="3195638" cy="1812483"/>
          </a:xfrm>
          <a:prstGeom prst="rect">
            <a:avLst/>
          </a:prstGeom>
        </p:spPr>
        <p:txBody>
          <a:bodyPr/>
          <a:lstStyle/>
          <a:p>
            <a:r>
              <a:rPr lang="es-ES" dirty="0">
                <a:effectLst/>
                <a:ea typeface="Calibri" panose="020F0502020204030204" pitchFamily="34" charset="0"/>
              </a:rPr>
              <a:t>La comunicación, como nos han comentado muchos expertos y expertas del sector, es fundamental para la promoción de la mujer en el sector. Por un lado, se deben realizar campañas de comunicación para visibilizar a las mujeres que ya trabajan en el sector, así como de innovación y actualidad del sector de la construcción, para mostrar que es un sector actual, en proceso de industrialización.</a:t>
            </a:r>
            <a:endParaRPr lang="en-LB" dirty="0">
              <a:effectLst/>
              <a:ea typeface="Calibri" panose="020F0502020204030204" pitchFamily="34" charset="0"/>
            </a:endParaRPr>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114800" y="557214"/>
            <a:ext cx="3444875" cy="9158286"/>
          </a:xfrm>
        </p:spPr>
      </p:pic>
      <p:sp>
        <p:nvSpPr>
          <p:cNvPr id="15" name="Rectangle 14">
            <a:extLst>
              <a:ext uri="{FF2B5EF4-FFF2-40B4-BE49-F238E27FC236}">
                <a16:creationId xmlns:a16="http://schemas.microsoft.com/office/drawing/2014/main" id="{DC3A6C3D-E4E6-F521-B46B-408C87C92654}"/>
              </a:ext>
            </a:extLst>
          </p:cNvPr>
          <p:cNvSpPr/>
          <p:nvPr/>
        </p:nvSpPr>
        <p:spPr>
          <a:xfrm>
            <a:off x="0" y="4110490"/>
            <a:ext cx="4114800" cy="5837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9925E8A-A20B-C8F1-B453-4625084F4715}"/>
              </a:ext>
            </a:extLst>
          </p:cNvPr>
          <p:cNvGrpSpPr/>
          <p:nvPr/>
        </p:nvGrpSpPr>
        <p:grpSpPr>
          <a:xfrm>
            <a:off x="1392622" y="3730789"/>
            <a:ext cx="1487826" cy="1083162"/>
            <a:chOff x="3400450" y="986392"/>
            <a:chExt cx="1487826" cy="1083162"/>
          </a:xfrm>
        </p:grpSpPr>
        <p:sp>
          <p:nvSpPr>
            <p:cNvPr id="17" name="Freeform 16">
              <a:extLst>
                <a:ext uri="{FF2B5EF4-FFF2-40B4-BE49-F238E27FC236}">
                  <a16:creationId xmlns:a16="http://schemas.microsoft.com/office/drawing/2014/main" id="{F2E69D21-D66C-6D06-A972-DD15E62DA1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AEEC899D-4DA1-0271-598C-5BDAFA1F41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4" name="Text Placeholder 6">
            <a:extLst>
              <a:ext uri="{FF2B5EF4-FFF2-40B4-BE49-F238E27FC236}">
                <a16:creationId xmlns:a16="http://schemas.microsoft.com/office/drawing/2014/main" id="{2FF1A1EF-139D-A2D4-2B8E-F00500A50A8F}"/>
              </a:ext>
            </a:extLst>
          </p:cNvPr>
          <p:cNvSpPr txBox="1">
            <a:spLocks/>
          </p:cNvSpPr>
          <p:nvPr/>
        </p:nvSpPr>
        <p:spPr>
          <a:xfrm>
            <a:off x="293556" y="985873"/>
            <a:ext cx="3418702" cy="726439"/>
          </a:xfrm>
          <a:prstGeom prst="rect">
            <a:avLst/>
          </a:prstGeom>
        </p:spPr>
        <p:txBody>
          <a:bodyPr>
            <a:normAutofit fontScale="92500" lnSpcReduction="10000"/>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spcBef>
                <a:spcPts val="200"/>
              </a:spcBef>
              <a:buNone/>
            </a:pPr>
            <a:r>
              <a:rPr lang="en-IE" sz="2400" b="1" dirty="0">
                <a:solidFill>
                  <a:schemeClr val="bg1"/>
                </a:solidFill>
                <a:latin typeface="Calibri" panose="020F0502020204030204" pitchFamily="34" charset="0"/>
                <a:cs typeface="Poppins SemiBold" pitchFamily="2" charset="77"/>
              </a:rPr>
              <a:t>4.1.2 </a:t>
            </a:r>
            <a:r>
              <a:rPr lang="en-IE" sz="2400" b="1" dirty="0" err="1">
                <a:solidFill>
                  <a:schemeClr val="bg1"/>
                </a:solidFill>
                <a:latin typeface="Calibri" panose="020F0502020204030204" pitchFamily="34" charset="0"/>
                <a:cs typeface="Poppins SemiBold" pitchFamily="2" charset="77"/>
              </a:rPr>
              <a:t>Transparencia</a:t>
            </a:r>
            <a:r>
              <a:rPr lang="en-IE" sz="2400" b="1" dirty="0">
                <a:solidFill>
                  <a:schemeClr val="bg1"/>
                </a:solidFill>
                <a:latin typeface="Calibri" panose="020F0502020204030204" pitchFamily="34" charset="0"/>
                <a:cs typeface="Poppins SemiBold" pitchFamily="2" charset="77"/>
              </a:rPr>
              <a:t> y </a:t>
            </a:r>
            <a:r>
              <a:rPr lang="en-IE" sz="2400" b="1" dirty="0" err="1">
                <a:solidFill>
                  <a:schemeClr val="bg1"/>
                </a:solidFill>
                <a:latin typeface="Calibri" panose="020F0502020204030204" pitchFamily="34" charset="0"/>
                <a:cs typeface="Poppins SemiBold" pitchFamily="2" charset="77"/>
              </a:rPr>
              <a:t>comunicación</a:t>
            </a:r>
            <a:endParaRPr lang="en-LB" sz="2800" b="1" dirty="0">
              <a:solidFill>
                <a:schemeClr val="bg1"/>
              </a:solidFill>
              <a:latin typeface="Calibri" panose="020F0502020204030204" pitchFamily="34" charset="0"/>
              <a:cs typeface="Poppins SemiBold" pitchFamily="2" charset="77"/>
            </a:endParaRPr>
          </a:p>
          <a:p>
            <a:pPr marL="0" indent="0">
              <a:buNone/>
            </a:pPr>
            <a:endParaRPr lang="en-GB" sz="2200" b="1" dirty="0">
              <a:solidFill>
                <a:schemeClr val="bg1"/>
              </a:solidFill>
            </a:endParaRPr>
          </a:p>
        </p:txBody>
      </p:sp>
      <p:sp>
        <p:nvSpPr>
          <p:cNvPr id="5" name="Text Placeholder 6">
            <a:extLst>
              <a:ext uri="{FF2B5EF4-FFF2-40B4-BE49-F238E27FC236}">
                <a16:creationId xmlns:a16="http://schemas.microsoft.com/office/drawing/2014/main" id="{2EC7F02A-C435-3728-CDA4-C5F70AF3E34A}"/>
              </a:ext>
            </a:extLst>
          </p:cNvPr>
          <p:cNvSpPr txBox="1">
            <a:spLocks/>
          </p:cNvSpPr>
          <p:nvPr/>
        </p:nvSpPr>
        <p:spPr>
          <a:xfrm>
            <a:off x="584200" y="5114611"/>
            <a:ext cx="3195637"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R="243840" algn="ctr">
              <a:lnSpc>
                <a:spcPct val="115000"/>
              </a:lnSpc>
              <a:spcBef>
                <a:spcPts val="195"/>
              </a:spcBef>
              <a:spcAft>
                <a:spcPts val="0"/>
              </a:spcAft>
              <a:tabLst>
                <a:tab pos="450215" algn="l"/>
              </a:tabLst>
            </a:pPr>
            <a:r>
              <a:rPr lang="es-ES" sz="900" dirty="0">
                <a:cs typeface="Times New Roman" panose="02020603050405020304" pitchFamily="18" charset="0"/>
              </a:rPr>
              <a:t>Como señala </a:t>
            </a:r>
            <a:r>
              <a:rPr lang="es-ES" sz="900" i="1" dirty="0">
                <a:solidFill>
                  <a:srgbClr val="EF8D5B"/>
                </a:solidFill>
                <a:cs typeface="Times New Roman" panose="02020603050405020304" pitchFamily="18" charset="0"/>
              </a:rPr>
              <a:t>Sarah Jane Pisciotti, Directora de Innovación y Diseño de John Sisk &amp; Son</a:t>
            </a:r>
            <a:r>
              <a:rPr lang="es-ES" sz="900" dirty="0">
                <a:cs typeface="Times New Roman" panose="02020603050405020304" pitchFamily="18" charset="0"/>
              </a:rPr>
              <a:t>,</a:t>
            </a:r>
            <a:endParaRPr lang="en-IE" sz="900" dirty="0">
              <a:cs typeface="Times New Roman" panose="02020603050405020304" pitchFamily="18" charset="0"/>
            </a:endParaRPr>
          </a:p>
        </p:txBody>
      </p:sp>
      <p:sp>
        <p:nvSpPr>
          <p:cNvPr id="8" name="Text Placeholder 4">
            <a:extLst>
              <a:ext uri="{FF2B5EF4-FFF2-40B4-BE49-F238E27FC236}">
                <a16:creationId xmlns:a16="http://schemas.microsoft.com/office/drawing/2014/main" id="{432AD0B5-03C6-8DB7-4036-A6F8ED8A5B67}"/>
              </a:ext>
            </a:extLst>
          </p:cNvPr>
          <p:cNvSpPr>
            <a:spLocks noGrp="1"/>
          </p:cNvSpPr>
          <p:nvPr/>
        </p:nvSpPr>
        <p:spPr>
          <a:xfrm>
            <a:off x="293557" y="5623356"/>
            <a:ext cx="3486282" cy="1485812"/>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"Puede resultar difícil para las mujeres elegir la construcción si no ven una representación positiva tanto en las empresas como en los medios de comunicación. Para que esto se haga realidad es necesaria la colaboración de la industria, el apoyo de los gobiernos y un mayor interés de los medios de comunicación por las historias de la vida real para crear las condiciones que atraigan a una mano de obra cualificada adecuada a nuestras necesidades futuras".</a:t>
            </a:r>
            <a:endParaRPr lang="en-US" dirty="0"/>
          </a:p>
        </p:txBody>
      </p:sp>
      <p:sp>
        <p:nvSpPr>
          <p:cNvPr id="11" name="Freeform 10">
            <a:extLst>
              <a:ext uri="{FF2B5EF4-FFF2-40B4-BE49-F238E27FC236}">
                <a16:creationId xmlns:a16="http://schemas.microsoft.com/office/drawing/2014/main" id="{22287429-01AA-2ECA-ADFD-D1AC5268A456}"/>
              </a:ext>
            </a:extLst>
          </p:cNvPr>
          <p:cNvSpPr/>
          <p:nvPr/>
        </p:nvSpPr>
        <p:spPr>
          <a:xfrm>
            <a:off x="4127500" y="535468"/>
            <a:ext cx="3432175" cy="9158285"/>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6">
            <a:extLst>
              <a:ext uri="{FF2B5EF4-FFF2-40B4-BE49-F238E27FC236}">
                <a16:creationId xmlns:a16="http://schemas.microsoft.com/office/drawing/2014/main" id="{B6084FCD-FEDA-B36C-9345-1B858B0A39E7}"/>
              </a:ext>
            </a:extLst>
          </p:cNvPr>
          <p:cNvSpPr txBox="1">
            <a:spLocks/>
          </p:cNvSpPr>
          <p:nvPr/>
        </p:nvSpPr>
        <p:spPr>
          <a:xfrm>
            <a:off x="334962" y="9689126"/>
            <a:ext cx="3444875" cy="947122"/>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effectLst/>
                <a:ea typeface="Calibri" panose="020F0502020204030204" pitchFamily="34" charset="0"/>
              </a:rPr>
              <a:t>Por otro lado, la transparencia es vital para que la empresa u organización avance. Es a través de la transparencia como se consigue el impacto de los objetivos.</a:t>
            </a:r>
            <a:r>
              <a:rPr lang="en-GB" dirty="0">
                <a:effectLst/>
                <a:ea typeface="Calibri" panose="020F0502020204030204" pitchFamily="34" charset="0"/>
              </a:rPr>
              <a:t> </a:t>
            </a:r>
            <a:endParaRPr lang="en-LB" dirty="0">
              <a:effectLst/>
              <a:ea typeface="Calibri" panose="020F0502020204030204" pitchFamily="34" charset="0"/>
            </a:endParaRPr>
          </a:p>
        </p:txBody>
      </p:sp>
    </p:spTree>
    <p:extLst>
      <p:ext uri="{BB962C8B-B14F-4D97-AF65-F5344CB8AC3E}">
        <p14:creationId xmlns:p14="http://schemas.microsoft.com/office/powerpoint/2010/main" val="18471033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77BA16-3150-76B6-4EC7-627403E34800}"/>
              </a:ext>
            </a:extLst>
          </p:cNvPr>
          <p:cNvSpPr/>
          <p:nvPr/>
        </p:nvSpPr>
        <p:spPr>
          <a:xfrm flipV="1">
            <a:off x="555001" y="6458431"/>
            <a:ext cx="6379199"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8" name="Text Placeholder 7">
            <a:extLst>
              <a:ext uri="{FF2B5EF4-FFF2-40B4-BE49-F238E27FC236}">
                <a16:creationId xmlns:a16="http://schemas.microsoft.com/office/drawing/2014/main" id="{1CB93B43-FE4E-7A48-9B95-F14A5136BC41}"/>
              </a:ext>
            </a:extLst>
          </p:cNvPr>
          <p:cNvSpPr>
            <a:spLocks noGrp="1"/>
          </p:cNvSpPr>
          <p:nvPr>
            <p:ph type="body" sz="quarter" idx="52"/>
          </p:nvPr>
        </p:nvSpPr>
        <p:spPr>
          <a:xfrm>
            <a:off x="745501" y="751294"/>
            <a:ext cx="2696198" cy="831322"/>
          </a:xfrm>
          <a:prstGeom prst="rect">
            <a:avLst/>
          </a:prstGeom>
        </p:spPr>
        <p:txBody>
          <a:bodyPr/>
          <a:lstStyle/>
          <a:p>
            <a:pPr>
              <a:spcBef>
                <a:spcPts val="200"/>
              </a:spcBef>
            </a:pPr>
            <a:r>
              <a:rPr lang="en-IE" dirty="0"/>
              <a:t>4.1.3 </a:t>
            </a:r>
            <a:r>
              <a:rPr lang="es-ES" dirty="0"/>
              <a:t>Fomentar el trabajo de las mujeres y reducir la brecha de género</a:t>
            </a:r>
            <a:endParaRPr lang="en-LB" dirty="0"/>
          </a:p>
        </p:txBody>
      </p:sp>
      <p:sp>
        <p:nvSpPr>
          <p:cNvPr id="10" name="Text Placeholder 9">
            <a:extLst>
              <a:ext uri="{FF2B5EF4-FFF2-40B4-BE49-F238E27FC236}">
                <a16:creationId xmlns:a16="http://schemas.microsoft.com/office/drawing/2014/main" id="{B895D8EA-E7ED-AD43-9CA9-107E696E32CD}"/>
              </a:ext>
            </a:extLst>
          </p:cNvPr>
          <p:cNvSpPr>
            <a:spLocks noGrp="1"/>
          </p:cNvSpPr>
          <p:nvPr>
            <p:ph type="body" sz="quarter" idx="53"/>
          </p:nvPr>
        </p:nvSpPr>
        <p:spPr>
          <a:xfrm>
            <a:off x="3799430" y="765102"/>
            <a:ext cx="3303720" cy="1933701"/>
          </a:xfrm>
          <a:prstGeom prst="rect">
            <a:avLst/>
          </a:prstGeom>
        </p:spPr>
        <p:txBody>
          <a:bodyPr/>
          <a:lstStyle/>
          <a:p>
            <a:pPr algn="just">
              <a:spcBef>
                <a:spcPts val="195"/>
              </a:spcBef>
              <a:tabLst>
                <a:tab pos="450215" algn="l"/>
              </a:tabLst>
            </a:pPr>
            <a:r>
              <a:rPr lang="es-ES" sz="1100" dirty="0">
                <a:cs typeface="Calibri" panose="020F0502020204030204" pitchFamily="34" charset="0"/>
              </a:rPr>
              <a:t>Se deben adoptar políticas que promuevan la igualdad dentro del sector y estas medidas deben comenzar por los procesos de selección, donde debe existir un proceso de selección igualitario, facilitando el acceso a las entrevistas desde el primer minuto y no descartando perfiles por el hecho de ser mujer. Además, es en este punto donde se debe incluir la perspectiva de género, utilizando un lenguaje inclusivo.</a:t>
            </a:r>
          </a:p>
          <a:p>
            <a:pPr algn="just">
              <a:spcBef>
                <a:spcPts val="195"/>
              </a:spcBef>
              <a:tabLst>
                <a:tab pos="450215" algn="l"/>
              </a:tabLst>
            </a:pPr>
            <a:endParaRPr lang="es-ES" sz="1100" dirty="0">
              <a:cs typeface="Calibri" panose="020F0502020204030204" pitchFamily="34" charset="0"/>
            </a:endParaRPr>
          </a:p>
        </p:txBody>
      </p:sp>
      <p:sp>
        <p:nvSpPr>
          <p:cNvPr id="2" name="Slide Number Placeholder 1">
            <a:extLst>
              <a:ext uri="{FF2B5EF4-FFF2-40B4-BE49-F238E27FC236}">
                <a16:creationId xmlns:a16="http://schemas.microsoft.com/office/drawing/2014/main" id="{0FAC2FA6-ABB9-E84F-94E0-B14A0A234E39}"/>
              </a:ext>
            </a:extLst>
          </p:cNvPr>
          <p:cNvSpPr>
            <a:spLocks noGrp="1"/>
          </p:cNvSpPr>
          <p:nvPr>
            <p:ph type="sldNum" sz="quarter" idx="4"/>
          </p:nvPr>
        </p:nvSpPr>
        <p:spPr/>
        <p:txBody>
          <a:bodyPr/>
          <a:lstStyle/>
          <a:p>
            <a:fld id="{CB2079F2-58AF-ED44-82D7-E04B2F6FD686}" type="slidenum">
              <a:rPr lang="en-US" smtClean="0"/>
              <a:pPr/>
              <a:t>63</a:t>
            </a:fld>
            <a:endParaRPr lang="en-US" dirty="0"/>
          </a:p>
        </p:txBody>
      </p:sp>
      <p:sp>
        <p:nvSpPr>
          <p:cNvPr id="18" name="Text Placeholder 4">
            <a:extLst>
              <a:ext uri="{FF2B5EF4-FFF2-40B4-BE49-F238E27FC236}">
                <a16:creationId xmlns:a16="http://schemas.microsoft.com/office/drawing/2014/main" id="{A2AE1554-5B49-C388-BEA7-1688543B5A57}"/>
              </a:ext>
            </a:extLst>
          </p:cNvPr>
          <p:cNvSpPr>
            <a:spLocks noGrp="1"/>
          </p:cNvSpPr>
          <p:nvPr/>
        </p:nvSpPr>
        <p:spPr>
          <a:xfrm>
            <a:off x="3919912" y="4350999"/>
            <a:ext cx="3286605" cy="1757296"/>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"Alcanzar la igualdad de género en el sector de la construcción exige hacer frente a barreras sistémicas como los estereotipos de género, la falta de modelos femeninos y los prejuicios en los procesos de contratación y promoción".</a:t>
            </a:r>
            <a:endParaRPr lang="en-US" baseline="30000" dirty="0"/>
          </a:p>
        </p:txBody>
      </p:sp>
      <p:grpSp>
        <p:nvGrpSpPr>
          <p:cNvPr id="19" name="Group 18">
            <a:extLst>
              <a:ext uri="{FF2B5EF4-FFF2-40B4-BE49-F238E27FC236}">
                <a16:creationId xmlns:a16="http://schemas.microsoft.com/office/drawing/2014/main" id="{1B2A2347-FF4C-1A4D-2FF7-D48AB5F67CF4}"/>
              </a:ext>
            </a:extLst>
          </p:cNvPr>
          <p:cNvGrpSpPr/>
          <p:nvPr/>
        </p:nvGrpSpPr>
        <p:grpSpPr>
          <a:xfrm>
            <a:off x="4707377" y="2426853"/>
            <a:ext cx="1487826" cy="1083162"/>
            <a:chOff x="3400450" y="986392"/>
            <a:chExt cx="1487826" cy="1083162"/>
          </a:xfrm>
        </p:grpSpPr>
        <p:sp>
          <p:nvSpPr>
            <p:cNvPr id="21" name="Freeform 20">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2" name="Freeform 21">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6" name="Text Placeholder 6">
            <a:extLst>
              <a:ext uri="{FF2B5EF4-FFF2-40B4-BE49-F238E27FC236}">
                <a16:creationId xmlns:a16="http://schemas.microsoft.com/office/drawing/2014/main" id="{23F87F4E-A909-050F-96CA-FE1103367F1B}"/>
              </a:ext>
            </a:extLst>
          </p:cNvPr>
          <p:cNvSpPr txBox="1">
            <a:spLocks/>
          </p:cNvSpPr>
          <p:nvPr/>
        </p:nvSpPr>
        <p:spPr>
          <a:xfrm>
            <a:off x="3841596" y="3772325"/>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s-ES" sz="900" dirty="0">
                <a:cs typeface="Times New Roman" panose="02020603050405020304" pitchFamily="18" charset="0"/>
              </a:rPr>
              <a:t>Como </a:t>
            </a:r>
            <a:r>
              <a:rPr lang="es-ES" sz="900" i="1" dirty="0">
                <a:solidFill>
                  <a:schemeClr val="bg1"/>
                </a:solidFill>
                <a:cs typeface="Times New Roman" panose="02020603050405020304" pitchFamily="18" charset="0"/>
              </a:rPr>
              <a:t>Hanna Larsen. Experta en igualdad:</a:t>
            </a:r>
            <a:endParaRPr lang="en-IE" sz="900" b="1" i="1" dirty="0">
              <a:solidFill>
                <a:schemeClr val="bg1"/>
              </a:solidFill>
              <a:cs typeface="Times New Roman" panose="02020603050405020304" pitchFamily="18" charset="0"/>
            </a:endParaRPr>
          </a:p>
        </p:txBody>
      </p:sp>
      <p:sp>
        <p:nvSpPr>
          <p:cNvPr id="5" name="Text Placeholder 12">
            <a:extLst>
              <a:ext uri="{FF2B5EF4-FFF2-40B4-BE49-F238E27FC236}">
                <a16:creationId xmlns:a16="http://schemas.microsoft.com/office/drawing/2014/main" id="{D91771BB-2BA8-AA50-42EE-D9E3C74B9D8F}"/>
              </a:ext>
            </a:extLst>
          </p:cNvPr>
          <p:cNvSpPr txBox="1">
            <a:spLocks/>
          </p:cNvSpPr>
          <p:nvPr/>
        </p:nvSpPr>
        <p:spPr>
          <a:xfrm>
            <a:off x="771346" y="3563815"/>
            <a:ext cx="2639820" cy="1284302"/>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es-ES" dirty="0"/>
              <a:t>Si ya contamos con mujeres en el mundo laboral, se debe promover la visibilidad de la mujer, así como su promoción a través de políticas y medidas de conciliación familiar, luchando así contra la imagen de "cuidadora" que muchas veces tiene la mujer, y que la obliga a realizar funciones más relacionadas con las tareas del hogar y el cuidado de la familia.</a:t>
            </a:r>
          </a:p>
          <a:p>
            <a:pPr>
              <a:spcBef>
                <a:spcPts val="195"/>
              </a:spcBef>
              <a:tabLst>
                <a:tab pos="450215" algn="l"/>
              </a:tabLst>
            </a:pPr>
            <a:r>
              <a:rPr lang="es-ES" dirty="0"/>
              <a:t> </a:t>
            </a:r>
          </a:p>
          <a:p>
            <a:pPr>
              <a:spcBef>
                <a:spcPts val="195"/>
              </a:spcBef>
              <a:tabLst>
                <a:tab pos="450215" algn="l"/>
              </a:tabLst>
            </a:pPr>
            <a:r>
              <a:rPr lang="es-ES" dirty="0"/>
              <a:t>Y por último, intentar combatir la brecha de género a través de acciones o participación en proyectos e iniciativas que promuevan la inclusión de la mujer en el sector de la construcción.</a:t>
            </a:r>
            <a:r>
              <a:rPr lang="en-IE" dirty="0"/>
              <a:t> </a:t>
            </a:r>
            <a:endParaRPr lang="en-LB" dirty="0"/>
          </a:p>
        </p:txBody>
      </p:sp>
      <p:sp>
        <p:nvSpPr>
          <p:cNvPr id="16" name="Text Placeholder 6">
            <a:extLst>
              <a:ext uri="{FF2B5EF4-FFF2-40B4-BE49-F238E27FC236}">
                <a16:creationId xmlns:a16="http://schemas.microsoft.com/office/drawing/2014/main" id="{F9B5EBB4-4D82-4CC5-1CBF-BDEF6825F965}"/>
              </a:ext>
            </a:extLst>
          </p:cNvPr>
          <p:cNvSpPr txBox="1">
            <a:spLocks/>
          </p:cNvSpPr>
          <p:nvPr/>
        </p:nvSpPr>
        <p:spPr>
          <a:xfrm>
            <a:off x="2149060" y="9743572"/>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s-ES" sz="900" i="1" dirty="0">
                <a:effectLst/>
                <a:latin typeface="Calibri" panose="020F0502020204030204" pitchFamily="34" charset="0"/>
                <a:ea typeface="Calibri" panose="020F0502020204030204" pitchFamily="34" charset="0"/>
                <a:cs typeface="Times New Roman" panose="02020603050405020304" pitchFamily="18" charset="0"/>
              </a:rPr>
              <a:t>Figura 10: Elaboración propia a partir de la información facilitada por las mujeres entrevistadas.</a:t>
            </a:r>
            <a:endParaRPr lang="en-LB" sz="9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DFCAC238-D643-A6FF-6822-07567A341C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7947" y="6702804"/>
            <a:ext cx="3703781" cy="2339230"/>
          </a:xfrm>
          <a:prstGeom prst="rect">
            <a:avLst/>
          </a:prstGeom>
        </p:spPr>
      </p:pic>
    </p:spTree>
    <p:extLst>
      <p:ext uri="{BB962C8B-B14F-4D97-AF65-F5344CB8AC3E}">
        <p14:creationId xmlns:p14="http://schemas.microsoft.com/office/powerpoint/2010/main" val="35716773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40A02A4-5AC2-8863-CC8F-297088BAACA9}"/>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64104" y="472749"/>
            <a:ext cx="6496308" cy="9245409"/>
          </a:xfrm>
        </p:spPr>
      </p:pic>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64</a:t>
            </a:fld>
            <a:endParaRPr lang="en-US" dirty="0"/>
          </a:p>
        </p:txBody>
      </p:sp>
      <p:sp>
        <p:nvSpPr>
          <p:cNvPr id="7" name="Text Placeholder 6">
            <a:extLst>
              <a:ext uri="{FF2B5EF4-FFF2-40B4-BE49-F238E27FC236}">
                <a16:creationId xmlns:a16="http://schemas.microsoft.com/office/drawing/2014/main" id="{E7F1F083-7EA0-F23C-937D-B4CDFD8ED40A}"/>
              </a:ext>
            </a:extLst>
          </p:cNvPr>
          <p:cNvSpPr>
            <a:spLocks noGrp="1"/>
          </p:cNvSpPr>
          <p:nvPr>
            <p:ph type="body" sz="quarter" idx="13"/>
          </p:nvPr>
        </p:nvSpPr>
        <p:spPr>
          <a:xfrm>
            <a:off x="293556" y="1727201"/>
            <a:ext cx="3795844" cy="698499"/>
          </a:xfrm>
        </p:spPr>
        <p:txBody>
          <a:bodyPr anchor="t">
            <a:noAutofit/>
          </a:bodyPr>
          <a:lstStyle/>
          <a:p>
            <a:pPr algn="l"/>
            <a:r>
              <a:rPr lang="es-ES" b="1" dirty="0">
                <a:solidFill>
                  <a:schemeClr val="bg1"/>
                </a:solidFill>
              </a:rPr>
              <a:t>QUIZ: ¿Estás comprometido/a con la igualdad en el sector de la construcción?</a:t>
            </a:r>
            <a:endParaRPr lang="en-GB" b="1" dirty="0">
              <a:solidFill>
                <a:schemeClr val="bg1"/>
              </a:solidFill>
            </a:endParaRPr>
          </a:p>
        </p:txBody>
      </p:sp>
      <p:sp>
        <p:nvSpPr>
          <p:cNvPr id="2" name="Text Placeholder 9">
            <a:extLst>
              <a:ext uri="{FF2B5EF4-FFF2-40B4-BE49-F238E27FC236}">
                <a16:creationId xmlns:a16="http://schemas.microsoft.com/office/drawing/2014/main" id="{2CB6D6AE-B6AC-7187-3156-884D5D92D401}"/>
              </a:ext>
            </a:extLst>
          </p:cNvPr>
          <p:cNvSpPr txBox="1">
            <a:spLocks/>
          </p:cNvSpPr>
          <p:nvPr/>
        </p:nvSpPr>
        <p:spPr>
          <a:xfrm>
            <a:off x="499771" y="4394200"/>
            <a:ext cx="3303720" cy="486184"/>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endParaRPr lang="en-LB"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6">
            <a:extLst>
              <a:ext uri="{FF2B5EF4-FFF2-40B4-BE49-F238E27FC236}">
                <a16:creationId xmlns:a16="http://schemas.microsoft.com/office/drawing/2014/main" id="{DDE147BA-4589-2F41-99A6-473686F433F7}"/>
              </a:ext>
            </a:extLst>
          </p:cNvPr>
          <p:cNvSpPr>
            <a:spLocks noGrp="1"/>
          </p:cNvSpPr>
          <p:nvPr/>
        </p:nvSpPr>
        <p:spPr>
          <a:xfrm>
            <a:off x="552450" y="2659610"/>
            <a:ext cx="3195638" cy="181248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effectLst/>
                <a:ea typeface="Calibri" panose="020F0502020204030204" pitchFamily="34" charset="0"/>
              </a:rPr>
              <a:t>¿Quiere saber si la empresa en la que trabajas apuesta por la visibilidad y la igualdad de las mujeres en su trabajo? ¿Crees que tu organización está haciendo todo lo posible por la igualdad entre hombres y mujeres en la construcción? Hemos elaborado un pequeño cuestionario en el que podrás conocer en qué nivel de compromiso se encuentra tu empresa u organización. Puedes acceder y responder a las preguntas en el siguiente enlace: </a:t>
            </a:r>
            <a:r>
              <a:rPr lang="es-ES" dirty="0">
                <a:effectLst/>
                <a:ea typeface="Calibri" panose="020F0502020204030204" pitchFamily="34" charset="0"/>
                <a:hlinkClick r:id="rId3"/>
              </a:rPr>
              <a:t>https://femalesinconstruction.eu/resources/femcon-inclusion-reach-teach-toolkit-pl/</a:t>
            </a:r>
            <a:r>
              <a:rPr lang="es-ES" dirty="0">
                <a:effectLst/>
                <a:ea typeface="Calibri" panose="020F0502020204030204" pitchFamily="34" charset="0"/>
              </a:rPr>
              <a:t> </a:t>
            </a:r>
            <a:endParaRPr lang="en-LB" dirty="0">
              <a:effectLst/>
              <a:ea typeface="Calibri" panose="020F0502020204030204" pitchFamily="34" charset="0"/>
            </a:endParaRPr>
          </a:p>
        </p:txBody>
      </p:sp>
      <p:sp>
        <p:nvSpPr>
          <p:cNvPr id="14" name="Freeform 13">
            <a:extLst>
              <a:ext uri="{FF2B5EF4-FFF2-40B4-BE49-F238E27FC236}">
                <a16:creationId xmlns:a16="http://schemas.microsoft.com/office/drawing/2014/main" id="{1EA7DA8B-72E3-84E1-2914-08934603BD2F}"/>
              </a:ext>
            </a:extLst>
          </p:cNvPr>
          <p:cNvSpPr/>
          <p:nvPr/>
        </p:nvSpPr>
        <p:spPr>
          <a:xfrm>
            <a:off x="464105" y="472749"/>
            <a:ext cx="6496308" cy="9245409"/>
          </a:xfrm>
          <a:custGeom>
            <a:avLst/>
            <a:gdLst>
              <a:gd name="connsiteX0" fmla="*/ 0 w 6496308"/>
              <a:gd name="connsiteY0" fmla="*/ 0 h 9245409"/>
              <a:gd name="connsiteX1" fmla="*/ 6496308 w 6496308"/>
              <a:gd name="connsiteY1" fmla="*/ 0 h 9245409"/>
              <a:gd name="connsiteX2" fmla="*/ 6496308 w 6496308"/>
              <a:gd name="connsiteY2" fmla="*/ 9245409 h 9245409"/>
              <a:gd name="connsiteX3" fmla="*/ 0 w 6496308"/>
              <a:gd name="connsiteY3" fmla="*/ 9245409 h 9245409"/>
              <a:gd name="connsiteX4" fmla="*/ 0 w 6496308"/>
              <a:gd name="connsiteY4" fmla="*/ 4495778 h 9245409"/>
              <a:gd name="connsiteX5" fmla="*/ 3605871 w 6496308"/>
              <a:gd name="connsiteY5" fmla="*/ 4495778 h 9245409"/>
              <a:gd name="connsiteX6" fmla="*/ 3605871 w 6496308"/>
              <a:gd name="connsiteY6" fmla="*/ 804893 h 9245409"/>
              <a:gd name="connsiteX7" fmla="*/ 0 w 6496308"/>
              <a:gd name="connsiteY7" fmla="*/ 804893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6308" h="9245409">
                <a:moveTo>
                  <a:pt x="0" y="0"/>
                </a:moveTo>
                <a:lnTo>
                  <a:pt x="6496308" y="0"/>
                </a:lnTo>
                <a:lnTo>
                  <a:pt x="6496308" y="9245409"/>
                </a:lnTo>
                <a:lnTo>
                  <a:pt x="0" y="9245409"/>
                </a:lnTo>
                <a:lnTo>
                  <a:pt x="0" y="4495778"/>
                </a:lnTo>
                <a:lnTo>
                  <a:pt x="3605871" y="4495778"/>
                </a:lnTo>
                <a:lnTo>
                  <a:pt x="3605871" y="804893"/>
                </a:lnTo>
                <a:lnTo>
                  <a:pt x="0" y="804893"/>
                </a:lnTo>
                <a:close/>
              </a:path>
            </a:pathLst>
          </a:cu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 name="Picture 7">
            <a:extLst>
              <a:ext uri="{FF2B5EF4-FFF2-40B4-BE49-F238E27FC236}">
                <a16:creationId xmlns:a16="http://schemas.microsoft.com/office/drawing/2014/main" id="{5B529814-EC15-6AFC-F782-41BC39329B8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0" y="5110469"/>
            <a:ext cx="3380185" cy="2640503"/>
          </a:xfrm>
          <a:prstGeom prst="rect">
            <a:avLst/>
          </a:prstGeom>
        </p:spPr>
      </p:pic>
      <p:pic>
        <p:nvPicPr>
          <p:cNvPr id="9" name="Immagine 3">
            <a:extLst>
              <a:ext uri="{FF2B5EF4-FFF2-40B4-BE49-F238E27FC236}">
                <a16:creationId xmlns:a16="http://schemas.microsoft.com/office/drawing/2014/main" id="{347A3B20-1567-2F0E-FE4D-6E2C6417A0D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661" y="5494589"/>
            <a:ext cx="2682933" cy="1833407"/>
          </a:xfrm>
          <a:prstGeom prst="rect">
            <a:avLst/>
          </a:prstGeom>
        </p:spPr>
      </p:pic>
      <p:grpSp>
        <p:nvGrpSpPr>
          <p:cNvPr id="11" name="Group 10">
            <a:extLst>
              <a:ext uri="{FF2B5EF4-FFF2-40B4-BE49-F238E27FC236}">
                <a16:creationId xmlns:a16="http://schemas.microsoft.com/office/drawing/2014/main" id="{26049609-AC7D-FBD8-4935-58F02A463FC4}"/>
              </a:ext>
            </a:extLst>
          </p:cNvPr>
          <p:cNvGrpSpPr/>
          <p:nvPr/>
        </p:nvGrpSpPr>
        <p:grpSpPr>
          <a:xfrm>
            <a:off x="2319751" y="6232425"/>
            <a:ext cx="895580" cy="832733"/>
            <a:chOff x="3966625" y="3269513"/>
            <a:chExt cx="895580" cy="832733"/>
          </a:xfrm>
        </p:grpSpPr>
        <p:sp>
          <p:nvSpPr>
            <p:cNvPr id="12" name="Freeform 11">
              <a:extLst>
                <a:ext uri="{FF2B5EF4-FFF2-40B4-BE49-F238E27FC236}">
                  <a16:creationId xmlns:a16="http://schemas.microsoft.com/office/drawing/2014/main" id="{3B071D3B-AFF7-5B72-C220-1833C6662281}"/>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0B412FCB-4C07-A619-49A2-2F65A7F11C8F}"/>
                </a:ext>
              </a:extLst>
            </p:cNvPr>
            <p:cNvSpPr/>
            <p:nvPr/>
          </p:nvSpPr>
          <p:spPr>
            <a:xfrm rot="585404">
              <a:off x="3980602" y="3396616"/>
              <a:ext cx="881603" cy="594778"/>
            </a:xfrm>
            <a:prstGeom prst="rect">
              <a:avLst/>
            </a:prstGeom>
          </p:spPr>
          <p:txBody>
            <a:bodyPr wrap="square">
              <a:spAutoFit/>
            </a:bodyPr>
            <a:lstStyle/>
            <a:p>
              <a:pPr marL="12700" algn="ctr">
                <a:lnSpc>
                  <a:spcPts val="1320"/>
                </a:lnSpc>
              </a:pPr>
              <a:r>
                <a:rPr lang="en-IE" sz="1300" b="1" dirty="0">
                  <a:solidFill>
                    <a:schemeClr val="bg1"/>
                  </a:solidFill>
                  <a:latin typeface="Calibri" panose="020F0502020204030204" pitchFamily="34" charset="0"/>
                  <a:cs typeface="Calibri" panose="020F0502020204030204" pitchFamily="34" charset="0"/>
                  <a:hlinkClick r:id="rId3"/>
                </a:rPr>
                <a:t>PINCHA AQUÍ PARA </a:t>
              </a:r>
              <a:r>
                <a:rPr lang="en-IE" sz="1300" b="1" u="sng" dirty="0">
                  <a:solidFill>
                    <a:schemeClr val="bg1"/>
                  </a:solidFill>
                  <a:latin typeface="Calibri" panose="020F0502020204030204" pitchFamily="34" charset="0"/>
                  <a:cs typeface="Calibri" panose="020F0502020204030204" pitchFamily="34" charset="0"/>
                  <a:hlinkClick r:id="rId3"/>
                </a:rPr>
                <a:t>VER</a:t>
              </a:r>
              <a:endParaRPr lang="en-IE" sz="1300" b="1" u="sng"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8125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4798261"/>
            <a:ext cx="641119" cy="809629"/>
          </a:xfrm>
        </p:spPr>
        <p:txBody>
          <a:bodyPr/>
          <a:lstStyle/>
          <a:p>
            <a:pPr algn="ctr"/>
            <a:r>
              <a:rPr lang="en-US" sz="3200" dirty="0"/>
              <a:t>1</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65</a:t>
            </a:fld>
            <a:endParaRPr lang="en-US" dirty="0"/>
          </a:p>
        </p:txBody>
      </p:sp>
      <p:sp>
        <p:nvSpPr>
          <p:cNvPr id="13" name="Text Placeholder 12">
            <a:extLst>
              <a:ext uri="{FF2B5EF4-FFF2-40B4-BE49-F238E27FC236}">
                <a16:creationId xmlns:a16="http://schemas.microsoft.com/office/drawing/2014/main" id="{CA631473-A371-1341-BB0A-4FA525B5ACD7}"/>
              </a:ext>
            </a:extLst>
          </p:cNvPr>
          <p:cNvSpPr>
            <a:spLocks noGrp="1"/>
          </p:cNvSpPr>
          <p:nvPr>
            <p:ph type="body" sz="quarter" idx="50"/>
          </p:nvPr>
        </p:nvSpPr>
        <p:spPr>
          <a:xfrm>
            <a:off x="4461243" y="544521"/>
            <a:ext cx="2545613" cy="339415"/>
          </a:xfrm>
        </p:spPr>
        <p:txBody>
          <a:bodyPr/>
          <a:lstStyle/>
          <a:p>
            <a:r>
              <a:rPr lang="en-US" sz="2200" b="1" dirty="0">
                <a:solidFill>
                  <a:srgbClr val="EF8D5B"/>
                </a:solidFill>
                <a:cs typeface="Poppins SemiBold" pitchFamily="2" charset="77"/>
              </a:rPr>
              <a:t>4.2 </a:t>
            </a:r>
            <a:r>
              <a:rPr lang="es-ES" sz="2200" b="1" dirty="0">
                <a:solidFill>
                  <a:srgbClr val="EF8D5B"/>
                </a:solidFill>
                <a:cs typeface="Poppins SemiBold" pitchFamily="2" charset="77"/>
              </a:rPr>
              <a:t>Aspectos que inspiran. ¿Qué es lo próximo para las mujeres jóvenes?</a:t>
            </a:r>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5166124"/>
            <a:ext cx="2360518" cy="3479075"/>
          </a:xfrm>
        </p:spPr>
        <p:txBody>
          <a:bodyPr anchor="t">
            <a:normAutofit/>
          </a:bodyPr>
          <a:lstStyle/>
          <a:p>
            <a:pPr>
              <a:spcBef>
                <a:spcPts val="0"/>
              </a:spcBef>
            </a:pPr>
            <a:r>
              <a:rPr lang="en-US" sz="1100" b="1" dirty="0">
                <a:solidFill>
                  <a:srgbClr val="EF8D5B"/>
                </a:solidFill>
              </a:rPr>
              <a:t>No </a:t>
            </a:r>
            <a:r>
              <a:rPr lang="en-US" sz="1100" b="1" dirty="0" err="1">
                <a:solidFill>
                  <a:srgbClr val="EF8D5B"/>
                </a:solidFill>
              </a:rPr>
              <a:t>están</a:t>
            </a:r>
            <a:r>
              <a:rPr lang="en-US" sz="1100" b="1" dirty="0">
                <a:solidFill>
                  <a:srgbClr val="EF8D5B"/>
                </a:solidFill>
              </a:rPr>
              <a:t> </a:t>
            </a:r>
            <a:r>
              <a:rPr lang="en-US" sz="1100" b="1" dirty="0" err="1">
                <a:solidFill>
                  <a:srgbClr val="EF8D5B"/>
                </a:solidFill>
              </a:rPr>
              <a:t>solas</a:t>
            </a:r>
            <a:r>
              <a:rPr lang="en-US" sz="1100" b="1" dirty="0">
                <a:solidFill>
                  <a:srgbClr val="EF8D5B"/>
                </a:solidFill>
              </a:rPr>
              <a:t>.</a:t>
            </a:r>
          </a:p>
          <a:p>
            <a:pPr>
              <a:spcBef>
                <a:spcPts val="0"/>
              </a:spcBef>
            </a:pPr>
            <a:endParaRPr lang="en-US" sz="1100" b="1" dirty="0">
              <a:solidFill>
                <a:srgbClr val="EF8D5B"/>
              </a:solidFill>
            </a:endParaRPr>
          </a:p>
          <a:p>
            <a:pPr>
              <a:spcBef>
                <a:spcPts val="0"/>
              </a:spcBef>
            </a:pPr>
            <a:r>
              <a:rPr lang="es-ES" sz="1100" dirty="0"/>
              <a:t>Aunque en Europa el porcentaje de mujeres que trabajan en el sector de la construcción es del 9%, cada vez hay más mujeres en puestos directivos, como ingenieras o jefas de obra... Además, en los últimos años han aumentado las iniciativas para aumentar la presencia y visibilidad de las mujeres.</a:t>
            </a:r>
          </a:p>
          <a:p>
            <a:pPr>
              <a:spcBef>
                <a:spcPts val="0"/>
              </a:spcBef>
            </a:pPr>
            <a:r>
              <a:rPr lang="es-ES" sz="1100" dirty="0"/>
              <a:t> </a:t>
            </a:r>
          </a:p>
          <a:p>
            <a:pPr>
              <a:spcBef>
                <a:spcPts val="0"/>
              </a:spcBef>
            </a:pPr>
            <a:r>
              <a:rPr lang="es-ES" sz="1100" dirty="0"/>
              <a:t>El sector de la construcción sigue estando muy dominado por los hombres, pero eso no significa que las mujeres que trabajan en él deban sentirse solas o aisladas.</a:t>
            </a:r>
            <a:endParaRPr lang="en-US" sz="1100" dirty="0"/>
          </a:p>
        </p:txBody>
      </p:sp>
      <p:sp>
        <p:nvSpPr>
          <p:cNvPr id="3" name="Text Placeholder 2">
            <a:extLst>
              <a:ext uri="{FF2B5EF4-FFF2-40B4-BE49-F238E27FC236}">
                <a16:creationId xmlns:a16="http://schemas.microsoft.com/office/drawing/2014/main" id="{20A0DFA4-AA39-C2EB-57CB-5E075F4EECF1}"/>
              </a:ext>
            </a:extLst>
          </p:cNvPr>
          <p:cNvSpPr>
            <a:spLocks noGrp="1"/>
          </p:cNvSpPr>
          <p:nvPr>
            <p:ph type="body" sz="quarter" idx="58"/>
          </p:nvPr>
        </p:nvSpPr>
        <p:spPr>
          <a:xfrm>
            <a:off x="4432827" y="2046614"/>
            <a:ext cx="2389093" cy="993051"/>
          </a:xfrm>
        </p:spPr>
        <p:txBody>
          <a:bodyPr/>
          <a:lstStyle/>
          <a:p>
            <a:pPr>
              <a:spcBef>
                <a:spcPts val="0"/>
              </a:spcBef>
            </a:pPr>
            <a:r>
              <a:rPr lang="es-ES" sz="1100" dirty="0"/>
              <a:t>La construcción tiene mucho que ofrecer a las jóvenes que se plantean una carrera en el sector. La industria de la construcción es un sector en constante evolución. </a:t>
            </a:r>
          </a:p>
          <a:p>
            <a:pPr>
              <a:spcBef>
                <a:spcPts val="0"/>
              </a:spcBef>
            </a:pPr>
            <a:r>
              <a:rPr lang="es-ES" sz="1100" dirty="0"/>
              <a:t> </a:t>
            </a:r>
          </a:p>
          <a:p>
            <a:pPr>
              <a:spcBef>
                <a:spcPts val="0"/>
              </a:spcBef>
            </a:pPr>
            <a:r>
              <a:rPr lang="es-ES" sz="1100" dirty="0"/>
              <a:t>Las mujeres más influyentes del sector en Europa han ofrecido sus opiniones, consejos y recomendaciones tanto a las jóvenes como a las mujeres que ya trabajan en el sector, para motivarlas a seguir creciendo o a entrar en la industria.</a:t>
            </a:r>
          </a:p>
          <a:p>
            <a:pPr>
              <a:spcBef>
                <a:spcPts val="0"/>
              </a:spcBef>
            </a:pPr>
            <a:r>
              <a:rPr lang="es-ES" sz="1100" dirty="0"/>
              <a:t> </a:t>
            </a:r>
          </a:p>
          <a:p>
            <a:pPr>
              <a:spcBef>
                <a:spcPts val="0"/>
              </a:spcBef>
            </a:pPr>
            <a:r>
              <a:rPr lang="es-ES" sz="1100" dirty="0"/>
              <a:t>Hemos recopilado algunos de estos puntos destacados.</a:t>
            </a:r>
            <a:endParaRPr lang="en-GB" sz="1100" dirty="0"/>
          </a:p>
        </p:txBody>
      </p:sp>
      <p:sp>
        <p:nvSpPr>
          <p:cNvPr id="4" name="Freeform 3">
            <a:extLst>
              <a:ext uri="{FF2B5EF4-FFF2-40B4-BE49-F238E27FC236}">
                <a16:creationId xmlns:a16="http://schemas.microsoft.com/office/drawing/2014/main" id="{B119E4B8-D04C-E2DC-BB3C-D6C1E00ADCAE}"/>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31983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941910"/>
            <a:ext cx="641119" cy="809629"/>
          </a:xfrm>
        </p:spPr>
        <p:txBody>
          <a:bodyPr/>
          <a:lstStyle/>
          <a:p>
            <a:pPr algn="ctr"/>
            <a:r>
              <a:rPr lang="en-US" sz="3200" dirty="0"/>
              <a:t>2</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b="-36"/>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66</a:t>
            </a:fld>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1309773"/>
            <a:ext cx="2471026" cy="3479075"/>
          </a:xfrm>
        </p:spPr>
        <p:txBody>
          <a:bodyPr anchor="t">
            <a:noAutofit/>
          </a:bodyPr>
          <a:lstStyle/>
          <a:p>
            <a:pPr>
              <a:spcBef>
                <a:spcPts val="0"/>
              </a:spcBef>
            </a:pPr>
            <a:r>
              <a:rPr lang="es-ES" sz="1100" b="1" dirty="0">
                <a:solidFill>
                  <a:srgbClr val="EF8D5B"/>
                </a:solidFill>
              </a:rPr>
              <a:t>Hay sitio y trabajo para todas.</a:t>
            </a:r>
          </a:p>
          <a:p>
            <a:pPr>
              <a:spcBef>
                <a:spcPts val="0"/>
              </a:spcBef>
            </a:pPr>
            <a:endParaRPr lang="en-US" sz="1100" b="1" dirty="0">
              <a:solidFill>
                <a:srgbClr val="EF8D5B"/>
              </a:solidFill>
            </a:endParaRPr>
          </a:p>
          <a:p>
            <a:pPr>
              <a:spcBef>
                <a:spcPts val="0"/>
              </a:spcBef>
            </a:pPr>
            <a:r>
              <a:rPr lang="es-ES" sz="1100" dirty="0"/>
              <a:t>El sector de la construcción es uno de los que más crece, aunque haya sufrido las consecuencias de la crisis de COVID-19 o de la guerra de Ucrania.</a:t>
            </a:r>
          </a:p>
          <a:p>
            <a:pPr>
              <a:spcBef>
                <a:spcPts val="0"/>
              </a:spcBef>
            </a:pPr>
            <a:r>
              <a:rPr lang="es-ES" sz="1100" dirty="0"/>
              <a:t> </a:t>
            </a:r>
          </a:p>
          <a:p>
            <a:pPr>
              <a:spcBef>
                <a:spcPts val="0"/>
              </a:spcBef>
            </a:pPr>
            <a:r>
              <a:rPr lang="es-ES" sz="1100" dirty="0"/>
              <a:t>Aun así, los expertos recuerdan a las mujeres que estén pensando en hacer carrera en este sector que la construcción es un sector en continua expansión y que necesitará urgentemente mano de obra en los próximos 10 años. Por tanto, hay y habrá muchas ofertas de empleo tanto en oficios tradicionales como, sobre todo, en profesiones relacionadas con la digitalización y las nuevas energías renovables.</a:t>
            </a:r>
          </a:p>
          <a:p>
            <a:pPr>
              <a:spcBef>
                <a:spcPts val="0"/>
              </a:spcBef>
            </a:pPr>
            <a:r>
              <a:rPr lang="es-ES" sz="1100" dirty="0"/>
              <a:t> </a:t>
            </a:r>
          </a:p>
          <a:p>
            <a:pPr>
              <a:spcBef>
                <a:spcPts val="0"/>
              </a:spcBef>
            </a:pPr>
            <a:r>
              <a:rPr lang="es-ES" sz="1100" dirty="0"/>
              <a:t>Las mujeres deben aprovechar estas oportunidades y saber sacarles el máximo partido, como aconseja </a:t>
            </a:r>
            <a:r>
              <a:rPr lang="es-ES" sz="1100" i="1" dirty="0" err="1">
                <a:solidFill>
                  <a:srgbClr val="EF8D5B"/>
                </a:solidFill>
              </a:rPr>
              <a:t>Natalija</a:t>
            </a:r>
            <a:r>
              <a:rPr lang="es-ES" sz="1100" i="1" dirty="0">
                <a:solidFill>
                  <a:srgbClr val="EF8D5B"/>
                </a:solidFill>
              </a:rPr>
              <a:t> </a:t>
            </a:r>
            <a:r>
              <a:rPr lang="es-ES" sz="1100" i="1" dirty="0" err="1">
                <a:solidFill>
                  <a:srgbClr val="EF8D5B"/>
                </a:solidFill>
              </a:rPr>
              <a:t>Plascevic</a:t>
            </a:r>
            <a:r>
              <a:rPr lang="es-ES" sz="1100" i="1" dirty="0">
                <a:solidFill>
                  <a:srgbClr val="EF8D5B"/>
                </a:solidFill>
              </a:rPr>
              <a:t>, Directora de la Empresa de Instalaciones Mecánicas en Alemania</a:t>
            </a:r>
            <a:r>
              <a:rPr lang="es-ES" sz="1100" dirty="0"/>
              <a:t>, a las jóvenes para convertir la crisis y la falta de mano de obra cualificada en una ventaja.</a:t>
            </a:r>
            <a:endParaRPr lang="en-US" sz="1100" dirty="0"/>
          </a:p>
        </p:txBody>
      </p:sp>
      <p:sp>
        <p:nvSpPr>
          <p:cNvPr id="10" name="Text Placeholder 4">
            <a:extLst>
              <a:ext uri="{FF2B5EF4-FFF2-40B4-BE49-F238E27FC236}">
                <a16:creationId xmlns:a16="http://schemas.microsoft.com/office/drawing/2014/main" id="{175922BE-CDE6-6013-4EED-2CF3C061BC6C}"/>
              </a:ext>
            </a:extLst>
          </p:cNvPr>
          <p:cNvSpPr>
            <a:spLocks noGrp="1"/>
          </p:cNvSpPr>
          <p:nvPr/>
        </p:nvSpPr>
        <p:spPr>
          <a:xfrm>
            <a:off x="4143909" y="7679793"/>
            <a:ext cx="2912529" cy="88952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"Las jóvenes deben estudiar la demanda, formarse e ir a por todas".</a:t>
            </a:r>
            <a:endParaRPr lang="en-US" baseline="30000" dirty="0"/>
          </a:p>
        </p:txBody>
      </p:sp>
      <p:grpSp>
        <p:nvGrpSpPr>
          <p:cNvPr id="11" name="Group 10">
            <a:extLst>
              <a:ext uri="{FF2B5EF4-FFF2-40B4-BE49-F238E27FC236}">
                <a16:creationId xmlns:a16="http://schemas.microsoft.com/office/drawing/2014/main" id="{13E41ACB-A5B8-0E83-EB4A-F40487B48D85}"/>
              </a:ext>
            </a:extLst>
          </p:cNvPr>
          <p:cNvGrpSpPr/>
          <p:nvPr/>
        </p:nvGrpSpPr>
        <p:grpSpPr>
          <a:xfrm>
            <a:off x="4786207" y="6282962"/>
            <a:ext cx="1487826" cy="1083162"/>
            <a:chOff x="3400450" y="986392"/>
            <a:chExt cx="1487826" cy="1083162"/>
          </a:xfrm>
        </p:grpSpPr>
        <p:sp>
          <p:nvSpPr>
            <p:cNvPr id="12" name="Freeform 11">
              <a:extLst>
                <a:ext uri="{FF2B5EF4-FFF2-40B4-BE49-F238E27FC236}">
                  <a16:creationId xmlns:a16="http://schemas.microsoft.com/office/drawing/2014/main" id="{F4CC692E-DFF8-2752-1F01-95511BB67CC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5" name="Freeform 14">
              <a:extLst>
                <a:ext uri="{FF2B5EF4-FFF2-40B4-BE49-F238E27FC236}">
                  <a16:creationId xmlns:a16="http://schemas.microsoft.com/office/drawing/2014/main" id="{B1381CBA-BCB2-30F4-D0F1-1A0FB0CC9F5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8" name="Freeform 17">
            <a:extLst>
              <a:ext uri="{FF2B5EF4-FFF2-40B4-BE49-F238E27FC236}">
                <a16:creationId xmlns:a16="http://schemas.microsoft.com/office/drawing/2014/main" id="{82D2FFC1-AC88-5520-1393-267F787D9BB8}"/>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43221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713309"/>
            <a:ext cx="641119" cy="809629"/>
          </a:xfrm>
        </p:spPr>
        <p:txBody>
          <a:bodyPr/>
          <a:lstStyle/>
          <a:p>
            <a:pPr algn="ctr"/>
            <a:r>
              <a:rPr lang="en-US" sz="3200" dirty="0"/>
              <a:t>3</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b="-382"/>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67</a:t>
            </a:fld>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1081172"/>
            <a:ext cx="2360518" cy="3479075"/>
          </a:xfrm>
        </p:spPr>
        <p:txBody>
          <a:bodyPr anchor="t">
            <a:noAutofit/>
          </a:bodyPr>
          <a:lstStyle/>
          <a:p>
            <a:pPr>
              <a:spcBef>
                <a:spcPts val="0"/>
              </a:spcBef>
            </a:pPr>
            <a:r>
              <a:rPr lang="en-US" sz="1100" b="1" dirty="0">
                <a:solidFill>
                  <a:srgbClr val="EF8D5B"/>
                </a:solidFill>
              </a:rPr>
              <a:t>No </a:t>
            </a:r>
            <a:r>
              <a:rPr lang="en-US" sz="1100" b="1" dirty="0" err="1">
                <a:solidFill>
                  <a:srgbClr val="EF8D5B"/>
                </a:solidFill>
              </a:rPr>
              <a:t>os</a:t>
            </a:r>
            <a:r>
              <a:rPr lang="en-US" sz="1100" b="1" dirty="0">
                <a:solidFill>
                  <a:srgbClr val="EF8D5B"/>
                </a:solidFill>
              </a:rPr>
              <a:t> </a:t>
            </a:r>
            <a:r>
              <a:rPr lang="en-US" sz="1100" b="1" dirty="0" err="1">
                <a:solidFill>
                  <a:srgbClr val="EF8D5B"/>
                </a:solidFill>
              </a:rPr>
              <a:t>pongáis</a:t>
            </a:r>
            <a:r>
              <a:rPr lang="en-US" sz="1100" b="1" dirty="0">
                <a:solidFill>
                  <a:srgbClr val="EF8D5B"/>
                </a:solidFill>
              </a:rPr>
              <a:t> </a:t>
            </a:r>
            <a:r>
              <a:rPr lang="en-US" sz="1100" b="1" dirty="0" err="1">
                <a:solidFill>
                  <a:srgbClr val="EF8D5B"/>
                </a:solidFill>
              </a:rPr>
              <a:t>límites</a:t>
            </a:r>
            <a:r>
              <a:rPr lang="en-US" sz="1100" b="1" dirty="0">
                <a:solidFill>
                  <a:srgbClr val="EF8D5B"/>
                </a:solidFill>
              </a:rPr>
              <a:t>.</a:t>
            </a:r>
          </a:p>
          <a:p>
            <a:pPr>
              <a:spcBef>
                <a:spcPts val="0"/>
              </a:spcBef>
            </a:pPr>
            <a:endParaRPr lang="en-US" sz="1100" b="1" dirty="0">
              <a:solidFill>
                <a:srgbClr val="EF8D5B"/>
              </a:solidFill>
            </a:endParaRPr>
          </a:p>
          <a:p>
            <a:pPr>
              <a:spcBef>
                <a:spcPts val="0"/>
              </a:spcBef>
            </a:pPr>
            <a:r>
              <a:rPr lang="es-ES" sz="1100" dirty="0">
                <a:effectLst/>
                <a:ea typeface="Calibri" panose="020F0502020204030204" pitchFamily="34" charset="0"/>
              </a:rPr>
              <a:t>El sector de la construcción es un sector muy masculinizado y tradicionalmente relacionado con el trabajo de fuerza, pero hoy en día el sector está evolucionando como hemos visto hacia la digitalización o las energías renovables.</a:t>
            </a:r>
          </a:p>
          <a:p>
            <a:pPr>
              <a:spcBef>
                <a:spcPts val="0"/>
              </a:spcBef>
            </a:pPr>
            <a:r>
              <a:rPr lang="es-ES" sz="1100" dirty="0">
                <a:effectLst/>
                <a:ea typeface="Calibri" panose="020F0502020204030204" pitchFamily="34" charset="0"/>
              </a:rPr>
              <a:t> </a:t>
            </a:r>
          </a:p>
          <a:p>
            <a:pPr>
              <a:spcBef>
                <a:spcPts val="0"/>
              </a:spcBef>
            </a:pPr>
            <a:r>
              <a:rPr lang="es-ES" sz="1100" dirty="0">
                <a:effectLst/>
                <a:ea typeface="Calibri" panose="020F0502020204030204" pitchFamily="34" charset="0"/>
              </a:rPr>
              <a:t>Además, aunque la presencia de mujeres es todavía escasa, podemos encontrar mujeres en diferentes áreas del sector, desde el trabajo "de campo" hasta puestos directivos. Estas son las características que destacan las mujeres del sector para animar a las jóvenes a entrar en el sector de la construcción. El sector en sí no pone límites a las mujeres a la hora de trabajar en él, son los estereotipos predeterminados, así como la imagen tradicional del sector los que nos ponen límites a nosotras mismas. Límites que no deberíamos ponernos nosotras mismas.</a:t>
            </a:r>
            <a:r>
              <a:rPr lang="en-GB" sz="1100" i="1" dirty="0">
                <a:effectLst/>
                <a:ea typeface="Calibri" panose="020F0502020204030204" pitchFamily="34" charset="0"/>
              </a:rPr>
              <a:t> </a:t>
            </a:r>
            <a:endParaRPr lang="en-LB" sz="1100" dirty="0">
              <a:effectLst/>
              <a:ea typeface="Calibri" panose="020F0502020204030204" pitchFamily="34" charset="0"/>
            </a:endParaRPr>
          </a:p>
        </p:txBody>
      </p:sp>
      <p:sp>
        <p:nvSpPr>
          <p:cNvPr id="10" name="Text Placeholder 4">
            <a:extLst>
              <a:ext uri="{FF2B5EF4-FFF2-40B4-BE49-F238E27FC236}">
                <a16:creationId xmlns:a16="http://schemas.microsoft.com/office/drawing/2014/main" id="{175922BE-CDE6-6013-4EED-2CF3C061BC6C}"/>
              </a:ext>
            </a:extLst>
          </p:cNvPr>
          <p:cNvSpPr>
            <a:spLocks noGrp="1"/>
          </p:cNvSpPr>
          <p:nvPr/>
        </p:nvSpPr>
        <p:spPr>
          <a:xfrm>
            <a:off x="4239606" y="7112231"/>
            <a:ext cx="2912529" cy="88952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"Cuando te apasiona desempeñar un papel en la construcción o en la transformación del sector, es muy fácil encontrar aquí un hogar. Hay sitio para todos los que trabajan en el sector de la construcción".</a:t>
            </a:r>
            <a:endParaRPr lang="en-US" baseline="30000" dirty="0"/>
          </a:p>
        </p:txBody>
      </p:sp>
      <p:grpSp>
        <p:nvGrpSpPr>
          <p:cNvPr id="11" name="Group 10">
            <a:extLst>
              <a:ext uri="{FF2B5EF4-FFF2-40B4-BE49-F238E27FC236}">
                <a16:creationId xmlns:a16="http://schemas.microsoft.com/office/drawing/2014/main" id="{13E41ACB-A5B8-0E83-EB4A-F40487B48D85}"/>
              </a:ext>
            </a:extLst>
          </p:cNvPr>
          <p:cNvGrpSpPr/>
          <p:nvPr/>
        </p:nvGrpSpPr>
        <p:grpSpPr>
          <a:xfrm>
            <a:off x="4786207" y="5715400"/>
            <a:ext cx="1487826" cy="1083162"/>
            <a:chOff x="3400450" y="986392"/>
            <a:chExt cx="1487826" cy="1083162"/>
          </a:xfrm>
        </p:grpSpPr>
        <p:sp>
          <p:nvSpPr>
            <p:cNvPr id="12" name="Freeform 11">
              <a:extLst>
                <a:ext uri="{FF2B5EF4-FFF2-40B4-BE49-F238E27FC236}">
                  <a16:creationId xmlns:a16="http://schemas.microsoft.com/office/drawing/2014/main" id="{F4CC692E-DFF8-2752-1F01-95511BB67CC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5" name="Freeform 14">
              <a:extLst>
                <a:ext uri="{FF2B5EF4-FFF2-40B4-BE49-F238E27FC236}">
                  <a16:creationId xmlns:a16="http://schemas.microsoft.com/office/drawing/2014/main" id="{B1381CBA-BCB2-30F4-D0F1-1A0FB0CC9F5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2" name="Text Placeholder 6">
            <a:extLst>
              <a:ext uri="{FF2B5EF4-FFF2-40B4-BE49-F238E27FC236}">
                <a16:creationId xmlns:a16="http://schemas.microsoft.com/office/drawing/2014/main" id="{39163D36-0CD9-0660-3111-409559B1E8E9}"/>
              </a:ext>
            </a:extLst>
          </p:cNvPr>
          <p:cNvSpPr txBox="1">
            <a:spLocks/>
          </p:cNvSpPr>
          <p:nvPr/>
        </p:nvSpPr>
        <p:spPr>
          <a:xfrm>
            <a:off x="4143909" y="9385342"/>
            <a:ext cx="3195637"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R="243840" algn="ctr">
              <a:lnSpc>
                <a:spcPct val="115000"/>
              </a:lnSpc>
              <a:spcBef>
                <a:spcPts val="195"/>
              </a:spcBef>
              <a:spcAft>
                <a:spcPts val="0"/>
              </a:spcAft>
              <a:tabLst>
                <a:tab pos="450215" algn="l"/>
              </a:tabLst>
            </a:pPr>
            <a:r>
              <a:rPr lang="es-ES" sz="900" b="1" i="1" dirty="0">
                <a:solidFill>
                  <a:srgbClr val="EF8D5B"/>
                </a:solidFill>
                <a:cs typeface="Times New Roman" panose="02020603050405020304" pitchFamily="18" charset="0"/>
              </a:rPr>
              <a:t>Sarah Jane Pisciotti, Directora de Innovación y Diseño de John Sisk &amp; Son</a:t>
            </a:r>
            <a:endParaRPr lang="en-GB" sz="900" b="1" i="1" dirty="0">
              <a:solidFill>
                <a:srgbClr val="EF8D5B"/>
              </a:solidFill>
              <a:cs typeface="Times New Roman" panose="02020603050405020304" pitchFamily="18" charset="0"/>
            </a:endParaRPr>
          </a:p>
        </p:txBody>
      </p:sp>
      <p:sp>
        <p:nvSpPr>
          <p:cNvPr id="4" name="Freeform 3">
            <a:extLst>
              <a:ext uri="{FF2B5EF4-FFF2-40B4-BE49-F238E27FC236}">
                <a16:creationId xmlns:a16="http://schemas.microsoft.com/office/drawing/2014/main" id="{622D44BA-0E4C-E5CA-3808-A6D30F56D222}"/>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690582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198955"/>
            <a:ext cx="641119" cy="809629"/>
          </a:xfrm>
        </p:spPr>
        <p:txBody>
          <a:bodyPr/>
          <a:lstStyle/>
          <a:p>
            <a:pPr algn="ctr"/>
            <a:r>
              <a:rPr lang="en-US" sz="3200" dirty="0"/>
              <a:t>4</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68</a:t>
            </a:fld>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530722"/>
            <a:ext cx="2360518" cy="3479075"/>
          </a:xfrm>
        </p:spPr>
        <p:txBody>
          <a:bodyPr anchor="t">
            <a:noAutofit/>
          </a:bodyPr>
          <a:lstStyle/>
          <a:p>
            <a:pPr>
              <a:spcBef>
                <a:spcPts val="0"/>
              </a:spcBef>
            </a:pPr>
            <a:r>
              <a:rPr lang="en-US" sz="1100" b="1" dirty="0">
                <a:solidFill>
                  <a:srgbClr val="EF8D5B"/>
                </a:solidFill>
              </a:rPr>
              <a:t>El </a:t>
            </a:r>
            <a:r>
              <a:rPr lang="en-US" sz="1100" b="1" dirty="0" err="1">
                <a:solidFill>
                  <a:srgbClr val="EF8D5B"/>
                </a:solidFill>
              </a:rPr>
              <a:t>conocimiento</a:t>
            </a:r>
            <a:r>
              <a:rPr lang="en-US" sz="1100" b="1" dirty="0">
                <a:solidFill>
                  <a:srgbClr val="EF8D5B"/>
                </a:solidFill>
              </a:rPr>
              <a:t> es </a:t>
            </a:r>
            <a:r>
              <a:rPr lang="en-US" sz="1100" b="1" dirty="0" err="1">
                <a:solidFill>
                  <a:srgbClr val="EF8D5B"/>
                </a:solidFill>
              </a:rPr>
              <a:t>poder</a:t>
            </a:r>
            <a:endParaRPr lang="en-US" sz="1100" b="1" dirty="0">
              <a:solidFill>
                <a:srgbClr val="EF8D5B"/>
              </a:solidFill>
            </a:endParaRPr>
          </a:p>
          <a:p>
            <a:pPr>
              <a:spcBef>
                <a:spcPts val="0"/>
              </a:spcBef>
            </a:pPr>
            <a:endParaRPr lang="en-US" sz="1100" b="1" dirty="0">
              <a:solidFill>
                <a:srgbClr val="EF8D5B"/>
              </a:solidFill>
            </a:endParaRPr>
          </a:p>
          <a:p>
            <a:pPr>
              <a:spcBef>
                <a:spcPts val="0"/>
              </a:spcBef>
            </a:pPr>
            <a:r>
              <a:rPr lang="es-ES" sz="1100" dirty="0">
                <a:effectLst/>
                <a:ea typeface="Calibri" panose="020F0502020204030204" pitchFamily="34" charset="0"/>
              </a:rPr>
              <a:t>La falta de trabajadores y trabajadoras para los próximos años va unida a la falta de personas formadas y cualificadas. Esto es algo que todas las mujeres nos han recalcado. La importancia de la formación para el acceso y la promoción en el sector de la construcción.</a:t>
            </a:r>
          </a:p>
          <a:p>
            <a:pPr>
              <a:spcBef>
                <a:spcPts val="0"/>
              </a:spcBef>
            </a:pPr>
            <a:r>
              <a:rPr lang="es-ES" sz="1100" dirty="0">
                <a:effectLst/>
                <a:ea typeface="Calibri" panose="020F0502020204030204" pitchFamily="34" charset="0"/>
              </a:rPr>
              <a:t> </a:t>
            </a:r>
          </a:p>
          <a:p>
            <a:pPr>
              <a:spcBef>
                <a:spcPts val="0"/>
              </a:spcBef>
            </a:pPr>
            <a:r>
              <a:rPr lang="es-ES" sz="1100" dirty="0">
                <a:effectLst/>
                <a:ea typeface="Calibri" panose="020F0502020204030204" pitchFamily="34" charset="0"/>
              </a:rPr>
              <a:t>La falta de trabajadores y trabajadoras se prevé en todos los niveles de educación y formación. Por ello, </a:t>
            </a:r>
            <a:r>
              <a:rPr lang="es-ES" sz="1100" i="1" dirty="0">
                <a:solidFill>
                  <a:srgbClr val="EF8D5B"/>
                </a:solidFill>
                <a:effectLst/>
                <a:ea typeface="Calibri" panose="020F0502020204030204" pitchFamily="34" charset="0"/>
              </a:rPr>
              <a:t>Kamila Slega, Jefa del Equipo de Ingenieros Contratistas de P.U.I. EKO-INWEST de Polonia</a:t>
            </a:r>
            <a:r>
              <a:rPr lang="es-ES" sz="1100" dirty="0">
                <a:effectLst/>
                <a:ea typeface="Calibri" panose="020F0502020204030204" pitchFamily="34" charset="0"/>
              </a:rPr>
              <a:t>, subraya e informa a las jóvenes de que </a:t>
            </a:r>
            <a:r>
              <a:rPr lang="en-GB" sz="1100" b="1" i="1" dirty="0">
                <a:effectLst/>
                <a:ea typeface="Calibri" panose="020F0502020204030204" pitchFamily="34" charset="0"/>
              </a:rPr>
              <a:t>: </a:t>
            </a:r>
            <a:endParaRPr lang="en-LB" sz="1100" dirty="0">
              <a:effectLst/>
              <a:ea typeface="Calibri" panose="020F0502020204030204" pitchFamily="34" charset="0"/>
            </a:endParaRPr>
          </a:p>
        </p:txBody>
      </p:sp>
      <p:sp>
        <p:nvSpPr>
          <p:cNvPr id="10" name="Text Placeholder 4">
            <a:extLst>
              <a:ext uri="{FF2B5EF4-FFF2-40B4-BE49-F238E27FC236}">
                <a16:creationId xmlns:a16="http://schemas.microsoft.com/office/drawing/2014/main" id="{175922BE-CDE6-6013-4EED-2CF3C061BC6C}"/>
              </a:ext>
            </a:extLst>
          </p:cNvPr>
          <p:cNvSpPr>
            <a:spLocks noGrp="1"/>
          </p:cNvSpPr>
          <p:nvPr/>
        </p:nvSpPr>
        <p:spPr>
          <a:xfrm>
            <a:off x="4186441" y="5274117"/>
            <a:ext cx="2912529" cy="88952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"El sector de la construcción necesita trabajadores de todos los niveles. Las empresas buscan empleados con experiencia".</a:t>
            </a:r>
            <a:endParaRPr lang="en-US" baseline="30000" dirty="0"/>
          </a:p>
        </p:txBody>
      </p:sp>
      <p:grpSp>
        <p:nvGrpSpPr>
          <p:cNvPr id="11" name="Group 10">
            <a:extLst>
              <a:ext uri="{FF2B5EF4-FFF2-40B4-BE49-F238E27FC236}">
                <a16:creationId xmlns:a16="http://schemas.microsoft.com/office/drawing/2014/main" id="{13E41ACB-A5B8-0E83-EB4A-F40487B48D85}"/>
              </a:ext>
            </a:extLst>
          </p:cNvPr>
          <p:cNvGrpSpPr/>
          <p:nvPr/>
        </p:nvGrpSpPr>
        <p:grpSpPr>
          <a:xfrm>
            <a:off x="4860638" y="3951715"/>
            <a:ext cx="1487826" cy="1083162"/>
            <a:chOff x="3400450" y="986392"/>
            <a:chExt cx="1487826" cy="1083162"/>
          </a:xfrm>
        </p:grpSpPr>
        <p:sp>
          <p:nvSpPr>
            <p:cNvPr id="12" name="Freeform 11">
              <a:extLst>
                <a:ext uri="{FF2B5EF4-FFF2-40B4-BE49-F238E27FC236}">
                  <a16:creationId xmlns:a16="http://schemas.microsoft.com/office/drawing/2014/main" id="{F4CC692E-DFF8-2752-1F01-95511BB67CC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5" name="Freeform 14">
              <a:extLst>
                <a:ext uri="{FF2B5EF4-FFF2-40B4-BE49-F238E27FC236}">
                  <a16:creationId xmlns:a16="http://schemas.microsoft.com/office/drawing/2014/main" id="{B1381CBA-BCB2-30F4-D0F1-1A0FB0CC9F5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5" name="Text Placeholder 13">
            <a:extLst>
              <a:ext uri="{FF2B5EF4-FFF2-40B4-BE49-F238E27FC236}">
                <a16:creationId xmlns:a16="http://schemas.microsoft.com/office/drawing/2014/main" id="{9B58F462-2245-3119-DD01-9BC9DDEA1839}"/>
              </a:ext>
            </a:extLst>
          </p:cNvPr>
          <p:cNvSpPr txBox="1">
            <a:spLocks/>
          </p:cNvSpPr>
          <p:nvPr/>
        </p:nvSpPr>
        <p:spPr>
          <a:xfrm>
            <a:off x="4496955" y="6793479"/>
            <a:ext cx="2360518" cy="2017986"/>
          </a:xfrm>
          <a:prstGeom prst="rect">
            <a:avLst/>
          </a:prstGeom>
        </p:spPr>
        <p:txBody>
          <a:bodyPr anchor="t">
            <a:noAutofit/>
          </a:bodyPr>
          <a:lstStyle>
            <a:lvl1pPr marL="0" indent="0" algn="just" defTabSz="2072941" rtl="0" eaLnBrk="1" latinLnBrk="0" hangingPunct="1">
              <a:lnSpc>
                <a:spcPct val="100000"/>
              </a:lnSpc>
              <a:spcBef>
                <a:spcPts val="2267"/>
              </a:spcBef>
              <a:buFont typeface="Arial" panose="020B0604020202020204" pitchFamily="34" charset="0"/>
              <a:buNone/>
              <a:defRPr lang="en-US" sz="1200" b="0" i="0" kern="1200" smtClean="0">
                <a:solidFill>
                  <a:srgbClr val="000000"/>
                </a:solidFill>
                <a:effectLst/>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s-ES" sz="1100" dirty="0">
                <a:effectLst/>
                <a:ea typeface="Calibri" panose="020F0502020204030204" pitchFamily="34" charset="0"/>
              </a:rPr>
              <a:t>Como una oportunidad de acceder a través de sus conocimientos y formación.</a:t>
            </a:r>
          </a:p>
          <a:p>
            <a:pPr>
              <a:spcBef>
                <a:spcPts val="0"/>
              </a:spcBef>
            </a:pPr>
            <a:r>
              <a:rPr lang="es-ES" sz="1100" dirty="0">
                <a:effectLst/>
                <a:ea typeface="Calibri" panose="020F0502020204030204" pitchFamily="34" charset="0"/>
              </a:rPr>
              <a:t> </a:t>
            </a:r>
          </a:p>
          <a:p>
            <a:pPr>
              <a:spcBef>
                <a:spcPts val="0"/>
              </a:spcBef>
            </a:pPr>
            <a:r>
              <a:rPr lang="es-ES" sz="1100" dirty="0">
                <a:effectLst/>
                <a:ea typeface="Calibri" panose="020F0502020204030204" pitchFamily="34" charset="0"/>
              </a:rPr>
              <a:t>Además, la construcción es un sector en el que todo el mundo con formación tiene cabida y es a través de estas habilidades y conocimientos como las mujeres jóvenes pueden acceder al sector. </a:t>
            </a:r>
            <a:r>
              <a:rPr lang="es-ES" sz="1100" i="1" dirty="0" err="1">
                <a:solidFill>
                  <a:srgbClr val="EF8D5B"/>
                </a:solidFill>
                <a:effectLst/>
                <a:ea typeface="Calibri" panose="020F0502020204030204" pitchFamily="34" charset="0"/>
              </a:rPr>
              <a:t>Klara</a:t>
            </a:r>
            <a:r>
              <a:rPr lang="es-ES" sz="1100" i="1" dirty="0">
                <a:solidFill>
                  <a:srgbClr val="EF8D5B"/>
                </a:solidFill>
                <a:effectLst/>
                <a:ea typeface="Calibri" panose="020F0502020204030204" pitchFamily="34" charset="0"/>
              </a:rPr>
              <a:t> Lund Diseño y Análisis Estructural asesoramiento experto</a:t>
            </a:r>
            <a:r>
              <a:rPr lang="es-ES" sz="1100" dirty="0">
                <a:effectLst/>
                <a:ea typeface="Calibri" panose="020F0502020204030204" pitchFamily="34" charset="0"/>
              </a:rPr>
              <a:t> a mujeres jóvenes interesadas en la construcción:</a:t>
            </a:r>
            <a:endParaRPr lang="en-LB" sz="1100" dirty="0">
              <a:effectLst/>
              <a:ea typeface="Calibri" panose="020F0502020204030204" pitchFamily="34" charset="0"/>
            </a:endParaRPr>
          </a:p>
        </p:txBody>
      </p:sp>
      <p:sp>
        <p:nvSpPr>
          <p:cNvPr id="7" name="Text Placeholder 4">
            <a:extLst>
              <a:ext uri="{FF2B5EF4-FFF2-40B4-BE49-F238E27FC236}">
                <a16:creationId xmlns:a16="http://schemas.microsoft.com/office/drawing/2014/main" id="{77A4A2EF-7D99-1446-9D64-90C9BC51D281}"/>
              </a:ext>
            </a:extLst>
          </p:cNvPr>
          <p:cNvSpPr>
            <a:spLocks noGrp="1"/>
          </p:cNvSpPr>
          <p:nvPr/>
        </p:nvSpPr>
        <p:spPr>
          <a:xfrm>
            <a:off x="4312144" y="9141308"/>
            <a:ext cx="2690537" cy="88952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"Investiga, adquiere las competencias pertinentes y confía en ti misma y en tus capacidades".</a:t>
            </a:r>
            <a:endParaRPr lang="en-US" baseline="30000" dirty="0"/>
          </a:p>
        </p:txBody>
      </p:sp>
      <p:sp>
        <p:nvSpPr>
          <p:cNvPr id="8" name="Freeform 7">
            <a:extLst>
              <a:ext uri="{FF2B5EF4-FFF2-40B4-BE49-F238E27FC236}">
                <a16:creationId xmlns:a16="http://schemas.microsoft.com/office/drawing/2014/main" id="{D35505D9-CE51-4581-EEB5-2811F4032269}"/>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884420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198955"/>
            <a:ext cx="641119" cy="809629"/>
          </a:xfrm>
        </p:spPr>
        <p:txBody>
          <a:bodyPr/>
          <a:lstStyle/>
          <a:p>
            <a:pPr algn="ctr"/>
            <a:r>
              <a:rPr lang="en-US" sz="3200" dirty="0"/>
              <a:t>5</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b="-41"/>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69</a:t>
            </a:fld>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492387"/>
            <a:ext cx="2360518" cy="2720347"/>
          </a:xfrm>
        </p:spPr>
        <p:txBody>
          <a:bodyPr anchor="t">
            <a:noAutofit/>
          </a:bodyPr>
          <a:lstStyle/>
          <a:p>
            <a:pPr>
              <a:spcBef>
                <a:spcPts val="0"/>
              </a:spcBef>
            </a:pPr>
            <a:r>
              <a:rPr lang="en-US" sz="1100" b="1" dirty="0">
                <a:solidFill>
                  <a:srgbClr val="EF8D5B"/>
                </a:solidFill>
              </a:rPr>
              <a:t>Sector </a:t>
            </a:r>
            <a:r>
              <a:rPr lang="en-US" sz="1100" b="1" dirty="0" err="1">
                <a:solidFill>
                  <a:srgbClr val="EF8D5B"/>
                </a:solidFill>
              </a:rPr>
              <a:t>gratificante</a:t>
            </a:r>
            <a:r>
              <a:rPr lang="en-US" sz="1100" b="1" dirty="0">
                <a:solidFill>
                  <a:srgbClr val="EF8D5B"/>
                </a:solidFill>
              </a:rPr>
              <a:t> y </a:t>
            </a:r>
            <a:r>
              <a:rPr lang="en-US" sz="1100" b="1" dirty="0" err="1">
                <a:solidFill>
                  <a:srgbClr val="EF8D5B"/>
                </a:solidFill>
              </a:rPr>
              <a:t>diferente</a:t>
            </a:r>
            <a:r>
              <a:rPr lang="en-US" sz="1100" b="1" dirty="0">
                <a:solidFill>
                  <a:srgbClr val="EF8D5B"/>
                </a:solidFill>
              </a:rPr>
              <a:t>.</a:t>
            </a:r>
          </a:p>
          <a:p>
            <a:pPr>
              <a:spcBef>
                <a:spcPts val="0"/>
              </a:spcBef>
            </a:pPr>
            <a:endParaRPr lang="en-US" sz="1100" b="1" dirty="0">
              <a:solidFill>
                <a:srgbClr val="EF8D5B"/>
              </a:solidFill>
            </a:endParaRPr>
          </a:p>
          <a:p>
            <a:pPr>
              <a:spcBef>
                <a:spcPts val="0"/>
              </a:spcBef>
            </a:pPr>
            <a:r>
              <a:rPr lang="es-ES" sz="1100" dirty="0">
                <a:effectLst/>
                <a:ea typeface="Calibri" panose="020F0502020204030204" pitchFamily="34" charset="0"/>
              </a:rPr>
              <a:t>Otra característica a tener en cuenta son las distintas opciones que existen en la construcción, donde cada día es diferente. Es un sector donde, al final, se construyen edificios, viviendas, residencias, hospitales, centros educativos..., dando sentido al trabajo realizado y siendo muy gratificante al final del día.</a:t>
            </a:r>
          </a:p>
          <a:p>
            <a:pPr>
              <a:spcBef>
                <a:spcPts val="0"/>
              </a:spcBef>
            </a:pPr>
            <a:r>
              <a:rPr lang="en-GB" sz="1100" dirty="0">
                <a:effectLst/>
                <a:ea typeface="Calibri" panose="020F0502020204030204" pitchFamily="34" charset="0"/>
              </a:rPr>
              <a:t> </a:t>
            </a:r>
            <a:endParaRPr lang="en-LB" sz="1100" dirty="0">
              <a:effectLst/>
              <a:ea typeface="Calibri" panose="020F0502020204030204" pitchFamily="34" charset="0"/>
            </a:endParaRPr>
          </a:p>
          <a:p>
            <a:pPr>
              <a:spcBef>
                <a:spcPts val="0"/>
              </a:spcBef>
            </a:pPr>
            <a:r>
              <a:rPr lang="es-ES" sz="1100" b="1" i="1" dirty="0">
                <a:solidFill>
                  <a:srgbClr val="EF8D5B"/>
                </a:solidFill>
                <a:effectLst/>
                <a:ea typeface="Calibri" panose="020F0502020204030204" pitchFamily="34" charset="0"/>
              </a:rPr>
              <a:t>Petra, de Alemania, recomienda el sector para las mujeres jóvenes:</a:t>
            </a:r>
            <a:endParaRPr lang="en-LB" sz="1100" i="1" dirty="0">
              <a:solidFill>
                <a:srgbClr val="EF8D5B"/>
              </a:solidFill>
              <a:effectLst/>
              <a:ea typeface="Calibri" panose="020F0502020204030204" pitchFamily="34" charset="0"/>
            </a:endParaRPr>
          </a:p>
        </p:txBody>
      </p:sp>
      <p:sp>
        <p:nvSpPr>
          <p:cNvPr id="10" name="Text Placeholder 4">
            <a:extLst>
              <a:ext uri="{FF2B5EF4-FFF2-40B4-BE49-F238E27FC236}">
                <a16:creationId xmlns:a16="http://schemas.microsoft.com/office/drawing/2014/main" id="{175922BE-CDE6-6013-4EED-2CF3C061BC6C}"/>
              </a:ext>
            </a:extLst>
          </p:cNvPr>
          <p:cNvSpPr>
            <a:spLocks noGrp="1"/>
          </p:cNvSpPr>
          <p:nvPr/>
        </p:nvSpPr>
        <p:spPr>
          <a:xfrm>
            <a:off x="4143909" y="4568172"/>
            <a:ext cx="2990646" cy="88952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"Ningún día de trabajo es igual, cada día hay nuevos retos, pero la sensación de satisfacción al final de cada proyecto no tiene precio".</a:t>
            </a:r>
            <a:endParaRPr lang="en-US" baseline="30000" dirty="0"/>
          </a:p>
        </p:txBody>
      </p:sp>
      <p:grpSp>
        <p:nvGrpSpPr>
          <p:cNvPr id="11" name="Group 10">
            <a:extLst>
              <a:ext uri="{FF2B5EF4-FFF2-40B4-BE49-F238E27FC236}">
                <a16:creationId xmlns:a16="http://schemas.microsoft.com/office/drawing/2014/main" id="{13E41ACB-A5B8-0E83-EB4A-F40487B48D85}"/>
              </a:ext>
            </a:extLst>
          </p:cNvPr>
          <p:cNvGrpSpPr/>
          <p:nvPr/>
        </p:nvGrpSpPr>
        <p:grpSpPr>
          <a:xfrm>
            <a:off x="4860638" y="3337595"/>
            <a:ext cx="1487826" cy="1083162"/>
            <a:chOff x="3400450" y="986392"/>
            <a:chExt cx="1487826" cy="1083162"/>
          </a:xfrm>
        </p:grpSpPr>
        <p:sp>
          <p:nvSpPr>
            <p:cNvPr id="12" name="Freeform 11">
              <a:extLst>
                <a:ext uri="{FF2B5EF4-FFF2-40B4-BE49-F238E27FC236}">
                  <a16:creationId xmlns:a16="http://schemas.microsoft.com/office/drawing/2014/main" id="{F4CC692E-DFF8-2752-1F01-95511BB67CC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5" name="Freeform 14">
              <a:extLst>
                <a:ext uri="{FF2B5EF4-FFF2-40B4-BE49-F238E27FC236}">
                  <a16:creationId xmlns:a16="http://schemas.microsoft.com/office/drawing/2014/main" id="{B1381CBA-BCB2-30F4-D0F1-1A0FB0CC9F5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5" name="Text Placeholder 13">
            <a:extLst>
              <a:ext uri="{FF2B5EF4-FFF2-40B4-BE49-F238E27FC236}">
                <a16:creationId xmlns:a16="http://schemas.microsoft.com/office/drawing/2014/main" id="{9B58F462-2245-3119-DD01-9BC9DDEA1839}"/>
              </a:ext>
            </a:extLst>
          </p:cNvPr>
          <p:cNvSpPr txBox="1">
            <a:spLocks/>
          </p:cNvSpPr>
          <p:nvPr/>
        </p:nvSpPr>
        <p:spPr>
          <a:xfrm>
            <a:off x="4423147" y="6098485"/>
            <a:ext cx="2476858" cy="1654902"/>
          </a:xfrm>
          <a:prstGeom prst="rect">
            <a:avLst/>
          </a:prstGeom>
        </p:spPr>
        <p:txBody>
          <a:bodyPr anchor="t">
            <a:noAutofit/>
          </a:bodyPr>
          <a:lstStyle>
            <a:lvl1pPr marL="0" indent="0" algn="just" defTabSz="2072941" rtl="0" eaLnBrk="1" latinLnBrk="0" hangingPunct="1">
              <a:lnSpc>
                <a:spcPct val="100000"/>
              </a:lnSpc>
              <a:spcBef>
                <a:spcPts val="2267"/>
              </a:spcBef>
              <a:buFont typeface="Arial" panose="020B0604020202020204" pitchFamily="34" charset="0"/>
              <a:buNone/>
              <a:defRPr lang="en-US" sz="1200" b="0" i="0" kern="1200" smtClean="0">
                <a:solidFill>
                  <a:srgbClr val="000000"/>
                </a:solidFill>
                <a:effectLst/>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s-ES" sz="1100" dirty="0">
                <a:effectLst/>
                <a:ea typeface="Calibri" panose="020F0502020204030204" pitchFamily="34" charset="0"/>
              </a:rPr>
              <a:t>Además, el sector está en constante cambio y poco a poco se van destruyendo los estereotipos de género y la idea de que es un sector sólo para hombres, como señala la irlandesa Deirdre Bennett CPO JJ Rhatigan &amp; CO, que anima a las jóvenes a desterrar estas ideas y descubrir un sector diferente:</a:t>
            </a:r>
            <a:endParaRPr lang="en-LB" sz="1100" dirty="0">
              <a:effectLst/>
              <a:ea typeface="Calibri" panose="020F0502020204030204" pitchFamily="34" charset="0"/>
            </a:endParaRPr>
          </a:p>
        </p:txBody>
      </p:sp>
      <p:sp>
        <p:nvSpPr>
          <p:cNvPr id="7" name="Text Placeholder 4">
            <a:extLst>
              <a:ext uri="{FF2B5EF4-FFF2-40B4-BE49-F238E27FC236}">
                <a16:creationId xmlns:a16="http://schemas.microsoft.com/office/drawing/2014/main" id="{77A4A2EF-7D99-1446-9D64-90C9BC51D281}"/>
              </a:ext>
            </a:extLst>
          </p:cNvPr>
          <p:cNvSpPr>
            <a:spLocks noGrp="1"/>
          </p:cNvSpPr>
          <p:nvPr/>
        </p:nvSpPr>
        <p:spPr>
          <a:xfrm>
            <a:off x="4225861" y="7657131"/>
            <a:ext cx="2990646" cy="88952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t>"Las mujeres no deben limitarse porque piensen que no pueden tener esas aptitudes para trabajar en el sector. La construcción ya no es la tradicional que tenemos en mente. Se están abriendo muchas posibilidades relacionadas con las nuevas energías".</a:t>
            </a:r>
            <a:endParaRPr lang="en-US" baseline="30000" dirty="0"/>
          </a:p>
        </p:txBody>
      </p:sp>
      <p:sp>
        <p:nvSpPr>
          <p:cNvPr id="2" name="Freeform 1">
            <a:extLst>
              <a:ext uri="{FF2B5EF4-FFF2-40B4-BE49-F238E27FC236}">
                <a16:creationId xmlns:a16="http://schemas.microsoft.com/office/drawing/2014/main" id="{F5F82A85-408D-DFD7-7BDA-23CE4A7C4081}"/>
              </a:ext>
            </a:extLst>
          </p:cNvPr>
          <p:cNvSpPr/>
          <p:nvPr/>
        </p:nvSpPr>
        <p:spPr>
          <a:xfrm>
            <a:off x="6712" y="671654"/>
            <a:ext cx="3482223" cy="900297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41725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p:txBody>
          <a:bodyPr/>
          <a:lstStyle/>
          <a:p>
            <a:r>
              <a:rPr lang="en-US" dirty="0"/>
              <a:t>1</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7</a:t>
            </a:fld>
            <a:endParaRPr lang="en-US" dirty="0"/>
          </a:p>
        </p:txBody>
      </p:sp>
      <p:sp>
        <p:nvSpPr>
          <p:cNvPr id="13" name="Text Placeholder 12">
            <a:extLst>
              <a:ext uri="{FF2B5EF4-FFF2-40B4-BE49-F238E27FC236}">
                <a16:creationId xmlns:a16="http://schemas.microsoft.com/office/drawing/2014/main" id="{CA631473-A371-1341-BB0A-4FA525B5ACD7}"/>
              </a:ext>
            </a:extLst>
          </p:cNvPr>
          <p:cNvSpPr>
            <a:spLocks noGrp="1"/>
          </p:cNvSpPr>
          <p:nvPr>
            <p:ph type="body" sz="quarter" idx="50"/>
          </p:nvPr>
        </p:nvSpPr>
        <p:spPr>
          <a:xfrm>
            <a:off x="4432827" y="493005"/>
            <a:ext cx="2701728" cy="339415"/>
          </a:xfrm>
        </p:spPr>
        <p:txBody>
          <a:bodyPr/>
          <a:lstStyle/>
          <a:p>
            <a:r>
              <a:rPr lang="en-US" dirty="0" err="1"/>
              <a:t>Resultados</a:t>
            </a:r>
            <a:r>
              <a:rPr lang="en-US" dirty="0"/>
              <a:t> del </a:t>
            </a:r>
            <a:r>
              <a:rPr lang="en-US" dirty="0" err="1"/>
              <a:t>aprendizaje</a:t>
            </a:r>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2614613"/>
            <a:ext cx="2131901" cy="1428749"/>
          </a:xfrm>
        </p:spPr>
        <p:txBody>
          <a:bodyPr anchor="ctr">
            <a:normAutofit/>
          </a:bodyPr>
          <a:lstStyle/>
          <a:p>
            <a:r>
              <a:rPr lang="es-ES" dirty="0"/>
              <a:t>Una mejor comprensión de la participación femenina en el sector europeo de la construcción.</a:t>
            </a:r>
            <a:endParaRPr lang="en-US" dirty="0"/>
          </a:p>
        </p:txBody>
      </p:sp>
      <p:sp>
        <p:nvSpPr>
          <p:cNvPr id="15" name="Text Placeholder 14">
            <a:extLst>
              <a:ext uri="{FF2B5EF4-FFF2-40B4-BE49-F238E27FC236}">
                <a16:creationId xmlns:a16="http://schemas.microsoft.com/office/drawing/2014/main" id="{63AB78DE-3FC0-474C-87D1-060C1732838B}"/>
              </a:ext>
            </a:extLst>
          </p:cNvPr>
          <p:cNvSpPr>
            <a:spLocks noGrp="1"/>
          </p:cNvSpPr>
          <p:nvPr>
            <p:ph type="body" sz="quarter" idx="52"/>
          </p:nvPr>
        </p:nvSpPr>
        <p:spPr/>
        <p:txBody>
          <a:bodyPr/>
          <a:lstStyle/>
          <a:p>
            <a:pPr marL="0" indent="0" algn="l" defTabSz="2072941" rtl="0" eaLnBrk="1" latinLnBrk="0" hangingPunct="1">
              <a:lnSpc>
                <a:spcPct val="130000"/>
              </a:lnSpc>
              <a:spcBef>
                <a:spcPts val="2267"/>
              </a:spcBef>
              <a:buFont typeface="Arial" panose="020B0604020202020204" pitchFamily="34" charset="0"/>
              <a:buNone/>
            </a:pPr>
            <a:r>
              <a:rPr lang="en-US" dirty="0"/>
              <a:t>2</a:t>
            </a:r>
          </a:p>
        </p:txBody>
      </p:sp>
      <p:sp>
        <p:nvSpPr>
          <p:cNvPr id="16" name="Text Placeholder 15">
            <a:extLst>
              <a:ext uri="{FF2B5EF4-FFF2-40B4-BE49-F238E27FC236}">
                <a16:creationId xmlns:a16="http://schemas.microsoft.com/office/drawing/2014/main" id="{DD668316-8204-7641-ACF8-6158FF987747}"/>
              </a:ext>
            </a:extLst>
          </p:cNvPr>
          <p:cNvSpPr>
            <a:spLocks noGrp="1"/>
          </p:cNvSpPr>
          <p:nvPr>
            <p:ph type="body" sz="quarter" idx="53"/>
          </p:nvPr>
        </p:nvSpPr>
        <p:spPr>
          <a:xfrm>
            <a:off x="4461402" y="4231874"/>
            <a:ext cx="2131901" cy="1428749"/>
          </a:xfrm>
        </p:spPr>
        <p:txBody>
          <a:bodyPr anchor="ctr"/>
          <a:lstStyle/>
          <a:p>
            <a:r>
              <a:rPr lang="es-ES" dirty="0"/>
              <a:t>Conocimiento de los obstáculos a la entrada en el sector.</a:t>
            </a:r>
            <a:endParaRPr lang="en-US" dirty="0"/>
          </a:p>
        </p:txBody>
      </p:sp>
      <p:sp>
        <p:nvSpPr>
          <p:cNvPr id="7" name="Text Placeholder 6">
            <a:extLst>
              <a:ext uri="{FF2B5EF4-FFF2-40B4-BE49-F238E27FC236}">
                <a16:creationId xmlns:a16="http://schemas.microsoft.com/office/drawing/2014/main" id="{0566C185-EED0-9443-940E-8B43F364A565}"/>
              </a:ext>
            </a:extLst>
          </p:cNvPr>
          <p:cNvSpPr>
            <a:spLocks noGrp="1"/>
          </p:cNvSpPr>
          <p:nvPr>
            <p:ph type="body" sz="quarter" idx="54"/>
          </p:nvPr>
        </p:nvSpPr>
        <p:spPr>
          <a:prstGeom prst="rect">
            <a:avLst/>
          </a:prstGeom>
        </p:spPr>
        <p:txBody>
          <a:bodyPr>
            <a:noAutofit/>
          </a:bodyPr>
          <a:lstStyle/>
          <a:p>
            <a:pPr marL="0" indent="0" algn="l" defTabSz="2072941" rtl="0" eaLnBrk="1" latinLnBrk="0" hangingPunct="1">
              <a:lnSpc>
                <a:spcPct val="130000"/>
              </a:lnSpc>
              <a:spcBef>
                <a:spcPts val="2267"/>
              </a:spcBef>
              <a:buFont typeface="Arial" panose="020B0604020202020204" pitchFamily="34" charset="0"/>
              <a:buNone/>
            </a:pPr>
            <a:r>
              <a:rPr lang="en-US" dirty="0"/>
              <a:t>3</a:t>
            </a:r>
          </a:p>
        </p:txBody>
      </p:sp>
      <p:sp>
        <p:nvSpPr>
          <p:cNvPr id="8" name="Text Placeholder 7">
            <a:extLst>
              <a:ext uri="{FF2B5EF4-FFF2-40B4-BE49-F238E27FC236}">
                <a16:creationId xmlns:a16="http://schemas.microsoft.com/office/drawing/2014/main" id="{1F80E2E6-4103-234A-8844-F9BEB66C62BF}"/>
              </a:ext>
            </a:extLst>
          </p:cNvPr>
          <p:cNvSpPr>
            <a:spLocks noGrp="1"/>
          </p:cNvSpPr>
          <p:nvPr>
            <p:ph type="body" sz="quarter" idx="55"/>
          </p:nvPr>
        </p:nvSpPr>
        <p:spPr>
          <a:xfrm>
            <a:off x="4461402" y="5891999"/>
            <a:ext cx="2131901" cy="1428749"/>
          </a:xfrm>
          <a:prstGeom prst="rect">
            <a:avLst/>
          </a:prstGeom>
        </p:spPr>
        <p:txBody>
          <a:bodyPr anchor="ctr"/>
          <a:lstStyle/>
          <a:p>
            <a:r>
              <a:rPr lang="es-ES" dirty="0"/>
              <a:t>Mayor conocimiento de nuevas formas de atraer a las mujeres a la industria.</a:t>
            </a:r>
            <a:endParaRPr lang="en-US" dirty="0"/>
          </a:p>
        </p:txBody>
      </p:sp>
      <p:sp>
        <p:nvSpPr>
          <p:cNvPr id="11" name="Text Placeholder 10">
            <a:extLst>
              <a:ext uri="{FF2B5EF4-FFF2-40B4-BE49-F238E27FC236}">
                <a16:creationId xmlns:a16="http://schemas.microsoft.com/office/drawing/2014/main" id="{1B06D4D7-36EC-2144-AC59-1B93F6A003BA}"/>
              </a:ext>
            </a:extLst>
          </p:cNvPr>
          <p:cNvSpPr>
            <a:spLocks noGrp="1"/>
          </p:cNvSpPr>
          <p:nvPr>
            <p:ph type="body" sz="quarter" idx="56"/>
          </p:nvPr>
        </p:nvSpPr>
        <p:spPr>
          <a:prstGeom prst="rect">
            <a:avLst/>
          </a:prstGeom>
        </p:spPr>
        <p:txBody>
          <a:bodyPr>
            <a:noAutofit/>
          </a:bodyPr>
          <a:lstStyle/>
          <a:p>
            <a:pPr marL="0" indent="0" algn="l" defTabSz="2072941" rtl="0" eaLnBrk="1" latinLnBrk="0" hangingPunct="1">
              <a:lnSpc>
                <a:spcPct val="130000"/>
              </a:lnSpc>
              <a:spcBef>
                <a:spcPts val="2267"/>
              </a:spcBef>
              <a:buFont typeface="Arial" panose="020B0604020202020204" pitchFamily="34" charset="0"/>
              <a:buNone/>
            </a:pPr>
            <a:r>
              <a:rPr lang="en-US" dirty="0"/>
              <a:t>4</a:t>
            </a:r>
          </a:p>
        </p:txBody>
      </p:sp>
      <p:sp>
        <p:nvSpPr>
          <p:cNvPr id="12" name="Text Placeholder 11">
            <a:extLst>
              <a:ext uri="{FF2B5EF4-FFF2-40B4-BE49-F238E27FC236}">
                <a16:creationId xmlns:a16="http://schemas.microsoft.com/office/drawing/2014/main" id="{F8AD550E-5298-4148-862E-182D42D04007}"/>
              </a:ext>
            </a:extLst>
          </p:cNvPr>
          <p:cNvSpPr>
            <a:spLocks noGrp="1"/>
          </p:cNvSpPr>
          <p:nvPr>
            <p:ph type="body" sz="quarter" idx="57"/>
          </p:nvPr>
        </p:nvSpPr>
        <p:spPr>
          <a:xfrm>
            <a:off x="4461402" y="7523548"/>
            <a:ext cx="2131901" cy="1428749"/>
          </a:xfrm>
          <a:prstGeom prst="rect">
            <a:avLst/>
          </a:prstGeom>
        </p:spPr>
        <p:txBody>
          <a:bodyPr anchor="ctr"/>
          <a:lstStyle/>
          <a:p>
            <a:r>
              <a:rPr lang="es-ES" dirty="0"/>
              <a:t>Los pasos clave para crear un plan de acción de género.</a:t>
            </a:r>
            <a:endParaRPr lang="en-US" dirty="0"/>
          </a:p>
        </p:txBody>
      </p:sp>
      <p:sp>
        <p:nvSpPr>
          <p:cNvPr id="3" name="Text Placeholder 2">
            <a:extLst>
              <a:ext uri="{FF2B5EF4-FFF2-40B4-BE49-F238E27FC236}">
                <a16:creationId xmlns:a16="http://schemas.microsoft.com/office/drawing/2014/main" id="{20A0DFA4-AA39-C2EB-57CB-5E075F4EECF1}"/>
              </a:ext>
            </a:extLst>
          </p:cNvPr>
          <p:cNvSpPr>
            <a:spLocks noGrp="1"/>
          </p:cNvSpPr>
          <p:nvPr>
            <p:ph type="body" sz="quarter" idx="58"/>
          </p:nvPr>
        </p:nvSpPr>
        <p:spPr>
          <a:xfrm>
            <a:off x="4432827" y="1017366"/>
            <a:ext cx="2389093" cy="993051"/>
          </a:xfrm>
        </p:spPr>
        <p:txBody>
          <a:bodyPr/>
          <a:lstStyle/>
          <a:p>
            <a:r>
              <a:rPr lang="es-ES" dirty="0"/>
              <a:t>El objetivo de este Kit de herramientas es proporcionar a las y los alumnos un mejor conocimiento del sector de la construcción en Europa y de la posición de la mujer en el mismo. De este modo, las y los alumnos obtendrán:</a:t>
            </a:r>
            <a:endParaRPr lang="en-GB" dirty="0"/>
          </a:p>
        </p:txBody>
      </p:sp>
      <p:sp>
        <p:nvSpPr>
          <p:cNvPr id="2" name="Freeform 1">
            <a:extLst>
              <a:ext uri="{FF2B5EF4-FFF2-40B4-BE49-F238E27FC236}">
                <a16:creationId xmlns:a16="http://schemas.microsoft.com/office/drawing/2014/main" id="{134CBC25-994F-F422-BF5E-888C0E7C30D5}"/>
              </a:ext>
            </a:extLst>
          </p:cNvPr>
          <p:cNvSpPr/>
          <p:nvPr/>
        </p:nvSpPr>
        <p:spPr>
          <a:xfrm>
            <a:off x="-10499" y="660634"/>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756001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8A7666B-DB2B-0BE5-9E32-F771E9FC2460}"/>
              </a:ext>
            </a:extLst>
          </p:cNvPr>
          <p:cNvSpPr>
            <a:spLocks noGrp="1"/>
          </p:cNvSpPr>
          <p:nvPr>
            <p:ph type="body" sz="quarter" idx="32"/>
          </p:nvPr>
        </p:nvSpPr>
        <p:spPr>
          <a:xfrm>
            <a:off x="420144" y="1109649"/>
            <a:ext cx="6905751" cy="9062268"/>
          </a:xfrm>
        </p:spPr>
        <p:txBody>
          <a:bodyPr/>
          <a:lstStyle/>
          <a:p>
            <a:pPr algn="l"/>
            <a:r>
              <a:rPr lang="es-ES" dirty="0">
                <a:effectLst/>
                <a:ea typeface="Calibri" panose="020F0502020204030204" pitchFamily="34" charset="0"/>
              </a:rPr>
              <a:t>Ben F. Bigelow, </a:t>
            </a:r>
            <a:r>
              <a:rPr lang="es-ES" dirty="0" err="1">
                <a:effectLst/>
                <a:ea typeface="Calibri" panose="020F0502020204030204" pitchFamily="34" charset="0"/>
              </a:rPr>
              <a:t>Anusree</a:t>
            </a:r>
            <a:r>
              <a:rPr lang="es-ES" dirty="0">
                <a:effectLst/>
                <a:ea typeface="Calibri" panose="020F0502020204030204" pitchFamily="34" charset="0"/>
              </a:rPr>
              <a:t> </a:t>
            </a:r>
            <a:r>
              <a:rPr lang="es-ES" dirty="0" err="1">
                <a:effectLst/>
                <a:ea typeface="Calibri" panose="020F0502020204030204" pitchFamily="34" charset="0"/>
              </a:rPr>
              <a:t>Saseendran</a:t>
            </a:r>
            <a:r>
              <a:rPr lang="es-ES" dirty="0">
                <a:effectLst/>
                <a:ea typeface="Calibri" panose="020F0502020204030204" pitchFamily="34" charset="0"/>
              </a:rPr>
              <a:t> y Jonathan W. Elliott (2018) Atraer a los estudiantes a los programas de educación de la construcción: Una exploración de las percepciones según el género, Revista internacional de educación e investigación en construcción, 14:3, 179-197, DOI: 10.1080/15578771.2017.1280101r</a:t>
            </a:r>
          </a:p>
          <a:p>
            <a:pPr algn="l"/>
            <a:r>
              <a:rPr lang="en-GB" dirty="0">
                <a:effectLst/>
                <a:highlight>
                  <a:srgbClr val="FFFF00"/>
                </a:highlight>
                <a:ea typeface="Calibri" panose="020F0502020204030204" pitchFamily="34" charset="0"/>
              </a:rPr>
              <a:t> </a:t>
            </a:r>
            <a:endParaRPr lang="en-LB" dirty="0">
              <a:effectLst/>
              <a:ea typeface="Calibri" panose="020F0502020204030204" pitchFamily="34" charset="0"/>
            </a:endParaRPr>
          </a:p>
          <a:p>
            <a:pPr algn="l"/>
            <a:r>
              <a:rPr lang="en-GB" dirty="0">
                <a:effectLst/>
                <a:ea typeface="Calibri" panose="020F0502020204030204" pitchFamily="34" charset="0"/>
              </a:rPr>
              <a:t>Chadwicks Group (2023) </a:t>
            </a:r>
            <a:r>
              <a:rPr lang="en-IE" u="sng" dirty="0">
                <a:solidFill>
                  <a:srgbClr val="7CD0E4"/>
                </a:solidFill>
                <a:effectLst/>
                <a:ea typeface="Calibri" panose="020F0502020204030204" pitchFamily="34" charset="0"/>
                <a:hlinkClick r:id="rId2">
                  <a:extLst>
                    <a:ext uri="{A12FA001-AC4F-418D-AE19-62706E023703}">
                      <ahyp:hlinkClr xmlns:ahyp="http://schemas.microsoft.com/office/drawing/2018/hyperlinkcolor" val="tx"/>
                    </a:ext>
                  </a:extLst>
                </a:hlinkClick>
              </a:rPr>
              <a:t>https://chadwicksgroup.ie/lack-of-female-role-models-and-representation-is-the-key-barrier/</a:t>
            </a:r>
            <a:endParaRPr lang="en-LB" dirty="0">
              <a:solidFill>
                <a:srgbClr val="7CD0E4"/>
              </a:solidFill>
              <a:effectLst/>
              <a:ea typeface="Calibri" panose="020F0502020204030204" pitchFamily="34" charset="0"/>
            </a:endParaRPr>
          </a:p>
          <a:p>
            <a:pPr indent="-457200" algn="l"/>
            <a:r>
              <a:rPr lang="en-GB" dirty="0">
                <a:effectLst/>
                <a:highlight>
                  <a:srgbClr val="FFFF00"/>
                </a:highlight>
                <a:ea typeface="Calibri" panose="020F0502020204030204" pitchFamily="34" charset="0"/>
              </a:rPr>
              <a:t> </a:t>
            </a:r>
            <a:endParaRPr lang="en-LB" dirty="0">
              <a:effectLst/>
              <a:ea typeface="Calibri" panose="020F0502020204030204" pitchFamily="34" charset="0"/>
            </a:endParaRPr>
          </a:p>
          <a:p>
            <a:pPr marL="457200" indent="-457200" algn="l"/>
            <a:r>
              <a:rPr lang="es-ES" dirty="0">
                <a:effectLst/>
                <a:ea typeface="Calibri" panose="020F0502020204030204" pitchFamily="34" charset="0"/>
              </a:rPr>
              <a:t>Cámara de Ingenieros Civiles, Polonia (2021) Disponible en </a:t>
            </a:r>
            <a:r>
              <a:rPr lang="en-GB" dirty="0">
                <a:effectLst/>
                <a:ea typeface="Calibri" panose="020F0502020204030204" pitchFamily="34" charset="0"/>
              </a:rPr>
              <a:t>: </a:t>
            </a:r>
            <a:r>
              <a:rPr lang="en-GB" u="sng" dirty="0">
                <a:solidFill>
                  <a:srgbClr val="7CD0E4"/>
                </a:solidFill>
                <a:effectLst/>
                <a:ea typeface="Calibri" panose="020F0502020204030204" pitchFamily="34" charset="0"/>
                <a:hlinkClick r:id="rId3">
                  <a:extLst>
                    <a:ext uri="{A12FA001-AC4F-418D-AE19-62706E023703}">
                      <ahyp:hlinkClr xmlns:ahyp="http://schemas.microsoft.com/office/drawing/2018/hyperlinkcolor" val="tx"/>
                    </a:ext>
                  </a:extLst>
                </a:hlinkClick>
              </a:rPr>
              <a:t>https://www.piib.org.pl/</a:t>
            </a:r>
            <a:endParaRPr lang="en-LB" dirty="0">
              <a:solidFill>
                <a:srgbClr val="7CD0E4"/>
              </a:solidFill>
              <a:effectLst/>
              <a:ea typeface="Calibri" panose="020F0502020204030204" pitchFamily="34" charset="0"/>
            </a:endParaRPr>
          </a:p>
          <a:p>
            <a:pPr algn="l"/>
            <a:r>
              <a:rPr lang="en-GB" dirty="0">
                <a:effectLst/>
                <a:ea typeface="Calibri" panose="020F0502020204030204" pitchFamily="34" charset="0"/>
              </a:rPr>
              <a:t> </a:t>
            </a:r>
            <a:endParaRPr lang="en-LB" dirty="0">
              <a:effectLst/>
              <a:ea typeface="Calibri" panose="020F0502020204030204" pitchFamily="34" charset="0"/>
            </a:endParaRPr>
          </a:p>
          <a:p>
            <a:pPr marL="457200" indent="-457200" algn="l"/>
            <a:r>
              <a:rPr lang="es-ES" dirty="0">
                <a:effectLst/>
                <a:ea typeface="Calibri" panose="020F0502020204030204" pitchFamily="34" charset="0"/>
              </a:rPr>
              <a:t>Comité Europeo de Equipos de Construcción,</a:t>
            </a:r>
          </a:p>
          <a:p>
            <a:pPr marL="457200" indent="-457200" algn="l"/>
            <a:r>
              <a:rPr lang="es-ES" dirty="0">
                <a:effectLst/>
                <a:ea typeface="Calibri" panose="020F0502020204030204" pitchFamily="34" charset="0"/>
              </a:rPr>
              <a:t>CECE (2023): </a:t>
            </a:r>
            <a:r>
              <a:rPr lang="es-ES" i="1" dirty="0">
                <a:effectLst/>
                <a:ea typeface="Calibri" panose="020F0502020204030204" pitchFamily="34" charset="0"/>
              </a:rPr>
              <a:t>Informe económico anual</a:t>
            </a:r>
            <a:r>
              <a:rPr lang="es-ES" dirty="0">
                <a:effectLst/>
                <a:ea typeface="Calibri" panose="020F0502020204030204" pitchFamily="34" charset="0"/>
              </a:rPr>
              <a:t>. Consultado en:</a:t>
            </a:r>
            <a:r>
              <a:rPr lang="en-GB" u="sng" dirty="0">
                <a:solidFill>
                  <a:srgbClr val="7CD0E4"/>
                </a:solidFill>
                <a:effectLst/>
                <a:ea typeface="Calibri" panose="020F0502020204030204" pitchFamily="34" charset="0"/>
                <a:hlinkClick r:id="rId4">
                  <a:extLst>
                    <a:ext uri="{A12FA001-AC4F-418D-AE19-62706E023703}">
                      <ahyp:hlinkClr xmlns:ahyp="http://schemas.microsoft.com/office/drawing/2018/hyperlinkcolor" val="tx"/>
                    </a:ext>
                  </a:extLst>
                </a:hlinkClick>
              </a:rPr>
              <a:t>https://www.cece.eu/news/cece-annual-economic</a:t>
            </a:r>
          </a:p>
          <a:p>
            <a:pPr marL="457200" indent="-457200" algn="l"/>
            <a:r>
              <a:rPr lang="en-GB" u="sng" dirty="0">
                <a:solidFill>
                  <a:srgbClr val="7CD0E4"/>
                </a:solidFill>
                <a:effectLst/>
                <a:ea typeface="Calibri" panose="020F0502020204030204" pitchFamily="34" charset="0"/>
                <a:hlinkClick r:id="rId4">
                  <a:extLst>
                    <a:ext uri="{A12FA001-AC4F-418D-AE19-62706E023703}">
                      <ahyp:hlinkClr xmlns:ahyp="http://schemas.microsoft.com/office/drawing/2018/hyperlinkcolor" val="tx"/>
                    </a:ext>
                  </a:extLst>
                </a:hlinkClick>
              </a:rPr>
              <a:t>report-2023</a:t>
            </a:r>
            <a:r>
              <a:rPr lang="en-GB" dirty="0">
                <a:solidFill>
                  <a:srgbClr val="7CD0E4"/>
                </a:solidFill>
                <a:effectLst/>
                <a:ea typeface="Calibri" panose="020F0502020204030204" pitchFamily="34" charset="0"/>
              </a:rPr>
              <a:t> </a:t>
            </a:r>
            <a:endParaRPr lang="en-LB" dirty="0">
              <a:solidFill>
                <a:srgbClr val="7CD0E4"/>
              </a:solidFill>
              <a:effectLst/>
              <a:ea typeface="Calibri" panose="020F0502020204030204" pitchFamily="34" charset="0"/>
            </a:endParaRPr>
          </a:p>
          <a:p>
            <a:pPr marL="457200" indent="-457200" algn="l"/>
            <a:r>
              <a:rPr lang="en-GB" dirty="0">
                <a:effectLst/>
                <a:ea typeface="Calibri" panose="020F0502020204030204" pitchFamily="34" charset="0"/>
              </a:rPr>
              <a:t> </a:t>
            </a:r>
            <a:endParaRPr lang="en-LB" dirty="0">
              <a:effectLst/>
              <a:ea typeface="Calibri" panose="020F0502020204030204" pitchFamily="34" charset="0"/>
            </a:endParaRPr>
          </a:p>
          <a:p>
            <a:pPr marL="457200" indent="-457200" algn="l"/>
            <a:r>
              <a:rPr lang="es-ES" dirty="0">
                <a:effectLst/>
                <a:ea typeface="Calibri" panose="020F0502020204030204" pitchFamily="34" charset="0"/>
              </a:rPr>
              <a:t>Federación de la industria de la construcción de Irlanda. (2018)</a:t>
            </a:r>
          </a:p>
          <a:p>
            <a:pPr marL="457200" indent="-457200" algn="l"/>
            <a:r>
              <a:rPr lang="es-ES" dirty="0">
                <a:effectLst/>
                <a:ea typeface="Calibri" panose="020F0502020204030204" pitchFamily="34" charset="0"/>
              </a:rPr>
              <a:t>Mujeres en la industria de la construcción. Precisión</a:t>
            </a:r>
          </a:p>
          <a:p>
            <a:pPr marL="457200" indent="-457200" algn="l"/>
            <a:r>
              <a:rPr lang="es-ES" dirty="0">
                <a:effectLst/>
                <a:ea typeface="Calibri" panose="020F0502020204030204" pitchFamily="34" charset="0"/>
              </a:rPr>
              <a:t>Marketing. </a:t>
            </a:r>
            <a:r>
              <a:rPr lang="es-ES" dirty="0" err="1">
                <a:effectLst/>
                <a:ea typeface="Calibri" panose="020F0502020204030204" pitchFamily="34" charset="0"/>
              </a:rPr>
              <a:t>Costruzioni</a:t>
            </a:r>
            <a:r>
              <a:rPr lang="es-ES" dirty="0">
                <a:effectLst/>
                <a:ea typeface="Calibri" panose="020F0502020204030204" pitchFamily="34" charset="0"/>
              </a:rPr>
              <a:t> Italia S.P.A. (2022):</a:t>
            </a:r>
          </a:p>
          <a:p>
            <a:pPr marL="457200" indent="-457200" algn="l"/>
            <a:r>
              <a:rPr lang="es-ES" i="1" dirty="0" err="1">
                <a:effectLst/>
                <a:ea typeface="Calibri" panose="020F0502020204030204" pitchFamily="34" charset="0"/>
              </a:rPr>
              <a:t>Superbonus</a:t>
            </a:r>
            <a:r>
              <a:rPr lang="es-ES" i="1" dirty="0">
                <a:ea typeface="Calibri" panose="020F0502020204030204" pitchFamily="34" charset="0"/>
              </a:rPr>
              <a:t> </a:t>
            </a:r>
            <a:r>
              <a:rPr lang="es-ES" i="1" dirty="0">
                <a:effectLst/>
                <a:ea typeface="Calibri" panose="020F0502020204030204" pitchFamily="34" charset="0"/>
              </a:rPr>
              <a:t>110%.</a:t>
            </a:r>
            <a:r>
              <a:rPr lang="en-IE" u="sng" dirty="0">
                <a:solidFill>
                  <a:srgbClr val="7CD0E4"/>
                </a:solidFill>
                <a:effectLst/>
                <a:ea typeface="Calibri" panose="020F0502020204030204" pitchFamily="34" charset="0"/>
                <a:hlinkClick r:id="rId5">
                  <a:extLst>
                    <a:ext uri="{A12FA001-AC4F-418D-AE19-62706E023703}">
                      <ahyp:hlinkClr xmlns:ahyp="http://schemas.microsoft.com/office/drawing/2018/hyperlinkcolor" val="tx"/>
                    </a:ext>
                  </a:extLst>
                </a:hlinkClick>
              </a:rPr>
              <a:t>https://www.costruzioniitalia.it/serviz /superbon</a:t>
            </a:r>
          </a:p>
          <a:p>
            <a:pPr marL="457200" indent="-457200" algn="l"/>
            <a:r>
              <a:rPr lang="en-IE" u="sng" dirty="0">
                <a:solidFill>
                  <a:srgbClr val="7CD0E4"/>
                </a:solidFill>
                <a:effectLst/>
                <a:ea typeface="Calibri" panose="020F0502020204030204" pitchFamily="34" charset="0"/>
                <a:hlinkClick r:id="rId5">
                  <a:extLst>
                    <a:ext uri="{A12FA001-AC4F-418D-AE19-62706E023703}">
                      <ahyp:hlinkClr xmlns:ahyp="http://schemas.microsoft.com/office/drawing/2018/hyperlinkcolor" val="tx"/>
                    </a:ext>
                  </a:extLst>
                </a:hlinkClick>
              </a:rPr>
              <a:t>s10/#:~:text=''Casa%20a%20zero%20o%20zero,202</a:t>
            </a:r>
          </a:p>
          <a:p>
            <a:pPr marL="457200" indent="-457200" algn="l"/>
            <a:r>
              <a:rPr lang="en-IE" u="sng" dirty="0">
                <a:solidFill>
                  <a:srgbClr val="7CD0E4"/>
                </a:solidFill>
                <a:effectLst/>
                <a:ea typeface="Calibri" panose="020F0502020204030204" pitchFamily="34" charset="0"/>
                <a:hlinkClick r:id="rId5">
                  <a:extLst>
                    <a:ext uri="{A12FA001-AC4F-418D-AE19-62706E023703}">
                      <ahyp:hlinkClr xmlns:ahyp="http://schemas.microsoft.com/office/drawing/2018/hyperlinkcolor" val="tx"/>
                    </a:ext>
                  </a:extLst>
                </a:hlinkClick>
              </a:rPr>
              <a:t>%20al%2031%20dicembre%202021</a:t>
            </a:r>
            <a:r>
              <a:rPr lang="en-IE" dirty="0">
                <a:solidFill>
                  <a:srgbClr val="7CD0E4"/>
                </a:solidFill>
                <a:effectLst/>
                <a:ea typeface="Calibri" panose="020F0502020204030204" pitchFamily="34" charset="0"/>
              </a:rPr>
              <a:t> </a:t>
            </a:r>
            <a:r>
              <a:rPr lang="en-IE" dirty="0">
                <a:effectLst/>
                <a:ea typeface="Calibri" panose="020F0502020204030204" pitchFamily="34" charset="0"/>
              </a:rPr>
              <a:t>Accessed in May</a:t>
            </a:r>
          </a:p>
          <a:p>
            <a:pPr marL="457200" indent="-457200" algn="l"/>
            <a:r>
              <a:rPr lang="en-IE" dirty="0">
                <a:effectLst/>
                <a:ea typeface="Calibri" panose="020F0502020204030204" pitchFamily="34" charset="0"/>
              </a:rPr>
              <a:t>2023</a:t>
            </a:r>
          </a:p>
          <a:p>
            <a:pPr marL="457200" indent="-457200" algn="l"/>
            <a:endParaRPr lang="en-LB" dirty="0">
              <a:effectLst/>
              <a:ea typeface="Calibri" panose="020F0502020204030204" pitchFamily="34" charset="0"/>
            </a:endParaRPr>
          </a:p>
          <a:p>
            <a:pPr indent="-457200" algn="l"/>
            <a:r>
              <a:rPr lang="fr-FR" dirty="0" err="1">
                <a:effectLst/>
                <a:ea typeface="Calibri" panose="020F0502020204030204" pitchFamily="34" charset="0"/>
              </a:rPr>
              <a:t>Euroconstruct</a:t>
            </a:r>
            <a:r>
              <a:rPr lang="fr-FR" dirty="0">
                <a:effectLst/>
                <a:ea typeface="Calibri" panose="020F0502020204030204" pitchFamily="34" charset="0"/>
              </a:rPr>
              <a:t> (2022) - Informe </a:t>
            </a:r>
            <a:r>
              <a:rPr lang="fr-FR" dirty="0" err="1">
                <a:effectLst/>
                <a:ea typeface="Calibri" panose="020F0502020204030204" pitchFamily="34" charset="0"/>
              </a:rPr>
              <a:t>Euroconstruct</a:t>
            </a:r>
            <a:r>
              <a:rPr lang="fr-FR" dirty="0">
                <a:effectLst/>
                <a:ea typeface="Calibri" panose="020F0502020204030204" pitchFamily="34" charset="0"/>
              </a:rPr>
              <a:t>.</a:t>
            </a:r>
          </a:p>
          <a:p>
            <a:pPr indent="-457200" algn="l"/>
            <a:r>
              <a:rPr lang="fr-FR" dirty="0">
                <a:effectLst/>
                <a:ea typeface="Calibri" panose="020F0502020204030204" pitchFamily="34" charset="0"/>
              </a:rPr>
              <a:t>Disponible en</a:t>
            </a:r>
            <a:r>
              <a:rPr lang="en-IE" dirty="0">
                <a:effectLst/>
                <a:ea typeface="Calibri" panose="020F0502020204030204" pitchFamily="34" charset="0"/>
              </a:rPr>
              <a:t>:</a:t>
            </a:r>
            <a:r>
              <a:rPr lang="en-IE" b="1" dirty="0">
                <a:effectLst/>
                <a:ea typeface="Calibri" panose="020F0502020204030204" pitchFamily="34" charset="0"/>
              </a:rPr>
              <a:t> </a:t>
            </a:r>
            <a:r>
              <a:rPr lang="en-IE" u="sng" dirty="0">
                <a:solidFill>
                  <a:srgbClr val="7CD0E4"/>
                </a:solidFill>
                <a:effectLst/>
                <a:ea typeface="Calibri" panose="020F0502020204030204" pitchFamily="34" charset="0"/>
                <a:hlinkClick r:id="rId6">
                  <a:extLst>
                    <a:ext uri="{A12FA001-AC4F-418D-AE19-62706E023703}">
                      <ahyp:hlinkClr xmlns:ahyp="http://schemas.microsoft.com/office/drawing/2018/hyperlinkcolor" val="tx"/>
                    </a:ext>
                  </a:extLst>
                </a:hlinkClick>
              </a:rPr>
              <a:t>https://itec.es/servicios/estudios-mercado/euroconstruct-sumario-ultimo-informe/</a:t>
            </a:r>
            <a:endParaRPr lang="en-LB" dirty="0">
              <a:solidFill>
                <a:srgbClr val="7CD0E4"/>
              </a:solidFill>
              <a:effectLst/>
              <a:ea typeface="Calibri" panose="020F0502020204030204" pitchFamily="34" charset="0"/>
            </a:endParaRPr>
          </a:p>
          <a:p>
            <a:pPr indent="-457200" algn="l"/>
            <a:r>
              <a:rPr lang="en-IE" dirty="0">
                <a:effectLst/>
                <a:ea typeface="Calibri" panose="020F0502020204030204" pitchFamily="34" charset="0"/>
              </a:rPr>
              <a:t>Accessed in May 2023</a:t>
            </a:r>
            <a:endParaRPr lang="en-LB" dirty="0">
              <a:effectLst/>
              <a:ea typeface="Calibri" panose="020F0502020204030204" pitchFamily="34" charset="0"/>
            </a:endParaRPr>
          </a:p>
          <a:p>
            <a:pPr indent="-457200" algn="l"/>
            <a:r>
              <a:rPr lang="en-IE" dirty="0">
                <a:effectLst/>
                <a:ea typeface="Calibri" panose="020F0502020204030204" pitchFamily="34" charset="0"/>
              </a:rPr>
              <a:t> </a:t>
            </a:r>
            <a:endParaRPr lang="en-LB" dirty="0">
              <a:effectLst/>
              <a:ea typeface="Calibri" panose="020F0502020204030204" pitchFamily="34" charset="0"/>
            </a:endParaRPr>
          </a:p>
          <a:p>
            <a:pPr algn="l"/>
            <a:r>
              <a:rPr lang="es-ES" dirty="0">
                <a:effectLst/>
                <a:ea typeface="Calibri" panose="020F0502020204030204" pitchFamily="34" charset="0"/>
              </a:rPr>
              <a:t>Centro Europeo para el Desarrollo de la Formación Profesional, Eurostat (2020) </a:t>
            </a:r>
            <a:r>
              <a:rPr lang="en-IE" u="sng" dirty="0">
                <a:solidFill>
                  <a:srgbClr val="7CD0E4"/>
                </a:solidFill>
                <a:effectLst/>
                <a:ea typeface="Calibri" panose="020F0502020204030204" pitchFamily="34" charset="0"/>
                <a:hlinkClick r:id="rId7">
                  <a:extLst>
                    <a:ext uri="{A12FA001-AC4F-418D-AE19-62706E023703}">
                      <ahyp:hlinkClr xmlns:ahyp="http://schemas.microsoft.com/office/drawing/2018/hyperlinkcolor" val="tx"/>
                    </a:ext>
                  </a:extLst>
                </a:hlinkClick>
              </a:rPr>
              <a:t>https://www.cedefop.europa.eu/en/tools/skillsintelligence/self-employment?year=2020&amp;country=EU#6</a:t>
            </a:r>
            <a:endParaRPr lang="en-LB" dirty="0">
              <a:solidFill>
                <a:srgbClr val="7CD0E4"/>
              </a:solidFill>
              <a:effectLst/>
              <a:ea typeface="Calibri" panose="020F0502020204030204" pitchFamily="34" charset="0"/>
            </a:endParaRPr>
          </a:p>
          <a:p>
            <a:pPr marL="457200" indent="-457200" algn="l"/>
            <a:r>
              <a:rPr lang="en-GB" dirty="0">
                <a:effectLst/>
                <a:ea typeface="Calibri" panose="020F0502020204030204" pitchFamily="34" charset="0"/>
              </a:rPr>
              <a:t> </a:t>
            </a:r>
            <a:endParaRPr lang="en-LB" dirty="0">
              <a:effectLst/>
              <a:ea typeface="Calibri" panose="020F0502020204030204" pitchFamily="34" charset="0"/>
            </a:endParaRPr>
          </a:p>
          <a:p>
            <a:pPr marL="457200" indent="-457200" algn="l"/>
            <a:r>
              <a:rPr lang="es-ES" dirty="0">
                <a:effectLst/>
                <a:ea typeface="Calibri" panose="020F0502020204030204" pitchFamily="34" charset="0"/>
              </a:rPr>
              <a:t>Instituto Europeo de la Igualdad de Género (2019):</a:t>
            </a:r>
          </a:p>
          <a:p>
            <a:pPr marL="457200" indent="-457200" algn="l"/>
            <a:r>
              <a:rPr lang="es-ES" dirty="0">
                <a:effectLst/>
                <a:ea typeface="Calibri" panose="020F0502020204030204" pitchFamily="34" charset="0"/>
              </a:rPr>
              <a:t>Planificación de género. Luxemburgo. Consultado en: </a:t>
            </a:r>
            <a:r>
              <a:rPr lang="en-GB" u="sng" dirty="0">
                <a:solidFill>
                  <a:srgbClr val="7CD0E4"/>
                </a:solidFill>
                <a:effectLst/>
                <a:ea typeface="Calibri" panose="020F0502020204030204" pitchFamily="34" charset="0"/>
                <a:hlinkClick r:id="rId8">
                  <a:extLst>
                    <a:ext uri="{A12FA001-AC4F-418D-AE19-62706E023703}">
                      <ahyp:hlinkClr xmlns:ahyp="http://schemas.microsoft.com/office/drawing/2018/hyperlinkcolor" val="tx"/>
                    </a:ext>
                  </a:extLst>
                </a:hlinkClick>
              </a:rPr>
              <a:t>https://eige.europa.eu/sites/default/files/mh03192</a:t>
            </a:r>
          </a:p>
          <a:p>
            <a:pPr marL="457200" indent="-457200" algn="l"/>
            <a:r>
              <a:rPr lang="en-GB" u="sng" dirty="0">
                <a:solidFill>
                  <a:srgbClr val="7CD0E4"/>
                </a:solidFill>
                <a:effectLst/>
                <a:ea typeface="Calibri" panose="020F0502020204030204" pitchFamily="34" charset="0"/>
                <a:hlinkClick r:id="rId8">
                  <a:extLst>
                    <a:ext uri="{A12FA001-AC4F-418D-AE19-62706E023703}">
                      <ahyp:hlinkClr xmlns:ahyp="http://schemas.microsoft.com/office/drawing/2018/hyperlinkcolor" val="tx"/>
                    </a:ext>
                  </a:extLst>
                </a:hlinkClick>
              </a:rPr>
              <a:t>3enn_002_0.pdf</a:t>
            </a:r>
            <a:r>
              <a:rPr lang="en-GB" dirty="0">
                <a:solidFill>
                  <a:srgbClr val="7CD0E4"/>
                </a:solidFill>
                <a:effectLst/>
                <a:ea typeface="Calibri" panose="020F0502020204030204" pitchFamily="34" charset="0"/>
              </a:rPr>
              <a:t> </a:t>
            </a:r>
            <a:endParaRPr lang="en-LB" dirty="0">
              <a:solidFill>
                <a:srgbClr val="7CD0E4"/>
              </a:solidFill>
              <a:effectLst/>
              <a:ea typeface="Calibri" panose="020F0502020204030204" pitchFamily="34" charset="0"/>
            </a:endParaRPr>
          </a:p>
          <a:p>
            <a:pPr indent="-457200" algn="l"/>
            <a:r>
              <a:rPr lang="en-IE" dirty="0">
                <a:effectLst/>
                <a:ea typeface="Calibri" panose="020F0502020204030204" pitchFamily="34" charset="0"/>
              </a:rPr>
              <a:t> </a:t>
            </a:r>
            <a:endParaRPr lang="en-LB" dirty="0">
              <a:effectLst/>
              <a:ea typeface="Calibri" panose="020F0502020204030204" pitchFamily="34" charset="0"/>
            </a:endParaRPr>
          </a:p>
          <a:p>
            <a:pPr algn="l"/>
            <a:r>
              <a:rPr lang="es-ES" dirty="0">
                <a:effectLst/>
                <a:ea typeface="Calibri" panose="020F0502020204030204" pitchFamily="34" charset="0"/>
              </a:rPr>
              <a:t>Comisión Europea (2022) Fomentar la demanda de mano de obra cualificada en el sector de la construcción. </a:t>
            </a:r>
            <a:r>
              <a:rPr lang="en-IE" u="sng" dirty="0">
                <a:solidFill>
                  <a:srgbClr val="7CD0E4"/>
                </a:solidFill>
                <a:effectLst/>
                <a:ea typeface="Calibri" panose="020F0502020204030204" pitchFamily="34" charset="0"/>
                <a:hlinkClick r:id="rId9">
                  <a:extLst>
                    <a:ext uri="{A12FA001-AC4F-418D-AE19-62706E023703}">
                      <ahyp:hlinkClr xmlns:ahyp="http://schemas.microsoft.com/office/drawing/2018/hyperlinkcolor" val="tx"/>
                    </a:ext>
                  </a:extLst>
                </a:hlinkClick>
              </a:rPr>
              <a:t>https://build-up.ec.europa.eu/en/resources-and-tools/articles/overview-article-fostering-demand-skilled-labour-force-construction</a:t>
            </a:r>
            <a:r>
              <a:rPr lang="en-IE" dirty="0">
                <a:solidFill>
                  <a:srgbClr val="7CD0E4"/>
                </a:solidFill>
                <a:effectLst/>
                <a:ea typeface="Calibri" panose="020F0502020204030204" pitchFamily="34" charset="0"/>
              </a:rPr>
              <a:t> </a:t>
            </a:r>
            <a:r>
              <a:rPr lang="en-IE" dirty="0">
                <a:effectLst/>
                <a:ea typeface="Calibri" panose="020F0502020204030204" pitchFamily="34" charset="0"/>
              </a:rPr>
              <a:t>. </a:t>
            </a:r>
            <a:r>
              <a:rPr lang="es-ES" dirty="0">
                <a:effectLst/>
                <a:ea typeface="Calibri" panose="020F0502020204030204" pitchFamily="34" charset="0"/>
              </a:rPr>
              <a:t>Acceso en mayo de 2023</a:t>
            </a:r>
            <a:endParaRPr lang="en-LB" dirty="0">
              <a:effectLst/>
              <a:ea typeface="Calibri" panose="020F0502020204030204" pitchFamily="34" charset="0"/>
            </a:endParaRPr>
          </a:p>
          <a:p>
            <a:pPr algn="l"/>
            <a:r>
              <a:rPr lang="en-GB" dirty="0">
                <a:effectLst/>
                <a:ea typeface="Calibri" panose="020F0502020204030204" pitchFamily="34" charset="0"/>
              </a:rPr>
              <a:t> </a:t>
            </a:r>
            <a:endParaRPr lang="en-LB" dirty="0">
              <a:effectLst/>
              <a:ea typeface="Calibri" panose="020F0502020204030204" pitchFamily="34" charset="0"/>
            </a:endParaRPr>
          </a:p>
          <a:p>
            <a:pPr algn="l"/>
            <a:r>
              <a:rPr lang="es-ES" dirty="0">
                <a:effectLst/>
                <a:ea typeface="Calibri" panose="020F0502020204030204" pitchFamily="34" charset="0"/>
              </a:rPr>
              <a:t>Comisión Europea (2001) </a:t>
            </a:r>
            <a:r>
              <a:rPr lang="es-ES" dirty="0" err="1">
                <a:effectLst/>
                <a:ea typeface="Calibri" panose="020F0502020204030204" pitchFamily="34" charset="0"/>
              </a:rPr>
              <a:t>Communication</a:t>
            </a:r>
            <a:r>
              <a:rPr lang="es-ES" dirty="0">
                <a:effectLst/>
                <a:ea typeface="Calibri" panose="020F0502020204030204" pitchFamily="34" charset="0"/>
              </a:rPr>
              <a:t> </a:t>
            </a:r>
            <a:r>
              <a:rPr lang="es-ES" dirty="0" err="1">
                <a:effectLst/>
                <a:ea typeface="Calibri" panose="020F0502020204030204" pitchFamily="34" charset="0"/>
              </a:rPr>
              <a:t>from</a:t>
            </a:r>
            <a:r>
              <a:rPr lang="es-ES" dirty="0">
                <a:effectLst/>
                <a:ea typeface="Calibri" panose="020F0502020204030204" pitchFamily="34" charset="0"/>
              </a:rPr>
              <a:t> the </a:t>
            </a:r>
            <a:r>
              <a:rPr lang="es-ES" dirty="0" err="1">
                <a:effectLst/>
                <a:ea typeface="Calibri" panose="020F0502020204030204" pitchFamily="34" charset="0"/>
              </a:rPr>
              <a:t>Commission</a:t>
            </a:r>
            <a:r>
              <a:rPr lang="es-ES" dirty="0">
                <a:effectLst/>
                <a:ea typeface="Calibri" panose="020F0502020204030204" pitchFamily="34" charset="0"/>
              </a:rPr>
              <a:t> </a:t>
            </a:r>
            <a:r>
              <a:rPr lang="es-ES" dirty="0" err="1">
                <a:effectLst/>
                <a:ea typeface="Calibri" panose="020F0502020204030204" pitchFamily="34" charset="0"/>
              </a:rPr>
              <a:t>to</a:t>
            </a:r>
            <a:r>
              <a:rPr lang="es-ES" dirty="0">
                <a:effectLst/>
                <a:ea typeface="Calibri" panose="020F0502020204030204" pitchFamily="34" charset="0"/>
              </a:rPr>
              <a:t> the Council and the European </a:t>
            </a:r>
            <a:r>
              <a:rPr lang="es-ES" dirty="0" err="1">
                <a:effectLst/>
                <a:ea typeface="Calibri" panose="020F0502020204030204" pitchFamily="34" charset="0"/>
              </a:rPr>
              <a:t>Parliament</a:t>
            </a:r>
            <a:r>
              <a:rPr lang="es-ES" dirty="0">
                <a:effectLst/>
                <a:ea typeface="Calibri" panose="020F0502020204030204" pitchFamily="34" charset="0"/>
              </a:rPr>
              <a:t>- Programme </a:t>
            </a:r>
            <a:r>
              <a:rPr lang="es-ES" dirty="0" err="1">
                <a:effectLst/>
                <a:ea typeface="Calibri" panose="020F0502020204030204" pitchFamily="34" charset="0"/>
              </a:rPr>
              <a:t>of</a:t>
            </a:r>
            <a:r>
              <a:rPr lang="es-ES" dirty="0">
                <a:effectLst/>
                <a:ea typeface="Calibri" panose="020F0502020204030204" pitchFamily="34" charset="0"/>
              </a:rPr>
              <a:t> </a:t>
            </a:r>
            <a:r>
              <a:rPr lang="es-ES" dirty="0" err="1">
                <a:effectLst/>
                <a:ea typeface="Calibri" panose="020F0502020204030204" pitchFamily="34" charset="0"/>
              </a:rPr>
              <a:t>action</a:t>
            </a:r>
            <a:r>
              <a:rPr lang="es-ES" dirty="0">
                <a:effectLst/>
                <a:ea typeface="Calibri" panose="020F0502020204030204" pitchFamily="34" charset="0"/>
              </a:rPr>
              <a:t> </a:t>
            </a:r>
            <a:r>
              <a:rPr lang="es-ES" dirty="0" err="1">
                <a:effectLst/>
                <a:ea typeface="Calibri" panose="020F0502020204030204" pitchFamily="34" charset="0"/>
              </a:rPr>
              <a:t>for</a:t>
            </a:r>
            <a:r>
              <a:rPr lang="es-ES" dirty="0">
                <a:effectLst/>
                <a:ea typeface="Calibri" panose="020F0502020204030204" pitchFamily="34" charset="0"/>
              </a:rPr>
              <a:t> the</a:t>
            </a:r>
          </a:p>
          <a:p>
            <a:pPr algn="l"/>
            <a:endParaRPr lang="es-ES" dirty="0">
              <a:effectLst/>
              <a:ea typeface="Calibri" panose="020F0502020204030204" pitchFamily="34" charset="0"/>
            </a:endParaRPr>
          </a:p>
          <a:p>
            <a:pPr algn="l"/>
            <a:endParaRPr lang="es-ES" dirty="0">
              <a:effectLst/>
              <a:ea typeface="Calibri" panose="020F0502020204030204" pitchFamily="34" charset="0"/>
            </a:endParaRPr>
          </a:p>
          <a:p>
            <a:pPr algn="l"/>
            <a:endParaRPr lang="es-ES" dirty="0">
              <a:effectLst/>
              <a:ea typeface="Calibri" panose="020F0502020204030204" pitchFamily="34" charset="0"/>
            </a:endParaRPr>
          </a:p>
          <a:p>
            <a:pPr algn="l"/>
            <a:endParaRPr lang="es-ES" dirty="0">
              <a:effectLst/>
              <a:ea typeface="Calibri" panose="020F0502020204030204" pitchFamily="34" charset="0"/>
            </a:endParaRPr>
          </a:p>
          <a:p>
            <a:pPr algn="l"/>
            <a:endParaRPr lang="es-ES" dirty="0">
              <a:effectLst/>
              <a:ea typeface="Calibri" panose="020F0502020204030204" pitchFamily="34" charset="0"/>
            </a:endParaRPr>
          </a:p>
          <a:p>
            <a:pPr algn="l"/>
            <a:endParaRPr lang="es-ES" dirty="0">
              <a:effectLst/>
              <a:ea typeface="Calibri" panose="020F0502020204030204" pitchFamily="34" charset="0"/>
            </a:endParaRPr>
          </a:p>
          <a:p>
            <a:pPr algn="l"/>
            <a:endParaRPr lang="es-ES" dirty="0">
              <a:effectLst/>
              <a:ea typeface="Calibri" panose="020F0502020204030204" pitchFamily="34" charset="0"/>
            </a:endParaRPr>
          </a:p>
          <a:p>
            <a:pPr algn="l"/>
            <a:endParaRPr lang="es-ES" dirty="0">
              <a:effectLst/>
              <a:ea typeface="Calibri" panose="020F0502020204030204" pitchFamily="34" charset="0"/>
            </a:endParaRPr>
          </a:p>
          <a:p>
            <a:pPr algn="l"/>
            <a:endParaRPr lang="es-ES" dirty="0">
              <a:effectLst/>
              <a:ea typeface="Calibri" panose="020F0502020204030204" pitchFamily="34" charset="0"/>
            </a:endParaRPr>
          </a:p>
          <a:p>
            <a:pPr algn="l"/>
            <a:endParaRPr lang="es-ES" dirty="0">
              <a:effectLst/>
              <a:ea typeface="Calibri" panose="020F0502020204030204" pitchFamily="34" charset="0"/>
            </a:endParaRPr>
          </a:p>
          <a:p>
            <a:pPr algn="l"/>
            <a:endParaRPr lang="es-ES" dirty="0">
              <a:effectLst/>
              <a:ea typeface="Calibri" panose="020F0502020204030204" pitchFamily="34" charset="0"/>
            </a:endParaRPr>
          </a:p>
          <a:p>
            <a:pPr algn="l"/>
            <a:r>
              <a:rPr lang="es-ES" dirty="0">
                <a:effectLst/>
                <a:ea typeface="Calibri" panose="020F0502020204030204" pitchFamily="34" charset="0"/>
              </a:rPr>
              <a:t>Programa de acción para la integración del factor género en la cooperación de la Comunidad al desarrollo, (COM 295 final), Disponible en: http://www.europarl.europa.eu/sides/getDoc.do?pubRef=-//EP//TEXT+RE-PORT+A5-2002-0066+0+DOC+XML+V0//EN Acceso en abril de 2023 </a:t>
            </a:r>
          </a:p>
          <a:p>
            <a:pPr algn="l"/>
            <a:r>
              <a:rPr lang="es-ES" dirty="0">
                <a:effectLst/>
                <a:ea typeface="Calibri" panose="020F0502020204030204" pitchFamily="34" charset="0"/>
              </a:rPr>
              <a:t>Comisión Europea. Las mujeres pueden construir (2021) Erasmus+ Disponible en</a:t>
            </a:r>
          </a:p>
          <a:p>
            <a:pPr algn="l"/>
            <a:r>
              <a:rPr lang="es-ES" dirty="0">
                <a:solidFill>
                  <a:srgbClr val="7CD0E4"/>
                </a:solidFill>
                <a:effectLst/>
                <a:ea typeface="Calibri" panose="020F0502020204030204" pitchFamily="34" charset="0"/>
                <a:hlinkClick r:id="rId10">
                  <a:extLst>
                    <a:ext uri="{A12FA001-AC4F-418D-AE19-62706E023703}">
                      <ahyp:hlinkClr xmlns:ahyp="http://schemas.microsoft.com/office/drawing/2018/hyperlinkcolor" val="tx"/>
                    </a:ext>
                  </a:extLst>
                </a:hlinkClick>
              </a:rPr>
              <a:t>https://www.womencanbuild.eu/wp-content/uploads/2021/01/IO4_Action-Plan_WCB-160x200_EN.pdf</a:t>
            </a:r>
            <a:r>
              <a:rPr lang="es-ES" dirty="0">
                <a:solidFill>
                  <a:srgbClr val="7CD0E4"/>
                </a:solidFill>
                <a:effectLst/>
                <a:ea typeface="Calibri" panose="020F0502020204030204" pitchFamily="34" charset="0"/>
              </a:rPr>
              <a:t>   </a:t>
            </a:r>
            <a:r>
              <a:rPr lang="es-ES" dirty="0">
                <a:effectLst/>
                <a:ea typeface="Calibri" panose="020F0502020204030204" pitchFamily="34" charset="0"/>
              </a:rPr>
              <a:t>Consultado en abril de 2023 </a:t>
            </a:r>
          </a:p>
          <a:p>
            <a:pPr algn="l"/>
            <a:endParaRPr lang="es-ES" dirty="0">
              <a:ea typeface="Calibri" panose="020F0502020204030204" pitchFamily="34" charset="0"/>
            </a:endParaRPr>
          </a:p>
          <a:p>
            <a:pPr algn="l"/>
            <a:r>
              <a:rPr lang="es-ES" dirty="0">
                <a:effectLst/>
                <a:ea typeface="Calibri" panose="020F0502020204030204" pitchFamily="34" charset="0"/>
              </a:rPr>
              <a:t>Instituto Europeo de la Igualdad de Género (2019): </a:t>
            </a:r>
            <a:r>
              <a:rPr lang="es-ES" i="1" dirty="0">
                <a:effectLst/>
                <a:ea typeface="Calibri" panose="020F0502020204030204" pitchFamily="34" charset="0"/>
              </a:rPr>
              <a:t>Planificación de género</a:t>
            </a:r>
            <a:r>
              <a:rPr lang="es-ES" dirty="0">
                <a:effectLst/>
                <a:ea typeface="Calibri" panose="020F0502020204030204" pitchFamily="34" charset="0"/>
              </a:rPr>
              <a:t>. </a:t>
            </a:r>
            <a:r>
              <a:rPr lang="en-IE" u="sng" dirty="0">
                <a:solidFill>
                  <a:srgbClr val="7CD0E4"/>
                </a:solidFill>
                <a:effectLst/>
                <a:ea typeface="Calibri" panose="020F0502020204030204" pitchFamily="34" charset="0"/>
                <a:hlinkClick r:id="rId11">
                  <a:extLst>
                    <a:ext uri="{A12FA001-AC4F-418D-AE19-62706E023703}">
                      <ahyp:hlinkClr xmlns:ahyp="http://schemas.microsoft.com/office/drawing/2018/hyperlinkcolor" val="tx"/>
                    </a:ext>
                  </a:extLst>
                </a:hlinkClick>
              </a:rPr>
              <a:t>https://eige.europa.eu/gender-mainstreaming/tools-methods/gender</a:t>
            </a:r>
            <a:endParaRPr lang="en-LB" dirty="0">
              <a:solidFill>
                <a:srgbClr val="7CD0E4"/>
              </a:solidFill>
              <a:effectLst/>
              <a:ea typeface="Calibri" panose="020F0502020204030204" pitchFamily="34" charset="0"/>
            </a:endParaRPr>
          </a:p>
          <a:p>
            <a:pPr algn="l"/>
            <a:r>
              <a:rPr lang="en-IE" u="sng" dirty="0" err="1">
                <a:solidFill>
                  <a:srgbClr val="7CD0E4"/>
                </a:solidFill>
                <a:effectLst/>
                <a:ea typeface="Calibri" panose="020F0502020204030204" pitchFamily="34" charset="0"/>
                <a:hlinkClick r:id="rId11">
                  <a:extLst>
                    <a:ext uri="{A12FA001-AC4F-418D-AE19-62706E023703}">
                      <ahyp:hlinkClr xmlns:ahyp="http://schemas.microsoft.com/office/drawing/2018/hyperlinkcolor" val="tx"/>
                    </a:ext>
                  </a:extLst>
                </a:hlinkClick>
              </a:rPr>
              <a:t>planning?language_content_entity</a:t>
            </a:r>
            <a:r>
              <a:rPr lang="en-IE" u="sng" dirty="0">
                <a:solidFill>
                  <a:srgbClr val="7CD0E4"/>
                </a:solidFill>
                <a:effectLst/>
                <a:ea typeface="Calibri" panose="020F0502020204030204" pitchFamily="34" charset="0"/>
                <a:hlinkClick r:id="rId11">
                  <a:extLst>
                    <a:ext uri="{A12FA001-AC4F-418D-AE19-62706E023703}">
                      <ahyp:hlinkClr xmlns:ahyp="http://schemas.microsoft.com/office/drawing/2018/hyperlinkcolor" val="tx"/>
                    </a:ext>
                  </a:extLst>
                </a:hlinkClick>
              </a:rPr>
              <a:t>=</a:t>
            </a:r>
            <a:r>
              <a:rPr lang="en-IE" u="sng" dirty="0" err="1">
                <a:solidFill>
                  <a:srgbClr val="7CD0E4"/>
                </a:solidFill>
                <a:effectLst/>
                <a:ea typeface="Calibri" panose="020F0502020204030204" pitchFamily="34" charset="0"/>
                <a:hlinkClick r:id="rId11">
                  <a:extLst>
                    <a:ext uri="{A12FA001-AC4F-418D-AE19-62706E023703}">
                      <ahyp:hlinkClr xmlns:ahyp="http://schemas.microsoft.com/office/drawing/2018/hyperlinkcolor" val="tx"/>
                    </a:ext>
                  </a:extLst>
                </a:hlinkClick>
              </a:rPr>
              <a:t>en</a:t>
            </a:r>
            <a:r>
              <a:rPr lang="en-IE" u="sng" dirty="0">
                <a:solidFill>
                  <a:srgbClr val="7CD0E4"/>
                </a:solidFill>
                <a:effectLst/>
                <a:ea typeface="Calibri" panose="020F0502020204030204" pitchFamily="34" charset="0"/>
                <a:hlinkClick r:id="rId11">
                  <a:extLst>
                    <a:ext uri="{A12FA001-AC4F-418D-AE19-62706E023703}">
                      <ahyp:hlinkClr xmlns:ahyp="http://schemas.microsoft.com/office/drawing/2018/hyperlinkcolor" val="tx"/>
                    </a:ext>
                  </a:extLst>
                </a:hlinkClick>
              </a:rPr>
              <a:t>#:~:text=The%20European%20Commission%20defines%20gender,or%20action'%20%5B1%5D</a:t>
            </a:r>
            <a:r>
              <a:rPr lang="en-IE" dirty="0">
                <a:solidFill>
                  <a:srgbClr val="7CD0E4"/>
                </a:solidFill>
                <a:effectLst/>
                <a:ea typeface="Calibri" panose="020F0502020204030204" pitchFamily="34" charset="0"/>
              </a:rPr>
              <a:t>. </a:t>
            </a:r>
            <a:r>
              <a:rPr lang="es-ES" dirty="0">
                <a:solidFill>
                  <a:schemeClr val="tx1"/>
                </a:solidFill>
                <a:ea typeface="Calibri" panose="020F0502020204030204" pitchFamily="34" charset="0"/>
              </a:rPr>
              <a:t>Consultado en Abril de 2023</a:t>
            </a:r>
            <a:endParaRPr lang="en-LB" dirty="0">
              <a:solidFill>
                <a:schemeClr val="tx1"/>
              </a:solidFill>
              <a:effectLst/>
              <a:ea typeface="Calibri" panose="020F0502020204030204" pitchFamily="34" charset="0"/>
            </a:endParaRPr>
          </a:p>
          <a:p>
            <a:pPr marL="457200" indent="-457200" algn="l"/>
            <a:r>
              <a:rPr lang="en-GB" dirty="0">
                <a:effectLst/>
                <a:ea typeface="Calibri" panose="020F0502020204030204" pitchFamily="34" charset="0"/>
              </a:rPr>
              <a:t> </a:t>
            </a:r>
            <a:endParaRPr lang="en-LB" dirty="0">
              <a:effectLst/>
              <a:ea typeface="Calibri" panose="020F0502020204030204" pitchFamily="34" charset="0"/>
            </a:endParaRPr>
          </a:p>
          <a:p>
            <a:pPr algn="l"/>
            <a:r>
              <a:rPr lang="es-ES" dirty="0">
                <a:effectLst/>
                <a:ea typeface="Calibri" panose="020F0502020204030204" pitchFamily="34" charset="0"/>
              </a:rPr>
              <a:t>Observatorio Europeo del Sector de la Construcción, 2021 Eurostat(2021) </a:t>
            </a:r>
            <a:r>
              <a:rPr lang="en-IE" u="sng" dirty="0">
                <a:solidFill>
                  <a:srgbClr val="7CD0E4"/>
                </a:solidFill>
                <a:effectLst/>
                <a:ea typeface="Calibri" panose="020F0502020204030204" pitchFamily="34" charset="0"/>
                <a:hlinkClick r:id="rId12">
                  <a:extLst>
                    <a:ext uri="{A12FA001-AC4F-418D-AE19-62706E023703}">
                      <ahyp:hlinkClr xmlns:ahyp="http://schemas.microsoft.com/office/drawing/2018/hyperlinkcolor" val="tx"/>
                    </a:ext>
                  </a:extLst>
                </a:hlinkClick>
              </a:rPr>
              <a:t>https://ec.europa.eu/eurostat/cache/digpub/housing/bloc-3a.html?lang=en#:~:text=Gross%20value%20added%20of%20the,the%20period%202010%20to%202021</a:t>
            </a:r>
            <a:r>
              <a:rPr lang="en-IE" dirty="0">
                <a:solidFill>
                  <a:srgbClr val="7CD0E4"/>
                </a:solidFill>
                <a:effectLst/>
                <a:ea typeface="Calibri" panose="020F0502020204030204" pitchFamily="34" charset="0"/>
              </a:rPr>
              <a:t>. </a:t>
            </a:r>
            <a:r>
              <a:rPr lang="es-ES" dirty="0">
                <a:effectLst/>
                <a:ea typeface="Calibri" panose="020F0502020204030204" pitchFamily="34" charset="0"/>
              </a:rPr>
              <a:t>Consultado en Mayo de 2023</a:t>
            </a:r>
            <a:endParaRPr lang="en-LB" dirty="0">
              <a:effectLst/>
              <a:ea typeface="Calibri" panose="020F0502020204030204" pitchFamily="34" charset="0"/>
            </a:endParaRPr>
          </a:p>
          <a:p>
            <a:pPr indent="-457200" algn="l"/>
            <a:r>
              <a:rPr lang="en-IE" dirty="0">
                <a:effectLst/>
                <a:ea typeface="Calibri" panose="020F0502020204030204" pitchFamily="34" charset="0"/>
              </a:rPr>
              <a:t> </a:t>
            </a:r>
            <a:endParaRPr lang="en-LB" dirty="0">
              <a:effectLst/>
              <a:ea typeface="Calibri" panose="020F0502020204030204" pitchFamily="34" charset="0"/>
            </a:endParaRPr>
          </a:p>
          <a:p>
            <a:pPr algn="l"/>
            <a:r>
              <a:rPr lang="es-ES" dirty="0">
                <a:effectLst/>
                <a:ea typeface="Calibri" panose="020F0502020204030204" pitchFamily="34" charset="0"/>
              </a:rPr>
              <a:t>Eurostat (2023) </a:t>
            </a:r>
            <a:r>
              <a:rPr lang="es-ES" i="1" dirty="0">
                <a:effectLst/>
                <a:ea typeface="Calibri" panose="020F0502020204030204" pitchFamily="34" charset="0"/>
              </a:rPr>
              <a:t>Proporción de mujeres por actividad económica </a:t>
            </a:r>
            <a:r>
              <a:rPr lang="es-ES" dirty="0">
                <a:effectLst/>
                <a:ea typeface="Calibri" panose="020F0502020204030204" pitchFamily="34" charset="0"/>
              </a:rPr>
              <a:t>(a partir de 2008, NACE Rev.2) – 100</a:t>
            </a:r>
          </a:p>
          <a:p>
            <a:pPr algn="l"/>
            <a:r>
              <a:rPr lang="en-IE" dirty="0">
                <a:effectLst/>
                <a:ea typeface="Calibri" panose="020F0502020204030204" pitchFamily="34" charset="0"/>
              </a:rPr>
              <a:t> </a:t>
            </a:r>
            <a:endParaRPr lang="en-LB" dirty="0">
              <a:effectLst/>
              <a:ea typeface="Calibri" panose="020F0502020204030204" pitchFamily="34" charset="0"/>
            </a:endParaRPr>
          </a:p>
          <a:p>
            <a:pPr algn="l"/>
            <a:r>
              <a:rPr lang="es-ES" dirty="0">
                <a:effectLst/>
                <a:ea typeface="Calibri" panose="020F0502020204030204" pitchFamily="34" charset="0"/>
              </a:rPr>
              <a:t>Agencia Federal de Empleo/ Bundesagentur </a:t>
            </a:r>
            <a:r>
              <a:rPr lang="es-ES" dirty="0" err="1">
                <a:effectLst/>
                <a:ea typeface="Calibri" panose="020F0502020204030204" pitchFamily="34" charset="0"/>
              </a:rPr>
              <a:t>für</a:t>
            </a:r>
            <a:r>
              <a:rPr lang="es-ES" dirty="0">
                <a:effectLst/>
                <a:ea typeface="Calibri" panose="020F0502020204030204" pitchFamily="34" charset="0"/>
              </a:rPr>
              <a:t> </a:t>
            </a:r>
            <a:r>
              <a:rPr lang="es-ES" dirty="0" err="1">
                <a:effectLst/>
                <a:ea typeface="Calibri" panose="020F0502020204030204" pitchFamily="34" charset="0"/>
              </a:rPr>
              <a:t>Arbeit</a:t>
            </a:r>
            <a:r>
              <a:rPr lang="es-ES" dirty="0">
                <a:effectLst/>
                <a:ea typeface="Calibri" panose="020F0502020204030204" pitchFamily="34" charset="0"/>
              </a:rPr>
              <a:t>. Fecha desconocida.  Disponible en </a:t>
            </a:r>
            <a:r>
              <a:rPr lang="en-IE" u="sng" dirty="0">
                <a:solidFill>
                  <a:srgbClr val="7CD0E4"/>
                </a:solidFill>
                <a:effectLst/>
                <a:ea typeface="Calibri" panose="020F0502020204030204" pitchFamily="34" charset="0"/>
                <a:hlinkClick r:id="rId13">
                  <a:extLst>
                    <a:ext uri="{A12FA001-AC4F-418D-AE19-62706E023703}">
                      <ahyp:hlinkClr xmlns:ahyp="http://schemas.microsoft.com/office/drawing/2018/hyperlinkcolor" val="tx"/>
                    </a:ext>
                  </a:extLst>
                </a:hlinkClick>
              </a:rPr>
              <a:t>https://www.arbeitsagentur.de/en</a:t>
            </a:r>
            <a:endParaRPr lang="en-LB" dirty="0">
              <a:solidFill>
                <a:srgbClr val="7CD0E4"/>
              </a:solidFill>
              <a:effectLst/>
              <a:ea typeface="Calibri" panose="020F0502020204030204" pitchFamily="34" charset="0"/>
            </a:endParaRPr>
          </a:p>
          <a:p>
            <a:pPr algn="l"/>
            <a:r>
              <a:rPr lang="en-IE" dirty="0">
                <a:effectLst/>
                <a:ea typeface="Calibri" panose="020F0502020204030204" pitchFamily="34" charset="0"/>
              </a:rPr>
              <a:t> </a:t>
            </a:r>
            <a:endParaRPr lang="en-LB" dirty="0">
              <a:effectLst/>
              <a:ea typeface="Calibri" panose="020F0502020204030204" pitchFamily="34" charset="0"/>
            </a:endParaRPr>
          </a:p>
          <a:p>
            <a:pPr marL="9525" indent="-9525" algn="l"/>
            <a:r>
              <a:rPr lang="es-ES" dirty="0">
                <a:effectLst/>
                <a:ea typeface="Calibri" panose="020F0502020204030204" pitchFamily="34" charset="0"/>
              </a:rPr>
              <a:t>Fundación Laboral de la Construcción (2020): Cuenta con ellos para tu empresa. </a:t>
            </a:r>
            <a:r>
              <a:rPr lang="es-ES" i="1" dirty="0">
                <a:effectLst/>
                <a:ea typeface="Calibri" panose="020F0502020204030204" pitchFamily="34" charset="0"/>
              </a:rPr>
              <a:t>Plan de acción de las empresas hacia un sector en igualdad de oportunidades. </a:t>
            </a:r>
            <a:r>
              <a:rPr lang="es-ES" dirty="0">
                <a:effectLst/>
                <a:ea typeface="Calibri" panose="020F0502020204030204" pitchFamily="34" charset="0"/>
              </a:rPr>
              <a:t>Madrid, España. </a:t>
            </a:r>
          </a:p>
          <a:p>
            <a:pPr marL="9525" indent="-9525" algn="l"/>
            <a:r>
              <a:rPr lang="es-ES" dirty="0">
                <a:effectLst/>
                <a:ea typeface="Calibri" panose="020F0502020204030204" pitchFamily="34" charset="0"/>
              </a:rPr>
              <a:t>Consultado en </a:t>
            </a:r>
            <a:r>
              <a:rPr lang="en-GB" dirty="0">
                <a:effectLst/>
                <a:ea typeface="Calibri" panose="020F0502020204030204" pitchFamily="34" charset="0"/>
              </a:rPr>
              <a:t>: </a:t>
            </a:r>
            <a:r>
              <a:rPr lang="en-GB" u="sng" dirty="0">
                <a:solidFill>
                  <a:srgbClr val="7CD0E4"/>
                </a:solidFill>
                <a:effectLst/>
                <a:ea typeface="Calibri" panose="020F0502020204030204" pitchFamily="34" charset="0"/>
                <a:hlinkClick r:id="rId10">
                  <a:extLst>
                    <a:ext uri="{A12FA001-AC4F-418D-AE19-62706E023703}">
                      <ahyp:hlinkClr xmlns:ahyp="http://schemas.microsoft.com/office/drawing/2018/hyperlinkcolor" val="tx"/>
                    </a:ext>
                  </a:extLst>
                </a:hlinkClick>
              </a:rPr>
              <a:t>https://www.womencanbuild.eu/wp-content/uploads/2021/01/IO4_Action-Plan_WCB-160x200_EN.pdf</a:t>
            </a:r>
            <a:r>
              <a:rPr lang="en-GB" dirty="0">
                <a:solidFill>
                  <a:srgbClr val="7CD0E4"/>
                </a:solidFill>
                <a:effectLst/>
                <a:ea typeface="Calibri" panose="020F0502020204030204" pitchFamily="34" charset="0"/>
              </a:rPr>
              <a:t> </a:t>
            </a:r>
            <a:endParaRPr lang="en-LB" dirty="0">
              <a:solidFill>
                <a:srgbClr val="7CD0E4"/>
              </a:solidFill>
              <a:effectLst/>
              <a:ea typeface="Calibri" panose="020F0502020204030204" pitchFamily="34" charset="0"/>
            </a:endParaRPr>
          </a:p>
          <a:p>
            <a:pPr marL="457200" indent="-457200" algn="l"/>
            <a:r>
              <a:rPr lang="en-IE" dirty="0">
                <a:effectLst/>
                <a:ea typeface="Calibri" panose="020F0502020204030204" pitchFamily="34" charset="0"/>
              </a:rPr>
              <a:t> </a:t>
            </a:r>
            <a:endParaRPr lang="en-LB" dirty="0">
              <a:effectLst/>
              <a:ea typeface="Calibri" panose="020F0502020204030204" pitchFamily="34" charset="0"/>
            </a:endParaRPr>
          </a:p>
          <a:p>
            <a:pPr marL="9525" indent="-9525" algn="l"/>
            <a:r>
              <a:rPr lang="es-ES" dirty="0" err="1">
                <a:effectLst/>
                <a:ea typeface="Calibri" panose="020F0502020204030204" pitchFamily="34" charset="0"/>
              </a:rPr>
              <a:t>Gazeta</a:t>
            </a:r>
            <a:r>
              <a:rPr lang="es-ES" dirty="0">
                <a:effectLst/>
                <a:ea typeface="Calibri" panose="020F0502020204030204" pitchFamily="34" charset="0"/>
              </a:rPr>
              <a:t> Finansowa, Informe Perla de la Empresa Polaca, octubre de 2021</a:t>
            </a:r>
          </a:p>
          <a:p>
            <a:pPr marL="9525" indent="-9525" algn="l"/>
            <a:endParaRPr lang="es-ES" dirty="0">
              <a:effectLst/>
              <a:ea typeface="Calibri" panose="020F0502020204030204" pitchFamily="34" charset="0"/>
            </a:endParaRPr>
          </a:p>
          <a:p>
            <a:pPr marL="9525" indent="-9525" algn="l"/>
            <a:r>
              <a:rPr lang="es-ES" dirty="0">
                <a:effectLst/>
                <a:ea typeface="Calibri" panose="020F0502020204030204" pitchFamily="34" charset="0"/>
              </a:rPr>
              <a:t>Oficina Federal de Estadística de Alemania/ </a:t>
            </a:r>
            <a:r>
              <a:rPr lang="es-ES" dirty="0" err="1">
                <a:effectLst/>
                <a:ea typeface="Calibri" panose="020F0502020204030204" pitchFamily="34" charset="0"/>
              </a:rPr>
              <a:t>Statistisches</a:t>
            </a:r>
            <a:r>
              <a:rPr lang="es-ES" dirty="0">
                <a:effectLst/>
                <a:ea typeface="Calibri" panose="020F0502020204030204" pitchFamily="34" charset="0"/>
              </a:rPr>
              <a:t> </a:t>
            </a:r>
            <a:r>
              <a:rPr lang="es-ES" dirty="0" err="1">
                <a:effectLst/>
                <a:ea typeface="Calibri" panose="020F0502020204030204" pitchFamily="34" charset="0"/>
              </a:rPr>
              <a:t>Bundesamt</a:t>
            </a:r>
            <a:r>
              <a:rPr lang="es-ES" dirty="0">
                <a:effectLst/>
                <a:ea typeface="Calibri" panose="020F0502020204030204" pitchFamily="34" charset="0"/>
              </a:rPr>
              <a:t>. Fecha desconocida.  Disponible en</a:t>
            </a:r>
          </a:p>
          <a:p>
            <a:pPr marL="9525" indent="-9525" algn="l"/>
            <a:r>
              <a:rPr lang="en-GB" u="sng" dirty="0">
                <a:solidFill>
                  <a:srgbClr val="7CD0E4"/>
                </a:solidFill>
                <a:effectLst/>
                <a:ea typeface="Calibri" panose="020F0502020204030204" pitchFamily="34" charset="0"/>
                <a:hlinkClick r:id="rId14">
                  <a:extLst>
                    <a:ext uri="{A12FA001-AC4F-418D-AE19-62706E023703}">
                      <ahyp:hlinkClr xmlns:ahyp="http://schemas.microsoft.com/office/drawing/2018/hyperlinkcolor" val="tx"/>
                    </a:ext>
                  </a:extLst>
                </a:hlinkClick>
              </a:rPr>
              <a:t>https://www.destatis.de/EN/Home/_node.html</a:t>
            </a:r>
            <a:endParaRPr lang="en-GB" u="sng" dirty="0">
              <a:solidFill>
                <a:srgbClr val="7CD0E4"/>
              </a:solidFill>
              <a:effectLst/>
              <a:ea typeface="Calibri" panose="020F0502020204030204" pitchFamily="34" charset="0"/>
            </a:endParaRPr>
          </a:p>
          <a:p>
            <a:pPr marL="9525" indent="-9525" algn="l"/>
            <a:endParaRPr lang="en-GB" u="sng" dirty="0">
              <a:solidFill>
                <a:srgbClr val="7CD0E4"/>
              </a:solidFill>
              <a:ea typeface="Calibri" panose="020F0502020204030204" pitchFamily="34" charset="0"/>
            </a:endParaRPr>
          </a:p>
          <a:p>
            <a:pPr marL="9525" indent="-9525" algn="l"/>
            <a:r>
              <a:rPr lang="es-ES" dirty="0" err="1">
                <a:effectLst/>
                <a:ea typeface="Calibri" panose="020F0502020204030204" pitchFamily="34" charset="0"/>
              </a:rPr>
              <a:t>Hatipkarasulu</a:t>
            </a:r>
            <a:r>
              <a:rPr lang="es-ES" dirty="0">
                <a:effectLst/>
                <a:ea typeface="Calibri" panose="020F0502020204030204" pitchFamily="34" charset="0"/>
              </a:rPr>
              <a:t> y </a:t>
            </a:r>
            <a:r>
              <a:rPr lang="es-ES" dirty="0" err="1">
                <a:effectLst/>
                <a:ea typeface="Calibri" panose="020F0502020204030204" pitchFamily="34" charset="0"/>
              </a:rPr>
              <a:t>Roff</a:t>
            </a:r>
            <a:r>
              <a:rPr lang="es-ES" dirty="0">
                <a:effectLst/>
                <a:ea typeface="Calibri" panose="020F0502020204030204" pitchFamily="34" charset="0"/>
              </a:rPr>
              <a:t> (2011</a:t>
            </a:r>
            <a:r>
              <a:rPr lang="es-ES" i="1" dirty="0">
                <a:effectLst/>
                <a:ea typeface="Calibri" panose="020F0502020204030204" pitchFamily="34" charset="0"/>
              </a:rPr>
              <a:t>): "Las mujeres en la construcción: Una perspectiva histórica temprana". </a:t>
            </a:r>
            <a:r>
              <a:rPr lang="es-ES" dirty="0">
                <a:effectLst/>
                <a:ea typeface="Calibri" panose="020F0502020204030204" pitchFamily="34" charset="0"/>
              </a:rPr>
              <a:t>Universidad de Texas en San Antonio. Consultado en </a:t>
            </a:r>
            <a:r>
              <a:rPr lang="en-IE" u="sng" dirty="0">
                <a:solidFill>
                  <a:srgbClr val="7CD0E4"/>
                </a:solidFill>
                <a:effectLst/>
                <a:ea typeface="Calibri" panose="020F0502020204030204" pitchFamily="34" charset="0"/>
                <a:hlinkClick r:id="rId15">
                  <a:extLst>
                    <a:ext uri="{A12FA001-AC4F-418D-AE19-62706E023703}">
                      <ahyp:hlinkClr xmlns:ahyp="http://schemas.microsoft.com/office/drawing/2018/hyperlinkcolor" val="tx"/>
                    </a:ext>
                  </a:extLst>
                </a:hlinkClick>
              </a:rPr>
              <a:t>http://ascpro0.ascweb.org/archives/2011/CEGT353002011.pdf</a:t>
            </a:r>
            <a:r>
              <a:rPr lang="en-IE" dirty="0">
                <a:solidFill>
                  <a:srgbClr val="7CD0E4"/>
                </a:solidFill>
                <a:effectLst/>
                <a:ea typeface="Calibri" panose="020F0502020204030204" pitchFamily="34" charset="0"/>
              </a:rPr>
              <a:t> </a:t>
            </a:r>
            <a:endParaRPr lang="en-LB" dirty="0">
              <a:solidFill>
                <a:srgbClr val="7CD0E4"/>
              </a:solidFill>
              <a:effectLst/>
              <a:ea typeface="Calibri" panose="020F0502020204030204" pitchFamily="34" charset="0"/>
            </a:endParaRPr>
          </a:p>
          <a:p>
            <a:pPr marL="9525" indent="-9525" algn="l"/>
            <a:endParaRPr lang="en-LB" dirty="0">
              <a:solidFill>
                <a:srgbClr val="7CD0E4"/>
              </a:solidFill>
              <a:effectLst/>
              <a:ea typeface="Calibri" panose="020F0502020204030204" pitchFamily="34" charset="0"/>
            </a:endParaRPr>
          </a:p>
          <a:p>
            <a:pPr algn="l"/>
            <a:r>
              <a:rPr lang="en-GB" dirty="0">
                <a:effectLst/>
                <a:ea typeface="Calibri" panose="020F0502020204030204" pitchFamily="34" charset="0"/>
              </a:rPr>
              <a:t> </a:t>
            </a:r>
            <a:endParaRPr lang="en-LB" dirty="0">
              <a:effectLst/>
              <a:ea typeface="Calibri" panose="020F0502020204030204" pitchFamily="34" charset="0"/>
            </a:endParaRPr>
          </a:p>
          <a:p>
            <a:pPr algn="l"/>
            <a:endParaRPr lang="en-LB" dirty="0">
              <a:effectLst/>
              <a:ea typeface="Calibri" panose="020F0502020204030204" pitchFamily="34" charset="0"/>
            </a:endParaRPr>
          </a:p>
          <a:p>
            <a:pPr algn="l">
              <a:tabLst>
                <a:tab pos="450215" algn="l"/>
              </a:tabLst>
            </a:pPr>
            <a:endParaRPr lang="en-IE" dirty="0">
              <a:effectLst/>
              <a:ea typeface="Calibri" panose="020F0502020204030204" pitchFamily="34" charset="0"/>
            </a:endParaRPr>
          </a:p>
          <a:p>
            <a:pPr lvl="0" algn="l">
              <a:buClr>
                <a:srgbClr val="EF8D5B"/>
              </a:buClr>
              <a:tabLst>
                <a:tab pos="450215" algn="l"/>
              </a:tabLst>
            </a:pPr>
            <a:endParaRPr lang="en-LB" dirty="0">
              <a:effectLst/>
              <a:ea typeface="Calibri" panose="020F0502020204030204" pitchFamily="34" charset="0"/>
            </a:endParaRPr>
          </a:p>
          <a:p>
            <a:pPr lvl="0" algn="l">
              <a:buClr>
                <a:srgbClr val="EF8D5B"/>
              </a:buClr>
              <a:tabLst>
                <a:tab pos="450215" algn="l"/>
              </a:tabLst>
            </a:pPr>
            <a:endParaRPr lang="en-LB" dirty="0">
              <a:ea typeface="Calibri" panose="020F0502020204030204" pitchFamily="34" charset="0"/>
            </a:endParaRPr>
          </a:p>
          <a:p>
            <a:pPr lvl="0" algn="l">
              <a:buClr>
                <a:srgbClr val="EF8D5B"/>
              </a:buClr>
              <a:tabLst>
                <a:tab pos="450215" algn="l"/>
              </a:tabLst>
            </a:pPr>
            <a:endParaRPr lang="en-LB" dirty="0">
              <a:effectLst/>
              <a:ea typeface="Calibri" panose="020F0502020204030204" pitchFamily="34" charset="0"/>
            </a:endParaRPr>
          </a:p>
          <a:p>
            <a:pPr lvl="0" algn="l">
              <a:buClr>
                <a:srgbClr val="EF8D5B"/>
              </a:buClr>
              <a:tabLst>
                <a:tab pos="450215" algn="l"/>
              </a:tabLst>
            </a:pPr>
            <a:endParaRPr lang="en-LB" dirty="0">
              <a:ea typeface="Calibri" panose="020F0502020204030204" pitchFamily="34" charset="0"/>
            </a:endParaRPr>
          </a:p>
          <a:p>
            <a:pPr lvl="0" algn="l">
              <a:buClr>
                <a:srgbClr val="EF8D5B"/>
              </a:buClr>
              <a:tabLst>
                <a:tab pos="450215" algn="l"/>
              </a:tabLst>
            </a:pPr>
            <a:endParaRPr lang="en-LB" dirty="0">
              <a:effectLst/>
              <a:ea typeface="Calibri" panose="020F0502020204030204" pitchFamily="34" charset="0"/>
            </a:endParaRPr>
          </a:p>
          <a:p>
            <a:pPr lvl="0" algn="l">
              <a:buClr>
                <a:srgbClr val="EF8D5B"/>
              </a:buClr>
              <a:tabLst>
                <a:tab pos="450215" algn="l"/>
              </a:tabLst>
            </a:pPr>
            <a:endParaRPr lang="en-LB" dirty="0">
              <a:ea typeface="Calibri" panose="020F0502020204030204" pitchFamily="34" charset="0"/>
            </a:endParaRPr>
          </a:p>
          <a:p>
            <a:pPr lvl="0" algn="l">
              <a:buClr>
                <a:srgbClr val="EF8D5B"/>
              </a:buClr>
              <a:tabLst>
                <a:tab pos="450215" algn="l"/>
              </a:tabLst>
            </a:pPr>
            <a:endParaRPr lang="en-LB" dirty="0">
              <a:effectLst/>
              <a:ea typeface="Calibri" panose="020F0502020204030204" pitchFamily="34" charset="0"/>
            </a:endParaRPr>
          </a:p>
        </p:txBody>
      </p:sp>
      <p:sp>
        <p:nvSpPr>
          <p:cNvPr id="3" name="Text Placeholder 2">
            <a:extLst>
              <a:ext uri="{FF2B5EF4-FFF2-40B4-BE49-F238E27FC236}">
                <a16:creationId xmlns:a16="http://schemas.microsoft.com/office/drawing/2014/main" id="{0B3A146D-F456-2273-9853-B6DD2D299A85}"/>
              </a:ext>
            </a:extLst>
          </p:cNvPr>
          <p:cNvSpPr>
            <a:spLocks noGrp="1"/>
          </p:cNvSpPr>
          <p:nvPr>
            <p:ph type="body" sz="quarter" idx="30"/>
          </p:nvPr>
        </p:nvSpPr>
        <p:spPr>
          <a:xfrm>
            <a:off x="718912" y="587944"/>
            <a:ext cx="6570888" cy="372689"/>
          </a:xfrm>
          <a:prstGeom prst="rect">
            <a:avLst/>
          </a:prstGeom>
        </p:spPr>
        <p:txBody>
          <a:bodyPr/>
          <a:lstStyle/>
          <a:p>
            <a:pPr>
              <a:spcBef>
                <a:spcPts val="200"/>
              </a:spcBef>
            </a:pPr>
            <a:r>
              <a:rPr lang="en-IE" dirty="0" err="1"/>
              <a:t>Bibliografía</a:t>
            </a:r>
            <a:endParaRPr lang="en-LB" dirty="0"/>
          </a:p>
        </p:txBody>
      </p:sp>
      <p:sp>
        <p:nvSpPr>
          <p:cNvPr id="4" name="Slide Number Placeholder 3">
            <a:extLst>
              <a:ext uri="{FF2B5EF4-FFF2-40B4-BE49-F238E27FC236}">
                <a16:creationId xmlns:a16="http://schemas.microsoft.com/office/drawing/2014/main" id="{FD747058-FFB1-85E0-B527-7FE0AB4E09F4}"/>
              </a:ext>
            </a:extLst>
          </p:cNvPr>
          <p:cNvSpPr>
            <a:spLocks noGrp="1"/>
          </p:cNvSpPr>
          <p:nvPr>
            <p:ph type="sldNum" sz="quarter" idx="4"/>
          </p:nvPr>
        </p:nvSpPr>
        <p:spPr/>
        <p:txBody>
          <a:bodyPr/>
          <a:lstStyle/>
          <a:p>
            <a:fld id="{CB2079F2-58AF-ED44-82D7-E04B2F6FD686}" type="slidenum">
              <a:rPr lang="en-US" smtClean="0"/>
              <a:pPr/>
              <a:t>70</a:t>
            </a:fld>
            <a:endParaRPr lang="en-US" dirty="0"/>
          </a:p>
        </p:txBody>
      </p:sp>
      <p:sp>
        <p:nvSpPr>
          <p:cNvPr id="9" name="Rectangle 8">
            <a:extLst>
              <a:ext uri="{FF2B5EF4-FFF2-40B4-BE49-F238E27FC236}">
                <a16:creationId xmlns:a16="http://schemas.microsoft.com/office/drawing/2014/main" id="{54D3BC75-3ED4-CBBC-FC35-DF148480BD82}"/>
              </a:ext>
            </a:extLst>
          </p:cNvPr>
          <p:cNvSpPr/>
          <p:nvPr/>
        </p:nvSpPr>
        <p:spPr>
          <a:xfrm>
            <a:off x="0" y="0"/>
            <a:ext cx="384048" cy="10691813"/>
          </a:xfrm>
          <a:prstGeom prst="rect">
            <a:avLst/>
          </a:prstGeom>
          <a:solidFill>
            <a:srgbClr val="7C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30724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8A7666B-DB2B-0BE5-9E32-F771E9FC2460}"/>
              </a:ext>
            </a:extLst>
          </p:cNvPr>
          <p:cNvSpPr>
            <a:spLocks noGrp="1"/>
          </p:cNvSpPr>
          <p:nvPr>
            <p:ph type="body" sz="quarter" idx="32"/>
          </p:nvPr>
        </p:nvSpPr>
        <p:spPr>
          <a:xfrm>
            <a:off x="559613" y="1208870"/>
            <a:ext cx="6526988" cy="7966130"/>
          </a:xfrm>
        </p:spPr>
        <p:txBody>
          <a:bodyPr/>
          <a:lstStyle/>
          <a:p>
            <a:pPr algn="l"/>
            <a:r>
              <a:rPr lang="es-ES" dirty="0">
                <a:effectLst/>
                <a:ea typeface="Calibri" panose="020F0502020204030204" pitchFamily="34" charset="0"/>
              </a:rPr>
              <a:t>Autoridad de Educación Superior de Irlanda (2022). </a:t>
            </a:r>
            <a:r>
              <a:rPr lang="es-ES" i="1" dirty="0">
                <a:effectLst/>
                <a:ea typeface="Calibri" panose="020F0502020204030204" pitchFamily="34" charset="0"/>
              </a:rPr>
              <a:t>Revisión de la igualdad de género en las instituciones de enseñanza superior irlandesas</a:t>
            </a:r>
            <a:r>
              <a:rPr lang="es-ES" dirty="0">
                <a:effectLst/>
                <a:ea typeface="Calibri" panose="020F0502020204030204" pitchFamily="34" charset="0"/>
              </a:rPr>
              <a:t>. Disponible en </a:t>
            </a:r>
            <a:r>
              <a:rPr lang="en-IE" u="sng" dirty="0">
                <a:solidFill>
                  <a:srgbClr val="7CD0E4"/>
                </a:solidFill>
                <a:effectLst/>
                <a:ea typeface="Calibri" panose="020F0502020204030204" pitchFamily="34" charset="0"/>
                <a:hlinkClick r:id="rId2">
                  <a:extLst>
                    <a:ext uri="{A12FA001-AC4F-418D-AE19-62706E023703}">
                      <ahyp:hlinkClr xmlns:ahyp="http://schemas.microsoft.com/office/drawing/2018/hyperlinkcolor" val="tx"/>
                    </a:ext>
                  </a:extLst>
                </a:hlinkClick>
              </a:rPr>
              <a:t>https://hea.ie/assets/uploads/2022/03/Report-of-the-Expert-Group-2nd-HEA-National-Review-of-Gender-Equality-in-Irish-Higher-Education-Institutions-1.pdf</a:t>
            </a:r>
            <a:r>
              <a:rPr lang="en-IE" dirty="0">
                <a:solidFill>
                  <a:srgbClr val="7CD0E4"/>
                </a:solidFill>
                <a:effectLst/>
                <a:ea typeface="Calibri" panose="020F0502020204030204" pitchFamily="34" charset="0"/>
              </a:rPr>
              <a:t>  </a:t>
            </a:r>
            <a:endParaRPr lang="en-LB" dirty="0">
              <a:solidFill>
                <a:srgbClr val="7CD0E4"/>
              </a:solidFill>
              <a:effectLst/>
              <a:ea typeface="Calibri" panose="020F0502020204030204" pitchFamily="34" charset="0"/>
            </a:endParaRPr>
          </a:p>
          <a:p>
            <a:pPr algn="l"/>
            <a:r>
              <a:rPr lang="en-IE" dirty="0">
                <a:solidFill>
                  <a:srgbClr val="5E5F5F"/>
                </a:solidFill>
                <a:effectLst/>
                <a:ea typeface="Calibri" panose="020F0502020204030204" pitchFamily="34" charset="0"/>
              </a:rPr>
              <a:t> </a:t>
            </a:r>
            <a:endParaRPr lang="en-LB" dirty="0">
              <a:effectLst/>
              <a:ea typeface="Calibri" panose="020F0502020204030204" pitchFamily="34" charset="0"/>
            </a:endParaRPr>
          </a:p>
          <a:p>
            <a:pPr algn="l"/>
            <a:r>
              <a:rPr lang="es-ES" dirty="0">
                <a:solidFill>
                  <a:srgbClr val="000000"/>
                </a:solidFill>
                <a:effectLst/>
                <a:ea typeface="Calibri" panose="020F0502020204030204" pitchFamily="34" charset="0"/>
              </a:rPr>
              <a:t>Consultado en Marzo de 2023</a:t>
            </a:r>
            <a:endParaRPr lang="en-LB" dirty="0">
              <a:effectLst/>
              <a:ea typeface="Calibri" panose="020F0502020204030204" pitchFamily="34" charset="0"/>
            </a:endParaRPr>
          </a:p>
          <a:p>
            <a:pPr algn="l"/>
            <a:r>
              <a:rPr lang="en-IE" dirty="0">
                <a:effectLst/>
                <a:ea typeface="Calibri" panose="020F0502020204030204" pitchFamily="34" charset="0"/>
              </a:rPr>
              <a:t> </a:t>
            </a:r>
            <a:endParaRPr lang="en-LB" dirty="0">
              <a:effectLst/>
              <a:ea typeface="Calibri" panose="020F0502020204030204" pitchFamily="34" charset="0"/>
            </a:endParaRPr>
          </a:p>
          <a:p>
            <a:pPr marL="9525" indent="-9525" algn="l"/>
            <a:r>
              <a:rPr lang="es-ES" dirty="0">
                <a:effectLst/>
                <a:ea typeface="Calibri" panose="020F0502020204030204" pitchFamily="34" charset="0"/>
              </a:rPr>
              <a:t>OIT, Estrategia para la integración de la perspectiva de género en el sector del empleo: Matriz de síntesis </a:t>
            </a:r>
            <a:r>
              <a:rPr lang="en-IE" u="sng" dirty="0">
                <a:solidFill>
                  <a:srgbClr val="7CD0E4"/>
                </a:solidFill>
                <a:effectLst/>
                <a:ea typeface="Calibri" panose="020F0502020204030204" pitchFamily="34" charset="0"/>
                <a:hlinkClick r:id="rId3">
                  <a:extLst>
                    <a:ext uri="{A12FA001-AC4F-418D-AE19-62706E023703}">
                      <ahyp:hlinkClr xmlns:ahyp="http://schemas.microsoft.com/office/drawing/2018/hyperlinkcolor" val="tx"/>
                    </a:ext>
                  </a:extLst>
                </a:hlinkClick>
              </a:rPr>
              <a:t>https://www.ilo.org/wcmsp5/groups/public/---ed_emp/documents/publication/wcms_190234.pdf</a:t>
            </a:r>
            <a:endParaRPr lang="en-LB" dirty="0">
              <a:solidFill>
                <a:srgbClr val="7CD0E4"/>
              </a:solidFill>
              <a:effectLst/>
              <a:ea typeface="Calibri" panose="020F0502020204030204" pitchFamily="34" charset="0"/>
            </a:endParaRPr>
          </a:p>
          <a:p>
            <a:pPr indent="-457200" algn="l"/>
            <a:r>
              <a:rPr lang="en-GB" dirty="0">
                <a:solidFill>
                  <a:srgbClr val="5E5F5F"/>
                </a:solidFill>
                <a:effectLst/>
                <a:ea typeface="Calibri" panose="020F0502020204030204" pitchFamily="34" charset="0"/>
              </a:rPr>
              <a:t> </a:t>
            </a:r>
            <a:endParaRPr lang="en-LB" dirty="0">
              <a:effectLst/>
              <a:ea typeface="Calibri" panose="020F0502020204030204" pitchFamily="34" charset="0"/>
            </a:endParaRPr>
          </a:p>
          <a:p>
            <a:pPr marL="9525" indent="-9525" algn="l"/>
            <a:r>
              <a:rPr lang="es-ES" dirty="0">
                <a:effectLst/>
                <a:ea typeface="Calibri" panose="020F0502020204030204" pitchFamily="34" charset="0"/>
              </a:rPr>
              <a:t>Organización Internacional del Trabajo OIT (2020): </a:t>
            </a:r>
            <a:r>
              <a:rPr lang="es-ES" i="1" dirty="0">
                <a:effectLst/>
                <a:ea typeface="Calibri" panose="020F0502020204030204" pitchFamily="34" charset="0"/>
              </a:rPr>
              <a:t>Empoderar a las mujeres en el trabajo - Políticas y prácticas empresariales para la igualdad de género. </a:t>
            </a:r>
            <a:r>
              <a:rPr lang="es-ES" dirty="0">
                <a:effectLst/>
                <a:ea typeface="Calibri" panose="020F0502020204030204" pitchFamily="34" charset="0"/>
              </a:rPr>
              <a:t>Pag 64. </a:t>
            </a:r>
          </a:p>
          <a:p>
            <a:pPr marL="9525" indent="-9525" algn="l"/>
            <a:r>
              <a:rPr lang="es-ES" dirty="0">
                <a:effectLst/>
                <a:ea typeface="Calibri" panose="020F0502020204030204" pitchFamily="34" charset="0"/>
              </a:rPr>
              <a:t>Disponible en: </a:t>
            </a:r>
            <a:r>
              <a:rPr lang="en-GB" u="sng" dirty="0">
                <a:solidFill>
                  <a:srgbClr val="7CD0E4"/>
                </a:solidFill>
                <a:effectLst/>
                <a:ea typeface="Calibri" panose="020F0502020204030204" pitchFamily="34" charset="0"/>
                <a:hlinkClick r:id="rId4">
                  <a:extLst>
                    <a:ext uri="{A12FA001-AC4F-418D-AE19-62706E023703}">
                      <ahyp:hlinkClr xmlns:ahyp="http://schemas.microsoft.com/office/drawing/2018/hyperlinkcolor" val="tx"/>
                    </a:ext>
                  </a:extLst>
                </a:hlinkClick>
              </a:rPr>
              <a:t>https://www.ilo.org/wcmsp5/groups/public/---ed_emp/---emp_ent/---multi/documents/publication/wcms_756721.pdf</a:t>
            </a:r>
            <a:r>
              <a:rPr lang="en-GB" dirty="0">
                <a:solidFill>
                  <a:srgbClr val="7CD0E4"/>
                </a:solidFill>
                <a:effectLst/>
                <a:ea typeface="Calibri" panose="020F0502020204030204" pitchFamily="34" charset="0"/>
              </a:rPr>
              <a:t> </a:t>
            </a:r>
            <a:endParaRPr lang="en-LB" dirty="0">
              <a:solidFill>
                <a:srgbClr val="7CD0E4"/>
              </a:solidFill>
              <a:effectLst/>
              <a:ea typeface="Calibri" panose="020F0502020204030204" pitchFamily="34" charset="0"/>
            </a:endParaRPr>
          </a:p>
          <a:p>
            <a:pPr indent="-457200" algn="l"/>
            <a:r>
              <a:rPr lang="en-GB" dirty="0">
                <a:solidFill>
                  <a:srgbClr val="5E5F5F"/>
                </a:solidFill>
                <a:effectLst/>
                <a:ea typeface="Calibri" panose="020F0502020204030204" pitchFamily="34" charset="0"/>
              </a:rPr>
              <a:t> </a:t>
            </a:r>
            <a:endParaRPr lang="en-LB" dirty="0">
              <a:effectLst/>
              <a:ea typeface="Calibri" panose="020F0502020204030204" pitchFamily="34" charset="0"/>
            </a:endParaRPr>
          </a:p>
          <a:p>
            <a:pPr algn="l"/>
            <a:r>
              <a:rPr lang="en-US" dirty="0" err="1">
                <a:solidFill>
                  <a:srgbClr val="000000"/>
                </a:solidFill>
                <a:effectLst/>
                <a:ea typeface="Calibri" panose="020F0502020204030204" pitchFamily="34" charset="0"/>
              </a:rPr>
              <a:t>Organización</a:t>
            </a:r>
            <a:r>
              <a:rPr lang="en-US" dirty="0">
                <a:solidFill>
                  <a:srgbClr val="000000"/>
                </a:solidFill>
                <a:effectLst/>
                <a:ea typeface="Calibri" panose="020F0502020204030204" pitchFamily="34" charset="0"/>
              </a:rPr>
              <a:t> </a:t>
            </a:r>
            <a:r>
              <a:rPr lang="en-US" dirty="0" err="1">
                <a:solidFill>
                  <a:srgbClr val="000000"/>
                </a:solidFill>
                <a:effectLst/>
                <a:ea typeface="Calibri" panose="020F0502020204030204" pitchFamily="34" charset="0"/>
              </a:rPr>
              <a:t>Internacional</a:t>
            </a:r>
            <a:r>
              <a:rPr lang="en-US" dirty="0">
                <a:solidFill>
                  <a:srgbClr val="000000"/>
                </a:solidFill>
                <a:effectLst/>
                <a:ea typeface="Calibri" panose="020F0502020204030204" pitchFamily="34" charset="0"/>
              </a:rPr>
              <a:t> del </a:t>
            </a:r>
            <a:r>
              <a:rPr lang="en-US" dirty="0" err="1">
                <a:solidFill>
                  <a:srgbClr val="000000"/>
                </a:solidFill>
                <a:effectLst/>
                <a:ea typeface="Calibri" panose="020F0502020204030204" pitchFamily="34" charset="0"/>
              </a:rPr>
              <a:t>Trabajo</a:t>
            </a:r>
            <a:r>
              <a:rPr lang="en-US" dirty="0">
                <a:solidFill>
                  <a:srgbClr val="000000"/>
                </a:solidFill>
                <a:effectLst/>
                <a:ea typeface="Calibri" panose="020F0502020204030204" pitchFamily="34" charset="0"/>
              </a:rPr>
              <a:t> (2015) </a:t>
            </a:r>
            <a:r>
              <a:rPr lang="en-US" i="1" dirty="0">
                <a:solidFill>
                  <a:srgbClr val="000000"/>
                </a:solidFill>
                <a:effectLst/>
                <a:ea typeface="Calibri" panose="020F0502020204030204" pitchFamily="34" charset="0"/>
              </a:rPr>
              <a:t>Women in business and management: gaining momentum</a:t>
            </a:r>
            <a:r>
              <a:rPr lang="en-US" dirty="0">
                <a:solidFill>
                  <a:srgbClr val="000000"/>
                </a:solidFill>
                <a:effectLst/>
                <a:ea typeface="Calibri" panose="020F0502020204030204" pitchFamily="34" charset="0"/>
              </a:rPr>
              <a:t>. </a:t>
            </a:r>
            <a:r>
              <a:rPr lang="en-IE" u="sng" dirty="0">
                <a:solidFill>
                  <a:srgbClr val="7CD0E4"/>
                </a:solidFill>
                <a:effectLst/>
                <a:ea typeface="Calibri" panose="020F0502020204030204" pitchFamily="34" charset="0"/>
                <a:hlinkClick r:id="rId5">
                  <a:extLst>
                    <a:ext uri="{A12FA001-AC4F-418D-AE19-62706E023703}">
                      <ahyp:hlinkClr xmlns:ahyp="http://schemas.microsoft.com/office/drawing/2018/hyperlinkcolor" val="tx"/>
                    </a:ext>
                  </a:extLst>
                </a:hlinkClick>
              </a:rPr>
              <a:t>Available at:  </a:t>
            </a:r>
            <a:r>
              <a:rPr lang="en-GB" u="sng" dirty="0">
                <a:solidFill>
                  <a:srgbClr val="7CD0E4"/>
                </a:solidFill>
                <a:effectLst/>
                <a:ea typeface="Calibri" panose="020F0502020204030204" pitchFamily="34" charset="0"/>
                <a:hlinkClick r:id="rId5">
                  <a:extLst>
                    <a:ext uri="{A12FA001-AC4F-418D-AE19-62706E023703}">
                      <ahyp:hlinkClr xmlns:ahyp="http://schemas.microsoft.com/office/drawing/2018/hyperlinkcolor" val="tx"/>
                    </a:ext>
                  </a:extLst>
                </a:hlinkClick>
              </a:rPr>
              <a:t>https://www.ilo.org/wcmsp5/groups/public/---dgreports/---dcomm/---publ/documents/publication/wcms_316450.pdf</a:t>
            </a:r>
            <a:r>
              <a:rPr lang="en-GB" dirty="0">
                <a:solidFill>
                  <a:srgbClr val="7CD0E4"/>
                </a:solidFill>
                <a:effectLst/>
                <a:ea typeface="Calibri" panose="020F0502020204030204" pitchFamily="34" charset="0"/>
              </a:rPr>
              <a:t> </a:t>
            </a:r>
            <a:endParaRPr lang="en-LB" dirty="0">
              <a:solidFill>
                <a:srgbClr val="7CD0E4"/>
              </a:solidFill>
              <a:effectLst/>
              <a:ea typeface="Calibri" panose="020F0502020204030204" pitchFamily="34" charset="0"/>
            </a:endParaRPr>
          </a:p>
          <a:p>
            <a:pPr marL="457200" algn="l"/>
            <a:r>
              <a:rPr lang="en-GB" dirty="0">
                <a:effectLst/>
                <a:ea typeface="Calibri" panose="020F0502020204030204" pitchFamily="34" charset="0"/>
              </a:rPr>
              <a:t> </a:t>
            </a:r>
            <a:endParaRPr lang="en-LB" dirty="0">
              <a:effectLst/>
              <a:ea typeface="Calibri" panose="020F0502020204030204" pitchFamily="34" charset="0"/>
            </a:endParaRPr>
          </a:p>
          <a:p>
            <a:pPr marL="9525" algn="l"/>
            <a:r>
              <a:rPr lang="en-IE" dirty="0">
                <a:effectLst/>
                <a:ea typeface="Calibri" panose="020F0502020204030204" pitchFamily="34" charset="0"/>
              </a:rPr>
              <a:t>Plan Radar (2022) Disponible </a:t>
            </a:r>
            <a:r>
              <a:rPr lang="en-IE" dirty="0" err="1">
                <a:effectLst/>
                <a:ea typeface="Calibri" panose="020F0502020204030204" pitchFamily="34" charset="0"/>
              </a:rPr>
              <a:t>en</a:t>
            </a:r>
            <a:r>
              <a:rPr lang="en-IE" dirty="0">
                <a:effectLst/>
                <a:ea typeface="Calibri" panose="020F0502020204030204" pitchFamily="34" charset="0"/>
              </a:rPr>
              <a:t>: </a:t>
            </a:r>
            <a:r>
              <a:rPr lang="en-IE" u="sng" dirty="0">
                <a:solidFill>
                  <a:srgbClr val="7CD0E4"/>
                </a:solidFill>
                <a:effectLst/>
                <a:ea typeface="Calibri" panose="020F0502020204030204" pitchFamily="34" charset="0"/>
                <a:hlinkClick r:id="rId6">
                  <a:extLst>
                    <a:ext uri="{A12FA001-AC4F-418D-AE19-62706E023703}">
                      <ahyp:hlinkClr xmlns:ahyp="http://schemas.microsoft.com/office/drawing/2018/hyperlinkcolor" val="tx"/>
                    </a:ext>
                  </a:extLst>
                </a:hlinkClick>
              </a:rPr>
              <a:t>https://www.planradar.com/de/frauen-am-bau/</a:t>
            </a:r>
            <a:endParaRPr lang="en-LB" dirty="0">
              <a:solidFill>
                <a:srgbClr val="7CD0E4"/>
              </a:solidFill>
              <a:effectLst/>
              <a:ea typeface="Calibri" panose="020F0502020204030204" pitchFamily="34" charset="0"/>
            </a:endParaRPr>
          </a:p>
          <a:p>
            <a:pPr marL="457200" algn="l"/>
            <a:r>
              <a:rPr lang="en-IE" dirty="0">
                <a:effectLst/>
                <a:ea typeface="Calibri" panose="020F0502020204030204" pitchFamily="34" charset="0"/>
              </a:rPr>
              <a:t> </a:t>
            </a:r>
            <a:endParaRPr lang="en-LB" dirty="0">
              <a:effectLst/>
              <a:ea typeface="Calibri" panose="020F0502020204030204" pitchFamily="34" charset="0"/>
            </a:endParaRPr>
          </a:p>
          <a:p>
            <a:pPr marL="9525" algn="l"/>
            <a:r>
              <a:rPr lang="es-ES" dirty="0">
                <a:effectLst/>
                <a:ea typeface="Calibri" panose="020F0502020204030204" pitchFamily="34" charset="0"/>
              </a:rPr>
              <a:t>Observatorio Español de la Construcción (2023</a:t>
            </a:r>
            <a:r>
              <a:rPr lang="es-ES" i="1" dirty="0">
                <a:effectLst/>
                <a:ea typeface="Calibri" panose="020F0502020204030204" pitchFamily="34" charset="0"/>
              </a:rPr>
              <a:t>): La mujer en la construcción 2022 </a:t>
            </a:r>
            <a:r>
              <a:rPr lang="en-GB" u="sng" dirty="0">
                <a:solidFill>
                  <a:srgbClr val="7CD0E4"/>
                </a:solidFill>
                <a:effectLst/>
                <a:ea typeface="Calibri" panose="020F0502020204030204" pitchFamily="34" charset="0"/>
                <a:hlinkClick r:id="rId7">
                  <a:extLst>
                    <a:ext uri="{A12FA001-AC4F-418D-AE19-62706E023703}">
                      <ahyp:hlinkClr xmlns:ahyp="http://schemas.microsoft.com/office/drawing/2018/hyperlinkcolor" val="tx"/>
                    </a:ext>
                  </a:extLst>
                </a:hlinkClick>
              </a:rPr>
              <a:t>https://www.observatoriodelaconstruccion.com/informes/detalle/mujeres-en-el-sector-de-la-construccion2022#:~:text=En%20la%20edici%C3%B3n%202022%20del,este%20y%20otros%20datos%20de</a:t>
            </a:r>
            <a:r>
              <a:rPr lang="en-GB" dirty="0">
                <a:solidFill>
                  <a:srgbClr val="7CD0E4"/>
                </a:solidFill>
                <a:effectLst/>
                <a:ea typeface="Calibri" panose="020F0502020204030204" pitchFamily="34" charset="0"/>
              </a:rPr>
              <a:t> </a:t>
            </a:r>
            <a:r>
              <a:rPr lang="es-ES" dirty="0">
                <a:effectLst/>
                <a:ea typeface="Calibri" panose="020F0502020204030204" pitchFamily="34" charset="0"/>
              </a:rPr>
              <a:t>Consultado en Mayo de 2023</a:t>
            </a:r>
            <a:endParaRPr lang="en-LB" dirty="0">
              <a:effectLst/>
              <a:ea typeface="Calibri" panose="020F0502020204030204" pitchFamily="34" charset="0"/>
            </a:endParaRPr>
          </a:p>
          <a:p>
            <a:pPr marL="457200" indent="-457200" algn="l"/>
            <a:r>
              <a:rPr lang="en-GB" dirty="0">
                <a:effectLst/>
                <a:ea typeface="Calibri" panose="020F0502020204030204" pitchFamily="34" charset="0"/>
              </a:rPr>
              <a:t> </a:t>
            </a:r>
            <a:endParaRPr lang="en-LB" dirty="0">
              <a:effectLst/>
              <a:ea typeface="Calibri" panose="020F0502020204030204" pitchFamily="34" charset="0"/>
            </a:endParaRPr>
          </a:p>
          <a:p>
            <a:pPr marL="9525" algn="l"/>
            <a:endParaRPr lang="en-GB" dirty="0">
              <a:effectLst/>
              <a:ea typeface="Calibri" panose="020F0502020204030204" pitchFamily="34" charset="0"/>
            </a:endParaRPr>
          </a:p>
          <a:p>
            <a:pPr marL="9525" algn="l"/>
            <a:endParaRPr lang="en-GB" dirty="0">
              <a:ea typeface="Calibri" panose="020F0502020204030204" pitchFamily="34" charset="0"/>
            </a:endParaRPr>
          </a:p>
          <a:p>
            <a:pPr marL="9525" algn="l"/>
            <a:endParaRPr lang="en-GB" dirty="0">
              <a:effectLst/>
              <a:ea typeface="Calibri" panose="020F0502020204030204" pitchFamily="34" charset="0"/>
            </a:endParaRPr>
          </a:p>
          <a:p>
            <a:pPr marL="9525" algn="l"/>
            <a:endParaRPr lang="en-GB" dirty="0">
              <a:ea typeface="Calibri" panose="020F0502020204030204" pitchFamily="34" charset="0"/>
            </a:endParaRPr>
          </a:p>
          <a:p>
            <a:pPr marL="9525" algn="l"/>
            <a:r>
              <a:rPr lang="es-ES" dirty="0">
                <a:effectLst/>
                <a:ea typeface="Calibri" panose="020F0502020204030204" pitchFamily="34" charset="0"/>
              </a:rPr>
              <a:t>Estadísticas Dinamarca (2020) </a:t>
            </a:r>
            <a:r>
              <a:rPr lang="es-ES" i="1" dirty="0">
                <a:effectLst/>
                <a:ea typeface="Calibri" panose="020F0502020204030204" pitchFamily="34" charset="0"/>
              </a:rPr>
              <a:t>Empleo por industria, ocupación, sexo y región Informe 2020</a:t>
            </a:r>
          </a:p>
          <a:p>
            <a:pPr marL="9525" algn="l"/>
            <a:r>
              <a:rPr lang="en-GB" dirty="0">
                <a:effectLst/>
                <a:ea typeface="Calibri" panose="020F0502020204030204" pitchFamily="34" charset="0"/>
              </a:rPr>
              <a:t> </a:t>
            </a:r>
            <a:endParaRPr lang="en-LB" dirty="0">
              <a:effectLst/>
              <a:ea typeface="Calibri" panose="020F0502020204030204" pitchFamily="34" charset="0"/>
            </a:endParaRPr>
          </a:p>
          <a:p>
            <a:pPr marL="9525" indent="-9525" algn="l"/>
            <a:r>
              <a:rPr lang="es-ES" dirty="0">
                <a:effectLst/>
                <a:ea typeface="Calibri" panose="020F0502020204030204" pitchFamily="34" charset="0"/>
              </a:rPr>
              <a:t>Transformación estructural para lograr la igualdad de género en la ciencia, STAGES (2013). Disponible en </a:t>
            </a:r>
            <a:r>
              <a:rPr lang="en-GB" u="sng" dirty="0">
                <a:solidFill>
                  <a:srgbClr val="7CD0E4"/>
                </a:solidFill>
                <a:effectLst/>
                <a:ea typeface="Calibri" panose="020F0502020204030204" pitchFamily="34" charset="0"/>
                <a:hlinkClick r:id="rId8">
                  <a:extLst>
                    <a:ext uri="{A12FA001-AC4F-418D-AE19-62706E023703}">
                      <ahyp:hlinkClr xmlns:ahyp="http://schemas.microsoft.com/office/drawing/2018/hyperlinkcolor" val="tx"/>
                    </a:ext>
                  </a:extLst>
                </a:hlinkClick>
              </a:rPr>
              <a:t>http://stages.csmcd.ro/index.php Accessed in April 2023</a:t>
            </a:r>
            <a:endParaRPr lang="en-LB" dirty="0">
              <a:solidFill>
                <a:srgbClr val="7CD0E4"/>
              </a:solidFill>
              <a:effectLst/>
              <a:ea typeface="Calibri" panose="020F0502020204030204" pitchFamily="34" charset="0"/>
            </a:endParaRPr>
          </a:p>
          <a:p>
            <a:pPr marL="457200" indent="-457200" algn="l"/>
            <a:r>
              <a:rPr lang="en-GB" dirty="0">
                <a:solidFill>
                  <a:srgbClr val="7CD0E4"/>
                </a:solidFill>
                <a:effectLst/>
                <a:ea typeface="Calibri" panose="020F0502020204030204" pitchFamily="34" charset="0"/>
              </a:rPr>
              <a:t> </a:t>
            </a:r>
            <a:endParaRPr lang="en-LB" dirty="0">
              <a:solidFill>
                <a:srgbClr val="7CD0E4"/>
              </a:solidFill>
              <a:effectLst/>
              <a:ea typeface="Calibri" panose="020F0502020204030204" pitchFamily="34" charset="0"/>
            </a:endParaRPr>
          </a:p>
          <a:p>
            <a:pPr marL="9525" indent="-9525" algn="l"/>
            <a:r>
              <a:rPr lang="es-ES" dirty="0" err="1">
                <a:effectLst/>
                <a:ea typeface="Calibri" panose="020F0502020204030204" pitchFamily="34" charset="0"/>
              </a:rPr>
              <a:t>Teagasc</a:t>
            </a:r>
            <a:r>
              <a:rPr lang="es-ES" dirty="0">
                <a:effectLst/>
                <a:ea typeface="Calibri" panose="020F0502020204030204" pitchFamily="34" charset="0"/>
              </a:rPr>
              <a:t> (2021) </a:t>
            </a:r>
            <a:r>
              <a:rPr lang="es-ES" i="1" dirty="0">
                <a:effectLst/>
                <a:ea typeface="Calibri" panose="020F0502020204030204" pitchFamily="34" charset="0"/>
              </a:rPr>
              <a:t>Plan de Igualdad de Género. </a:t>
            </a:r>
            <a:r>
              <a:rPr lang="es-ES" dirty="0">
                <a:effectLst/>
                <a:ea typeface="Calibri" panose="020F0502020204030204" pitchFamily="34" charset="0"/>
              </a:rPr>
              <a:t>Disponible en </a:t>
            </a:r>
            <a:r>
              <a:rPr lang="en-IE" u="sng" dirty="0">
                <a:solidFill>
                  <a:srgbClr val="7CD0E4"/>
                </a:solidFill>
                <a:effectLst/>
                <a:ea typeface="Calibri" panose="020F0502020204030204" pitchFamily="34" charset="0"/>
                <a:hlinkClick r:id="rId9">
                  <a:extLst>
                    <a:ext uri="{A12FA001-AC4F-418D-AE19-62706E023703}">
                      <ahyp:hlinkClr xmlns:ahyp="http://schemas.microsoft.com/office/drawing/2018/hyperlinkcolor" val="tx"/>
                    </a:ext>
                  </a:extLst>
                </a:hlinkClick>
              </a:rPr>
              <a:t>https://www.teagasc.ie/media/website/publications/2022/Teagasc-Gender-Equality-Report-2021.pdf</a:t>
            </a:r>
            <a:endParaRPr lang="en-LB" dirty="0">
              <a:solidFill>
                <a:srgbClr val="7CD0E4"/>
              </a:solidFill>
              <a:effectLst/>
              <a:ea typeface="Calibri" panose="020F0502020204030204" pitchFamily="34" charset="0"/>
            </a:endParaRPr>
          </a:p>
          <a:p>
            <a:pPr marL="457200" indent="-457200" algn="l"/>
            <a:r>
              <a:rPr lang="es-ES" dirty="0">
                <a:effectLst/>
                <a:ea typeface="Calibri" panose="020F0502020204030204" pitchFamily="34" charset="0"/>
              </a:rPr>
              <a:t>Consultado en Marzo de 2023</a:t>
            </a:r>
            <a:endParaRPr lang="en-LB" dirty="0">
              <a:effectLst/>
              <a:ea typeface="Calibri" panose="020F0502020204030204" pitchFamily="34" charset="0"/>
            </a:endParaRPr>
          </a:p>
          <a:p>
            <a:pPr marL="457200" indent="-457200" algn="l"/>
            <a:r>
              <a:rPr lang="en-IE" dirty="0">
                <a:effectLst/>
                <a:ea typeface="Calibri" panose="020F0502020204030204" pitchFamily="34" charset="0"/>
              </a:rPr>
              <a:t> </a:t>
            </a:r>
            <a:endParaRPr lang="en-LB" dirty="0">
              <a:effectLst/>
              <a:ea typeface="Calibri" panose="020F0502020204030204" pitchFamily="34" charset="0"/>
            </a:endParaRPr>
          </a:p>
          <a:p>
            <a:pPr marL="9525" indent="-9525" algn="l"/>
            <a:r>
              <a:rPr lang="es-ES" dirty="0">
                <a:effectLst/>
                <a:ea typeface="Calibri" panose="020F0502020204030204" pitchFamily="34" charset="0"/>
              </a:rPr>
              <a:t>Instituto Smith (2014): </a:t>
            </a:r>
            <a:r>
              <a:rPr lang="es-ES" i="1" dirty="0">
                <a:effectLst/>
                <a:ea typeface="Calibri" panose="020F0502020204030204" pitchFamily="34" charset="0"/>
              </a:rPr>
              <a:t>Construyendo el futuro: las mujeres en la construcción</a:t>
            </a:r>
            <a:r>
              <a:rPr lang="es-ES" dirty="0">
                <a:effectLst/>
                <a:ea typeface="Calibri" panose="020F0502020204030204" pitchFamily="34" charset="0"/>
              </a:rPr>
              <a:t>. Disponible en: </a:t>
            </a:r>
            <a:r>
              <a:rPr lang="en-GB" u="sng" dirty="0">
                <a:solidFill>
                  <a:srgbClr val="7CD0E4"/>
                </a:solidFill>
                <a:effectLst/>
                <a:ea typeface="Calibri" panose="020F0502020204030204" pitchFamily="34" charset="0"/>
                <a:hlinkClick r:id="rId10">
                  <a:extLst>
                    <a:ext uri="{A12FA001-AC4F-418D-AE19-62706E023703}">
                      <ahyp:hlinkClr xmlns:ahyp="http://schemas.microsoft.com/office/drawing/2018/hyperlinkcolor" val="tx"/>
                    </a:ext>
                  </a:extLst>
                </a:hlinkClick>
              </a:rPr>
              <a:t>https://www.women-into-construction.org/wp-content/uploads/2019/08/building-the-future-women-in-construction.pdf</a:t>
            </a:r>
            <a:endParaRPr lang="en-LB" dirty="0">
              <a:solidFill>
                <a:srgbClr val="7CD0E4"/>
              </a:solidFill>
              <a:effectLst/>
              <a:ea typeface="Calibri" panose="020F0502020204030204" pitchFamily="34" charset="0"/>
            </a:endParaRPr>
          </a:p>
          <a:p>
            <a:pPr marL="457200" indent="-457200" algn="l"/>
            <a:r>
              <a:rPr lang="en-GB" u="none" strike="noStrike" dirty="0">
                <a:solidFill>
                  <a:srgbClr val="0563C1"/>
                </a:solidFill>
                <a:effectLst/>
                <a:ea typeface="Calibri" panose="020F0502020204030204" pitchFamily="34" charset="0"/>
              </a:rPr>
              <a:t> </a:t>
            </a:r>
            <a:endParaRPr lang="en-LB" dirty="0">
              <a:effectLst/>
              <a:ea typeface="Calibri" panose="020F0502020204030204" pitchFamily="34" charset="0"/>
            </a:endParaRPr>
          </a:p>
          <a:p>
            <a:pPr algn="l"/>
            <a:r>
              <a:rPr lang="es-ES" dirty="0">
                <a:effectLst/>
                <a:ea typeface="Calibri" panose="020F0502020204030204" pitchFamily="34" charset="0"/>
              </a:rPr>
              <a:t>Por qué importa la diversidad. (2015) McKinsey &amp; Company</a:t>
            </a:r>
            <a:r>
              <a:rPr lang="en-GB" dirty="0">
                <a:effectLst/>
                <a:ea typeface="Calibri" panose="020F0502020204030204" pitchFamily="34" charset="0"/>
              </a:rPr>
              <a:t> </a:t>
            </a:r>
            <a:endParaRPr lang="en-LB" dirty="0">
              <a:effectLst/>
              <a:ea typeface="Calibri" panose="020F0502020204030204" pitchFamily="34" charset="0"/>
            </a:endParaRPr>
          </a:p>
          <a:p>
            <a:pPr indent="-457200" algn="l"/>
            <a:r>
              <a:rPr lang="en-GB" dirty="0">
                <a:effectLst/>
                <a:ea typeface="Calibri" panose="020F0502020204030204" pitchFamily="34" charset="0"/>
              </a:rPr>
              <a:t> </a:t>
            </a:r>
            <a:endParaRPr lang="en-LB" dirty="0">
              <a:effectLst/>
              <a:ea typeface="Calibri" panose="020F0502020204030204" pitchFamily="34" charset="0"/>
            </a:endParaRPr>
          </a:p>
          <a:p>
            <a:pPr marL="9525" indent="-9525" algn="l"/>
            <a:r>
              <a:rPr lang="es-ES" dirty="0" err="1">
                <a:effectLst/>
                <a:ea typeface="Calibri" panose="020F0502020204030204" pitchFamily="34" charset="0"/>
              </a:rPr>
              <a:t>Winke</a:t>
            </a:r>
            <a:r>
              <a:rPr lang="es-ES" dirty="0">
                <a:effectLst/>
                <a:ea typeface="Calibri" panose="020F0502020204030204" pitchFamily="34" charset="0"/>
              </a:rPr>
              <a:t>, Rebecca (2023): </a:t>
            </a:r>
            <a:r>
              <a:rPr lang="es-ES" i="1" dirty="0">
                <a:effectLst/>
                <a:ea typeface="Calibri" panose="020F0502020204030204" pitchFamily="34" charset="0"/>
              </a:rPr>
              <a:t>Historia de las mujeres en la construcción. Manitas de la familia. </a:t>
            </a:r>
            <a:r>
              <a:rPr lang="en-GB" u="sng" dirty="0">
                <a:solidFill>
                  <a:srgbClr val="7CD0E4"/>
                </a:solidFill>
                <a:effectLst/>
                <a:ea typeface="Calibri" panose="020F0502020204030204" pitchFamily="34" charset="0"/>
                <a:hlinkClick r:id="rId11">
                  <a:extLst>
                    <a:ext uri="{A12FA001-AC4F-418D-AE19-62706E023703}">
                      <ahyp:hlinkClr xmlns:ahyp="http://schemas.microsoft.com/office/drawing/2018/hyperlinkcolor" val="tx"/>
                    </a:ext>
                  </a:extLst>
                </a:hlinkClick>
              </a:rPr>
              <a:t>https://www.familyhandyman.com/article/women-in-construction-history/</a:t>
            </a:r>
            <a:r>
              <a:rPr lang="en-GB" dirty="0">
                <a:solidFill>
                  <a:srgbClr val="7CD0E4"/>
                </a:solidFill>
                <a:effectLst/>
                <a:ea typeface="Calibri" panose="020F0502020204030204" pitchFamily="34" charset="0"/>
              </a:rPr>
              <a:t> </a:t>
            </a:r>
            <a:endParaRPr lang="en-LB" dirty="0">
              <a:solidFill>
                <a:srgbClr val="7CD0E4"/>
              </a:solidFill>
              <a:effectLst/>
              <a:ea typeface="Calibri" panose="020F0502020204030204" pitchFamily="34" charset="0"/>
            </a:endParaRPr>
          </a:p>
          <a:p>
            <a:pPr marL="457200" indent="-457200" algn="l"/>
            <a:r>
              <a:rPr lang="en-GB" dirty="0">
                <a:effectLst/>
                <a:ea typeface="Calibri" panose="020F0502020204030204" pitchFamily="34" charset="0"/>
              </a:rPr>
              <a:t> </a:t>
            </a:r>
            <a:endParaRPr lang="en-LB" dirty="0">
              <a:effectLst/>
              <a:ea typeface="Calibri" panose="020F0502020204030204" pitchFamily="34" charset="0"/>
            </a:endParaRPr>
          </a:p>
          <a:p>
            <a:pPr marL="9525" indent="-9525" algn="l"/>
            <a:r>
              <a:rPr lang="en-US" dirty="0">
                <a:effectLst/>
                <a:ea typeface="Calibri" panose="020F0502020204030204" pitchFamily="34" charset="0"/>
              </a:rPr>
              <a:t>Woodward, D. 1995 Men at Work: </a:t>
            </a:r>
            <a:r>
              <a:rPr lang="en-US" dirty="0" err="1">
                <a:effectLst/>
                <a:ea typeface="Calibri" panose="020F0502020204030204" pitchFamily="34" charset="0"/>
              </a:rPr>
              <a:t>Labourers</a:t>
            </a:r>
            <a:r>
              <a:rPr lang="en-US" dirty="0">
                <a:effectLst/>
                <a:ea typeface="Calibri" panose="020F0502020204030204" pitchFamily="34" charset="0"/>
              </a:rPr>
              <a:t> and Building Craftsmen in the Towns of Northern England 1450-1750, Cambridge: Cambridge University Press.</a:t>
            </a:r>
            <a:br>
              <a:rPr lang="en-IE" dirty="0">
                <a:effectLst/>
                <a:ea typeface="Calibri" panose="020F0502020204030204" pitchFamily="34" charset="0"/>
              </a:rPr>
            </a:br>
            <a:r>
              <a:rPr lang="en-IE" dirty="0">
                <a:effectLst/>
                <a:ea typeface="Calibri" panose="020F0502020204030204" pitchFamily="34" charset="0"/>
              </a:rPr>
              <a:t> </a:t>
            </a:r>
            <a:endParaRPr lang="en-LB" dirty="0">
              <a:effectLst/>
              <a:ea typeface="Calibri" panose="020F0502020204030204" pitchFamily="34" charset="0"/>
            </a:endParaRPr>
          </a:p>
          <a:p>
            <a:pPr algn="l"/>
            <a:r>
              <a:rPr lang="en-GB" dirty="0">
                <a:effectLst/>
                <a:ea typeface="Calibri" panose="020F0502020204030204" pitchFamily="34" charset="0"/>
              </a:rPr>
              <a:t> </a:t>
            </a:r>
            <a:endParaRPr lang="en-LB" dirty="0">
              <a:effectLst/>
              <a:ea typeface="Calibri" panose="020F0502020204030204" pitchFamily="34" charset="0"/>
            </a:endParaRPr>
          </a:p>
          <a:p>
            <a:pPr algn="l"/>
            <a:endParaRPr lang="en-LB" dirty="0">
              <a:effectLst/>
              <a:ea typeface="Calibri" panose="020F0502020204030204" pitchFamily="34" charset="0"/>
            </a:endParaRPr>
          </a:p>
          <a:p>
            <a:pPr algn="l">
              <a:tabLst>
                <a:tab pos="450215" algn="l"/>
              </a:tabLst>
            </a:pPr>
            <a:endParaRPr lang="en-IE" dirty="0">
              <a:effectLst/>
              <a:ea typeface="Calibri" panose="020F0502020204030204" pitchFamily="34" charset="0"/>
            </a:endParaRPr>
          </a:p>
          <a:p>
            <a:pPr lvl="0" algn="l">
              <a:buClr>
                <a:srgbClr val="EF8D5B"/>
              </a:buClr>
              <a:tabLst>
                <a:tab pos="450215" algn="l"/>
              </a:tabLst>
            </a:pPr>
            <a:endParaRPr lang="en-LB" dirty="0">
              <a:effectLst/>
              <a:ea typeface="Calibri" panose="020F0502020204030204" pitchFamily="34" charset="0"/>
            </a:endParaRPr>
          </a:p>
          <a:p>
            <a:pPr lvl="0" algn="l">
              <a:buClr>
                <a:srgbClr val="EF8D5B"/>
              </a:buClr>
              <a:tabLst>
                <a:tab pos="450215" algn="l"/>
              </a:tabLst>
            </a:pPr>
            <a:endParaRPr lang="en-LB" dirty="0">
              <a:ea typeface="Calibri" panose="020F0502020204030204" pitchFamily="34" charset="0"/>
            </a:endParaRPr>
          </a:p>
          <a:p>
            <a:pPr lvl="0" algn="l">
              <a:buClr>
                <a:srgbClr val="EF8D5B"/>
              </a:buClr>
              <a:tabLst>
                <a:tab pos="450215" algn="l"/>
              </a:tabLst>
            </a:pPr>
            <a:endParaRPr lang="en-LB" dirty="0">
              <a:effectLst/>
              <a:ea typeface="Calibri" panose="020F0502020204030204" pitchFamily="34" charset="0"/>
            </a:endParaRPr>
          </a:p>
          <a:p>
            <a:pPr lvl="0" algn="l">
              <a:buClr>
                <a:srgbClr val="EF8D5B"/>
              </a:buClr>
              <a:tabLst>
                <a:tab pos="450215" algn="l"/>
              </a:tabLst>
            </a:pPr>
            <a:endParaRPr lang="en-LB" dirty="0">
              <a:ea typeface="Calibri" panose="020F0502020204030204" pitchFamily="34" charset="0"/>
            </a:endParaRPr>
          </a:p>
          <a:p>
            <a:pPr lvl="0" algn="l">
              <a:buClr>
                <a:srgbClr val="EF8D5B"/>
              </a:buClr>
              <a:tabLst>
                <a:tab pos="450215" algn="l"/>
              </a:tabLst>
            </a:pPr>
            <a:endParaRPr lang="en-LB" dirty="0">
              <a:effectLst/>
              <a:ea typeface="Calibri" panose="020F0502020204030204" pitchFamily="34" charset="0"/>
            </a:endParaRPr>
          </a:p>
          <a:p>
            <a:pPr lvl="0" algn="l">
              <a:buClr>
                <a:srgbClr val="EF8D5B"/>
              </a:buClr>
              <a:tabLst>
                <a:tab pos="450215" algn="l"/>
              </a:tabLst>
            </a:pPr>
            <a:endParaRPr lang="en-LB" dirty="0">
              <a:ea typeface="Calibri" panose="020F0502020204030204" pitchFamily="34" charset="0"/>
            </a:endParaRPr>
          </a:p>
          <a:p>
            <a:pPr lvl="0" algn="l">
              <a:buClr>
                <a:srgbClr val="EF8D5B"/>
              </a:buClr>
              <a:tabLst>
                <a:tab pos="450215" algn="l"/>
              </a:tabLst>
            </a:pPr>
            <a:endParaRPr lang="en-LB" dirty="0">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FD747058-FFB1-85E0-B527-7FE0AB4E09F4}"/>
              </a:ext>
            </a:extLst>
          </p:cNvPr>
          <p:cNvSpPr>
            <a:spLocks noGrp="1"/>
          </p:cNvSpPr>
          <p:nvPr>
            <p:ph type="sldNum" sz="quarter" idx="4"/>
          </p:nvPr>
        </p:nvSpPr>
        <p:spPr/>
        <p:txBody>
          <a:bodyPr/>
          <a:lstStyle/>
          <a:p>
            <a:fld id="{CB2079F2-58AF-ED44-82D7-E04B2F6FD686}" type="slidenum">
              <a:rPr lang="en-US" smtClean="0"/>
              <a:pPr/>
              <a:t>71</a:t>
            </a:fld>
            <a:endParaRPr lang="en-US" dirty="0"/>
          </a:p>
        </p:txBody>
      </p:sp>
      <p:sp>
        <p:nvSpPr>
          <p:cNvPr id="9" name="Rectangle 8">
            <a:extLst>
              <a:ext uri="{FF2B5EF4-FFF2-40B4-BE49-F238E27FC236}">
                <a16:creationId xmlns:a16="http://schemas.microsoft.com/office/drawing/2014/main" id="{54D3BC75-3ED4-CBBC-FC35-DF148480BD82}"/>
              </a:ext>
            </a:extLst>
          </p:cNvPr>
          <p:cNvSpPr/>
          <p:nvPr/>
        </p:nvSpPr>
        <p:spPr>
          <a:xfrm>
            <a:off x="0" y="0"/>
            <a:ext cx="384048" cy="10691813"/>
          </a:xfrm>
          <a:prstGeom prst="rect">
            <a:avLst/>
          </a:prstGeom>
          <a:solidFill>
            <a:srgbClr val="7C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74149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3F734579-421D-50C3-DF2F-30C44B410202}"/>
              </a:ext>
            </a:extLst>
          </p:cNvPr>
          <p:cNvSpPr>
            <a:spLocks noGrp="1"/>
          </p:cNvSpPr>
          <p:nvPr>
            <p:ph type="body" sz="quarter" idx="17"/>
          </p:nvPr>
        </p:nvSpPr>
        <p:spPr>
          <a:xfrm>
            <a:off x="2047166" y="2528596"/>
            <a:ext cx="648000" cy="348400"/>
          </a:xfrm>
        </p:spPr>
        <p:txBody>
          <a:bodyPr/>
          <a:lstStyle/>
          <a:p>
            <a:r>
              <a:rPr lang="en-US" dirty="0"/>
              <a:t>01</a:t>
            </a:r>
          </a:p>
        </p:txBody>
      </p:sp>
      <p:sp>
        <p:nvSpPr>
          <p:cNvPr id="28" name="Text Placeholder 27">
            <a:extLst>
              <a:ext uri="{FF2B5EF4-FFF2-40B4-BE49-F238E27FC236}">
                <a16:creationId xmlns:a16="http://schemas.microsoft.com/office/drawing/2014/main" id="{2862D041-3DB1-277D-980B-F4A1F9D26DA2}"/>
              </a:ext>
            </a:extLst>
          </p:cNvPr>
          <p:cNvSpPr>
            <a:spLocks noGrp="1"/>
          </p:cNvSpPr>
          <p:nvPr>
            <p:ph type="body" sz="quarter" idx="20"/>
          </p:nvPr>
        </p:nvSpPr>
        <p:spPr>
          <a:xfrm>
            <a:off x="2830132" y="2504171"/>
            <a:ext cx="4064938" cy="657477"/>
          </a:xfrm>
        </p:spPr>
        <p:txBody>
          <a:bodyPr anchor="t"/>
          <a:lstStyle/>
          <a:p>
            <a:pPr>
              <a:lnSpc>
                <a:spcPts val="1480"/>
              </a:lnSpc>
              <a:spcBef>
                <a:spcPts val="0"/>
              </a:spcBef>
            </a:pPr>
            <a:r>
              <a:rPr lang="es-ES" dirty="0"/>
              <a:t>Figura 1</a:t>
            </a:r>
          </a:p>
          <a:p>
            <a:pPr>
              <a:lnSpc>
                <a:spcPts val="1480"/>
              </a:lnSpc>
              <a:spcBef>
                <a:spcPts val="0"/>
              </a:spcBef>
            </a:pPr>
            <a:r>
              <a:rPr lang="es-ES" dirty="0"/>
              <a:t>Inversión en vivienda en Alemania, Dinamarca, España, Polonia e Irlanda. Fuente: Eurostat</a:t>
            </a:r>
            <a:endParaRPr lang="en-US" sz="1100" dirty="0"/>
          </a:p>
        </p:txBody>
      </p:sp>
      <p:sp>
        <p:nvSpPr>
          <p:cNvPr id="31" name="Text Placeholder 30">
            <a:extLst>
              <a:ext uri="{FF2B5EF4-FFF2-40B4-BE49-F238E27FC236}">
                <a16:creationId xmlns:a16="http://schemas.microsoft.com/office/drawing/2014/main" id="{796E2639-0922-6899-743E-EF0415D04421}"/>
              </a:ext>
            </a:extLst>
          </p:cNvPr>
          <p:cNvSpPr>
            <a:spLocks noGrp="1"/>
          </p:cNvSpPr>
          <p:nvPr>
            <p:ph type="body" sz="quarter" idx="47"/>
          </p:nvPr>
        </p:nvSpPr>
        <p:spPr>
          <a:xfrm>
            <a:off x="2789661" y="790503"/>
            <a:ext cx="2599756" cy="1433100"/>
          </a:xfrm>
        </p:spPr>
        <p:txBody>
          <a:bodyPr/>
          <a:lstStyle/>
          <a:p>
            <a:r>
              <a:rPr lang="en-US" dirty="0" err="1"/>
              <a:t>Índice</a:t>
            </a:r>
            <a:r>
              <a:rPr lang="en-US" dirty="0"/>
              <a:t> de </a:t>
            </a:r>
            <a:r>
              <a:rPr lang="en-US" dirty="0" err="1"/>
              <a:t>Figuras</a:t>
            </a:r>
            <a:endParaRPr lang="en-US" dirty="0"/>
          </a:p>
        </p:txBody>
      </p:sp>
      <p:sp>
        <p:nvSpPr>
          <p:cNvPr id="37" name="Slide Number Placeholder 16">
            <a:extLst>
              <a:ext uri="{FF2B5EF4-FFF2-40B4-BE49-F238E27FC236}">
                <a16:creationId xmlns:a16="http://schemas.microsoft.com/office/drawing/2014/main" id="{EA5D6318-6D99-E960-C610-71148E0E0DD7}"/>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72</a:t>
            </a:fld>
            <a:endParaRPr lang="en-US" dirty="0"/>
          </a:p>
        </p:txBody>
      </p:sp>
      <p:sp>
        <p:nvSpPr>
          <p:cNvPr id="16" name="Text Placeholder 35">
            <a:hlinkClick r:id="rId2" action="ppaction://hlinksldjump"/>
            <a:extLst>
              <a:ext uri="{FF2B5EF4-FFF2-40B4-BE49-F238E27FC236}">
                <a16:creationId xmlns:a16="http://schemas.microsoft.com/office/drawing/2014/main" id="{D1D00E39-24A1-B5FE-8798-0E4E929999F5}"/>
              </a:ext>
            </a:extLst>
          </p:cNvPr>
          <p:cNvSpPr txBox="1">
            <a:spLocks/>
          </p:cNvSpPr>
          <p:nvPr/>
        </p:nvSpPr>
        <p:spPr>
          <a:xfrm>
            <a:off x="6671458" y="263209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16</a:t>
            </a:r>
          </a:p>
          <a:p>
            <a:endParaRPr lang="en-US" dirty="0">
              <a:solidFill>
                <a:srgbClr val="EF8D5B"/>
              </a:solidFill>
            </a:endParaRPr>
          </a:p>
        </p:txBody>
      </p:sp>
      <p:grpSp>
        <p:nvGrpSpPr>
          <p:cNvPr id="69" name="Graphic 4">
            <a:extLst>
              <a:ext uri="{FF2B5EF4-FFF2-40B4-BE49-F238E27FC236}">
                <a16:creationId xmlns:a16="http://schemas.microsoft.com/office/drawing/2014/main" id="{1F52755F-73B8-4A29-9A5E-8DD8648AE138}"/>
              </a:ext>
            </a:extLst>
          </p:cNvPr>
          <p:cNvGrpSpPr/>
          <p:nvPr/>
        </p:nvGrpSpPr>
        <p:grpSpPr>
          <a:xfrm>
            <a:off x="5355995" y="574907"/>
            <a:ext cx="800818" cy="1328451"/>
            <a:chOff x="9062559" y="918767"/>
            <a:chExt cx="774673" cy="1285080"/>
          </a:xfrm>
          <a:solidFill>
            <a:schemeClr val="tx1"/>
          </a:solidFill>
        </p:grpSpPr>
        <p:sp>
          <p:nvSpPr>
            <p:cNvPr id="70" name="Freeform 69">
              <a:extLst>
                <a:ext uri="{FF2B5EF4-FFF2-40B4-BE49-F238E27FC236}">
                  <a16:creationId xmlns:a16="http://schemas.microsoft.com/office/drawing/2014/main" id="{147657B6-969C-6CD4-F06B-C3D259BBB666}"/>
                </a:ext>
              </a:extLst>
            </p:cNvPr>
            <p:cNvSpPr/>
            <p:nvPr/>
          </p:nvSpPr>
          <p:spPr>
            <a:xfrm>
              <a:off x="9062559" y="918767"/>
              <a:ext cx="294869" cy="287009"/>
            </a:xfrm>
            <a:custGeom>
              <a:avLst/>
              <a:gdLst>
                <a:gd name="connsiteX0" fmla="*/ 103463 w 294869"/>
                <a:gd name="connsiteY0" fmla="*/ 287010 h 287009"/>
                <a:gd name="connsiteX1" fmla="*/ 96996 w 294869"/>
                <a:gd name="connsiteY1" fmla="*/ 285717 h 287009"/>
                <a:gd name="connsiteX2" fmla="*/ 0 w 294869"/>
                <a:gd name="connsiteY2" fmla="*/ 147384 h 287009"/>
                <a:gd name="connsiteX3" fmla="*/ 147435 w 294869"/>
                <a:gd name="connsiteY3" fmla="*/ 0 h 287009"/>
                <a:gd name="connsiteX4" fmla="*/ 294870 w 294869"/>
                <a:gd name="connsiteY4" fmla="*/ 147384 h 287009"/>
                <a:gd name="connsiteX5" fmla="*/ 217273 w 294869"/>
                <a:gd name="connsiteY5" fmla="*/ 276667 h 287009"/>
                <a:gd name="connsiteX6" fmla="*/ 191407 w 294869"/>
                <a:gd name="connsiteY6" fmla="*/ 268910 h 287009"/>
                <a:gd name="connsiteX7" fmla="*/ 199166 w 294869"/>
                <a:gd name="connsiteY7" fmla="*/ 243053 h 287009"/>
                <a:gd name="connsiteX8" fmla="*/ 256071 w 294869"/>
                <a:gd name="connsiteY8" fmla="*/ 147384 h 287009"/>
                <a:gd name="connsiteX9" fmla="*/ 147435 w 294869"/>
                <a:gd name="connsiteY9" fmla="*/ 38785 h 287009"/>
                <a:gd name="connsiteX10" fmla="*/ 38799 w 294869"/>
                <a:gd name="connsiteY10" fmla="*/ 147384 h 287009"/>
                <a:gd name="connsiteX11" fmla="*/ 109929 w 294869"/>
                <a:gd name="connsiteY11" fmla="*/ 249518 h 287009"/>
                <a:gd name="connsiteX12" fmla="*/ 121569 w 294869"/>
                <a:gd name="connsiteY12" fmla="*/ 274082 h 287009"/>
                <a:gd name="connsiteX13" fmla="*/ 103463 w 294869"/>
                <a:gd name="connsiteY13" fmla="*/ 287010 h 28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869" h="28700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EF8F5B"/>
            </a:solidFill>
            <a:ln w="12931" cap="flat">
              <a:noFill/>
              <a:prstDash val="solid"/>
              <a:miter/>
            </a:ln>
          </p:spPr>
          <p:txBody>
            <a:bodyPr rtlCol="0" anchor="ctr"/>
            <a:lstStyle/>
            <a:p>
              <a:endParaRPr lang="en-US" sz="529"/>
            </a:p>
          </p:txBody>
        </p:sp>
        <p:grpSp>
          <p:nvGrpSpPr>
            <p:cNvPr id="71" name="Graphic 4">
              <a:extLst>
                <a:ext uri="{FF2B5EF4-FFF2-40B4-BE49-F238E27FC236}">
                  <a16:creationId xmlns:a16="http://schemas.microsoft.com/office/drawing/2014/main" id="{A7E77354-0EAE-DD4E-7E2C-ADFB73C32D91}"/>
                </a:ext>
              </a:extLst>
            </p:cNvPr>
            <p:cNvGrpSpPr/>
            <p:nvPr/>
          </p:nvGrpSpPr>
          <p:grpSpPr>
            <a:xfrm>
              <a:off x="9122194" y="1004094"/>
              <a:ext cx="715038" cy="1199753"/>
              <a:chOff x="9122194" y="1004094"/>
              <a:chExt cx="715038" cy="1199753"/>
            </a:xfrm>
            <a:grpFill/>
          </p:grpSpPr>
          <p:sp>
            <p:nvSpPr>
              <p:cNvPr id="72" name="Freeform 71">
                <a:extLst>
                  <a:ext uri="{FF2B5EF4-FFF2-40B4-BE49-F238E27FC236}">
                    <a16:creationId xmlns:a16="http://schemas.microsoft.com/office/drawing/2014/main" id="{0B44BF0E-9AD9-428E-FD64-74EEC8555702}"/>
                  </a:ext>
                </a:extLst>
              </p:cNvPr>
              <p:cNvSpPr/>
              <p:nvPr/>
            </p:nvSpPr>
            <p:spPr>
              <a:xfrm>
                <a:off x="9122194" y="1508040"/>
                <a:ext cx="252229" cy="516102"/>
              </a:xfrm>
              <a:custGeom>
                <a:avLst/>
                <a:gdLst>
                  <a:gd name="connsiteX0" fmla="*/ 231354 w 252229"/>
                  <a:gd name="connsiteY0" fmla="*/ 516103 h 516102"/>
                  <a:gd name="connsiteX1" fmla="*/ 223595 w 252229"/>
                  <a:gd name="connsiteY1" fmla="*/ 514810 h 516102"/>
                  <a:gd name="connsiteX2" fmla="*/ 32189 w 252229"/>
                  <a:gd name="connsiteY2" fmla="*/ 295027 h 516102"/>
                  <a:gd name="connsiteX3" fmla="*/ 27015 w 252229"/>
                  <a:gd name="connsiteY3" fmla="*/ 283392 h 516102"/>
                  <a:gd name="connsiteX4" fmla="*/ 15376 w 252229"/>
                  <a:gd name="connsiteY4" fmla="*/ 256242 h 516102"/>
                  <a:gd name="connsiteX5" fmla="*/ 10203 w 252229"/>
                  <a:gd name="connsiteY5" fmla="*/ 242021 h 516102"/>
                  <a:gd name="connsiteX6" fmla="*/ 5029 w 252229"/>
                  <a:gd name="connsiteY6" fmla="*/ 226507 h 516102"/>
                  <a:gd name="connsiteX7" fmla="*/ 2443 w 252229"/>
                  <a:gd name="connsiteY7" fmla="*/ 213579 h 516102"/>
                  <a:gd name="connsiteX8" fmla="*/ 2443 w 252229"/>
                  <a:gd name="connsiteY8" fmla="*/ 212286 h 516102"/>
                  <a:gd name="connsiteX9" fmla="*/ 6323 w 252229"/>
                  <a:gd name="connsiteY9" fmla="*/ 128251 h 516102"/>
                  <a:gd name="connsiteX10" fmla="*/ 82626 w 252229"/>
                  <a:gd name="connsiteY10" fmla="*/ 4139 h 516102"/>
                  <a:gd name="connsiteX11" fmla="*/ 109786 w 252229"/>
                  <a:gd name="connsiteY11" fmla="*/ 6725 h 516102"/>
                  <a:gd name="connsiteX12" fmla="*/ 107199 w 252229"/>
                  <a:gd name="connsiteY12" fmla="*/ 33874 h 516102"/>
                  <a:gd name="connsiteX13" fmla="*/ 43828 w 252229"/>
                  <a:gd name="connsiteY13" fmla="*/ 137301 h 516102"/>
                  <a:gd name="connsiteX14" fmla="*/ 39948 w 252229"/>
                  <a:gd name="connsiteY14" fmla="*/ 204529 h 516102"/>
                  <a:gd name="connsiteX15" fmla="*/ 42535 w 252229"/>
                  <a:gd name="connsiteY15" fmla="*/ 216164 h 516102"/>
                  <a:gd name="connsiteX16" fmla="*/ 46414 w 252229"/>
                  <a:gd name="connsiteY16" fmla="*/ 225214 h 516102"/>
                  <a:gd name="connsiteX17" fmla="*/ 52881 w 252229"/>
                  <a:gd name="connsiteY17" fmla="*/ 239435 h 516102"/>
                  <a:gd name="connsiteX18" fmla="*/ 64521 w 252229"/>
                  <a:gd name="connsiteY18" fmla="*/ 265292 h 516102"/>
                  <a:gd name="connsiteX19" fmla="*/ 69693 w 252229"/>
                  <a:gd name="connsiteY19" fmla="*/ 278220 h 516102"/>
                  <a:gd name="connsiteX20" fmla="*/ 240407 w 252229"/>
                  <a:gd name="connsiteY20" fmla="*/ 477317 h 516102"/>
                  <a:gd name="connsiteX21" fmla="*/ 250753 w 252229"/>
                  <a:gd name="connsiteY21" fmla="*/ 503174 h 516102"/>
                  <a:gd name="connsiteX22" fmla="*/ 231354 w 252229"/>
                  <a:gd name="connsiteY22" fmla="*/ 516103 h 5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229" h="516102">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grpFill/>
              <a:ln w="12931" cap="flat">
                <a:noFill/>
                <a:prstDash val="solid"/>
                <a:miter/>
              </a:ln>
            </p:spPr>
            <p:txBody>
              <a:bodyPr rtlCol="0" anchor="ctr"/>
              <a:lstStyle/>
              <a:p>
                <a:endParaRPr lang="en-US" sz="529"/>
              </a:p>
            </p:txBody>
          </p:sp>
          <p:sp>
            <p:nvSpPr>
              <p:cNvPr id="73" name="Freeform 72">
                <a:extLst>
                  <a:ext uri="{FF2B5EF4-FFF2-40B4-BE49-F238E27FC236}">
                    <a16:creationId xmlns:a16="http://schemas.microsoft.com/office/drawing/2014/main" id="{AF8DE413-8A94-00B3-5C78-FA1D52BD9C17}"/>
                  </a:ext>
                </a:extLst>
              </p:cNvPr>
              <p:cNvSpPr/>
              <p:nvPr/>
            </p:nvSpPr>
            <p:spPr>
              <a:xfrm>
                <a:off x="9560762" y="1399308"/>
                <a:ext cx="186446" cy="158119"/>
              </a:xfrm>
              <a:custGeom>
                <a:avLst/>
                <a:gdLst>
                  <a:gd name="connsiteX0" fmla="*/ 167839 w 186446"/>
                  <a:gd name="connsiteY0" fmla="*/ 158120 h 158119"/>
                  <a:gd name="connsiteX1" fmla="*/ 148440 w 186446"/>
                  <a:gd name="connsiteY1" fmla="*/ 142606 h 158119"/>
                  <a:gd name="connsiteX2" fmla="*/ 98002 w 186446"/>
                  <a:gd name="connsiteY2" fmla="*/ 58572 h 158119"/>
                  <a:gd name="connsiteX3" fmla="*/ 59203 w 186446"/>
                  <a:gd name="connsiteY3" fmla="*/ 40472 h 158119"/>
                  <a:gd name="connsiteX4" fmla="*/ 35924 w 186446"/>
                  <a:gd name="connsiteY4" fmla="*/ 57279 h 158119"/>
                  <a:gd name="connsiteX5" fmla="*/ 8765 w 186446"/>
                  <a:gd name="connsiteY5" fmla="*/ 62450 h 158119"/>
                  <a:gd name="connsiteX6" fmla="*/ 3592 w 186446"/>
                  <a:gd name="connsiteY6" fmla="*/ 35300 h 158119"/>
                  <a:gd name="connsiteX7" fmla="*/ 55324 w 186446"/>
                  <a:gd name="connsiteY7" fmla="*/ 394 h 158119"/>
                  <a:gd name="connsiteX8" fmla="*/ 126454 w 186446"/>
                  <a:gd name="connsiteY8" fmla="*/ 30129 h 158119"/>
                  <a:gd name="connsiteX9" fmla="*/ 185945 w 186446"/>
                  <a:gd name="connsiteY9" fmla="*/ 133556 h 158119"/>
                  <a:gd name="connsiteX10" fmla="*/ 170426 w 186446"/>
                  <a:gd name="connsiteY10" fmla="*/ 156827 h 158119"/>
                  <a:gd name="connsiteX11" fmla="*/ 167839 w 186446"/>
                  <a:gd name="connsiteY11" fmla="*/ 158120 h 1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446" h="158119">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grpFill/>
              <a:ln w="12931" cap="flat">
                <a:noFill/>
                <a:prstDash val="solid"/>
                <a:miter/>
              </a:ln>
            </p:spPr>
            <p:txBody>
              <a:bodyPr rtlCol="0" anchor="ctr"/>
              <a:lstStyle/>
              <a:p>
                <a:endParaRPr lang="en-US" sz="529"/>
              </a:p>
            </p:txBody>
          </p:sp>
          <p:sp>
            <p:nvSpPr>
              <p:cNvPr id="74" name="Freeform 73">
                <a:extLst>
                  <a:ext uri="{FF2B5EF4-FFF2-40B4-BE49-F238E27FC236}">
                    <a16:creationId xmlns:a16="http://schemas.microsoft.com/office/drawing/2014/main" id="{D41F7E7B-9272-620D-D66B-DBF291482BD2}"/>
                  </a:ext>
                </a:extLst>
              </p:cNvPr>
              <p:cNvSpPr/>
              <p:nvPr/>
            </p:nvSpPr>
            <p:spPr>
              <a:xfrm>
                <a:off x="9430122" y="1374156"/>
                <a:ext cx="214598" cy="174222"/>
              </a:xfrm>
              <a:custGeom>
                <a:avLst/>
                <a:gdLst>
                  <a:gd name="connsiteX0" fmla="*/ 196310 w 214598"/>
                  <a:gd name="connsiteY0" fmla="*/ 174222 h 174222"/>
                  <a:gd name="connsiteX1" fmla="*/ 178204 w 214598"/>
                  <a:gd name="connsiteY1" fmla="*/ 162587 h 174222"/>
                  <a:gd name="connsiteX2" fmla="*/ 101900 w 214598"/>
                  <a:gd name="connsiteY2" fmla="*/ 48817 h 174222"/>
                  <a:gd name="connsiteX3" fmla="*/ 65688 w 214598"/>
                  <a:gd name="connsiteY3" fmla="*/ 38474 h 174222"/>
                  <a:gd name="connsiteX4" fmla="*/ 35942 w 214598"/>
                  <a:gd name="connsiteY4" fmla="*/ 60452 h 174222"/>
                  <a:gd name="connsiteX5" fmla="*/ 10077 w 214598"/>
                  <a:gd name="connsiteY5" fmla="*/ 68210 h 174222"/>
                  <a:gd name="connsiteX6" fmla="*/ 2317 w 214598"/>
                  <a:gd name="connsiteY6" fmla="*/ 42353 h 174222"/>
                  <a:gd name="connsiteX7" fmla="*/ 59221 w 214598"/>
                  <a:gd name="connsiteY7" fmla="*/ 982 h 174222"/>
                  <a:gd name="connsiteX8" fmla="*/ 127766 w 214598"/>
                  <a:gd name="connsiteY8" fmla="*/ 21667 h 174222"/>
                  <a:gd name="connsiteX9" fmla="*/ 213123 w 214598"/>
                  <a:gd name="connsiteY9" fmla="*/ 148365 h 174222"/>
                  <a:gd name="connsiteX10" fmla="*/ 202777 w 214598"/>
                  <a:gd name="connsiteY10" fmla="*/ 174222 h 174222"/>
                  <a:gd name="connsiteX11" fmla="*/ 196310 w 214598"/>
                  <a:gd name="connsiteY11" fmla="*/ 174222 h 1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98" h="174222">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grpFill/>
              <a:ln w="12931" cap="flat">
                <a:noFill/>
                <a:prstDash val="solid"/>
                <a:miter/>
              </a:ln>
            </p:spPr>
            <p:txBody>
              <a:bodyPr rtlCol="0" anchor="ctr"/>
              <a:lstStyle/>
              <a:p>
                <a:endParaRPr lang="en-US" sz="529"/>
              </a:p>
            </p:txBody>
          </p:sp>
          <p:sp>
            <p:nvSpPr>
              <p:cNvPr id="75" name="Freeform 74">
                <a:extLst>
                  <a:ext uri="{FF2B5EF4-FFF2-40B4-BE49-F238E27FC236}">
                    <a16:creationId xmlns:a16="http://schemas.microsoft.com/office/drawing/2014/main" id="{4C5B531A-D0A7-D2BA-E440-731076B117CE}"/>
                  </a:ext>
                </a:extLst>
              </p:cNvPr>
              <p:cNvSpPr/>
              <p:nvPr/>
            </p:nvSpPr>
            <p:spPr>
              <a:xfrm>
                <a:off x="9317624" y="1363057"/>
                <a:ext cx="206820" cy="196957"/>
              </a:xfrm>
              <a:custGeom>
                <a:avLst/>
                <a:gdLst>
                  <a:gd name="connsiteX0" fmla="*/ 188533 w 206820"/>
                  <a:gd name="connsiteY0" fmla="*/ 196958 h 196957"/>
                  <a:gd name="connsiteX1" fmla="*/ 170426 w 206820"/>
                  <a:gd name="connsiteY1" fmla="*/ 185322 h 196957"/>
                  <a:gd name="connsiteX2" fmla="*/ 100588 w 206820"/>
                  <a:gd name="connsiteY2" fmla="*/ 62502 h 196957"/>
                  <a:gd name="connsiteX3" fmla="*/ 30751 w 206820"/>
                  <a:gd name="connsiteY3" fmla="*/ 46988 h 196957"/>
                  <a:gd name="connsiteX4" fmla="*/ 3592 w 206820"/>
                  <a:gd name="connsiteY4" fmla="*/ 41817 h 196957"/>
                  <a:gd name="connsiteX5" fmla="*/ 8765 w 206820"/>
                  <a:gd name="connsiteY5" fmla="*/ 14667 h 196957"/>
                  <a:gd name="connsiteX6" fmla="*/ 132921 w 206820"/>
                  <a:gd name="connsiteY6" fmla="*/ 40524 h 196957"/>
                  <a:gd name="connsiteX7" fmla="*/ 205345 w 206820"/>
                  <a:gd name="connsiteY7" fmla="*/ 168515 h 196957"/>
                  <a:gd name="connsiteX8" fmla="*/ 194999 w 206820"/>
                  <a:gd name="connsiteY8" fmla="*/ 194372 h 196957"/>
                  <a:gd name="connsiteX9" fmla="*/ 188533 w 206820"/>
                  <a:gd name="connsiteY9" fmla="*/ 196958 h 1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820" h="196957">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grpFill/>
              <a:ln w="12931" cap="flat">
                <a:noFill/>
                <a:prstDash val="solid"/>
                <a:miter/>
              </a:ln>
            </p:spPr>
            <p:txBody>
              <a:bodyPr rtlCol="0" anchor="ctr"/>
              <a:lstStyle/>
              <a:p>
                <a:endParaRPr lang="en-US" sz="529"/>
              </a:p>
            </p:txBody>
          </p:sp>
          <p:sp>
            <p:nvSpPr>
              <p:cNvPr id="76" name="Freeform 75">
                <a:extLst>
                  <a:ext uri="{FF2B5EF4-FFF2-40B4-BE49-F238E27FC236}">
                    <a16:creationId xmlns:a16="http://schemas.microsoft.com/office/drawing/2014/main" id="{25C569A6-1602-4119-CC86-C21B55D0FFC3}"/>
                  </a:ext>
                </a:extLst>
              </p:cNvPr>
              <p:cNvSpPr/>
              <p:nvPr/>
            </p:nvSpPr>
            <p:spPr>
              <a:xfrm>
                <a:off x="9334139" y="1985348"/>
                <a:ext cx="111242" cy="218499"/>
              </a:xfrm>
              <a:custGeom>
                <a:avLst/>
                <a:gdLst>
                  <a:gd name="connsiteX0" fmla="*/ 91833 w 111242"/>
                  <a:gd name="connsiteY0" fmla="*/ 218500 h 218499"/>
                  <a:gd name="connsiteX1" fmla="*/ 73727 w 111242"/>
                  <a:gd name="connsiteY1" fmla="*/ 206864 h 218499"/>
                  <a:gd name="connsiteX2" fmla="*/ 1303 w 111242"/>
                  <a:gd name="connsiteY2" fmla="*/ 27160 h 218499"/>
                  <a:gd name="connsiteX3" fmla="*/ 11649 w 111242"/>
                  <a:gd name="connsiteY3" fmla="*/ 1303 h 218499"/>
                  <a:gd name="connsiteX4" fmla="*/ 37515 w 111242"/>
                  <a:gd name="connsiteY4" fmla="*/ 11646 h 218499"/>
                  <a:gd name="connsiteX5" fmla="*/ 109939 w 111242"/>
                  <a:gd name="connsiteY5" fmla="*/ 191350 h 218499"/>
                  <a:gd name="connsiteX6" fmla="*/ 99593 w 111242"/>
                  <a:gd name="connsiteY6" fmla="*/ 217207 h 218499"/>
                  <a:gd name="connsiteX7" fmla="*/ 91833 w 111242"/>
                  <a:gd name="connsiteY7" fmla="*/ 218500 h 2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42" h="218499">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grpFill/>
              <a:ln w="12931" cap="flat">
                <a:noFill/>
                <a:prstDash val="solid"/>
                <a:miter/>
              </a:ln>
            </p:spPr>
            <p:txBody>
              <a:bodyPr rtlCol="0" anchor="ctr"/>
              <a:lstStyle/>
              <a:p>
                <a:endParaRPr lang="en-US" sz="529"/>
              </a:p>
            </p:txBody>
          </p:sp>
          <p:sp>
            <p:nvSpPr>
              <p:cNvPr id="77" name="Freeform 76">
                <a:extLst>
                  <a:ext uri="{FF2B5EF4-FFF2-40B4-BE49-F238E27FC236}">
                    <a16:creationId xmlns:a16="http://schemas.microsoft.com/office/drawing/2014/main" id="{555B87D4-AE41-6CA1-4D0D-BE9B7B7DE663}"/>
                  </a:ext>
                </a:extLst>
              </p:cNvPr>
              <p:cNvSpPr/>
              <p:nvPr/>
            </p:nvSpPr>
            <p:spPr>
              <a:xfrm>
                <a:off x="9684630" y="1516849"/>
                <a:ext cx="152602" cy="686997"/>
              </a:xfrm>
              <a:custGeom>
                <a:avLst/>
                <a:gdLst>
                  <a:gd name="connsiteX0" fmla="*/ 133208 w 152602"/>
                  <a:gd name="connsiteY0" fmla="*/ 686998 h 686997"/>
                  <a:gd name="connsiteX1" fmla="*/ 115102 w 152602"/>
                  <a:gd name="connsiteY1" fmla="*/ 674070 h 686997"/>
                  <a:gd name="connsiteX2" fmla="*/ 1293 w 152602"/>
                  <a:gd name="connsiteY2" fmla="*/ 367667 h 686997"/>
                  <a:gd name="connsiteX3" fmla="*/ 0 w 152602"/>
                  <a:gd name="connsiteY3" fmla="*/ 357324 h 686997"/>
                  <a:gd name="connsiteX4" fmla="*/ 24572 w 152602"/>
                  <a:gd name="connsiteY4" fmla="*/ 23772 h 686997"/>
                  <a:gd name="connsiteX5" fmla="*/ 40092 w 152602"/>
                  <a:gd name="connsiteY5" fmla="*/ 501 h 686997"/>
                  <a:gd name="connsiteX6" fmla="*/ 63371 w 152602"/>
                  <a:gd name="connsiteY6" fmla="*/ 16015 h 686997"/>
                  <a:gd name="connsiteX7" fmla="*/ 38799 w 152602"/>
                  <a:gd name="connsiteY7" fmla="*/ 358617 h 686997"/>
                  <a:gd name="connsiteX8" fmla="*/ 151315 w 152602"/>
                  <a:gd name="connsiteY8" fmla="*/ 659848 h 686997"/>
                  <a:gd name="connsiteX9" fmla="*/ 139675 w 152602"/>
                  <a:gd name="connsiteY9" fmla="*/ 684412 h 686997"/>
                  <a:gd name="connsiteX10" fmla="*/ 133208 w 152602"/>
                  <a:gd name="connsiteY10" fmla="*/ 686998 h 6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02" h="686997">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grpFill/>
              <a:ln w="12931" cap="flat">
                <a:noFill/>
                <a:prstDash val="solid"/>
                <a:miter/>
              </a:ln>
            </p:spPr>
            <p:txBody>
              <a:bodyPr rtlCol="0" anchor="ctr"/>
              <a:lstStyle/>
              <a:p>
                <a:endParaRPr lang="en-US" sz="529"/>
              </a:p>
            </p:txBody>
          </p:sp>
          <p:sp>
            <p:nvSpPr>
              <p:cNvPr id="78" name="Freeform 77">
                <a:extLst>
                  <a:ext uri="{FF2B5EF4-FFF2-40B4-BE49-F238E27FC236}">
                    <a16:creationId xmlns:a16="http://schemas.microsoft.com/office/drawing/2014/main" id="{15B9EE8A-471E-C646-C180-D85E754AA654}"/>
                  </a:ext>
                </a:extLst>
              </p:cNvPr>
              <p:cNvSpPr/>
              <p:nvPr/>
            </p:nvSpPr>
            <p:spPr>
              <a:xfrm>
                <a:off x="9147916" y="1004094"/>
                <a:ext cx="239917" cy="708474"/>
              </a:xfrm>
              <a:custGeom>
                <a:avLst/>
                <a:gdLst>
                  <a:gd name="connsiteX0" fmla="*/ 90530 w 239917"/>
                  <a:gd name="connsiteY0" fmla="*/ 708475 h 708474"/>
                  <a:gd name="connsiteX1" fmla="*/ 72424 w 239917"/>
                  <a:gd name="connsiteY1" fmla="*/ 694254 h 708474"/>
                  <a:gd name="connsiteX2" fmla="*/ 76303 w 239917"/>
                  <a:gd name="connsiteY2" fmla="*/ 674861 h 708474"/>
                  <a:gd name="connsiteX3" fmla="*/ 69837 w 239917"/>
                  <a:gd name="connsiteY3" fmla="*/ 586948 h 708474"/>
                  <a:gd name="connsiteX4" fmla="*/ 23279 w 239917"/>
                  <a:gd name="connsiteY4" fmla="*/ 329674 h 708474"/>
                  <a:gd name="connsiteX5" fmla="*/ 6466 w 239917"/>
                  <a:gd name="connsiteY5" fmla="*/ 197804 h 708474"/>
                  <a:gd name="connsiteX6" fmla="*/ 0 w 239917"/>
                  <a:gd name="connsiteY6" fmla="*/ 64642 h 708474"/>
                  <a:gd name="connsiteX7" fmla="*/ 62078 w 239917"/>
                  <a:gd name="connsiteY7" fmla="*/ 0 h 708474"/>
                  <a:gd name="connsiteX8" fmla="*/ 63371 w 239917"/>
                  <a:gd name="connsiteY8" fmla="*/ 0 h 708474"/>
                  <a:gd name="connsiteX9" fmla="*/ 126742 w 239917"/>
                  <a:gd name="connsiteY9" fmla="*/ 56885 h 708474"/>
                  <a:gd name="connsiteX10" fmla="*/ 144848 w 239917"/>
                  <a:gd name="connsiteY10" fmla="*/ 179704 h 708474"/>
                  <a:gd name="connsiteX11" fmla="*/ 170714 w 239917"/>
                  <a:gd name="connsiteY11" fmla="*/ 301231 h 708474"/>
                  <a:gd name="connsiteX12" fmla="*/ 239258 w 239917"/>
                  <a:gd name="connsiteY12" fmla="*/ 544285 h 708474"/>
                  <a:gd name="connsiteX13" fmla="*/ 226325 w 239917"/>
                  <a:gd name="connsiteY13" fmla="*/ 568849 h 708474"/>
                  <a:gd name="connsiteX14" fmla="*/ 201752 w 239917"/>
                  <a:gd name="connsiteY14" fmla="*/ 555920 h 708474"/>
                  <a:gd name="connsiteX15" fmla="*/ 133208 w 239917"/>
                  <a:gd name="connsiteY15" fmla="*/ 310281 h 708474"/>
                  <a:gd name="connsiteX16" fmla="*/ 106050 w 239917"/>
                  <a:gd name="connsiteY16" fmla="*/ 186169 h 708474"/>
                  <a:gd name="connsiteX17" fmla="*/ 87943 w 239917"/>
                  <a:gd name="connsiteY17" fmla="*/ 60763 h 708474"/>
                  <a:gd name="connsiteX18" fmla="*/ 63371 w 239917"/>
                  <a:gd name="connsiteY18" fmla="*/ 38785 h 708474"/>
                  <a:gd name="connsiteX19" fmla="*/ 38799 w 239917"/>
                  <a:gd name="connsiteY19" fmla="*/ 63349 h 708474"/>
                  <a:gd name="connsiteX20" fmla="*/ 45265 w 239917"/>
                  <a:gd name="connsiteY20" fmla="*/ 193926 h 708474"/>
                  <a:gd name="connsiteX21" fmla="*/ 60785 w 239917"/>
                  <a:gd name="connsiteY21" fmla="*/ 323209 h 708474"/>
                  <a:gd name="connsiteX22" fmla="*/ 107343 w 239917"/>
                  <a:gd name="connsiteY22" fmla="*/ 577898 h 708474"/>
                  <a:gd name="connsiteX23" fmla="*/ 107343 w 239917"/>
                  <a:gd name="connsiteY23" fmla="*/ 695547 h 708474"/>
                  <a:gd name="connsiteX24" fmla="*/ 95703 w 239917"/>
                  <a:gd name="connsiteY24" fmla="*/ 704597 h 708474"/>
                  <a:gd name="connsiteX25" fmla="*/ 90530 w 239917"/>
                  <a:gd name="connsiteY25" fmla="*/ 708475 h 708474"/>
                  <a:gd name="connsiteX26" fmla="*/ 108636 w 239917"/>
                  <a:gd name="connsiteY26" fmla="*/ 682618 h 708474"/>
                  <a:gd name="connsiteX27" fmla="*/ 108636 w 239917"/>
                  <a:gd name="connsiteY27" fmla="*/ 682618 h 708474"/>
                  <a:gd name="connsiteX28" fmla="*/ 108636 w 239917"/>
                  <a:gd name="connsiteY28" fmla="*/ 682618 h 708474"/>
                  <a:gd name="connsiteX29" fmla="*/ 108636 w 239917"/>
                  <a:gd name="connsiteY29" fmla="*/ 682618 h 708474"/>
                  <a:gd name="connsiteX30" fmla="*/ 108636 w 239917"/>
                  <a:gd name="connsiteY30" fmla="*/ 682618 h 708474"/>
                  <a:gd name="connsiteX31" fmla="*/ 108636 w 239917"/>
                  <a:gd name="connsiteY31" fmla="*/ 682618 h 70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917" h="708474">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grpFill/>
              <a:ln w="12931" cap="flat">
                <a:noFill/>
                <a:prstDash val="solid"/>
                <a:miter/>
              </a:ln>
            </p:spPr>
            <p:txBody>
              <a:bodyPr rtlCol="0" anchor="ctr"/>
              <a:lstStyle/>
              <a:p>
                <a:endParaRPr lang="en-US" sz="529"/>
              </a:p>
            </p:txBody>
          </p:sp>
        </p:grpSp>
      </p:grpSp>
      <p:sp>
        <p:nvSpPr>
          <p:cNvPr id="12" name="Text Placeholder 25">
            <a:extLst>
              <a:ext uri="{FF2B5EF4-FFF2-40B4-BE49-F238E27FC236}">
                <a16:creationId xmlns:a16="http://schemas.microsoft.com/office/drawing/2014/main" id="{ACF31865-AB76-ABA9-4C85-D81C0C771CC3}"/>
              </a:ext>
            </a:extLst>
          </p:cNvPr>
          <p:cNvSpPr txBox="1">
            <a:spLocks/>
          </p:cNvSpPr>
          <p:nvPr/>
        </p:nvSpPr>
        <p:spPr>
          <a:xfrm>
            <a:off x="2047166" y="3199805"/>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02</a:t>
            </a:r>
          </a:p>
        </p:txBody>
      </p:sp>
      <p:sp>
        <p:nvSpPr>
          <p:cNvPr id="13" name="Text Placeholder 27">
            <a:extLst>
              <a:ext uri="{FF2B5EF4-FFF2-40B4-BE49-F238E27FC236}">
                <a16:creationId xmlns:a16="http://schemas.microsoft.com/office/drawing/2014/main" id="{263A7AB1-1C18-7DDE-F9F8-F13CA350BADC}"/>
              </a:ext>
            </a:extLst>
          </p:cNvPr>
          <p:cNvSpPr txBox="1">
            <a:spLocks/>
          </p:cNvSpPr>
          <p:nvPr/>
        </p:nvSpPr>
        <p:spPr>
          <a:xfrm>
            <a:off x="2830132" y="3186013"/>
            <a:ext cx="4219254"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s-ES" dirty="0"/>
              <a:t>Figura 2</a:t>
            </a:r>
          </a:p>
          <a:p>
            <a:pPr>
              <a:lnSpc>
                <a:spcPts val="1480"/>
              </a:lnSpc>
              <a:spcBef>
                <a:spcPts val="0"/>
              </a:spcBef>
            </a:pPr>
            <a:r>
              <a:rPr lang="es-ES" dirty="0"/>
              <a:t>Proporción de mujeres por actividad económica. Fuente: Eurostat.</a:t>
            </a:r>
            <a:endParaRPr lang="en-US" sz="1100" dirty="0"/>
          </a:p>
        </p:txBody>
      </p:sp>
      <p:sp>
        <p:nvSpPr>
          <p:cNvPr id="14" name="Text Placeholder 35">
            <a:hlinkClick r:id="rId3" action="ppaction://hlinksldjump"/>
            <a:extLst>
              <a:ext uri="{FF2B5EF4-FFF2-40B4-BE49-F238E27FC236}">
                <a16:creationId xmlns:a16="http://schemas.microsoft.com/office/drawing/2014/main" id="{49EB1DE4-C451-90BD-7DB7-9D872C75922B}"/>
              </a:ext>
            </a:extLst>
          </p:cNvPr>
          <p:cNvSpPr txBox="1">
            <a:spLocks/>
          </p:cNvSpPr>
          <p:nvPr/>
        </p:nvSpPr>
        <p:spPr>
          <a:xfrm>
            <a:off x="6671458" y="3303302"/>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18</a:t>
            </a:r>
          </a:p>
          <a:p>
            <a:endParaRPr lang="en-US" dirty="0">
              <a:solidFill>
                <a:srgbClr val="EF8D5B"/>
              </a:solidFill>
            </a:endParaRPr>
          </a:p>
        </p:txBody>
      </p:sp>
      <p:sp>
        <p:nvSpPr>
          <p:cNvPr id="15" name="Text Placeholder 25">
            <a:extLst>
              <a:ext uri="{FF2B5EF4-FFF2-40B4-BE49-F238E27FC236}">
                <a16:creationId xmlns:a16="http://schemas.microsoft.com/office/drawing/2014/main" id="{A5AFDC94-9F92-548D-1FC9-F68BA0073816}"/>
              </a:ext>
            </a:extLst>
          </p:cNvPr>
          <p:cNvSpPr txBox="1">
            <a:spLocks/>
          </p:cNvSpPr>
          <p:nvPr/>
        </p:nvSpPr>
        <p:spPr>
          <a:xfrm>
            <a:off x="2047166" y="3729962"/>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03</a:t>
            </a:r>
          </a:p>
        </p:txBody>
      </p:sp>
      <p:sp>
        <p:nvSpPr>
          <p:cNvPr id="20" name="Text Placeholder 27">
            <a:extLst>
              <a:ext uri="{FF2B5EF4-FFF2-40B4-BE49-F238E27FC236}">
                <a16:creationId xmlns:a16="http://schemas.microsoft.com/office/drawing/2014/main" id="{28A480F0-4677-CCED-C6D7-D063F5EC99AD}"/>
              </a:ext>
            </a:extLst>
          </p:cNvPr>
          <p:cNvSpPr txBox="1">
            <a:spLocks/>
          </p:cNvSpPr>
          <p:nvPr/>
        </p:nvSpPr>
        <p:spPr>
          <a:xfrm>
            <a:off x="2830132" y="3807003"/>
            <a:ext cx="4655592"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n-US" dirty="0" err="1"/>
              <a:t>Figura</a:t>
            </a:r>
            <a:r>
              <a:rPr lang="en-US" dirty="0"/>
              <a:t> 3</a:t>
            </a:r>
          </a:p>
          <a:p>
            <a:pPr>
              <a:lnSpc>
                <a:spcPts val="1480"/>
              </a:lnSpc>
              <a:spcBef>
                <a:spcPts val="0"/>
              </a:spcBef>
            </a:pPr>
            <a:r>
              <a:rPr lang="en-US" dirty="0"/>
              <a:t>Concha Santos, </a:t>
            </a:r>
            <a:r>
              <a:rPr lang="en-US" dirty="0" err="1"/>
              <a:t>Presidenta</a:t>
            </a:r>
            <a:r>
              <a:rPr lang="en-US" dirty="0"/>
              <a:t> ANCI, </a:t>
            </a:r>
            <a:r>
              <a:rPr lang="en-US" dirty="0" err="1"/>
              <a:t>España</a:t>
            </a:r>
            <a:endParaRPr lang="en-US" sz="1100" dirty="0"/>
          </a:p>
        </p:txBody>
      </p:sp>
      <p:sp>
        <p:nvSpPr>
          <p:cNvPr id="21" name="Text Placeholder 35">
            <a:hlinkClick r:id="rId4" action="ppaction://hlinksldjump"/>
            <a:extLst>
              <a:ext uri="{FF2B5EF4-FFF2-40B4-BE49-F238E27FC236}">
                <a16:creationId xmlns:a16="http://schemas.microsoft.com/office/drawing/2014/main" id="{421F32F6-590A-1258-155D-1C14E50C6F22}"/>
              </a:ext>
            </a:extLst>
          </p:cNvPr>
          <p:cNvSpPr txBox="1">
            <a:spLocks/>
          </p:cNvSpPr>
          <p:nvPr/>
        </p:nvSpPr>
        <p:spPr>
          <a:xfrm>
            <a:off x="6671458" y="3833459"/>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28</a:t>
            </a:r>
          </a:p>
          <a:p>
            <a:endParaRPr lang="en-US" dirty="0">
              <a:solidFill>
                <a:srgbClr val="EF8D5B"/>
              </a:solidFill>
            </a:endParaRPr>
          </a:p>
        </p:txBody>
      </p:sp>
      <p:sp>
        <p:nvSpPr>
          <p:cNvPr id="22" name="Text Placeholder 25">
            <a:extLst>
              <a:ext uri="{FF2B5EF4-FFF2-40B4-BE49-F238E27FC236}">
                <a16:creationId xmlns:a16="http://schemas.microsoft.com/office/drawing/2014/main" id="{9230BAD8-466B-D190-658F-71A39CE90773}"/>
              </a:ext>
            </a:extLst>
          </p:cNvPr>
          <p:cNvSpPr txBox="1">
            <a:spLocks/>
          </p:cNvSpPr>
          <p:nvPr/>
        </p:nvSpPr>
        <p:spPr>
          <a:xfrm>
            <a:off x="2047166" y="4260119"/>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04</a:t>
            </a:r>
          </a:p>
        </p:txBody>
      </p:sp>
      <p:sp>
        <p:nvSpPr>
          <p:cNvPr id="23" name="Text Placeholder 27">
            <a:extLst>
              <a:ext uri="{FF2B5EF4-FFF2-40B4-BE49-F238E27FC236}">
                <a16:creationId xmlns:a16="http://schemas.microsoft.com/office/drawing/2014/main" id="{8DB73BD3-5E57-CEC0-1AE5-806D44664D28}"/>
              </a:ext>
            </a:extLst>
          </p:cNvPr>
          <p:cNvSpPr txBox="1">
            <a:spLocks/>
          </p:cNvSpPr>
          <p:nvPr/>
        </p:nvSpPr>
        <p:spPr>
          <a:xfrm>
            <a:off x="2830132" y="4253595"/>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n-US" dirty="0" err="1"/>
              <a:t>Figura</a:t>
            </a:r>
            <a:r>
              <a:rPr lang="en-US" dirty="0"/>
              <a:t> 4</a:t>
            </a:r>
          </a:p>
          <a:p>
            <a:pPr>
              <a:lnSpc>
                <a:spcPts val="1480"/>
              </a:lnSpc>
              <a:spcBef>
                <a:spcPts val="0"/>
              </a:spcBef>
            </a:pPr>
            <a:r>
              <a:rPr lang="en-US" dirty="0"/>
              <a:t>Carol Tallon, Distrito de la </a:t>
            </a:r>
            <a:r>
              <a:rPr lang="en-US" dirty="0" err="1"/>
              <a:t>Propiedad</a:t>
            </a:r>
            <a:r>
              <a:rPr lang="en-US" dirty="0"/>
              <a:t>, </a:t>
            </a:r>
            <a:r>
              <a:rPr lang="en-US" dirty="0" err="1"/>
              <a:t>Irlanda</a:t>
            </a:r>
            <a:endParaRPr lang="en-US" sz="1100" dirty="0"/>
          </a:p>
        </p:txBody>
      </p:sp>
      <p:sp>
        <p:nvSpPr>
          <p:cNvPr id="25" name="Text Placeholder 35">
            <a:hlinkClick r:id="rId5" action="ppaction://hlinksldjump"/>
            <a:extLst>
              <a:ext uri="{FF2B5EF4-FFF2-40B4-BE49-F238E27FC236}">
                <a16:creationId xmlns:a16="http://schemas.microsoft.com/office/drawing/2014/main" id="{CFCE365F-DE07-EC95-F68E-30531A2BE0B7}"/>
              </a:ext>
            </a:extLst>
          </p:cNvPr>
          <p:cNvSpPr txBox="1">
            <a:spLocks/>
          </p:cNvSpPr>
          <p:nvPr/>
        </p:nvSpPr>
        <p:spPr>
          <a:xfrm>
            <a:off x="6671458" y="4363616"/>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29</a:t>
            </a:r>
          </a:p>
          <a:p>
            <a:endParaRPr lang="en-US" dirty="0">
              <a:solidFill>
                <a:srgbClr val="EF8D5B"/>
              </a:solidFill>
            </a:endParaRPr>
          </a:p>
        </p:txBody>
      </p:sp>
      <p:sp>
        <p:nvSpPr>
          <p:cNvPr id="29" name="Text Placeholder 25">
            <a:extLst>
              <a:ext uri="{FF2B5EF4-FFF2-40B4-BE49-F238E27FC236}">
                <a16:creationId xmlns:a16="http://schemas.microsoft.com/office/drawing/2014/main" id="{C084B9F2-E51D-1955-99D0-4014C6857FDF}"/>
              </a:ext>
            </a:extLst>
          </p:cNvPr>
          <p:cNvSpPr txBox="1">
            <a:spLocks/>
          </p:cNvSpPr>
          <p:nvPr/>
        </p:nvSpPr>
        <p:spPr>
          <a:xfrm>
            <a:off x="2047166" y="4790276"/>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05</a:t>
            </a:r>
          </a:p>
        </p:txBody>
      </p:sp>
      <p:sp>
        <p:nvSpPr>
          <p:cNvPr id="30" name="Text Placeholder 27">
            <a:extLst>
              <a:ext uri="{FF2B5EF4-FFF2-40B4-BE49-F238E27FC236}">
                <a16:creationId xmlns:a16="http://schemas.microsoft.com/office/drawing/2014/main" id="{0A1B115B-9AAB-554A-0987-BABB749891D2}"/>
              </a:ext>
            </a:extLst>
          </p:cNvPr>
          <p:cNvSpPr txBox="1">
            <a:spLocks/>
          </p:cNvSpPr>
          <p:nvPr/>
        </p:nvSpPr>
        <p:spPr>
          <a:xfrm>
            <a:off x="2830132" y="4773431"/>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n-US" dirty="0" err="1"/>
              <a:t>Figura</a:t>
            </a:r>
            <a:r>
              <a:rPr lang="en-US" dirty="0"/>
              <a:t> 5</a:t>
            </a:r>
          </a:p>
          <a:p>
            <a:pPr>
              <a:lnSpc>
                <a:spcPts val="1480"/>
              </a:lnSpc>
              <a:spcBef>
                <a:spcPts val="0"/>
              </a:spcBef>
            </a:pPr>
            <a:r>
              <a:rPr lang="en-US" dirty="0"/>
              <a:t>Ger Ronayne, Director General, JJ Rhatigan &amp; Co</a:t>
            </a:r>
            <a:endParaRPr lang="en-US" sz="1100" dirty="0"/>
          </a:p>
        </p:txBody>
      </p:sp>
      <p:sp>
        <p:nvSpPr>
          <p:cNvPr id="33" name="Text Placeholder 35">
            <a:hlinkClick r:id="rId6" action="ppaction://hlinksldjump"/>
            <a:extLst>
              <a:ext uri="{FF2B5EF4-FFF2-40B4-BE49-F238E27FC236}">
                <a16:creationId xmlns:a16="http://schemas.microsoft.com/office/drawing/2014/main" id="{90838232-9DDE-24F0-7620-D94E7317BE53}"/>
              </a:ext>
            </a:extLst>
          </p:cNvPr>
          <p:cNvSpPr txBox="1">
            <a:spLocks/>
          </p:cNvSpPr>
          <p:nvPr/>
        </p:nvSpPr>
        <p:spPr>
          <a:xfrm>
            <a:off x="6671458" y="489377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31</a:t>
            </a:r>
          </a:p>
          <a:p>
            <a:endParaRPr lang="en-US" dirty="0">
              <a:solidFill>
                <a:srgbClr val="EF8D5B"/>
              </a:solidFill>
            </a:endParaRPr>
          </a:p>
        </p:txBody>
      </p:sp>
      <p:sp>
        <p:nvSpPr>
          <p:cNvPr id="34" name="Text Placeholder 25">
            <a:extLst>
              <a:ext uri="{FF2B5EF4-FFF2-40B4-BE49-F238E27FC236}">
                <a16:creationId xmlns:a16="http://schemas.microsoft.com/office/drawing/2014/main" id="{D40E1B17-D789-B173-D3BF-289095154130}"/>
              </a:ext>
            </a:extLst>
          </p:cNvPr>
          <p:cNvSpPr txBox="1">
            <a:spLocks/>
          </p:cNvSpPr>
          <p:nvPr/>
        </p:nvSpPr>
        <p:spPr>
          <a:xfrm>
            <a:off x="2047166" y="5320433"/>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06</a:t>
            </a:r>
          </a:p>
        </p:txBody>
      </p:sp>
      <p:sp>
        <p:nvSpPr>
          <p:cNvPr id="38" name="Text Placeholder 27">
            <a:extLst>
              <a:ext uri="{FF2B5EF4-FFF2-40B4-BE49-F238E27FC236}">
                <a16:creationId xmlns:a16="http://schemas.microsoft.com/office/drawing/2014/main" id="{898F1EBA-7B30-6738-F767-EF3010419B46}"/>
              </a:ext>
            </a:extLst>
          </p:cNvPr>
          <p:cNvSpPr txBox="1">
            <a:spLocks/>
          </p:cNvSpPr>
          <p:nvPr/>
        </p:nvSpPr>
        <p:spPr>
          <a:xfrm>
            <a:off x="2830132" y="5327907"/>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s-ES" dirty="0"/>
              <a:t>Figura 6</a:t>
            </a:r>
          </a:p>
          <a:p>
            <a:pPr>
              <a:lnSpc>
                <a:spcPts val="1480"/>
              </a:lnSpc>
              <a:spcBef>
                <a:spcPts val="0"/>
              </a:spcBef>
            </a:pPr>
            <a:r>
              <a:rPr lang="es-ES" dirty="0"/>
              <a:t>Concha Santos, Presidenta de la Asociación Nacional de Trabajadores de la Construcción, España.</a:t>
            </a:r>
            <a:endParaRPr lang="en-US" sz="1100" dirty="0"/>
          </a:p>
        </p:txBody>
      </p:sp>
      <p:sp>
        <p:nvSpPr>
          <p:cNvPr id="39" name="Text Placeholder 35">
            <a:hlinkClick r:id="rId6" action="ppaction://hlinksldjump"/>
            <a:extLst>
              <a:ext uri="{FF2B5EF4-FFF2-40B4-BE49-F238E27FC236}">
                <a16:creationId xmlns:a16="http://schemas.microsoft.com/office/drawing/2014/main" id="{1B88458F-F136-C965-F6F5-CA9B09DAE45B}"/>
              </a:ext>
            </a:extLst>
          </p:cNvPr>
          <p:cNvSpPr txBox="1">
            <a:spLocks/>
          </p:cNvSpPr>
          <p:nvPr/>
        </p:nvSpPr>
        <p:spPr>
          <a:xfrm>
            <a:off x="6671458" y="5423930"/>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31</a:t>
            </a:r>
          </a:p>
          <a:p>
            <a:endParaRPr lang="en-US" dirty="0">
              <a:solidFill>
                <a:srgbClr val="EF8D5B"/>
              </a:solidFill>
            </a:endParaRPr>
          </a:p>
        </p:txBody>
      </p:sp>
      <p:sp>
        <p:nvSpPr>
          <p:cNvPr id="40" name="Text Placeholder 25">
            <a:extLst>
              <a:ext uri="{FF2B5EF4-FFF2-40B4-BE49-F238E27FC236}">
                <a16:creationId xmlns:a16="http://schemas.microsoft.com/office/drawing/2014/main" id="{FA70A76B-8DD5-90CE-A828-7452EDCA1825}"/>
              </a:ext>
            </a:extLst>
          </p:cNvPr>
          <p:cNvSpPr txBox="1">
            <a:spLocks/>
          </p:cNvSpPr>
          <p:nvPr/>
        </p:nvSpPr>
        <p:spPr>
          <a:xfrm>
            <a:off x="2047166" y="5933275"/>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07</a:t>
            </a:r>
          </a:p>
        </p:txBody>
      </p:sp>
      <p:sp>
        <p:nvSpPr>
          <p:cNvPr id="41" name="Text Placeholder 27">
            <a:extLst>
              <a:ext uri="{FF2B5EF4-FFF2-40B4-BE49-F238E27FC236}">
                <a16:creationId xmlns:a16="http://schemas.microsoft.com/office/drawing/2014/main" id="{D3035580-00D9-2098-F22D-7272C38CD6F8}"/>
              </a:ext>
            </a:extLst>
          </p:cNvPr>
          <p:cNvSpPr txBox="1">
            <a:spLocks/>
          </p:cNvSpPr>
          <p:nvPr/>
        </p:nvSpPr>
        <p:spPr>
          <a:xfrm>
            <a:off x="2830132" y="5940749"/>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nb-NO" dirty="0"/>
              <a:t>Figura 7</a:t>
            </a:r>
          </a:p>
          <a:p>
            <a:pPr>
              <a:lnSpc>
                <a:spcPts val="1480"/>
              </a:lnSpc>
              <a:spcBef>
                <a:spcPts val="0"/>
              </a:spcBef>
            </a:pPr>
            <a:r>
              <a:rPr lang="nb-NO" dirty="0"/>
              <a:t>Jennifer Bradfield, Sisk, Irlanda</a:t>
            </a:r>
            <a:endParaRPr lang="en-US" sz="1100" dirty="0"/>
          </a:p>
        </p:txBody>
      </p:sp>
      <p:sp>
        <p:nvSpPr>
          <p:cNvPr id="42" name="Text Placeholder 35">
            <a:hlinkClick r:id="rId7" action="ppaction://hlinksldjump"/>
            <a:extLst>
              <a:ext uri="{FF2B5EF4-FFF2-40B4-BE49-F238E27FC236}">
                <a16:creationId xmlns:a16="http://schemas.microsoft.com/office/drawing/2014/main" id="{D3C3ED7B-0DBB-C008-8D58-E53DE8A23E43}"/>
              </a:ext>
            </a:extLst>
          </p:cNvPr>
          <p:cNvSpPr txBox="1">
            <a:spLocks/>
          </p:cNvSpPr>
          <p:nvPr/>
        </p:nvSpPr>
        <p:spPr>
          <a:xfrm>
            <a:off x="6671458" y="6036772"/>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34</a:t>
            </a:r>
          </a:p>
          <a:p>
            <a:endParaRPr lang="en-US" dirty="0">
              <a:solidFill>
                <a:srgbClr val="EF8D5B"/>
              </a:solidFill>
            </a:endParaRPr>
          </a:p>
        </p:txBody>
      </p:sp>
      <p:sp>
        <p:nvSpPr>
          <p:cNvPr id="43" name="Text Placeholder 25">
            <a:extLst>
              <a:ext uri="{FF2B5EF4-FFF2-40B4-BE49-F238E27FC236}">
                <a16:creationId xmlns:a16="http://schemas.microsoft.com/office/drawing/2014/main" id="{76E48563-B960-2F44-489B-E69448E3A07F}"/>
              </a:ext>
            </a:extLst>
          </p:cNvPr>
          <p:cNvSpPr txBox="1">
            <a:spLocks/>
          </p:cNvSpPr>
          <p:nvPr/>
        </p:nvSpPr>
        <p:spPr>
          <a:xfrm>
            <a:off x="2047166" y="6429386"/>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08</a:t>
            </a:r>
          </a:p>
        </p:txBody>
      </p:sp>
      <p:sp>
        <p:nvSpPr>
          <p:cNvPr id="44" name="Text Placeholder 27">
            <a:extLst>
              <a:ext uri="{FF2B5EF4-FFF2-40B4-BE49-F238E27FC236}">
                <a16:creationId xmlns:a16="http://schemas.microsoft.com/office/drawing/2014/main" id="{F7D8BDC8-1EA9-E0F3-DB96-6AB5F71D67F2}"/>
              </a:ext>
            </a:extLst>
          </p:cNvPr>
          <p:cNvSpPr txBox="1">
            <a:spLocks/>
          </p:cNvSpPr>
          <p:nvPr/>
        </p:nvSpPr>
        <p:spPr>
          <a:xfrm>
            <a:off x="2830132" y="6456315"/>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n-US" dirty="0" err="1"/>
              <a:t>Figura</a:t>
            </a:r>
            <a:r>
              <a:rPr lang="en-US" dirty="0"/>
              <a:t> 8</a:t>
            </a:r>
          </a:p>
          <a:p>
            <a:pPr>
              <a:lnSpc>
                <a:spcPts val="1480"/>
              </a:lnSpc>
              <a:spcBef>
                <a:spcPts val="0"/>
              </a:spcBef>
            </a:pPr>
            <a:r>
              <a:rPr lang="en-US" dirty="0"/>
              <a:t>Carolina Roca, </a:t>
            </a:r>
            <a:r>
              <a:rPr lang="en-US" dirty="0" err="1"/>
              <a:t>Asprima</a:t>
            </a:r>
            <a:r>
              <a:rPr lang="en-US" dirty="0"/>
              <a:t>, </a:t>
            </a:r>
            <a:r>
              <a:rPr lang="en-US" dirty="0" err="1"/>
              <a:t>España</a:t>
            </a:r>
            <a:endParaRPr lang="en-US" sz="1100" dirty="0"/>
          </a:p>
        </p:txBody>
      </p:sp>
      <p:sp>
        <p:nvSpPr>
          <p:cNvPr id="45" name="Text Placeholder 35">
            <a:hlinkClick r:id="rId7" action="ppaction://hlinksldjump"/>
            <a:extLst>
              <a:ext uri="{FF2B5EF4-FFF2-40B4-BE49-F238E27FC236}">
                <a16:creationId xmlns:a16="http://schemas.microsoft.com/office/drawing/2014/main" id="{9C4DD0D5-A4C5-1C1A-EF85-A9004C8714BE}"/>
              </a:ext>
            </a:extLst>
          </p:cNvPr>
          <p:cNvSpPr txBox="1">
            <a:spLocks/>
          </p:cNvSpPr>
          <p:nvPr/>
        </p:nvSpPr>
        <p:spPr>
          <a:xfrm>
            <a:off x="6671458" y="653288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34</a:t>
            </a:r>
          </a:p>
          <a:p>
            <a:endParaRPr lang="en-US" dirty="0">
              <a:solidFill>
                <a:srgbClr val="EF8D5B"/>
              </a:solidFill>
            </a:endParaRPr>
          </a:p>
        </p:txBody>
      </p:sp>
      <p:sp>
        <p:nvSpPr>
          <p:cNvPr id="46" name="Text Placeholder 25">
            <a:extLst>
              <a:ext uri="{FF2B5EF4-FFF2-40B4-BE49-F238E27FC236}">
                <a16:creationId xmlns:a16="http://schemas.microsoft.com/office/drawing/2014/main" id="{DF76994A-CA71-8082-2106-2526E4E01AB1}"/>
              </a:ext>
            </a:extLst>
          </p:cNvPr>
          <p:cNvSpPr txBox="1">
            <a:spLocks/>
          </p:cNvSpPr>
          <p:nvPr/>
        </p:nvSpPr>
        <p:spPr>
          <a:xfrm>
            <a:off x="2047166" y="6925497"/>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09</a:t>
            </a:r>
          </a:p>
        </p:txBody>
      </p:sp>
      <p:sp>
        <p:nvSpPr>
          <p:cNvPr id="47" name="Text Placeholder 27">
            <a:extLst>
              <a:ext uri="{FF2B5EF4-FFF2-40B4-BE49-F238E27FC236}">
                <a16:creationId xmlns:a16="http://schemas.microsoft.com/office/drawing/2014/main" id="{65B7256B-5EF5-73C1-F6D8-DC15388A8C90}"/>
              </a:ext>
            </a:extLst>
          </p:cNvPr>
          <p:cNvSpPr txBox="1">
            <a:spLocks/>
          </p:cNvSpPr>
          <p:nvPr/>
        </p:nvSpPr>
        <p:spPr>
          <a:xfrm>
            <a:off x="2830132" y="6913259"/>
            <a:ext cx="3603753"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n-US" dirty="0" err="1"/>
              <a:t>Figura</a:t>
            </a:r>
            <a:r>
              <a:rPr lang="en-US" dirty="0"/>
              <a:t> 9</a:t>
            </a:r>
          </a:p>
          <a:p>
            <a:pPr>
              <a:lnSpc>
                <a:spcPts val="1480"/>
              </a:lnSpc>
              <a:spcBef>
                <a:spcPts val="0"/>
              </a:spcBef>
            </a:pPr>
            <a:r>
              <a:rPr lang="en-US" dirty="0"/>
              <a:t>Shauna Coyne, Directora de </a:t>
            </a:r>
            <a:r>
              <a:rPr lang="en-US" dirty="0" err="1"/>
              <a:t>Operaciones</a:t>
            </a:r>
            <a:r>
              <a:rPr lang="en-US" dirty="0"/>
              <a:t>, </a:t>
            </a:r>
            <a:r>
              <a:rPr lang="en-US" dirty="0" err="1"/>
              <a:t>Skyclad</a:t>
            </a:r>
            <a:r>
              <a:rPr lang="en-US" dirty="0"/>
              <a:t> Ltd, </a:t>
            </a:r>
            <a:r>
              <a:rPr lang="en-US" dirty="0" err="1"/>
              <a:t>Irlanda</a:t>
            </a:r>
            <a:endParaRPr lang="en-IE" sz="1100" dirty="0"/>
          </a:p>
        </p:txBody>
      </p:sp>
      <p:sp>
        <p:nvSpPr>
          <p:cNvPr id="48" name="Text Placeholder 35">
            <a:hlinkClick r:id="rId8" action="ppaction://hlinksldjump"/>
            <a:extLst>
              <a:ext uri="{FF2B5EF4-FFF2-40B4-BE49-F238E27FC236}">
                <a16:creationId xmlns:a16="http://schemas.microsoft.com/office/drawing/2014/main" id="{56ABE516-2688-95ED-2DB6-7B30A686E687}"/>
              </a:ext>
            </a:extLst>
          </p:cNvPr>
          <p:cNvSpPr txBox="1">
            <a:spLocks/>
          </p:cNvSpPr>
          <p:nvPr/>
        </p:nvSpPr>
        <p:spPr>
          <a:xfrm>
            <a:off x="6671458" y="7028994"/>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35</a:t>
            </a:r>
          </a:p>
          <a:p>
            <a:endParaRPr lang="en-US" dirty="0">
              <a:solidFill>
                <a:srgbClr val="EF8D5B"/>
              </a:solidFill>
            </a:endParaRPr>
          </a:p>
        </p:txBody>
      </p:sp>
      <p:sp>
        <p:nvSpPr>
          <p:cNvPr id="2" name="Text Placeholder 25">
            <a:extLst>
              <a:ext uri="{FF2B5EF4-FFF2-40B4-BE49-F238E27FC236}">
                <a16:creationId xmlns:a16="http://schemas.microsoft.com/office/drawing/2014/main" id="{D5DF8AFD-542C-4450-708F-1F8D81AE8897}"/>
              </a:ext>
            </a:extLst>
          </p:cNvPr>
          <p:cNvSpPr txBox="1">
            <a:spLocks/>
          </p:cNvSpPr>
          <p:nvPr/>
        </p:nvSpPr>
        <p:spPr>
          <a:xfrm>
            <a:off x="2060614" y="7542816"/>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10</a:t>
            </a:r>
          </a:p>
        </p:txBody>
      </p:sp>
      <p:sp>
        <p:nvSpPr>
          <p:cNvPr id="3" name="Text Placeholder 27">
            <a:extLst>
              <a:ext uri="{FF2B5EF4-FFF2-40B4-BE49-F238E27FC236}">
                <a16:creationId xmlns:a16="http://schemas.microsoft.com/office/drawing/2014/main" id="{65FAFA8B-A350-8DDB-ECA6-A53E10F4C1F3}"/>
              </a:ext>
            </a:extLst>
          </p:cNvPr>
          <p:cNvSpPr txBox="1">
            <a:spLocks/>
          </p:cNvSpPr>
          <p:nvPr/>
        </p:nvSpPr>
        <p:spPr>
          <a:xfrm>
            <a:off x="2843580" y="7519945"/>
            <a:ext cx="4051490"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n-US" dirty="0" err="1"/>
              <a:t>Figura</a:t>
            </a:r>
            <a:r>
              <a:rPr lang="en-US" dirty="0"/>
              <a:t> 10</a:t>
            </a:r>
          </a:p>
          <a:p>
            <a:pPr>
              <a:lnSpc>
                <a:spcPts val="1480"/>
              </a:lnSpc>
              <a:spcBef>
                <a:spcPts val="0"/>
              </a:spcBef>
            </a:pPr>
            <a:r>
              <a:rPr lang="en-US" dirty="0"/>
              <a:t>Shauna Coyne, Directora de </a:t>
            </a:r>
            <a:r>
              <a:rPr lang="en-US" dirty="0" err="1"/>
              <a:t>Operaciones</a:t>
            </a:r>
            <a:r>
              <a:rPr lang="en-US" dirty="0"/>
              <a:t>, </a:t>
            </a:r>
            <a:r>
              <a:rPr lang="en-US" dirty="0" err="1"/>
              <a:t>Skyclad</a:t>
            </a:r>
            <a:r>
              <a:rPr lang="en-US" dirty="0"/>
              <a:t> Ltd, </a:t>
            </a:r>
            <a:r>
              <a:rPr lang="en-US" dirty="0" err="1"/>
              <a:t>Irlanda</a:t>
            </a:r>
            <a:endParaRPr lang="en-IE" sz="1100" dirty="0"/>
          </a:p>
        </p:txBody>
      </p:sp>
      <p:sp>
        <p:nvSpPr>
          <p:cNvPr id="4" name="Text Placeholder 35">
            <a:hlinkClick r:id="rId9" action="ppaction://hlinksldjump"/>
            <a:extLst>
              <a:ext uri="{FF2B5EF4-FFF2-40B4-BE49-F238E27FC236}">
                <a16:creationId xmlns:a16="http://schemas.microsoft.com/office/drawing/2014/main" id="{B4066C13-36DD-B49C-7D05-8A7A49507AF2}"/>
              </a:ext>
            </a:extLst>
          </p:cNvPr>
          <p:cNvSpPr txBox="1">
            <a:spLocks/>
          </p:cNvSpPr>
          <p:nvPr/>
        </p:nvSpPr>
        <p:spPr>
          <a:xfrm>
            <a:off x="6684906" y="7513088"/>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63</a:t>
            </a:r>
          </a:p>
          <a:p>
            <a:endParaRPr lang="en-US" dirty="0">
              <a:solidFill>
                <a:srgbClr val="EF8D5B"/>
              </a:solidFill>
            </a:endParaRPr>
          </a:p>
        </p:txBody>
      </p:sp>
      <p:sp>
        <p:nvSpPr>
          <p:cNvPr id="5" name="TextBox 10">
            <a:extLst>
              <a:ext uri="{FF2B5EF4-FFF2-40B4-BE49-F238E27FC236}">
                <a16:creationId xmlns:a16="http://schemas.microsoft.com/office/drawing/2014/main" id="{C8AAE298-713F-54A4-852C-62D905CDC382}"/>
              </a:ext>
            </a:extLst>
          </p:cNvPr>
          <p:cNvSpPr txBox="1"/>
          <p:nvPr/>
        </p:nvSpPr>
        <p:spPr>
          <a:xfrm>
            <a:off x="2587072" y="10190978"/>
            <a:ext cx="4547483" cy="415498"/>
          </a:xfrm>
          <a:prstGeom prst="rect">
            <a:avLst/>
          </a:prstGeom>
          <a:solidFill>
            <a:schemeClr val="bg1"/>
          </a:solidFill>
        </p:spPr>
        <p:txBody>
          <a:bodyPr wrap="square" rtlCol="0">
            <a:spAutoFit/>
          </a:bodyPr>
          <a:lstStyle/>
          <a:p>
            <a:r>
              <a:rPr lang="es-ES" sz="700" dirty="0">
                <a:effectLst/>
                <a:latin typeface="Calibri" panose="020F0502020204030204" pitchFamily="34" charset="0"/>
                <a:ea typeface="Calibri" panose="020F0502020204030204" pitchFamily="34" charset="0"/>
                <a:cs typeface="Times New Roman" panose="02020603050405020304" pitchFamily="18" charset="0"/>
              </a:rPr>
              <a:t>Financiado por la Unión Europea. Las opiniones y puntos de vista expresados solo comprometen a su(s) autor(es) y no reflejan necesariamente los de la Unión Europea o los de la Agencia Ejecutiva Europea de Educación y Cultura (EACEA). Ni la Unión Europea ni la EACEA pueden ser considerados responsables de ellos.</a:t>
            </a:r>
          </a:p>
        </p:txBody>
      </p:sp>
      <p:pic>
        <p:nvPicPr>
          <p:cNvPr id="6" name="Imagen 5" descr="Diario Oficial de Extremadura- Formato HTML">
            <a:extLst>
              <a:ext uri="{FF2B5EF4-FFF2-40B4-BE49-F238E27FC236}">
                <a16:creationId xmlns:a16="http://schemas.microsoft.com/office/drawing/2014/main" id="{6DB66746-3C8C-EA12-AF22-BB88EC8D7D4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39772" y="9661667"/>
            <a:ext cx="1294345" cy="360113"/>
          </a:xfrm>
          <a:prstGeom prst="rect">
            <a:avLst/>
          </a:prstGeom>
          <a:noFill/>
          <a:ln>
            <a:noFill/>
          </a:ln>
        </p:spPr>
      </p:pic>
    </p:spTree>
    <p:extLst>
      <p:ext uri="{BB962C8B-B14F-4D97-AF65-F5344CB8AC3E}">
        <p14:creationId xmlns:p14="http://schemas.microsoft.com/office/powerpoint/2010/main" val="14879913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91A2011A-1680-4EAF-C89B-22B63A074387}"/>
              </a:ext>
            </a:extLst>
          </p:cNvPr>
          <p:cNvSpPr/>
          <p:nvPr/>
        </p:nvSpPr>
        <p:spPr>
          <a:xfrm>
            <a:off x="0" y="3809508"/>
            <a:ext cx="7559675" cy="145466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9464E8F2-15AA-76A9-F995-AD94B51BD193}"/>
              </a:ext>
            </a:extLst>
          </p:cNvPr>
          <p:cNvSpPr/>
          <p:nvPr/>
        </p:nvSpPr>
        <p:spPr>
          <a:xfrm>
            <a:off x="0" y="6052645"/>
            <a:ext cx="7559675" cy="463916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828E33DB-7054-589D-A2B7-8C4F4CD3F82D}"/>
              </a:ext>
            </a:extLst>
          </p:cNvPr>
          <p:cNvSpPr>
            <a:spLocks noGrp="1"/>
          </p:cNvSpPr>
          <p:nvPr>
            <p:ph type="sldNum" sz="quarter" idx="4"/>
          </p:nvPr>
        </p:nvSpPr>
        <p:spPr/>
        <p:txBody>
          <a:bodyPr/>
          <a:lstStyle/>
          <a:p>
            <a:fld id="{CB2079F2-58AF-ED44-82D7-E04B2F6FD686}" type="slidenum">
              <a:rPr lang="en-US" smtClean="0"/>
              <a:pPr/>
              <a:t>73</a:t>
            </a:fld>
            <a:endParaRPr lang="en-US" dirty="0"/>
          </a:p>
        </p:txBody>
      </p:sp>
      <p:sp>
        <p:nvSpPr>
          <p:cNvPr id="24" name="Text Placeholder 1">
            <a:extLst>
              <a:ext uri="{FF2B5EF4-FFF2-40B4-BE49-F238E27FC236}">
                <a16:creationId xmlns:a16="http://schemas.microsoft.com/office/drawing/2014/main" id="{03EAB3FB-749E-6DFE-07F4-AC69955EAFED}"/>
              </a:ext>
            </a:extLst>
          </p:cNvPr>
          <p:cNvSpPr>
            <a:spLocks noGrp="1"/>
          </p:cNvSpPr>
          <p:nvPr>
            <p:ph type="body" sz="quarter" idx="32"/>
          </p:nvPr>
        </p:nvSpPr>
        <p:spPr>
          <a:xfrm>
            <a:off x="361507" y="2300298"/>
            <a:ext cx="3418331" cy="2291908"/>
          </a:xfrm>
        </p:spPr>
        <p:txBody>
          <a:bodyPr numCol="1"/>
          <a:lstStyle/>
          <a:p>
            <a:pPr algn="just"/>
            <a:r>
              <a:rPr lang="en-US"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Proyecto </a:t>
            </a:r>
            <a:r>
              <a:rPr lang="en-US" b="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Femcon</a:t>
            </a:r>
            <a:endParaRPr lang="en-US"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a:p>
            <a:r>
              <a:rPr lang="es-ES" dirty="0">
                <a:effectLst/>
                <a:latin typeface="Calibri" panose="020F0502020204030204" pitchFamily="34" charset="0"/>
                <a:ea typeface="Calibri" panose="020F0502020204030204" pitchFamily="34" charset="0"/>
                <a:cs typeface="Times New Roman" panose="02020603050405020304" pitchFamily="18" charset="0"/>
              </a:rPr>
              <a:t>El futuro del sector de la construcción en la UE se ve amenazado por una escasez crónica de mano de obra agravada por la crisis COVID. Se prevé que la escasez de trabajadores de la construcción en la UE aumente en el futuro debido al descenso de la población y al envejecimiento de la mano de obra.  En toda Europa, las mujeres sólo representan el 9% de la mano de obra de la construcción, lo que supone una enorme reserva de talento que no se aprovecha. El número de mujeres en la construcción ha disminuido aún más durante los años de la pandemia.  El sector de la construcción de la UE necesita emplear a más mujeres si quiere tener un futuro sostenible. Según EUROSTAT, el sector de la construcción tiene el mayor porcentaje de empleados masculinos (92%).</a:t>
            </a:r>
            <a:endParaRPr lang="en-GB" dirty="0"/>
          </a:p>
        </p:txBody>
      </p:sp>
      <p:sp>
        <p:nvSpPr>
          <p:cNvPr id="25" name="Text Placeholder 2">
            <a:extLst>
              <a:ext uri="{FF2B5EF4-FFF2-40B4-BE49-F238E27FC236}">
                <a16:creationId xmlns:a16="http://schemas.microsoft.com/office/drawing/2014/main" id="{92DD4455-60F3-2D6C-69A7-239079AADCE6}"/>
              </a:ext>
            </a:extLst>
          </p:cNvPr>
          <p:cNvSpPr>
            <a:spLocks noGrp="1"/>
          </p:cNvSpPr>
          <p:nvPr>
            <p:ph type="body" sz="quarter" idx="42"/>
          </p:nvPr>
        </p:nvSpPr>
        <p:spPr>
          <a:xfrm>
            <a:off x="1015998" y="549382"/>
            <a:ext cx="6096363" cy="451136"/>
          </a:xfrm>
        </p:spPr>
        <p:txBody>
          <a:bodyPr/>
          <a:lstStyle/>
          <a:p>
            <a:pPr>
              <a:spcBef>
                <a:spcPts val="200"/>
              </a:spcBef>
            </a:pPr>
            <a:r>
              <a:rPr lang="es-ES" dirty="0"/>
              <a:t>Anexos</a:t>
            </a:r>
            <a:endParaRPr lang="en-LB" dirty="0"/>
          </a:p>
          <a:p>
            <a:endParaRPr lang="en-GB" dirty="0"/>
          </a:p>
        </p:txBody>
      </p:sp>
      <p:sp>
        <p:nvSpPr>
          <p:cNvPr id="26" name="Text Placeholder 1">
            <a:extLst>
              <a:ext uri="{FF2B5EF4-FFF2-40B4-BE49-F238E27FC236}">
                <a16:creationId xmlns:a16="http://schemas.microsoft.com/office/drawing/2014/main" id="{C079E864-00A8-9B75-35FD-18DAA2AEC951}"/>
              </a:ext>
            </a:extLst>
          </p:cNvPr>
          <p:cNvSpPr txBox="1">
            <a:spLocks/>
          </p:cNvSpPr>
          <p:nvPr/>
        </p:nvSpPr>
        <p:spPr>
          <a:xfrm>
            <a:off x="3810883" y="5342665"/>
            <a:ext cx="3440522" cy="5240230"/>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b="1" dirty="0" err="1">
                <a:solidFill>
                  <a:schemeClr val="bg1"/>
                </a:solidFill>
                <a:effectLst/>
                <a:ea typeface="Calibri" panose="020F0502020204030204" pitchFamily="34" charset="0"/>
              </a:rPr>
              <a:t>Protección</a:t>
            </a:r>
            <a:r>
              <a:rPr lang="en-IE" b="1" dirty="0">
                <a:solidFill>
                  <a:schemeClr val="bg1"/>
                </a:solidFill>
                <a:effectLst/>
                <a:ea typeface="Calibri" panose="020F0502020204030204" pitchFamily="34" charset="0"/>
              </a:rPr>
              <a:t> de </a:t>
            </a:r>
            <a:r>
              <a:rPr lang="en-IE" b="1" dirty="0" err="1">
                <a:solidFill>
                  <a:schemeClr val="bg1"/>
                </a:solidFill>
                <a:effectLst/>
                <a:ea typeface="Calibri" panose="020F0502020204030204" pitchFamily="34" charset="0"/>
              </a:rPr>
              <a:t>datos</a:t>
            </a:r>
            <a:endParaRPr lang="en-IE" b="1" dirty="0">
              <a:solidFill>
                <a:schemeClr val="bg1"/>
              </a:solidFill>
              <a:effectLst/>
              <a:ea typeface="Calibri" panose="020F0502020204030204" pitchFamily="34" charset="0"/>
            </a:endParaRPr>
          </a:p>
          <a:p>
            <a:endParaRPr lang="en-LB" dirty="0">
              <a:effectLst/>
              <a:ea typeface="Calibri" panose="020F0502020204030204" pitchFamily="34" charset="0"/>
            </a:endParaRPr>
          </a:p>
          <a:p>
            <a:pPr algn="just"/>
            <a:r>
              <a:rPr lang="es-ES" dirty="0">
                <a:solidFill>
                  <a:srgbClr val="000000"/>
                </a:solidFill>
                <a:effectLst/>
                <a:ea typeface="Calibri" panose="020F0502020204030204" pitchFamily="34" charset="0"/>
              </a:rPr>
              <a:t>Los datos se almacenarán de forma segura en </a:t>
            </a:r>
            <a:r>
              <a:rPr lang="es-ES" b="1" dirty="0">
                <a:solidFill>
                  <a:schemeClr val="bg1"/>
                </a:solidFill>
                <a:effectLst/>
                <a:ea typeface="Calibri" panose="020F0502020204030204" pitchFamily="34" charset="0"/>
              </a:rPr>
              <a:t>______ ¿Dónde? ¿Cómo se encriptan? </a:t>
            </a:r>
            <a:r>
              <a:rPr lang="es-ES" dirty="0">
                <a:solidFill>
                  <a:srgbClr val="000000"/>
                </a:solidFill>
                <a:effectLst/>
                <a:ea typeface="Calibri" panose="020F0502020204030204" pitchFamily="34" charset="0"/>
              </a:rPr>
              <a:t>La información que proporcione contribuirá a la base de conocimientos sobre las mejores prácticas para las mujeres en la construcción.  Todos los datos se gestionarán de conformidad con el </a:t>
            </a:r>
            <a:r>
              <a:rPr lang="es-ES" b="1" dirty="0">
                <a:solidFill>
                  <a:schemeClr val="bg1"/>
                </a:solidFill>
                <a:effectLst/>
                <a:ea typeface="Calibri" panose="020F0502020204030204" pitchFamily="34" charset="0"/>
              </a:rPr>
              <a:t>Reglamento General de Protección de Datos (RGPD).</a:t>
            </a:r>
          </a:p>
          <a:p>
            <a:pPr algn="just"/>
            <a:r>
              <a:rPr lang="es-ES" dirty="0">
                <a:solidFill>
                  <a:srgbClr val="000000"/>
                </a:solidFill>
                <a:effectLst/>
                <a:ea typeface="Calibri" panose="020F0502020204030204" pitchFamily="34" charset="0"/>
              </a:rPr>
              <a:t>Si tiene alguna duda sobre cómo hemos tratado sus datos personales, tiene derecho a ello ante la Comisión de Protección de Datos </a:t>
            </a:r>
            <a:r>
              <a:rPr lang="es-ES" u="sng" dirty="0">
                <a:solidFill>
                  <a:schemeClr val="bg1"/>
                </a:solidFill>
                <a:effectLst/>
                <a:ea typeface="Calibri" panose="020F0502020204030204" pitchFamily="34" charset="0"/>
                <a:hlinkClick r:id="rId2">
                  <a:extLst>
                    <a:ext uri="{A12FA001-AC4F-418D-AE19-62706E023703}">
                      <ahyp:hlinkClr xmlns:ahyp="http://schemas.microsoft.com/office/drawing/2018/hyperlinkcolor" val="tx"/>
                    </a:ext>
                  </a:extLst>
                </a:hlinkClick>
              </a:rPr>
              <a:t>https://www.dataprotection.ie/</a:t>
            </a:r>
            <a:r>
              <a:rPr lang="es-ES" u="sng" dirty="0">
                <a:solidFill>
                  <a:schemeClr val="bg1"/>
                </a:solidFill>
                <a:effectLst/>
                <a:ea typeface="Calibri" panose="020F0502020204030204" pitchFamily="34" charset="0"/>
              </a:rPr>
              <a:t> </a:t>
            </a:r>
          </a:p>
          <a:p>
            <a:pPr algn="just"/>
            <a:r>
              <a:rPr lang="es-ES" dirty="0">
                <a:solidFill>
                  <a:srgbClr val="000000"/>
                </a:solidFill>
                <a:effectLst/>
                <a:ea typeface="Calibri" panose="020F0502020204030204" pitchFamily="34" charset="0"/>
              </a:rPr>
              <a:t>El responsable del tratamiento de los datos de este estudio es </a:t>
            </a:r>
            <a:r>
              <a:rPr lang="es-ES" b="1" dirty="0">
                <a:solidFill>
                  <a:srgbClr val="000000"/>
                </a:solidFill>
                <a:effectLst/>
                <a:ea typeface="Calibri" panose="020F0502020204030204" pitchFamily="34" charset="0"/>
              </a:rPr>
              <a:t>INCLUYA EL NOMBRE Y LOS DATOS DE CONTACTO DEL INVESTIGADOR PRINCIPAL.</a:t>
            </a:r>
          </a:p>
          <a:p>
            <a:pPr algn="just"/>
            <a:endParaRPr lang="en-LB" b="1" dirty="0">
              <a:effectLst/>
              <a:ea typeface="Calibri" panose="020F0502020204030204" pitchFamily="34" charset="0"/>
            </a:endParaRPr>
          </a:p>
          <a:p>
            <a:r>
              <a:rPr lang="en-IE" b="1" dirty="0" err="1">
                <a:solidFill>
                  <a:schemeClr val="bg1"/>
                </a:solidFill>
                <a:effectLst/>
                <a:ea typeface="Calibri" panose="020F0502020204030204" pitchFamily="34" charset="0"/>
              </a:rPr>
              <a:t>Consultas</a:t>
            </a:r>
            <a:endParaRPr lang="en-IE" b="1" dirty="0">
              <a:solidFill>
                <a:schemeClr val="bg1"/>
              </a:solidFill>
              <a:effectLst/>
              <a:ea typeface="Calibri" panose="020F0502020204030204" pitchFamily="34" charset="0"/>
            </a:endParaRPr>
          </a:p>
          <a:p>
            <a:endParaRPr lang="en-LB" dirty="0">
              <a:effectLst/>
              <a:ea typeface="Calibri" panose="020F0502020204030204" pitchFamily="34" charset="0"/>
            </a:endParaRPr>
          </a:p>
          <a:p>
            <a:pPr algn="just"/>
            <a:r>
              <a:rPr lang="es-ES" dirty="0">
                <a:solidFill>
                  <a:srgbClr val="000000"/>
                </a:solidFill>
                <a:effectLst/>
                <a:ea typeface="Calibri" panose="020F0502020204030204" pitchFamily="34" charset="0"/>
              </a:rPr>
              <a:t>No prevemos ningún resultado negativo por participar en este estudio.  Si tiene alguna duda sobre su participación en la investigación, o si ésta le plantea algún problema, los datos de contacto de los servicios de apoyo proporcionados pueden serle de ayuda.  </a:t>
            </a:r>
          </a:p>
          <a:p>
            <a:pPr algn="just"/>
            <a:r>
              <a:rPr lang="es-ES" dirty="0">
                <a:solidFill>
                  <a:srgbClr val="000000"/>
                </a:solidFill>
                <a:effectLst/>
                <a:ea typeface="Calibri" panose="020F0502020204030204" pitchFamily="34" charset="0"/>
              </a:rPr>
              <a:t> </a:t>
            </a:r>
          </a:p>
          <a:p>
            <a:pPr algn="just"/>
            <a:r>
              <a:rPr lang="es-ES" dirty="0">
                <a:solidFill>
                  <a:srgbClr val="000000"/>
                </a:solidFill>
                <a:effectLst/>
                <a:ea typeface="Calibri" panose="020F0502020204030204" pitchFamily="34" charset="0"/>
              </a:rPr>
              <a:t>Si tiene alguna duda sobre esta investigación, puede ponerse en contacto conmigo en </a:t>
            </a:r>
            <a:r>
              <a:rPr lang="es-ES" b="1" dirty="0">
                <a:solidFill>
                  <a:schemeClr val="bg1"/>
                </a:solidFill>
                <a:effectLst/>
                <a:ea typeface="Calibri" panose="020F0502020204030204" pitchFamily="34" charset="0"/>
              </a:rPr>
              <a:t>Por favor, facilítenos sus datos de contacto.</a:t>
            </a:r>
          </a:p>
          <a:p>
            <a:pPr algn="just"/>
            <a:r>
              <a:rPr lang="es-ES" dirty="0">
                <a:solidFill>
                  <a:srgbClr val="000000"/>
                </a:solidFill>
                <a:effectLst/>
                <a:ea typeface="Calibri" panose="020F0502020204030204" pitchFamily="34" charset="0"/>
              </a:rPr>
              <a:t> </a:t>
            </a:r>
          </a:p>
          <a:p>
            <a:pPr algn="just"/>
            <a:r>
              <a:rPr lang="es-ES" dirty="0">
                <a:solidFill>
                  <a:srgbClr val="000000"/>
                </a:solidFill>
                <a:effectLst/>
                <a:ea typeface="Calibri" panose="020F0502020204030204" pitchFamily="34" charset="0"/>
              </a:rPr>
              <a:t>Si está de acuerdo en participar en este estudio, firme el formulario de consentimiento que figura al dorso.</a:t>
            </a:r>
            <a:endParaRPr lang="en-LB" dirty="0">
              <a:effectLst/>
              <a:ea typeface="Calibri" panose="020F0502020204030204" pitchFamily="34" charset="0"/>
            </a:endParaRPr>
          </a:p>
        </p:txBody>
      </p:sp>
      <p:sp>
        <p:nvSpPr>
          <p:cNvPr id="27" name="Text Placeholder 1">
            <a:extLst>
              <a:ext uri="{FF2B5EF4-FFF2-40B4-BE49-F238E27FC236}">
                <a16:creationId xmlns:a16="http://schemas.microsoft.com/office/drawing/2014/main" id="{4FB124F8-F259-9064-41C4-EAB7FC1BBF93}"/>
              </a:ext>
            </a:extLst>
          </p:cNvPr>
          <p:cNvSpPr txBox="1">
            <a:spLocks/>
          </p:cNvSpPr>
          <p:nvPr/>
        </p:nvSpPr>
        <p:spPr>
          <a:xfrm>
            <a:off x="409156" y="5357655"/>
            <a:ext cx="3245555" cy="328598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b="1" dirty="0" err="1">
                <a:solidFill>
                  <a:schemeClr val="bg1"/>
                </a:solidFill>
                <a:effectLst/>
                <a:ea typeface="Calibri" panose="020F0502020204030204" pitchFamily="34" charset="0"/>
              </a:rPr>
              <a:t>Objetivos</a:t>
            </a:r>
            <a:r>
              <a:rPr lang="en-GB" b="1" dirty="0">
                <a:solidFill>
                  <a:schemeClr val="bg1"/>
                </a:solidFill>
                <a:effectLst/>
                <a:ea typeface="Calibri" panose="020F0502020204030204" pitchFamily="34" charset="0"/>
              </a:rPr>
              <a:t> de la </a:t>
            </a:r>
            <a:r>
              <a:rPr lang="en-GB" b="1" dirty="0" err="1">
                <a:solidFill>
                  <a:schemeClr val="bg1"/>
                </a:solidFill>
                <a:effectLst/>
                <a:ea typeface="Calibri" panose="020F0502020204030204" pitchFamily="34" charset="0"/>
              </a:rPr>
              <a:t>investigación</a:t>
            </a:r>
            <a:endParaRPr lang="en-GB" b="1" dirty="0">
              <a:solidFill>
                <a:schemeClr val="bg1"/>
              </a:solidFill>
              <a:effectLst/>
              <a:ea typeface="Calibri" panose="020F0502020204030204" pitchFamily="34" charset="0"/>
            </a:endParaRPr>
          </a:p>
          <a:p>
            <a:endParaRPr lang="en-GB" b="1" dirty="0">
              <a:solidFill>
                <a:schemeClr val="bg1"/>
              </a:solidFill>
              <a:effectLst/>
              <a:ea typeface="Calibri" panose="020F0502020204030204" pitchFamily="34" charset="0"/>
            </a:endParaRPr>
          </a:p>
          <a:p>
            <a:r>
              <a:rPr lang="es-ES" b="1" dirty="0">
                <a:effectLst/>
                <a:ea typeface="Calibri" panose="020F0502020204030204" pitchFamily="34" charset="0"/>
              </a:rPr>
              <a:t>Investigación La finalidad de este estudio es determinar cuáles son los principales obstáculos a la contratación de mujeres en la construcción y cuáles son los principales motores del cambio.</a:t>
            </a:r>
          </a:p>
          <a:p>
            <a:endParaRPr lang="es-ES" b="1" dirty="0">
              <a:effectLst/>
              <a:ea typeface="Calibri" panose="020F0502020204030204" pitchFamily="34" charset="0"/>
            </a:endParaRPr>
          </a:p>
          <a:p>
            <a:r>
              <a:rPr lang="es-ES" b="1" dirty="0">
                <a:effectLst/>
                <a:ea typeface="Calibri" panose="020F0502020204030204" pitchFamily="34" charset="0"/>
              </a:rPr>
              <a:t>El propósito de esta investigación es reunir conocimientos especializados de profesionales de la igualdad de género sobre cómo crear un plan de acción para apoyar la entrada, retención y atracción de mujeres en la industria de la Construcción.</a:t>
            </a:r>
          </a:p>
          <a:p>
            <a:endParaRPr lang="en-GB" b="1" dirty="0">
              <a:effectLst/>
              <a:ea typeface="Calibri" panose="020F0502020204030204" pitchFamily="34" charset="0"/>
            </a:endParaRPr>
          </a:p>
          <a:p>
            <a:r>
              <a:rPr lang="en-IE"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Participación</a:t>
            </a:r>
            <a:endParaRPr lang="en-IE"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LB"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 decide participar, se le pedirá que participe en una entrevista </a:t>
            </a:r>
            <a:r>
              <a:rPr lang="es-E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(cuestionario en línea/presencial/por correo electrónico con preguntas abiertas)</a:t>
            </a:r>
            <a:r>
              <a:rPr lang="es-E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 un miembro del equipo de investigación. Esta entrevista se grabará en audio y se espera que dure entre 30 y 40 minutos.  La participación en este estudio es totalmente voluntaria. No hay ninguna obligación de participar y, si así lo decide, puede negarse a responder a preguntas concretas o decidir retirarse de la entrevista. Una vez concluida la entrevista, puede optar por retirar sus datos en cualquier momento durante los seis meses siguientes.</a:t>
            </a:r>
            <a:endParaRPr lang="en-GB" b="1" dirty="0">
              <a:effectLst/>
              <a:ea typeface="Calibri" panose="020F0502020204030204" pitchFamily="34" charset="0"/>
            </a:endParaRPr>
          </a:p>
          <a:p>
            <a:endParaRPr lang="en-GB" dirty="0">
              <a:effectLst/>
              <a:ea typeface="Calibri" panose="020F0502020204030204" pitchFamily="34" charset="0"/>
            </a:endParaRPr>
          </a:p>
        </p:txBody>
      </p:sp>
      <p:sp>
        <p:nvSpPr>
          <p:cNvPr id="2" name="Text Placeholder 1">
            <a:extLst>
              <a:ext uri="{FF2B5EF4-FFF2-40B4-BE49-F238E27FC236}">
                <a16:creationId xmlns:a16="http://schemas.microsoft.com/office/drawing/2014/main" id="{FEF09E85-F921-1AA4-420B-C5FABAE4433B}"/>
              </a:ext>
            </a:extLst>
          </p:cNvPr>
          <p:cNvSpPr txBox="1">
            <a:spLocks/>
          </p:cNvSpPr>
          <p:nvPr/>
        </p:nvSpPr>
        <p:spPr>
          <a:xfrm>
            <a:off x="3871061" y="2300298"/>
            <a:ext cx="3621092" cy="3072072"/>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b="1" dirty="0" err="1">
                <a:solidFill>
                  <a:srgbClr val="EF8D5B"/>
                </a:solidFill>
                <a:effectLst/>
                <a:ea typeface="Calibri" panose="020F0502020204030204" pitchFamily="34" charset="0"/>
              </a:rPr>
              <a:t>Objetivos</a:t>
            </a:r>
            <a:r>
              <a:rPr lang="en-GB" b="1" dirty="0">
                <a:solidFill>
                  <a:srgbClr val="EF8D5B"/>
                </a:solidFill>
                <a:effectLst/>
                <a:ea typeface="Calibri" panose="020F0502020204030204" pitchFamily="34" charset="0"/>
              </a:rPr>
              <a:t> del Proyecto</a:t>
            </a:r>
          </a:p>
          <a:p>
            <a:endParaRPr lang="en-GB" dirty="0">
              <a:effectLst/>
              <a:ea typeface="Calibri" panose="020F0502020204030204" pitchFamily="34" charset="0"/>
            </a:endParaRPr>
          </a:p>
          <a:p>
            <a:r>
              <a:rPr lang="es-ES" dirty="0">
                <a:effectLst/>
                <a:ea typeface="Calibri" panose="020F0502020204030204" pitchFamily="34" charset="0"/>
              </a:rPr>
              <a:t>FEMCON desarrollará una educación y formación profesional innovadoras que ayuden a las mujeres que trabajan en el sector de la construcción o que se plantean desarrollar una carrera profesional en el mismo, a progresar hacia puestos visibles dentro del sector. De este modo, FEMCON aumentará el atractivo de la industria para otras personas, lo que conducirá a que un mayor número de mujeres elijan el sector. Nuestra educación orientada a la EFP tendrá un mayor impacto en la mano de obra femenina de la industria de la construcción en toda Europa, para que tomen conciencia de sus derechos a la igualdad en la industria y utilicen sus habilidades en la industria hacia su progresión profesional, creando así las condiciones para que se produzca un cambio positivo, mejorando las perspectivas de la industria y la calidad de vida de estos grupos.</a:t>
            </a:r>
            <a:endParaRPr lang="en-LB" dirty="0">
              <a:ea typeface="Calibri" panose="020F0502020204030204" pitchFamily="34" charset="0"/>
              <a:cs typeface="Times New Roman" panose="02020603050405020304" pitchFamily="18" charset="0"/>
            </a:endParaRPr>
          </a:p>
          <a:p>
            <a:endParaRPr lang="en-GB" dirty="0"/>
          </a:p>
        </p:txBody>
      </p:sp>
      <p:sp>
        <p:nvSpPr>
          <p:cNvPr id="4" name="Text Placeholder 1">
            <a:extLst>
              <a:ext uri="{FF2B5EF4-FFF2-40B4-BE49-F238E27FC236}">
                <a16:creationId xmlns:a16="http://schemas.microsoft.com/office/drawing/2014/main" id="{02B19BF8-4032-B1F0-3A58-D72842DD0F72}"/>
              </a:ext>
            </a:extLst>
          </p:cNvPr>
          <p:cNvSpPr txBox="1">
            <a:spLocks/>
          </p:cNvSpPr>
          <p:nvPr/>
        </p:nvSpPr>
        <p:spPr>
          <a:xfrm>
            <a:off x="3838706" y="563277"/>
            <a:ext cx="3241544" cy="471889"/>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s-ES" dirty="0">
                <a:solidFill>
                  <a:srgbClr val="EF8D5B"/>
                </a:solidFill>
              </a:rPr>
              <a:t>A1 Ficha de información sobre la investigación</a:t>
            </a:r>
          </a:p>
          <a:p>
            <a:r>
              <a:rPr lang="es-ES" dirty="0">
                <a:solidFill>
                  <a:srgbClr val="EF8D5B"/>
                </a:solidFill>
              </a:rPr>
              <a:t>A2 Declaración del participante en la investigación</a:t>
            </a:r>
            <a:endParaRPr lang="en-GB" dirty="0">
              <a:solidFill>
                <a:srgbClr val="EF8D5B"/>
              </a:solidFill>
            </a:endParaRPr>
          </a:p>
        </p:txBody>
      </p:sp>
      <p:sp>
        <p:nvSpPr>
          <p:cNvPr id="5" name="Text Placeholder 1">
            <a:extLst>
              <a:ext uri="{FF2B5EF4-FFF2-40B4-BE49-F238E27FC236}">
                <a16:creationId xmlns:a16="http://schemas.microsoft.com/office/drawing/2014/main" id="{12883E04-7B6A-3C25-E94A-C1D2A7FA0F5F}"/>
              </a:ext>
            </a:extLst>
          </p:cNvPr>
          <p:cNvSpPr txBox="1">
            <a:spLocks/>
          </p:cNvSpPr>
          <p:nvPr/>
        </p:nvSpPr>
        <p:spPr>
          <a:xfrm>
            <a:off x="558016" y="1146596"/>
            <a:ext cx="6498421" cy="111082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s-ES" sz="1800" b="1" dirty="0">
                <a:solidFill>
                  <a:srgbClr val="7CD0E4"/>
                </a:solidFill>
                <a:ea typeface="Calibri" panose="020F0502020204030204" pitchFamily="34" charset="0"/>
              </a:rPr>
              <a:t>A1 Ficha informativa sobre la investigación</a:t>
            </a:r>
            <a:r>
              <a:rPr lang="en-GB" b="1" dirty="0">
                <a:ea typeface="Calibri" panose="020F0502020204030204" pitchFamily="34" charset="0"/>
              </a:rPr>
              <a:t> </a:t>
            </a:r>
          </a:p>
          <a:p>
            <a:pPr algn="ctr"/>
            <a:endParaRPr lang="en-LB" dirty="0">
              <a:ea typeface="Calibri" panose="020F0502020204030204" pitchFamily="34" charset="0"/>
            </a:endParaRPr>
          </a:p>
          <a:p>
            <a:pPr algn="ctr"/>
            <a:r>
              <a:rPr lang="es-ES" dirty="0">
                <a:ea typeface="Calibri" panose="020F0502020204030204" pitchFamily="34" charset="0"/>
                <a:cs typeface="Times New Roman" panose="02020603050405020304" pitchFamily="18" charset="0"/>
              </a:rPr>
              <a:t>Gracias por considerar su participación en este proyecto de investigación. La finalidad de este documento es explicarle en qué consiste el trabajo y en qué consistiría su participación, para que pueda tomar una decisión con conocimiento de causa.</a:t>
            </a:r>
            <a:endParaRPr lang="en-GB" dirty="0"/>
          </a:p>
        </p:txBody>
      </p:sp>
    </p:spTree>
    <p:extLst>
      <p:ext uri="{BB962C8B-B14F-4D97-AF65-F5344CB8AC3E}">
        <p14:creationId xmlns:p14="http://schemas.microsoft.com/office/powerpoint/2010/main" val="4778188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91A2011A-1680-4EAF-C89B-22B63A074387}"/>
              </a:ext>
            </a:extLst>
          </p:cNvPr>
          <p:cNvSpPr/>
          <p:nvPr/>
        </p:nvSpPr>
        <p:spPr>
          <a:xfrm>
            <a:off x="0" y="4858966"/>
            <a:ext cx="7559675" cy="161927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828E33DB-7054-589D-A2B7-8C4F4CD3F82D}"/>
              </a:ext>
            </a:extLst>
          </p:cNvPr>
          <p:cNvSpPr>
            <a:spLocks noGrp="1"/>
          </p:cNvSpPr>
          <p:nvPr>
            <p:ph type="sldNum" sz="quarter" idx="4"/>
          </p:nvPr>
        </p:nvSpPr>
        <p:spPr/>
        <p:txBody>
          <a:bodyPr/>
          <a:lstStyle/>
          <a:p>
            <a:fld id="{CB2079F2-58AF-ED44-82D7-E04B2F6FD686}" type="slidenum">
              <a:rPr lang="en-US" smtClean="0"/>
              <a:pPr/>
              <a:t>74</a:t>
            </a:fld>
            <a:endParaRPr lang="en-US" dirty="0"/>
          </a:p>
        </p:txBody>
      </p:sp>
      <p:sp>
        <p:nvSpPr>
          <p:cNvPr id="5" name="Text Placeholder 1">
            <a:extLst>
              <a:ext uri="{FF2B5EF4-FFF2-40B4-BE49-F238E27FC236}">
                <a16:creationId xmlns:a16="http://schemas.microsoft.com/office/drawing/2014/main" id="{12883E04-7B6A-3C25-E94A-C1D2A7FA0F5F}"/>
              </a:ext>
            </a:extLst>
          </p:cNvPr>
          <p:cNvSpPr txBox="1">
            <a:spLocks/>
          </p:cNvSpPr>
          <p:nvPr/>
        </p:nvSpPr>
        <p:spPr>
          <a:xfrm>
            <a:off x="558016" y="546516"/>
            <a:ext cx="6498421" cy="4339809"/>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s-ES" sz="1800" b="1" dirty="0">
                <a:solidFill>
                  <a:srgbClr val="7CD0E4"/>
                </a:solidFill>
                <a:ea typeface="Calibri" panose="020F0502020204030204" pitchFamily="34" charset="0"/>
              </a:rPr>
              <a:t>A2 Declaración del participante en la investigación</a:t>
            </a:r>
          </a:p>
          <a:p>
            <a:pPr algn="ctr"/>
            <a:r>
              <a:rPr lang="en-GB" b="1" dirty="0">
                <a:ea typeface="Calibri" panose="020F0502020204030204" pitchFamily="34" charset="0"/>
              </a:rPr>
              <a:t> </a:t>
            </a:r>
            <a:endParaRPr lang="en-LB" dirty="0">
              <a:ea typeface="Calibri" panose="020F0502020204030204" pitchFamily="34" charset="0"/>
            </a:endParaRPr>
          </a:p>
          <a:p>
            <a:pPr algn="just"/>
            <a:r>
              <a:rPr lang="en-IE" dirty="0">
                <a:effectLst/>
                <a:latin typeface="Calibri" panose="020F0502020204030204" pitchFamily="34" charset="0"/>
                <a:ea typeface="Calibri" panose="020F0502020204030204" pitchFamily="34" charset="0"/>
                <a:cs typeface="Times New Roman" panose="02020603050405020304" pitchFamily="18" charset="0"/>
              </a:rPr>
              <a:t>I have read this information sheet and have had time to consider whether to take part in this study. I understand that my participation is voluntary (it is my choice) and that I am free to withdraw from the research at any time without disadvantage. Therefore, I agree to take part in this research. </a:t>
            </a:r>
            <a:endParaRPr lang="en-LB"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a:effectLst/>
                <a:latin typeface="Calibri" panose="020F0502020204030204" pitchFamily="34" charset="0"/>
                <a:ea typeface="Calibri" panose="020F0502020204030204" pitchFamily="34" charset="0"/>
                <a:cs typeface="Times New Roman" panose="02020603050405020304" pitchFamily="18" charset="0"/>
              </a:rPr>
              <a:t> </a:t>
            </a:r>
            <a:endParaRPr lang="en-LB"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a:effectLst/>
                <a:latin typeface="Calibri" panose="020F0502020204030204" pitchFamily="34" charset="0"/>
                <a:ea typeface="Calibri" panose="020F0502020204030204" pitchFamily="34" charset="0"/>
                <a:cs typeface="Times New Roman" panose="02020603050405020304" pitchFamily="18" charset="0"/>
              </a:rPr>
              <a:t>(Please tick the box) </a:t>
            </a:r>
            <a:r>
              <a:rPr lang="ru-RU" sz="1600" dirty="0">
                <a:ea typeface="Calibri" panose="020F0502020204030204" pitchFamily="34" charset="0"/>
                <a:cs typeface="Times New Roman" panose="02020603050405020304" pitchFamily="18" charset="0"/>
              </a:rPr>
              <a:t>   </a:t>
            </a:r>
            <a:r>
              <a:rPr lang="ru-RU" sz="1600" b="1" dirty="0">
                <a:effectLst/>
                <a:latin typeface="Calibri" panose="020F0502020204030204" pitchFamily="34" charset="0"/>
                <a:ea typeface="Calibri" panose="020F0502020204030204" pitchFamily="34" charset="0"/>
                <a:cs typeface="Times New Roman" panose="02020603050405020304" pitchFamily="18" charset="0"/>
              </a:rPr>
              <a:t>   </a:t>
            </a:r>
            <a:r>
              <a:rPr lang="ru-RU" b="1" dirty="0">
                <a:effectLst/>
                <a:latin typeface="Calibri" panose="020F0502020204030204" pitchFamily="34" charset="0"/>
                <a:ea typeface="Calibri" panose="020F0502020204030204" pitchFamily="34" charset="0"/>
                <a:cs typeface="Times New Roman" panose="02020603050405020304" pitchFamily="18" charset="0"/>
              </a:rPr>
              <a:t>       </a:t>
            </a:r>
            <a:r>
              <a:rPr lang="en-IE" dirty="0">
                <a:effectLst/>
                <a:latin typeface="Calibri" panose="020F0502020204030204" pitchFamily="34" charset="0"/>
                <a:ea typeface="Calibri" panose="020F0502020204030204" pitchFamily="34" charset="0"/>
                <a:cs typeface="Times New Roman" panose="02020603050405020304" pitchFamily="18" charset="0"/>
              </a:rPr>
              <a:t>Signature:</a:t>
            </a:r>
            <a:r>
              <a:rPr lang="ru-RU"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a:t>
            </a:r>
            <a:r>
              <a:rPr lang="ru-RU" sz="1800" dirty="0">
                <a:solidFill>
                  <a:srgbClr val="7CD0E4"/>
                </a:solidFill>
                <a:ea typeface="Calibri" panose="020F0502020204030204" pitchFamily="34" charset="0"/>
                <a:cs typeface="Times New Roman" panose="02020603050405020304" pitchFamily="18" charset="0"/>
              </a:rPr>
              <a:t>_______</a:t>
            </a:r>
            <a:endParaRPr lang="ru-RU" dirty="0">
              <a:solidFill>
                <a:srgbClr val="7CD0E4"/>
              </a:solidFill>
              <a:ea typeface="Calibri" panose="020F0502020204030204" pitchFamily="34" charset="0"/>
              <a:cs typeface="Times New Roman" panose="02020603050405020304" pitchFamily="18" charset="0"/>
            </a:endParaRPr>
          </a:p>
          <a:p>
            <a:pPr algn="l"/>
            <a:endParaRPr lang="ru-RU" dirty="0">
              <a:ea typeface="Calibri" panose="020F0502020204030204" pitchFamily="34" charset="0"/>
              <a:cs typeface="Times New Roman" panose="02020603050405020304" pitchFamily="18" charset="0"/>
            </a:endParaRPr>
          </a:p>
          <a:p>
            <a:pPr algn="just"/>
            <a:r>
              <a:rPr lang="en-IE" b="1" dirty="0">
                <a:effectLst/>
                <a:latin typeface="Calibri" panose="020F0502020204030204" pitchFamily="34" charset="0"/>
                <a:ea typeface="Calibri" panose="020F0502020204030204" pitchFamily="34" charset="0"/>
                <a:cs typeface="Times New Roman" panose="02020603050405020304" pitchFamily="18" charset="0"/>
              </a:rPr>
              <a:t>I hereby give permission for the use of the data collected from me using the following methods only:</a:t>
            </a:r>
            <a:r>
              <a:rPr lang="en-IE" dirty="0">
                <a:effectLst/>
                <a:latin typeface="Calibri" panose="020F0502020204030204" pitchFamily="34" charset="0"/>
                <a:ea typeface="Calibri" panose="020F0502020204030204" pitchFamily="34" charset="0"/>
                <a:cs typeface="Times New Roman" panose="02020603050405020304" pitchFamily="18" charset="0"/>
              </a:rPr>
              <a:t> </a:t>
            </a:r>
            <a:endParaRPr lang="en-LB"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E" b="1" i="1" dirty="0">
                <a:effectLst/>
                <a:latin typeface="Calibri" panose="020F0502020204030204" pitchFamily="34" charset="0"/>
                <a:ea typeface="Calibri" panose="020F0502020204030204" pitchFamily="34" charset="0"/>
                <a:cs typeface="Times New Roman" panose="02020603050405020304" pitchFamily="18" charset="0"/>
              </a:rPr>
              <a:t>(Please tick the relevant box or boxes you are agreeing to) </a:t>
            </a:r>
            <a:endParaRPr lang="ru-RU" b="1" i="1"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LB"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a:effectLst/>
                <a:latin typeface="Calibri" panose="020F0502020204030204" pitchFamily="34" charset="0"/>
                <a:ea typeface="Calibri" panose="020F0502020204030204" pitchFamily="34" charset="0"/>
                <a:cs typeface="Times New Roman" panose="02020603050405020304" pitchFamily="18" charset="0"/>
              </a:rPr>
              <a:t>All data collected from me: Signature: </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a:t>
            </a:r>
            <a:endParaRPr lang="en-LB" sz="1600"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a:effectLst/>
                <a:latin typeface="Calibri" panose="020F0502020204030204" pitchFamily="34" charset="0"/>
                <a:ea typeface="Calibri" panose="020F0502020204030204" pitchFamily="34" charset="0"/>
                <a:cs typeface="Times New Roman" panose="02020603050405020304" pitchFamily="18" charset="0"/>
              </a:rPr>
              <a:t>De-identified data only: Signature:</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a:t>
            </a:r>
            <a:r>
              <a:rPr lang="ru-RU" b="1" u="sng" dirty="0">
                <a:solidFill>
                  <a:srgbClr val="7CD0E4"/>
                </a:solidFill>
                <a:ea typeface="Calibri" panose="020F0502020204030204" pitchFamily="34" charset="0"/>
                <a:cs typeface="Times New Roman" panose="02020603050405020304" pitchFamily="18" charset="0"/>
              </a:rPr>
              <a:t> </a:t>
            </a:r>
            <a:endParaRPr lang="ru-RU" sz="1100" dirty="0">
              <a:solidFill>
                <a:srgbClr val="7CD0E4"/>
              </a:solidFill>
              <a:effectLst/>
              <a:latin typeface="Calibri" panose="020F0502020204030204" pitchFamily="34" charset="0"/>
              <a:ea typeface="Calibri" panose="020F0502020204030204" pitchFamily="34" charset="0"/>
              <a:cs typeface="Calibri" panose="020F0502020204030204" pitchFamily="34" charset="0"/>
            </a:endParaRPr>
          </a:p>
          <a:p>
            <a:pPr algn="l"/>
            <a:r>
              <a:rPr lang="en-IE" dirty="0">
                <a:effectLst/>
                <a:latin typeface="Calibri" panose="020F0502020204030204" pitchFamily="34" charset="0"/>
                <a:ea typeface="Calibri" panose="020F0502020204030204" pitchFamily="34" charset="0"/>
                <a:cs typeface="Times New Roman" panose="02020603050405020304" pitchFamily="18" charset="0"/>
              </a:rPr>
              <a:t>Personal Details only: Signature:</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a:t>
            </a:r>
            <a:endParaRPr lang="en-LB" sz="1600"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a:effectLst/>
                <a:latin typeface="Calibri" panose="020F0502020204030204" pitchFamily="34" charset="0"/>
                <a:ea typeface="Calibri" panose="020F0502020204030204" pitchFamily="34" charset="0"/>
                <a:cs typeface="Times New Roman" panose="02020603050405020304" pitchFamily="18" charset="0"/>
              </a:rPr>
              <a:t>Taped Interview (audio): Signature:</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a:t>
            </a:r>
            <a:endParaRPr lang="en-LB" sz="1600"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a:effectLst/>
                <a:latin typeface="Calibri" panose="020F0502020204030204" pitchFamily="34" charset="0"/>
                <a:ea typeface="Calibri" panose="020F0502020204030204" pitchFamily="34" charset="0"/>
                <a:cs typeface="Times New Roman" panose="02020603050405020304" pitchFamily="18" charset="0"/>
              </a:rPr>
              <a:t>Photographs: Signature:</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a:t>
            </a:r>
            <a:r>
              <a:rPr lang="en-IE" b="1" dirty="0">
                <a:effectLst/>
                <a:latin typeface="Calibri" panose="020F0502020204030204" pitchFamily="34" charset="0"/>
                <a:ea typeface="Calibri" panose="020F0502020204030204" pitchFamily="34" charset="0"/>
                <a:cs typeface="Times New Roman" panose="02020603050405020304" pitchFamily="18" charset="0"/>
              </a:rPr>
              <a:t>_</a:t>
            </a:r>
            <a:endParaRPr lang="en-LB" sz="16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a:effectLst/>
                <a:latin typeface="Calibri" panose="020F0502020204030204" pitchFamily="34" charset="0"/>
                <a:ea typeface="Calibri" panose="020F0502020204030204" pitchFamily="34" charset="0"/>
                <a:cs typeface="Times New Roman" panose="02020603050405020304" pitchFamily="18" charset="0"/>
              </a:rPr>
              <a:t>Film/Video/DVD Signature:</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a:t>
            </a:r>
            <a:r>
              <a:rPr lang="en-IE" b="1" dirty="0">
                <a:effectLst/>
                <a:latin typeface="Calibri" panose="020F0502020204030204" pitchFamily="34" charset="0"/>
                <a:ea typeface="Calibri" panose="020F0502020204030204" pitchFamily="34" charset="0"/>
                <a:cs typeface="Times New Roman" panose="02020603050405020304" pitchFamily="18" charset="0"/>
              </a:rPr>
              <a:t>_</a:t>
            </a:r>
            <a:endParaRPr lang="en-LB" sz="16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ru-RU" b="1" i="1" dirty="0">
              <a:ea typeface="Calibri" panose="020F0502020204030204" pitchFamily="34" charset="0"/>
              <a:cs typeface="Times New Roman" panose="02020603050405020304" pitchFamily="18" charset="0"/>
            </a:endParaRPr>
          </a:p>
          <a:p>
            <a:pPr algn="l"/>
            <a:r>
              <a:rPr lang="en-IE" b="1" i="1" dirty="0">
                <a:effectLst/>
                <a:latin typeface="Calibri" panose="020F0502020204030204" pitchFamily="34" charset="0"/>
                <a:ea typeface="Calibri" panose="020F0502020204030204" pitchFamily="34" charset="0"/>
                <a:cs typeface="Times New Roman" panose="02020603050405020304" pitchFamily="18" charset="0"/>
              </a:rPr>
              <a:t>I hereby give permission for the use of the data collected from me to be anonymised and archived for future use by other researchers: </a:t>
            </a:r>
            <a:endParaRPr lang="ru-RU" b="1" i="1"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LB"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a:effectLst/>
                <a:latin typeface="Calibri" panose="020F0502020204030204" pitchFamily="34" charset="0"/>
                <a:ea typeface="Calibri" panose="020F0502020204030204" pitchFamily="34" charset="0"/>
                <a:cs typeface="Times New Roman" panose="02020603050405020304" pitchFamily="18" charset="0"/>
              </a:rPr>
              <a:t>All data collected from me: Signature: </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a:t>
            </a:r>
            <a:endParaRPr lang="en-LB"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a:effectLst/>
                <a:latin typeface="Calibri" panose="020F0502020204030204" pitchFamily="34" charset="0"/>
                <a:ea typeface="Calibri" panose="020F0502020204030204" pitchFamily="34" charset="0"/>
                <a:cs typeface="Times New Roman" panose="02020603050405020304" pitchFamily="18" charset="0"/>
              </a:rPr>
              <a:t>De-identified data only: Signature: </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a:t>
            </a:r>
            <a:r>
              <a:rPr lang="en-IE" b="1" dirty="0">
                <a:effectLst/>
                <a:latin typeface="Calibri" panose="020F0502020204030204" pitchFamily="34" charset="0"/>
                <a:ea typeface="Calibri" panose="020F0502020204030204" pitchFamily="34" charset="0"/>
                <a:cs typeface="Times New Roman" panose="02020603050405020304" pitchFamily="18" charset="0"/>
              </a:rPr>
              <a:t> </a:t>
            </a:r>
            <a:endParaRPr lang="en-LB" b="1"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a:effectLst/>
                <a:latin typeface="Calibri" panose="020F0502020204030204" pitchFamily="34" charset="0"/>
                <a:ea typeface="Calibri" panose="020F0502020204030204" pitchFamily="34" charset="0"/>
                <a:cs typeface="Times New Roman" panose="02020603050405020304" pitchFamily="18" charset="0"/>
              </a:rPr>
              <a:t>Personal Details only: Signature: </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 </a:t>
            </a:r>
            <a:endParaRPr lang="en-LB"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a:effectLst/>
                <a:latin typeface="Calibri" panose="020F0502020204030204" pitchFamily="34" charset="0"/>
                <a:ea typeface="Calibri" panose="020F0502020204030204" pitchFamily="34" charset="0"/>
                <a:cs typeface="Times New Roman" panose="02020603050405020304" pitchFamily="18" charset="0"/>
              </a:rPr>
              <a:t>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a:effectLst/>
                <a:latin typeface="Calibri" panose="020F0502020204030204" pitchFamily="34" charset="0"/>
                <a:ea typeface="Calibri" panose="020F0502020204030204" pitchFamily="34" charset="0"/>
                <a:cs typeface="Times New Roman" panose="02020603050405020304" pitchFamily="18" charset="0"/>
              </a:rPr>
              <a:t>Name of Participant (in block letters): </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 </a:t>
            </a:r>
            <a:endParaRPr lang="en-LB"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a:effectLst/>
                <a:latin typeface="Calibri" panose="020F0502020204030204" pitchFamily="34" charset="0"/>
                <a:ea typeface="Calibri" panose="020F0502020204030204" pitchFamily="34" charset="0"/>
                <a:cs typeface="Times New Roman" panose="02020603050405020304" pitchFamily="18" charset="0"/>
              </a:rPr>
              <a:t>Signature: </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 </a:t>
            </a:r>
            <a:r>
              <a:rPr lang="en-IE" dirty="0">
                <a:effectLst/>
                <a:latin typeface="Calibri" panose="020F0502020204030204" pitchFamily="34" charset="0"/>
                <a:ea typeface="Calibri" panose="020F0502020204030204" pitchFamily="34" charset="0"/>
                <a:cs typeface="Times New Roman" panose="02020603050405020304" pitchFamily="18" charset="0"/>
              </a:rPr>
              <a:t>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a:effectLst/>
                <a:latin typeface="Calibri" panose="020F0502020204030204" pitchFamily="34" charset="0"/>
                <a:ea typeface="Calibri" panose="020F0502020204030204" pitchFamily="34" charset="0"/>
                <a:cs typeface="Times New Roman" panose="02020603050405020304" pitchFamily="18" charset="0"/>
              </a:rPr>
              <a:t>Date: </a:t>
            </a:r>
            <a:r>
              <a:rPr lang="ru-RU"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ru-RU"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a:t>
            </a:r>
            <a:endParaRPr lang="en-LB"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LB"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LB" dirty="0">
                <a:effectLst/>
              </a:rPr>
              <a:t> </a:t>
            </a:r>
            <a:endParaRPr lang="en-GB" dirty="0"/>
          </a:p>
        </p:txBody>
      </p:sp>
      <p:sp>
        <p:nvSpPr>
          <p:cNvPr id="12" name="Rectangle 11">
            <a:extLst>
              <a:ext uri="{FF2B5EF4-FFF2-40B4-BE49-F238E27FC236}">
                <a16:creationId xmlns:a16="http://schemas.microsoft.com/office/drawing/2014/main" id="{338AF446-50E6-E16C-7220-13569A26BDB8}"/>
              </a:ext>
            </a:extLst>
          </p:cNvPr>
          <p:cNvSpPr/>
          <p:nvPr/>
        </p:nvSpPr>
        <p:spPr>
          <a:xfrm>
            <a:off x="4932947" y="2695074"/>
            <a:ext cx="457200" cy="1002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9285E91-A387-1A3F-BD2D-D96BF8AA7C15}"/>
              </a:ext>
            </a:extLst>
          </p:cNvPr>
          <p:cNvSpPr/>
          <p:nvPr/>
        </p:nvSpPr>
        <p:spPr>
          <a:xfrm>
            <a:off x="6651652" y="2629913"/>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EB18676-4160-5B15-8476-A86D808C93B2}"/>
              </a:ext>
            </a:extLst>
          </p:cNvPr>
          <p:cNvSpPr/>
          <p:nvPr/>
        </p:nvSpPr>
        <p:spPr>
          <a:xfrm>
            <a:off x="6651652" y="2814411"/>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FFD6C7E-5897-C0BA-3E8D-1D55AF7CA368}"/>
              </a:ext>
            </a:extLst>
          </p:cNvPr>
          <p:cNvSpPr/>
          <p:nvPr/>
        </p:nvSpPr>
        <p:spPr>
          <a:xfrm>
            <a:off x="6651652" y="2998909"/>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72A7A2C-1C67-87AF-50A6-F1488EC5F15F}"/>
              </a:ext>
            </a:extLst>
          </p:cNvPr>
          <p:cNvSpPr/>
          <p:nvPr/>
        </p:nvSpPr>
        <p:spPr>
          <a:xfrm>
            <a:off x="6651652" y="3183407"/>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1B5208-54C6-728D-8431-65F6AA22CACB}"/>
              </a:ext>
            </a:extLst>
          </p:cNvPr>
          <p:cNvSpPr/>
          <p:nvPr/>
        </p:nvSpPr>
        <p:spPr>
          <a:xfrm>
            <a:off x="6651652" y="3367905"/>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2BC149-547B-7636-908D-EC01F92A6A73}"/>
              </a:ext>
            </a:extLst>
          </p:cNvPr>
          <p:cNvSpPr/>
          <p:nvPr/>
        </p:nvSpPr>
        <p:spPr>
          <a:xfrm>
            <a:off x="6651652" y="3552405"/>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D86F994-916C-160C-ABC6-77E07286221D}"/>
              </a:ext>
            </a:extLst>
          </p:cNvPr>
          <p:cNvSpPr/>
          <p:nvPr/>
        </p:nvSpPr>
        <p:spPr>
          <a:xfrm>
            <a:off x="1861167" y="1780249"/>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44A6B50-A9B8-FD67-9BDB-454D52A2C4B9}"/>
              </a:ext>
            </a:extLst>
          </p:cNvPr>
          <p:cNvSpPr/>
          <p:nvPr/>
        </p:nvSpPr>
        <p:spPr>
          <a:xfrm>
            <a:off x="4932947" y="4249191"/>
            <a:ext cx="685428" cy="1002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Placeholder 6">
            <a:extLst>
              <a:ext uri="{FF2B5EF4-FFF2-40B4-BE49-F238E27FC236}">
                <a16:creationId xmlns:a16="http://schemas.microsoft.com/office/drawing/2014/main" id="{42F68E13-4015-0017-D8B6-0AC61D35646E}"/>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l="-220"/>
          <a:stretch/>
        </p:blipFill>
        <p:spPr>
          <a:xfrm>
            <a:off x="-14242" y="7759719"/>
            <a:ext cx="6476465" cy="2397754"/>
          </a:xfrm>
        </p:spPr>
      </p:pic>
      <p:sp>
        <p:nvSpPr>
          <p:cNvPr id="23" name="Freeform 22">
            <a:extLst>
              <a:ext uri="{FF2B5EF4-FFF2-40B4-BE49-F238E27FC236}">
                <a16:creationId xmlns:a16="http://schemas.microsoft.com/office/drawing/2014/main" id="{8CE5CA84-5869-1CD4-7A63-C57FDBB447EF}"/>
              </a:ext>
            </a:extLst>
          </p:cNvPr>
          <p:cNvSpPr/>
          <p:nvPr/>
        </p:nvSpPr>
        <p:spPr>
          <a:xfrm>
            <a:off x="-14243" y="7759719"/>
            <a:ext cx="6476465" cy="2398594"/>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667836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aphic 3">
            <a:extLst>
              <a:ext uri="{FF2B5EF4-FFF2-40B4-BE49-F238E27FC236}">
                <a16:creationId xmlns:a16="http://schemas.microsoft.com/office/drawing/2014/main" id="{094DA863-FED7-D744-DC00-564A70794A3C}"/>
              </a:ext>
            </a:extLst>
          </p:cNvPr>
          <p:cNvGrpSpPr/>
          <p:nvPr/>
        </p:nvGrpSpPr>
        <p:grpSpPr>
          <a:xfrm>
            <a:off x="1442889" y="8353442"/>
            <a:ext cx="325842" cy="325844"/>
            <a:chOff x="2107521" y="2657382"/>
            <a:chExt cx="535476" cy="535477"/>
          </a:xfrm>
          <a:solidFill>
            <a:schemeClr val="bg1"/>
          </a:solidFill>
        </p:grpSpPr>
        <p:sp>
          <p:nvSpPr>
            <p:cNvPr id="9" name="Freeform 8">
              <a:extLst>
                <a:ext uri="{FF2B5EF4-FFF2-40B4-BE49-F238E27FC236}">
                  <a16:creationId xmlns:a16="http://schemas.microsoft.com/office/drawing/2014/main" id="{3C2A2B57-3B3E-A246-FA28-45E88C69EEAE}"/>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grp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88A7654E-90F4-9C59-186B-325917167D2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grp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708A05F1-6059-6F81-69F8-6F2F452086CE}"/>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grp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2" name="Freeform 11">
            <a:extLst>
              <a:ext uri="{FF2B5EF4-FFF2-40B4-BE49-F238E27FC236}">
                <a16:creationId xmlns:a16="http://schemas.microsoft.com/office/drawing/2014/main" id="{61489EAF-666F-4747-199B-A64936E9317E}"/>
              </a:ext>
            </a:extLst>
          </p:cNvPr>
          <p:cNvSpPr/>
          <p:nvPr/>
        </p:nvSpPr>
        <p:spPr>
          <a:xfrm>
            <a:off x="987182" y="8390051"/>
            <a:ext cx="334660" cy="272175"/>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chemeClr val="bg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439E408-4716-5EC2-79ED-0ADF8F92F56F}"/>
              </a:ext>
            </a:extLst>
          </p:cNvPr>
          <p:cNvSpPr/>
          <p:nvPr/>
        </p:nvSpPr>
        <p:spPr>
          <a:xfrm>
            <a:off x="1898382" y="8391298"/>
            <a:ext cx="345776" cy="242273"/>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chemeClr val="bg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9B20716-D0DD-9101-3EF5-B646E889F91F}"/>
              </a:ext>
            </a:extLst>
          </p:cNvPr>
          <p:cNvSpPr/>
          <p:nvPr/>
        </p:nvSpPr>
        <p:spPr>
          <a:xfrm>
            <a:off x="634841" y="8331799"/>
            <a:ext cx="192410" cy="362477"/>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chemeClr val="bg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6" name="Picture Placeholder 5">
            <a:extLst>
              <a:ext uri="{FF2B5EF4-FFF2-40B4-BE49-F238E27FC236}">
                <a16:creationId xmlns:a16="http://schemas.microsoft.com/office/drawing/2014/main" id="{FDBE3936-B1D4-01BA-2226-4A7FA05508BF}"/>
              </a:ext>
            </a:extLst>
          </p:cNvPr>
          <p:cNvPicPr>
            <a:picLocks noGrp="1" noChangeAspect="1"/>
          </p:cNvPicPr>
          <p:nvPr>
            <p:ph type="pic" sz="quarter" idx="106"/>
          </p:nvPr>
        </p:nvPicPr>
        <p:blipFill>
          <a:blip r:embed="rId2" cstate="screen">
            <a:extLst>
              <a:ext uri="{28A0092B-C50C-407E-A947-70E740481C1C}">
                <a14:useLocalDpi xmlns:a14="http://schemas.microsoft.com/office/drawing/2010/main"/>
              </a:ext>
            </a:extLst>
          </a:blip>
          <a:srcRect/>
          <a:stretch>
            <a:fillRect/>
          </a:stretch>
        </p:blipFill>
        <p:spPr/>
      </p:pic>
      <p:sp>
        <p:nvSpPr>
          <p:cNvPr id="15" name="Rectangle 14">
            <a:extLst>
              <a:ext uri="{FF2B5EF4-FFF2-40B4-BE49-F238E27FC236}">
                <a16:creationId xmlns:a16="http://schemas.microsoft.com/office/drawing/2014/main" id="{9B079030-0849-AA97-89CE-603C16004D18}"/>
              </a:ext>
            </a:extLst>
          </p:cNvPr>
          <p:cNvSpPr/>
          <p:nvPr/>
        </p:nvSpPr>
        <p:spPr>
          <a:xfrm>
            <a:off x="0" y="3111500"/>
            <a:ext cx="7559675" cy="4023500"/>
          </a:xfrm>
          <a:prstGeom prst="rect">
            <a:avLst/>
          </a:pr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C6FB3271-442A-82F2-F10F-EED4A445E030}"/>
              </a:ext>
            </a:extLst>
          </p:cNvPr>
          <p:cNvSpPr>
            <a:spLocks noGrp="1"/>
          </p:cNvSpPr>
          <p:nvPr>
            <p:ph type="body" sz="quarter" idx="105"/>
          </p:nvPr>
        </p:nvSpPr>
        <p:spPr>
          <a:custGeom>
            <a:avLst/>
            <a:gdLst>
              <a:gd name="connsiteX0" fmla="*/ 0 w 4023138"/>
              <a:gd name="connsiteY0" fmla="*/ 0 h 501495"/>
              <a:gd name="connsiteX1" fmla="*/ 4023138 w 4023138"/>
              <a:gd name="connsiteY1" fmla="*/ 0 h 501495"/>
              <a:gd name="connsiteX2" fmla="*/ 4023138 w 4023138"/>
              <a:gd name="connsiteY2" fmla="*/ 501495 h 501495"/>
              <a:gd name="connsiteX3" fmla="*/ 0 w 4023138"/>
              <a:gd name="connsiteY3" fmla="*/ 501495 h 501495"/>
              <a:gd name="connsiteX4" fmla="*/ 0 w 4023138"/>
              <a:gd name="connsiteY4" fmla="*/ 0 h 50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138" h="501495">
                <a:moveTo>
                  <a:pt x="0" y="0"/>
                </a:moveTo>
                <a:lnTo>
                  <a:pt x="4023138" y="0"/>
                </a:lnTo>
                <a:lnTo>
                  <a:pt x="4023138" y="501495"/>
                </a:lnTo>
                <a:lnTo>
                  <a:pt x="0" y="501495"/>
                </a:lnTo>
                <a:lnTo>
                  <a:pt x="0" y="0"/>
                </a:lnTo>
                <a:close/>
              </a:path>
            </a:pathLst>
          </a:custGeom>
        </p:spPr>
        <p:txBody>
          <a:bodyPr/>
          <a:lstStyle/>
          <a:p>
            <a:r>
              <a:rPr lang="en-GB" dirty="0"/>
              <a:t>SIGUE NUESTRO VIAJE</a:t>
            </a:r>
          </a:p>
        </p:txBody>
      </p:sp>
      <p:pic>
        <p:nvPicPr>
          <p:cNvPr id="16" name="Picture 15">
            <a:extLst>
              <a:ext uri="{FF2B5EF4-FFF2-40B4-BE49-F238E27FC236}">
                <a16:creationId xmlns:a16="http://schemas.microsoft.com/office/drawing/2014/main" id="{4A0841CB-D8DE-3CEA-A067-FC23F7DE48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83882" y="6407431"/>
            <a:ext cx="3382154" cy="2642042"/>
          </a:xfrm>
          <a:prstGeom prst="rect">
            <a:avLst/>
          </a:prstGeom>
        </p:spPr>
      </p:pic>
      <p:pic>
        <p:nvPicPr>
          <p:cNvPr id="20" name="Immagine 3">
            <a:extLst>
              <a:ext uri="{FF2B5EF4-FFF2-40B4-BE49-F238E27FC236}">
                <a16:creationId xmlns:a16="http://schemas.microsoft.com/office/drawing/2014/main" id="{0F06F036-6DA7-7610-9F6E-0CE820C486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41"/>
          <a:stretch/>
        </p:blipFill>
        <p:spPr>
          <a:xfrm>
            <a:off x="4888454" y="6792870"/>
            <a:ext cx="2682933" cy="1833407"/>
          </a:xfrm>
          <a:prstGeom prst="rect">
            <a:avLst/>
          </a:prstGeom>
        </p:spPr>
      </p:pic>
      <p:grpSp>
        <p:nvGrpSpPr>
          <p:cNvPr id="17" name="Group 16">
            <a:extLst>
              <a:ext uri="{FF2B5EF4-FFF2-40B4-BE49-F238E27FC236}">
                <a16:creationId xmlns:a16="http://schemas.microsoft.com/office/drawing/2014/main" id="{DBBFC7DD-FB8D-558F-F71F-43B8E2896ACD}"/>
              </a:ext>
            </a:extLst>
          </p:cNvPr>
          <p:cNvGrpSpPr/>
          <p:nvPr/>
        </p:nvGrpSpPr>
        <p:grpSpPr>
          <a:xfrm>
            <a:off x="4854845" y="8507194"/>
            <a:ext cx="995224" cy="832733"/>
            <a:chOff x="3905105" y="3269513"/>
            <a:chExt cx="995224" cy="832733"/>
          </a:xfrm>
        </p:grpSpPr>
        <p:sp>
          <p:nvSpPr>
            <p:cNvPr id="18" name="Freeform 17">
              <a:extLst>
                <a:ext uri="{FF2B5EF4-FFF2-40B4-BE49-F238E27FC236}">
                  <a16:creationId xmlns:a16="http://schemas.microsoft.com/office/drawing/2014/main" id="{2BD2B79D-7C50-D55F-3D51-E1193AF9EFCE}"/>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93E77BE0-A3F5-3D81-CE14-CC7250DD082D}"/>
                </a:ext>
              </a:extLst>
            </p:cNvPr>
            <p:cNvSpPr/>
            <p:nvPr/>
          </p:nvSpPr>
          <p:spPr>
            <a:xfrm rot="585404">
              <a:off x="3905105" y="3427442"/>
              <a:ext cx="995224" cy="594778"/>
            </a:xfrm>
            <a:prstGeom prst="rect">
              <a:avLst/>
            </a:prstGeom>
          </p:spPr>
          <p:txBody>
            <a:bodyPr wrap="square">
              <a:spAutoFit/>
            </a:bodyPr>
            <a:lstStyle/>
            <a:p>
              <a:pPr marL="12700" algn="ctr">
                <a:lnSpc>
                  <a:spcPts val="1320"/>
                </a:lnSpc>
              </a:pPr>
              <a:r>
                <a:rPr lang="en-IE" sz="1300" b="1" dirty="0">
                  <a:solidFill>
                    <a:schemeClr val="bg1"/>
                  </a:solidFill>
                  <a:latin typeface="Calibri" panose="020F0502020204030204" pitchFamily="34" charset="0"/>
                  <a:cs typeface="Calibri" panose="020F0502020204030204" pitchFamily="34" charset="0"/>
                </a:rPr>
                <a:t>PINCHA AQUÍ PARA </a:t>
              </a:r>
              <a:r>
                <a:rPr lang="en-IE" sz="1300" b="1" u="sng"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VER</a:t>
              </a:r>
              <a:endParaRPr lang="en-IE" sz="1300" b="1" u="sng" dirty="0">
                <a:solidFill>
                  <a:schemeClr val="bg1"/>
                </a:solidFill>
                <a:latin typeface="Calibri" panose="020F0502020204030204" pitchFamily="34" charset="0"/>
                <a:cs typeface="Calibri" panose="020F0502020204030204" pitchFamily="34" charset="0"/>
              </a:endParaRPr>
            </a:p>
          </p:txBody>
        </p:sp>
      </p:grpSp>
      <p:sp>
        <p:nvSpPr>
          <p:cNvPr id="2" name="TextBox 10">
            <a:extLst>
              <a:ext uri="{FF2B5EF4-FFF2-40B4-BE49-F238E27FC236}">
                <a16:creationId xmlns:a16="http://schemas.microsoft.com/office/drawing/2014/main" id="{299C5640-69BA-6804-F9C3-7232C83AB7CD}"/>
              </a:ext>
            </a:extLst>
          </p:cNvPr>
          <p:cNvSpPr txBox="1"/>
          <p:nvPr/>
        </p:nvSpPr>
        <p:spPr>
          <a:xfrm>
            <a:off x="351144" y="10076373"/>
            <a:ext cx="4903436" cy="415498"/>
          </a:xfrm>
          <a:prstGeom prst="rect">
            <a:avLst/>
          </a:prstGeom>
          <a:solidFill>
            <a:schemeClr val="bg1"/>
          </a:solidFill>
        </p:spPr>
        <p:txBody>
          <a:bodyPr wrap="square" rtlCol="0">
            <a:spAutoFit/>
          </a:bodyPr>
          <a:lstStyle/>
          <a:p>
            <a:r>
              <a:rPr lang="es-ES" sz="7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Financiado por la Unión Europea. Las opiniones y puntos de vista expresados solo comprometen a su(s) autor(es) y no reflejan necesariamente los de la Unión Europea o los de la Agencia Ejecutiva Europea de Educación y Cultura (EACEA). Ni la Unión Europea ni la EACEA pueden ser considerados responsables de ellos.</a:t>
            </a:r>
          </a:p>
        </p:txBody>
      </p:sp>
      <p:pic>
        <p:nvPicPr>
          <p:cNvPr id="3" name="Imagen 2" descr="Diario Oficial de Extremadura- Formato HTML">
            <a:extLst>
              <a:ext uri="{FF2B5EF4-FFF2-40B4-BE49-F238E27FC236}">
                <a16:creationId xmlns:a16="http://schemas.microsoft.com/office/drawing/2014/main" id="{C21110AB-7BD7-7C9D-A625-D7F516D07D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82747" y="10139456"/>
            <a:ext cx="1410481" cy="360113"/>
          </a:xfrm>
          <a:prstGeom prst="rect">
            <a:avLst/>
          </a:prstGeom>
          <a:noFill/>
          <a:ln>
            <a:noFill/>
          </a:ln>
        </p:spPr>
      </p:pic>
    </p:spTree>
    <p:extLst>
      <p:ext uri="{BB962C8B-B14F-4D97-AF65-F5344CB8AC3E}">
        <p14:creationId xmlns:p14="http://schemas.microsoft.com/office/powerpoint/2010/main" val="1080709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p:txBody>
          <a:bodyPr/>
          <a:lstStyle/>
          <a:p>
            <a:r>
              <a:rPr lang="es-ES" dirty="0">
                <a:effectLst/>
                <a:ea typeface="Calibri" panose="020F0502020204030204" pitchFamily="34" charset="0"/>
              </a:rPr>
              <a:t>La construcción sigue siendo un sector muy masculinizado en el que, a veces, las empresas e instituciones apoyan poco a las mujeres que trabajan en él.</a:t>
            </a:r>
            <a:endParaRPr lang="en-US" dirty="0"/>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8</a:t>
            </a:fld>
            <a:endParaRPr lang="en-US" dirty="0"/>
          </a:p>
        </p:txBody>
      </p:sp>
      <p:sp>
        <p:nvSpPr>
          <p:cNvPr id="10" name="Text Placeholder 9">
            <a:extLst>
              <a:ext uri="{FF2B5EF4-FFF2-40B4-BE49-F238E27FC236}">
                <a16:creationId xmlns:a16="http://schemas.microsoft.com/office/drawing/2014/main" id="{1A3C892A-3794-DF41-8219-AB42AB6A80F8}"/>
              </a:ext>
            </a:extLst>
          </p:cNvPr>
          <p:cNvSpPr>
            <a:spLocks noGrp="1"/>
          </p:cNvSpPr>
          <p:nvPr>
            <p:ph type="body" sz="quarter" idx="32"/>
          </p:nvPr>
        </p:nvSpPr>
        <p:spPr>
          <a:xfrm>
            <a:off x="516343" y="3679421"/>
            <a:ext cx="6526988" cy="6061801"/>
          </a:xfrm>
          <a:prstGeom prst="rect">
            <a:avLst/>
          </a:prstGeom>
        </p:spPr>
        <p:txBody>
          <a:bodyPr/>
          <a:lstStyle/>
          <a:p>
            <a:pPr algn="just">
              <a:spcBef>
                <a:spcPts val="195"/>
              </a:spcBef>
              <a:tabLst>
                <a:tab pos="450215" algn="l"/>
              </a:tabLst>
            </a:pPr>
            <a:r>
              <a:rPr lang="es-ES" dirty="0">
                <a:effectLst/>
                <a:ea typeface="Calibri" panose="020F0502020204030204" pitchFamily="34" charset="0"/>
              </a:rPr>
              <a:t>Teniendo en cuenta el camino recorrido hasta ahora, podemos destacar una serie de lecciones aprendidas que sirven de base para seguir avanzando y para el desarrollo de este Kit de herramientas que sirva como herramienta de información y conocimiento para educadores de FP, mujeres, trabajadores y empresas en general del sector...</a:t>
            </a:r>
          </a:p>
          <a:p>
            <a:pPr algn="just">
              <a:spcBef>
                <a:spcPts val="195"/>
              </a:spcBef>
              <a:tabLst>
                <a:tab pos="450215" algn="l"/>
              </a:tabLst>
            </a:pPr>
            <a:r>
              <a:rPr lang="es-ES" dirty="0">
                <a:effectLst/>
                <a:ea typeface="Calibri" panose="020F0502020204030204" pitchFamily="34" charset="0"/>
              </a:rPr>
              <a:t> </a:t>
            </a:r>
          </a:p>
          <a:p>
            <a:pPr algn="just">
              <a:spcBef>
                <a:spcPts val="195"/>
              </a:spcBef>
              <a:tabLst>
                <a:tab pos="450215" algn="l"/>
              </a:tabLst>
            </a:pPr>
            <a:r>
              <a:rPr lang="es-ES" dirty="0">
                <a:effectLst/>
                <a:ea typeface="Calibri" panose="020F0502020204030204" pitchFamily="34" charset="0"/>
              </a:rPr>
              <a:t>El sector </a:t>
            </a:r>
            <a:r>
              <a:rPr lang="es-ES" b="1" dirty="0">
                <a:effectLst/>
                <a:ea typeface="Calibri" panose="020F0502020204030204" pitchFamily="34" charset="0"/>
              </a:rPr>
              <a:t>necesita modernizarse </a:t>
            </a:r>
            <a:r>
              <a:rPr lang="es-ES" dirty="0">
                <a:effectLst/>
                <a:ea typeface="Calibri" panose="020F0502020204030204" pitchFamily="34" charset="0"/>
              </a:rPr>
              <a:t>ya que se encuentra en un proceso de cambio y, por lo tanto, necesita adaptarse a las nuevas tendencias del mercado. Estas nuevas tendencias están generando nuevos puestos de trabajo relacionados con la sostenibilidad, las competencias digitales que ofrecen nuevas oportunidades para las mujeres que quieren iniciar una carrera en la construcción o para las que ya están en el sector y quieren mejorar o reciclarse.</a:t>
            </a:r>
          </a:p>
          <a:p>
            <a:pPr algn="just">
              <a:spcBef>
                <a:spcPts val="195"/>
              </a:spcBef>
              <a:tabLst>
                <a:tab pos="450215" algn="l"/>
              </a:tabLst>
            </a:pPr>
            <a:r>
              <a:rPr lang="en-GB" dirty="0">
                <a:effectLst/>
                <a:ea typeface="Calibri" panose="020F0502020204030204" pitchFamily="34" charset="0"/>
              </a:rPr>
              <a:t> </a:t>
            </a:r>
            <a:endParaRPr lang="en-LB" dirty="0">
              <a:effectLst/>
              <a:ea typeface="Calibri" panose="020F0502020204030204" pitchFamily="34" charset="0"/>
            </a:endParaRPr>
          </a:p>
          <a:p>
            <a:pPr algn="just">
              <a:spcBef>
                <a:spcPts val="195"/>
              </a:spcBef>
              <a:tabLst>
                <a:tab pos="450215" algn="l"/>
              </a:tabLst>
            </a:pPr>
            <a:r>
              <a:rPr lang="es-ES" dirty="0">
                <a:effectLst/>
                <a:ea typeface="Calibri" panose="020F0502020204030204" pitchFamily="34" charset="0"/>
              </a:rPr>
              <a:t>Además, la modernización del sector ha puesto de manifiesto la </a:t>
            </a:r>
            <a:r>
              <a:rPr lang="es-ES" b="1" dirty="0">
                <a:effectLst/>
                <a:ea typeface="Calibri" panose="020F0502020204030204" pitchFamily="34" charset="0"/>
              </a:rPr>
              <a:t>falta de formación</a:t>
            </a:r>
            <a:r>
              <a:rPr lang="es-ES" dirty="0">
                <a:effectLst/>
                <a:ea typeface="Calibri" panose="020F0502020204030204" pitchFamily="34" charset="0"/>
              </a:rPr>
              <a:t>, tanto para hombres como para mujeres.</a:t>
            </a:r>
          </a:p>
          <a:p>
            <a:pPr algn="just">
              <a:spcBef>
                <a:spcPts val="195"/>
              </a:spcBef>
              <a:tabLst>
                <a:tab pos="450215" algn="l"/>
              </a:tabLst>
            </a:pPr>
            <a:r>
              <a:rPr lang="es-ES" dirty="0">
                <a:effectLst/>
                <a:ea typeface="Calibri" panose="020F0502020204030204" pitchFamily="34" charset="0"/>
              </a:rPr>
              <a:t>El sector necesita personas formadas, sobre todo en nuevas tecnologías y energías renovables. Para poder introducir a hombres y mujeres bien formados, es necesario ofrecer itinerarios de progresión tanto en los niveles de enseñanza superior (donde se encuentra el mayor porcentaje de mujeres en el sector) como en los oficios (donde existe el mayor porcentaje de desigualdad entre hombres y mujeres en la Construcción), ofreciendo un paquete completo de la formación necesaria para trabajar en el sector de la construcción.  Hasta la fecha, en muchos casos, la formación no es completa e impide a las mujeres acceder directamente al sector una vez finalizada su formación.</a:t>
            </a:r>
            <a:r>
              <a:rPr lang="en-GB" dirty="0">
                <a:effectLst/>
                <a:ea typeface="Calibri" panose="020F0502020204030204" pitchFamily="34" charset="0"/>
              </a:rPr>
              <a:t> </a:t>
            </a:r>
            <a:endParaRPr lang="en-LB" dirty="0">
              <a:effectLst/>
              <a:ea typeface="Calibri" panose="020F0502020204030204" pitchFamily="34" charset="0"/>
            </a:endParaRPr>
          </a:p>
          <a:p>
            <a:pPr algn="just">
              <a:spcBef>
                <a:spcPts val="195"/>
              </a:spcBef>
              <a:tabLst>
                <a:tab pos="450215" algn="l"/>
              </a:tabLst>
            </a:pPr>
            <a:r>
              <a:rPr lang="es-ES" dirty="0">
                <a:effectLst/>
                <a:ea typeface="Calibri" panose="020F0502020204030204" pitchFamily="34" charset="0"/>
              </a:rPr>
              <a:t>Por último, lo aprendido en los últimos años nos indica que queda mucho trabajo por hacer para promover y fomentar la participación de las mujeres que trabajan en el sector y su visibilidad dentro del mismo, ofreciendo puntos de referencia tanto a las mujeres que trabajan en el sector como a las jóvenes. Sigue existiendo una </a:t>
            </a:r>
            <a:r>
              <a:rPr lang="es-ES" b="1" dirty="0">
                <a:effectLst/>
                <a:ea typeface="Calibri" panose="020F0502020204030204" pitchFamily="34" charset="0"/>
              </a:rPr>
              <a:t>falta de visibilidad en el sector </a:t>
            </a:r>
            <a:r>
              <a:rPr lang="es-ES" dirty="0">
                <a:effectLst/>
                <a:ea typeface="Calibri" panose="020F0502020204030204" pitchFamily="34" charset="0"/>
              </a:rPr>
              <a:t>a la hora de elegir una profesión dentro del mismo, debido a la falta de formación y a la falta de concienciación por parte de los educadores sobre dónde y cómo orientar a las mujeres que quieren trabajar en el sector. Las políticas de conciliación han aumentado en los últimos años, permitiendo que muchas mujeres se planteen trabajar en la construcción. Sin embargo, la construcción sigue siendo un sector muy masculinizado en el que a veces hay poco apoyo por parte de las empresas e instituciones a las mujeres que trabajan en él, tanto en términos de visibilidad como de oferta de políticas flexibles para conciliar la vida familiar y laboral. La puesta en marcha del Plan de Acción de Género en empresas y organizaciones, es un paso para mejorar el status quo.</a:t>
            </a:r>
            <a:r>
              <a:rPr lang="en-GB" dirty="0">
                <a:effectLst/>
                <a:ea typeface="Calibri" panose="020F0502020204030204" pitchFamily="34" charset="0"/>
              </a:rPr>
              <a:t> </a:t>
            </a:r>
            <a:endParaRPr lang="en-LB" dirty="0">
              <a:effectLst/>
              <a:ea typeface="Calibri" panose="020F0502020204030204" pitchFamily="34" charset="0"/>
            </a:endParaRPr>
          </a:p>
          <a:p>
            <a:pPr algn="just">
              <a:spcBef>
                <a:spcPts val="195"/>
              </a:spcBef>
              <a:tabLst>
                <a:tab pos="450215" algn="l"/>
              </a:tabLst>
            </a:pPr>
            <a:r>
              <a:rPr lang="es-ES" dirty="0">
                <a:effectLst/>
                <a:ea typeface="Calibri" panose="020F0502020204030204" pitchFamily="34" charset="0"/>
              </a:rPr>
              <a:t>Este Kit de herramientas es un instrumento de aprendizaje y enseñanza en el que exponemos la situación actual de la mujer en el sector de la construcción, que ha mejorado, pero va a la zaga de otros sectores industriales. Gracias a la combinación de los conocimientos y la experiencia de expertas, trabajadoras del sector de la construcción y expertos en cuestiones de género, hemos diseñado conjuntamente un Plan de Acción de Género.  Esto dotará a las empresas de una guía paso a paso sobre cómo implantar un modelo similar en su empresa u organización.  Por último, ofrecemos algunos impulsores positivos del cambio y buenas prácticas que brindan oportunidades a las empresas para igualar las condiciones y abogar por un sector de la construcción diverso e inclusivo.</a:t>
            </a:r>
            <a:endParaRPr lang="en-LB" dirty="0">
              <a:effectLst/>
              <a:ea typeface="Calibri" panose="020F0502020204030204" pitchFamily="34" charset="0"/>
            </a:endParaRPr>
          </a:p>
        </p:txBody>
      </p:sp>
      <p:grpSp>
        <p:nvGrpSpPr>
          <p:cNvPr id="4" name="Group 3">
            <a:extLst>
              <a:ext uri="{FF2B5EF4-FFF2-40B4-BE49-F238E27FC236}">
                <a16:creationId xmlns:a16="http://schemas.microsoft.com/office/drawing/2014/main" id="{94274020-432A-2B6A-8C56-9969616D7848}"/>
              </a:ext>
            </a:extLst>
          </p:cNvPr>
          <p:cNvGrpSpPr/>
          <p:nvPr/>
        </p:nvGrpSpPr>
        <p:grpSpPr>
          <a:xfrm>
            <a:off x="5409679" y="2432006"/>
            <a:ext cx="1487826" cy="1083162"/>
            <a:chOff x="3400450" y="986392"/>
            <a:chExt cx="1487826" cy="1083162"/>
          </a:xfrm>
        </p:grpSpPr>
        <p:sp>
          <p:nvSpPr>
            <p:cNvPr id="5" name="Freeform 4">
              <a:extLst>
                <a:ext uri="{FF2B5EF4-FFF2-40B4-BE49-F238E27FC236}">
                  <a16:creationId xmlns:a16="http://schemas.microsoft.com/office/drawing/2014/main" id="{BDA6B923-F9A2-C6E0-8074-E9C93336017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C67BD1-260D-7DEA-CCF1-08227A1B559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674145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051EF46-EAE6-AEDB-4B39-9A8EB415C425}"/>
              </a:ext>
            </a:extLst>
          </p:cNvPr>
          <p:cNvSpPr>
            <a:spLocks noGrp="1"/>
          </p:cNvSpPr>
          <p:nvPr>
            <p:ph type="body" sz="quarter" idx="52"/>
          </p:nvPr>
        </p:nvSpPr>
        <p:spPr>
          <a:xfrm>
            <a:off x="1016812" y="7061811"/>
            <a:ext cx="2696198" cy="424512"/>
          </a:xfrm>
        </p:spPr>
        <p:txBody>
          <a:bodyPr/>
          <a:lstStyle/>
          <a:p>
            <a:r>
              <a:rPr lang="en-US" dirty="0" err="1"/>
              <a:t>Abreviaciones</a:t>
            </a:r>
            <a:endParaRPr lang="en-US" dirty="0"/>
          </a:p>
        </p:txBody>
      </p:sp>
      <p:sp>
        <p:nvSpPr>
          <p:cNvPr id="8" name="Text Placeholder 7">
            <a:extLst>
              <a:ext uri="{FF2B5EF4-FFF2-40B4-BE49-F238E27FC236}">
                <a16:creationId xmlns:a16="http://schemas.microsoft.com/office/drawing/2014/main" id="{3ED3FE6E-1CC0-747E-FD31-BCAAFE3C5FE9}"/>
              </a:ext>
            </a:extLst>
          </p:cNvPr>
          <p:cNvSpPr>
            <a:spLocks noGrp="1"/>
          </p:cNvSpPr>
          <p:nvPr>
            <p:ph type="body" sz="quarter" idx="53"/>
          </p:nvPr>
        </p:nvSpPr>
        <p:spPr>
          <a:xfrm>
            <a:off x="559612" y="7982009"/>
            <a:ext cx="6496826" cy="2214103"/>
          </a:xfrm>
        </p:spPr>
        <p:txBody>
          <a:bodyPr numCol="2"/>
          <a:lstStyle/>
          <a:p>
            <a:pPr>
              <a:spcBef>
                <a:spcPts val="0"/>
              </a:spcBef>
            </a:pPr>
            <a:r>
              <a:rPr lang="en-GB"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CIF             </a:t>
            </a:r>
            <a:r>
              <a:rPr lang="es-E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Federación de la Industria de la Construcción</a:t>
            </a:r>
            <a:endParaRPr lang="en-L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tabLst>
                <a:tab pos="450215" algn="l"/>
              </a:tabLst>
            </a:pPr>
            <a:r>
              <a:rPr lang="en-GB"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EU    </a:t>
            </a:r>
            <a:r>
              <a:rPr lang="en-GB"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Unión </a:t>
            </a:r>
            <a:r>
              <a:rPr lang="en-GB" sz="1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Europea</a:t>
            </a:r>
            <a:endParaRPr lang="en-L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tabLst>
                <a:tab pos="450215" algn="l"/>
              </a:tabLst>
            </a:pPr>
            <a:r>
              <a:rPr lang="es-ES"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EUIE </a:t>
            </a:r>
            <a:r>
              <a:rPr lang="es-E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s-ES" sz="1100" b="1" dirty="0">
                <a:solidFill>
                  <a:schemeClr val="tx1"/>
                </a:solidFill>
                <a:ea typeface="Calibri" panose="020F0502020204030204" pitchFamily="34" charset="0"/>
                <a:cs typeface="Times New Roman" panose="02020603050405020304" pitchFamily="18" charset="0"/>
              </a:rPr>
              <a:t>        </a:t>
            </a:r>
            <a:r>
              <a:rPr lang="es-E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Instituto Europeo E-Learning</a:t>
            </a:r>
            <a:endParaRPr lang="en-L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s-ES"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FLC  </a:t>
            </a:r>
            <a:r>
              <a:rPr lang="es-ES" sz="1100" b="1" dirty="0">
                <a:solidFill>
                  <a:srgbClr val="EF8D5B"/>
                </a:solidFill>
                <a:ea typeface="Calibri" panose="020F0502020204030204" pitchFamily="34" charset="0"/>
                <a:cs typeface="Times New Roman" panose="02020603050405020304" pitchFamily="18" charset="0"/>
              </a:rPr>
              <a:t>   </a:t>
            </a:r>
            <a:r>
              <a:rPr lang="es-ES" sz="1100" b="1" dirty="0">
                <a:solidFill>
                  <a:schemeClr val="tx1"/>
                </a:solidFill>
                <a:ea typeface="Calibri" panose="020F0502020204030204" pitchFamily="34" charset="0"/>
                <a:cs typeface="Times New Roman" panose="02020603050405020304" pitchFamily="18" charset="0"/>
              </a:rPr>
              <a:t>       </a:t>
            </a:r>
            <a:r>
              <a:rPr lang="es-E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Fundación Laboral de la Construcción</a:t>
            </a:r>
            <a:endParaRPr lang="en-L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IE"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FC  </a:t>
            </a:r>
            <a:r>
              <a:rPr lang="en-IE" sz="1100" b="1" dirty="0">
                <a:solidFill>
                  <a:srgbClr val="EF8D5B"/>
                </a:solidFill>
                <a:ea typeface="Calibri" panose="020F0502020204030204" pitchFamily="34" charset="0"/>
                <a:cs typeface="Times New Roman" panose="02020603050405020304" pitchFamily="18" charset="0"/>
              </a:rPr>
              <a:t>   </a:t>
            </a:r>
            <a:r>
              <a:rPr lang="en-IE" sz="1100" b="1" dirty="0">
                <a:solidFill>
                  <a:schemeClr val="tx1"/>
                </a:solidFill>
                <a:ea typeface="Calibri" panose="020F0502020204030204" pitchFamily="34" charset="0"/>
                <a:cs typeface="Times New Roman" panose="02020603050405020304" pitchFamily="18" charset="0"/>
              </a:rPr>
              <a:t>         </a:t>
            </a:r>
            <a:r>
              <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Future Cast</a:t>
            </a:r>
            <a:endParaRPr lang="en-L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IE"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VAB </a:t>
            </a:r>
            <a:r>
              <a:rPr lang="en-IE" sz="1100" b="1" dirty="0">
                <a:solidFill>
                  <a:srgbClr val="EF8D5B"/>
                </a:solidFill>
                <a:ea typeface="Calibri" panose="020F0502020204030204" pitchFamily="34" charset="0"/>
                <a:cs typeface="Times New Roman" panose="02020603050405020304" pitchFamily="18" charset="0"/>
              </a:rPr>
              <a:t>        </a:t>
            </a:r>
            <a:r>
              <a:rPr lang="es-E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Valor Añadido Bruto</a:t>
            </a:r>
            <a:endParaRPr lang="en-L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582613" indent="-582613">
              <a:spcBef>
                <a:spcPts val="0"/>
              </a:spcBef>
            </a:pPr>
            <a:r>
              <a:rPr lang="en-IE"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Outside </a:t>
            </a:r>
            <a:r>
              <a:rPr lang="en-I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E" sz="1100" b="1" dirty="0">
                <a:solidFill>
                  <a:schemeClr val="tx1"/>
                </a:solidFill>
                <a:ea typeface="Calibri" panose="020F0502020204030204" pitchFamily="34" charset="0"/>
                <a:cs typeface="Times New Roman" panose="02020603050405020304" pitchFamily="18" charset="0"/>
              </a:rPr>
              <a:t>  </a:t>
            </a:r>
            <a:r>
              <a:rPr lang="en-IE" sz="1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Outside</a:t>
            </a:r>
            <a:r>
              <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Media &amp; Knowledge UG       (</a:t>
            </a:r>
            <a:r>
              <a:rPr lang="en-IE" sz="1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Haftungsbechrankt</a:t>
            </a:r>
            <a:r>
              <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en-L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582613" indent="-582613">
              <a:spcBef>
                <a:spcPts val="0"/>
              </a:spcBef>
            </a:pPr>
            <a:r>
              <a:rPr lang="en-IE"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NOT 	</a:t>
            </a:r>
            <a:r>
              <a:rPr lang="es-ES" sz="1100" dirty="0">
                <a:solidFill>
                  <a:schemeClr val="tx1"/>
                </a:solidFill>
                <a:cs typeface="Times New Roman" panose="02020603050405020304" pitchFamily="18" charset="0"/>
              </a:rPr>
              <a:t>Federación de Asociaciones de Notas Científico-Técnicas Consejo de la región de </a:t>
            </a:r>
            <a:r>
              <a:rPr lang="es-ES" sz="1100" dirty="0" err="1">
                <a:solidFill>
                  <a:schemeClr val="tx1"/>
                </a:solidFill>
                <a:cs typeface="Times New Roman" panose="02020603050405020304" pitchFamily="18" charset="0"/>
              </a:rPr>
              <a:t>Zachodniopom</a:t>
            </a:r>
            <a:r>
              <a:rPr lang="es-ES" sz="1100" dirty="0">
                <a:solidFill>
                  <a:schemeClr val="tx1"/>
                </a:solidFill>
                <a:cs typeface="Times New Roman" panose="02020603050405020304" pitchFamily="18" charset="0"/>
              </a:rPr>
              <a:t> </a:t>
            </a:r>
            <a:r>
              <a:rPr lang="es-ES" sz="1100" dirty="0" err="1">
                <a:solidFill>
                  <a:schemeClr val="tx1"/>
                </a:solidFill>
                <a:cs typeface="Times New Roman" panose="02020603050405020304" pitchFamily="18" charset="0"/>
              </a:rPr>
              <a:t>orski</a:t>
            </a:r>
            <a:r>
              <a:rPr lang="es-ES" sz="1100" dirty="0">
                <a:solidFill>
                  <a:schemeClr val="tx1"/>
                </a:solidFill>
                <a:cs typeface="Times New Roman" panose="02020603050405020304" pitchFamily="18" charset="0"/>
              </a:rPr>
              <a:t> en Szczecin</a:t>
            </a:r>
            <a:endParaRPr lang="en-IE" sz="1100" dirty="0">
              <a:solidFill>
                <a:schemeClr val="tx1"/>
              </a:solidFill>
              <a:cs typeface="Times New Roman" panose="02020603050405020304" pitchFamily="18" charset="0"/>
            </a:endParaRPr>
          </a:p>
          <a:p>
            <a:pPr>
              <a:spcBef>
                <a:spcPts val="0"/>
              </a:spcBef>
            </a:pPr>
            <a:endParaRPr lang="en-L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IE"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OIT  </a:t>
            </a:r>
            <a:r>
              <a:rPr lang="en-I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E" sz="1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Organización</a:t>
            </a:r>
            <a:r>
              <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E" sz="1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Internacional</a:t>
            </a:r>
            <a:r>
              <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del </a:t>
            </a:r>
            <a:r>
              <a:rPr lang="en-IE" sz="1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Trabajo</a:t>
            </a:r>
            <a:endParaRPr lang="en-L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IE"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WCB</a:t>
            </a:r>
            <a:r>
              <a:rPr lang="en-I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Proyecto </a:t>
            </a:r>
            <a:r>
              <a:rPr lang="en-IE" sz="11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“Women Can Build”</a:t>
            </a:r>
            <a:r>
              <a:rPr lang="en-IE" sz="11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endParaRPr lang="en-LB" sz="11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marL="666750" indent="-666750">
              <a:spcBef>
                <a:spcPts val="0"/>
              </a:spcBef>
              <a:tabLst>
                <a:tab pos="620713" algn="l"/>
              </a:tabLst>
            </a:pPr>
            <a:r>
              <a:rPr lang="en-IE"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ETUI</a:t>
            </a:r>
            <a:r>
              <a:rPr lang="en-IE" sz="1100" b="1" dirty="0">
                <a:solidFill>
                  <a:srgbClr val="EF8D5B"/>
                </a:solidFill>
                <a:ea typeface="Calibri" panose="020F0502020204030204" pitchFamily="34" charset="0"/>
                <a:cs typeface="Times New Roman" panose="02020603050405020304" pitchFamily="18" charset="0"/>
              </a:rPr>
              <a:t> </a:t>
            </a:r>
            <a:r>
              <a:rPr lang="en-IE" sz="1100" b="1" dirty="0">
                <a:solidFill>
                  <a:schemeClr val="tx1"/>
                </a:solidFill>
                <a:ea typeface="Calibri" panose="020F0502020204030204" pitchFamily="34" charset="0"/>
                <a:cs typeface="Times New Roman" panose="02020603050405020304" pitchFamily="18" charset="0"/>
              </a:rPr>
              <a:t>           </a:t>
            </a:r>
            <a:r>
              <a:rPr lang="es-E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Instituto Sindical Europeo de Investigación</a:t>
            </a:r>
          </a:p>
          <a:p>
            <a:pPr marL="666750" indent="-666750">
              <a:spcBef>
                <a:spcPts val="0"/>
              </a:spcBef>
              <a:tabLst>
                <a:tab pos="620713" algn="l"/>
              </a:tabLst>
            </a:pPr>
            <a:r>
              <a:rPr lang="en-IE"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OECD</a:t>
            </a:r>
            <a:r>
              <a:rPr lang="en-IE" sz="1100" b="1" dirty="0">
                <a:solidFill>
                  <a:schemeClr val="tx1"/>
                </a:solidFill>
                <a:ea typeface="Calibri" panose="020F0502020204030204" pitchFamily="34" charset="0"/>
                <a:cs typeface="Times New Roman" panose="02020603050405020304" pitchFamily="18" charset="0"/>
              </a:rPr>
              <a:t>           </a:t>
            </a:r>
            <a:r>
              <a:rPr lang="es-E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 Organización de Cooperación y Desarrollo Económico</a:t>
            </a:r>
          </a:p>
          <a:p>
            <a:pPr marL="666750" indent="-666750">
              <a:spcBef>
                <a:spcPts val="0"/>
              </a:spcBef>
              <a:tabLst>
                <a:tab pos="620713" algn="l"/>
              </a:tabLst>
            </a:pPr>
            <a:r>
              <a:rPr lang="en-GB"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HEA  </a:t>
            </a:r>
            <a:r>
              <a:rPr lang="en-GB"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E" sz="1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Autoridad</a:t>
            </a:r>
            <a:r>
              <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de </a:t>
            </a:r>
            <a:r>
              <a:rPr lang="en-IE" sz="1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Educación</a:t>
            </a:r>
            <a:r>
              <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Superior</a:t>
            </a:r>
          </a:p>
          <a:p>
            <a:pPr marL="666750" indent="-666750">
              <a:spcBef>
                <a:spcPts val="0"/>
              </a:spcBef>
              <a:tabLst>
                <a:tab pos="620713" algn="l"/>
              </a:tabLst>
            </a:pPr>
            <a:r>
              <a:rPr lang="en-GB"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TEAGASC</a:t>
            </a:r>
            <a:r>
              <a:rPr lang="en-GB" sz="1100" b="1" dirty="0">
                <a:solidFill>
                  <a:schemeClr val="tx1"/>
                </a:solidFill>
                <a:ea typeface="Calibri" panose="020F0502020204030204" pitchFamily="34" charset="0"/>
                <a:cs typeface="Times New Roman" panose="02020603050405020304" pitchFamily="18" charset="0"/>
              </a:rPr>
              <a:t> 		</a:t>
            </a:r>
            <a:r>
              <a:rPr lang="es-ES" sz="1100" dirty="0">
                <a:solidFill>
                  <a:schemeClr val="tx1"/>
                </a:solidFill>
                <a:cs typeface="Times New Roman" panose="02020603050405020304" pitchFamily="18" charset="0"/>
              </a:rPr>
              <a:t>Autoridad para el Desarrollo de la Agricultura y la Alimentación</a:t>
            </a:r>
            <a:endParaRPr lang="en-LB" sz="1100" dirty="0">
              <a:solidFill>
                <a:schemeClr val="tx1"/>
              </a:solidFill>
              <a:cs typeface="Times New Roman" panose="02020603050405020304" pitchFamily="18" charset="0"/>
            </a:endParaRPr>
          </a:p>
        </p:txBody>
      </p:sp>
      <p:sp>
        <p:nvSpPr>
          <p:cNvPr id="4" name="Text Placeholder 3">
            <a:extLst>
              <a:ext uri="{FF2B5EF4-FFF2-40B4-BE49-F238E27FC236}">
                <a16:creationId xmlns:a16="http://schemas.microsoft.com/office/drawing/2014/main" id="{30BFA7DC-2F25-C027-F36C-402034E84116}"/>
              </a:ext>
            </a:extLst>
          </p:cNvPr>
          <p:cNvSpPr>
            <a:spLocks noGrp="1"/>
          </p:cNvSpPr>
          <p:nvPr>
            <p:ph type="body" sz="quarter" idx="42"/>
          </p:nvPr>
        </p:nvSpPr>
        <p:spPr>
          <a:xfrm>
            <a:off x="1024074" y="920861"/>
            <a:ext cx="6570888" cy="958739"/>
          </a:xfrm>
        </p:spPr>
        <p:txBody>
          <a:bodyPr/>
          <a:lstStyle/>
          <a:p>
            <a:r>
              <a:rPr lang="en-US" dirty="0" err="1"/>
              <a:t>Agradecimientos</a:t>
            </a:r>
            <a:endParaRPr lang="en-US" dirty="0"/>
          </a:p>
        </p:txBody>
      </p:sp>
      <p:sp>
        <p:nvSpPr>
          <p:cNvPr id="3" name="Slide Number Placeholder 2">
            <a:extLst>
              <a:ext uri="{FF2B5EF4-FFF2-40B4-BE49-F238E27FC236}">
                <a16:creationId xmlns:a16="http://schemas.microsoft.com/office/drawing/2014/main" id="{11D743D5-A545-C5EC-386D-B3248B979E89}"/>
              </a:ext>
            </a:extLst>
          </p:cNvPr>
          <p:cNvSpPr>
            <a:spLocks noGrp="1"/>
          </p:cNvSpPr>
          <p:nvPr>
            <p:ph type="sldNum" sz="quarter" idx="4"/>
          </p:nvPr>
        </p:nvSpPr>
        <p:spPr/>
        <p:txBody>
          <a:bodyPr/>
          <a:lstStyle/>
          <a:p>
            <a:fld id="{CB2079F2-58AF-ED44-82D7-E04B2F6FD686}" type="slidenum">
              <a:rPr lang="en-US" smtClean="0"/>
              <a:pPr/>
              <a:t>9</a:t>
            </a:fld>
            <a:endParaRPr lang="en-US" dirty="0"/>
          </a:p>
        </p:txBody>
      </p:sp>
      <p:sp>
        <p:nvSpPr>
          <p:cNvPr id="6" name="Text Placeholder 6">
            <a:extLst>
              <a:ext uri="{FF2B5EF4-FFF2-40B4-BE49-F238E27FC236}">
                <a16:creationId xmlns:a16="http://schemas.microsoft.com/office/drawing/2014/main" id="{DF5CE37E-074F-37EA-BACE-8171996EA00D}"/>
              </a:ext>
            </a:extLst>
          </p:cNvPr>
          <p:cNvSpPr txBox="1">
            <a:spLocks/>
          </p:cNvSpPr>
          <p:nvPr/>
        </p:nvSpPr>
        <p:spPr>
          <a:xfrm>
            <a:off x="516586" y="2476501"/>
            <a:ext cx="6836713" cy="4099652"/>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tabLst>
                <a:tab pos="450215" algn="l"/>
              </a:tabLst>
            </a:pPr>
            <a:r>
              <a:rPr lang="es-ES" dirty="0">
                <a:solidFill>
                  <a:schemeClr val="tx1"/>
                </a:solidFill>
                <a:effectLst/>
                <a:ea typeface="Calibri" panose="020F0502020204030204" pitchFamily="34" charset="0"/>
              </a:rPr>
              <a:t>Este documento ha sido elaborado por los socios del proyecto FEMCON.</a:t>
            </a:r>
          </a:p>
          <a:p>
            <a:pPr algn="just">
              <a:tabLst>
                <a:tab pos="450215" algn="l"/>
              </a:tabLst>
            </a:pPr>
            <a:endParaRPr lang="en-LB" dirty="0">
              <a:solidFill>
                <a:schemeClr val="tx1"/>
              </a:solidFill>
              <a:effectLst/>
              <a:ea typeface="Calibri" panose="020F0502020204030204" pitchFamily="34" charset="0"/>
            </a:endParaRPr>
          </a:p>
          <a:p>
            <a:pPr algn="just">
              <a:tabLst>
                <a:tab pos="450215" algn="l"/>
              </a:tabLst>
            </a:pPr>
            <a:r>
              <a:rPr lang="en-IE" b="1" dirty="0">
                <a:solidFill>
                  <a:schemeClr val="bg1"/>
                </a:solidFill>
                <a:effectLst/>
                <a:ea typeface="Calibri" panose="020F0502020204030204" pitchFamily="34" charset="0"/>
              </a:rPr>
              <a:t>POLONIA:</a:t>
            </a:r>
            <a:r>
              <a:rPr lang="en-IE" dirty="0">
                <a:solidFill>
                  <a:schemeClr val="bg1"/>
                </a:solidFill>
                <a:effectLst/>
                <a:ea typeface="Calibri" panose="020F0502020204030204" pitchFamily="34" charset="0"/>
              </a:rPr>
              <a:t>  </a:t>
            </a:r>
            <a:r>
              <a:rPr lang="en-IE" dirty="0">
                <a:solidFill>
                  <a:schemeClr val="tx1"/>
                </a:solidFill>
                <a:effectLst/>
                <a:ea typeface="Calibri" panose="020F0502020204030204" pitchFamily="34" charset="0"/>
              </a:rPr>
              <a:t>Federation of Associations of Scientifically technical notes council (NOT) (Project leaders, PR2 Project lead)</a:t>
            </a:r>
            <a:endParaRPr lang="en-LB" dirty="0">
              <a:solidFill>
                <a:schemeClr val="tx1"/>
              </a:solidFill>
              <a:effectLst/>
              <a:ea typeface="Calibri" panose="020F0502020204030204" pitchFamily="34" charset="0"/>
            </a:endParaRPr>
          </a:p>
          <a:p>
            <a:pPr algn="just">
              <a:tabLst>
                <a:tab pos="450215" algn="l"/>
              </a:tabLst>
            </a:pPr>
            <a:r>
              <a:rPr lang="fr-FR" b="1" dirty="0">
                <a:solidFill>
                  <a:schemeClr val="bg1"/>
                </a:solidFill>
                <a:effectLst/>
                <a:ea typeface="Calibri" panose="020F0502020204030204" pitchFamily="34" charset="0"/>
              </a:rPr>
              <a:t>ESPAÑA:</a:t>
            </a:r>
            <a:r>
              <a:rPr lang="fr-FR" dirty="0">
                <a:solidFill>
                  <a:schemeClr val="bg1"/>
                </a:solidFill>
                <a:effectLst/>
                <a:ea typeface="Calibri" panose="020F0502020204030204" pitchFamily="34" charset="0"/>
              </a:rPr>
              <a:t> </a:t>
            </a:r>
            <a:r>
              <a:rPr lang="fr-FR" dirty="0" err="1">
                <a:solidFill>
                  <a:schemeClr val="tx1"/>
                </a:solidFill>
                <a:effectLst/>
                <a:ea typeface="Calibri" panose="020F0502020204030204" pitchFamily="34" charset="0"/>
              </a:rPr>
              <a:t>Fundación</a:t>
            </a:r>
            <a:r>
              <a:rPr lang="fr-FR" dirty="0">
                <a:solidFill>
                  <a:schemeClr val="tx1"/>
                </a:solidFill>
                <a:effectLst/>
                <a:ea typeface="Calibri" panose="020F0502020204030204" pitchFamily="34" charset="0"/>
              </a:rPr>
              <a:t> </a:t>
            </a:r>
            <a:r>
              <a:rPr lang="fr-FR" dirty="0" err="1">
                <a:solidFill>
                  <a:schemeClr val="tx1"/>
                </a:solidFill>
                <a:effectLst/>
                <a:ea typeface="Calibri" panose="020F0502020204030204" pitchFamily="34" charset="0"/>
              </a:rPr>
              <a:t>Laboral</a:t>
            </a:r>
            <a:r>
              <a:rPr lang="fr-FR" dirty="0">
                <a:solidFill>
                  <a:schemeClr val="tx1"/>
                </a:solidFill>
                <a:effectLst/>
                <a:ea typeface="Calibri" panose="020F0502020204030204" pitchFamily="34" charset="0"/>
              </a:rPr>
              <a:t> de la </a:t>
            </a:r>
            <a:r>
              <a:rPr lang="fr-FR" dirty="0" err="1">
                <a:solidFill>
                  <a:schemeClr val="tx1"/>
                </a:solidFill>
                <a:effectLst/>
                <a:ea typeface="Calibri" panose="020F0502020204030204" pitchFamily="34" charset="0"/>
              </a:rPr>
              <a:t>Construccion</a:t>
            </a:r>
            <a:r>
              <a:rPr lang="fr-FR" dirty="0">
                <a:solidFill>
                  <a:schemeClr val="tx1"/>
                </a:solidFill>
                <a:effectLst/>
                <a:ea typeface="Calibri" panose="020F0502020204030204" pitchFamily="34" charset="0"/>
              </a:rPr>
              <a:t> (FLC) (PR1 Project lead)</a:t>
            </a:r>
            <a:endParaRPr lang="en-LB" dirty="0">
              <a:solidFill>
                <a:schemeClr val="tx1"/>
              </a:solidFill>
              <a:effectLst/>
              <a:ea typeface="Calibri" panose="020F0502020204030204" pitchFamily="34" charset="0"/>
            </a:endParaRPr>
          </a:p>
          <a:p>
            <a:pPr algn="just">
              <a:tabLst>
                <a:tab pos="450215" algn="l"/>
              </a:tabLst>
            </a:pPr>
            <a:r>
              <a:rPr lang="en-IE" b="1" dirty="0">
                <a:solidFill>
                  <a:schemeClr val="bg1"/>
                </a:solidFill>
                <a:effectLst/>
                <a:ea typeface="Calibri" panose="020F0502020204030204" pitchFamily="34" charset="0"/>
              </a:rPr>
              <a:t>ALEMANIA:</a:t>
            </a:r>
            <a:r>
              <a:rPr lang="en-IE" dirty="0">
                <a:solidFill>
                  <a:schemeClr val="bg1"/>
                </a:solidFill>
                <a:effectLst/>
                <a:ea typeface="Calibri" panose="020F0502020204030204" pitchFamily="34" charset="0"/>
              </a:rPr>
              <a:t> </a:t>
            </a:r>
            <a:r>
              <a:rPr lang="en-IE" dirty="0">
                <a:solidFill>
                  <a:schemeClr val="tx1"/>
                </a:solidFill>
                <a:effectLst/>
                <a:ea typeface="Calibri" panose="020F0502020204030204" pitchFamily="34" charset="0"/>
              </a:rPr>
              <a:t>Outside Media &amp; Knowledge (Outside) (PR3 Project lead)</a:t>
            </a:r>
            <a:endParaRPr lang="en-LB" dirty="0">
              <a:solidFill>
                <a:schemeClr val="tx1"/>
              </a:solidFill>
              <a:effectLst/>
              <a:ea typeface="Calibri" panose="020F0502020204030204" pitchFamily="34" charset="0"/>
            </a:endParaRPr>
          </a:p>
          <a:p>
            <a:pPr algn="just">
              <a:tabLst>
                <a:tab pos="450215" algn="l"/>
              </a:tabLst>
            </a:pPr>
            <a:r>
              <a:rPr lang="en-IE" b="1" dirty="0">
                <a:solidFill>
                  <a:schemeClr val="bg1"/>
                </a:solidFill>
                <a:effectLst/>
                <a:ea typeface="Calibri" panose="020F0502020204030204" pitchFamily="34" charset="0"/>
              </a:rPr>
              <a:t>IRELAND:</a:t>
            </a:r>
            <a:r>
              <a:rPr lang="en-IE" dirty="0">
                <a:solidFill>
                  <a:schemeClr val="bg1"/>
                </a:solidFill>
                <a:effectLst/>
                <a:ea typeface="Calibri" panose="020F0502020204030204" pitchFamily="34" charset="0"/>
              </a:rPr>
              <a:t> </a:t>
            </a:r>
            <a:r>
              <a:rPr lang="en-IE" dirty="0">
                <a:solidFill>
                  <a:schemeClr val="tx1"/>
                </a:solidFill>
                <a:effectLst/>
                <a:ea typeface="Calibri" panose="020F0502020204030204" pitchFamily="34" charset="0"/>
              </a:rPr>
              <a:t>Momentum Marketing Services Limited (MMS) (Quality &amp; communication Project lead)</a:t>
            </a:r>
            <a:endParaRPr lang="en-LB" dirty="0">
              <a:solidFill>
                <a:schemeClr val="tx1"/>
              </a:solidFill>
              <a:effectLst/>
              <a:ea typeface="Calibri" panose="020F0502020204030204" pitchFamily="34" charset="0"/>
            </a:endParaRPr>
          </a:p>
          <a:p>
            <a:pPr algn="just">
              <a:tabLst>
                <a:tab pos="450215" algn="l"/>
              </a:tabLst>
            </a:pPr>
            <a:r>
              <a:rPr lang="en-IE" b="1" dirty="0">
                <a:solidFill>
                  <a:schemeClr val="bg1"/>
                </a:solidFill>
                <a:effectLst/>
                <a:ea typeface="Calibri" panose="020F0502020204030204" pitchFamily="34" charset="0"/>
              </a:rPr>
              <a:t>IRLANDA:</a:t>
            </a:r>
            <a:r>
              <a:rPr lang="en-IE" dirty="0">
                <a:solidFill>
                  <a:schemeClr val="tx1"/>
                </a:solidFill>
                <a:effectLst/>
                <a:ea typeface="Calibri" panose="020F0502020204030204" pitchFamily="34" charset="0"/>
              </a:rPr>
              <a:t> Future Cast (FC) (PR1 Co Project lead)</a:t>
            </a:r>
            <a:endParaRPr lang="en-LB" dirty="0">
              <a:solidFill>
                <a:schemeClr val="tx1"/>
              </a:solidFill>
              <a:effectLst/>
              <a:ea typeface="Calibri" panose="020F0502020204030204" pitchFamily="34" charset="0"/>
            </a:endParaRPr>
          </a:p>
          <a:p>
            <a:pPr algn="just">
              <a:tabLst>
                <a:tab pos="450215" algn="l"/>
              </a:tabLst>
            </a:pPr>
            <a:r>
              <a:rPr lang="en-IE" b="1" dirty="0">
                <a:solidFill>
                  <a:schemeClr val="bg1"/>
                </a:solidFill>
                <a:effectLst/>
                <a:ea typeface="Calibri" panose="020F0502020204030204" pitchFamily="34" charset="0"/>
              </a:rPr>
              <a:t>DINAMARCA:</a:t>
            </a:r>
            <a:r>
              <a:rPr lang="en-IE" dirty="0">
                <a:solidFill>
                  <a:schemeClr val="bg1"/>
                </a:solidFill>
                <a:effectLst/>
                <a:ea typeface="Calibri" panose="020F0502020204030204" pitchFamily="34" charset="0"/>
              </a:rPr>
              <a:t> </a:t>
            </a:r>
            <a:r>
              <a:rPr lang="en-IE" dirty="0">
                <a:solidFill>
                  <a:schemeClr val="tx1"/>
                </a:solidFill>
                <a:effectLst/>
                <a:ea typeface="Calibri" panose="020F0502020204030204" pitchFamily="34" charset="0"/>
              </a:rPr>
              <a:t>European E-Learning Institute funded by the European Union (EUIE). (PR4 Project lead)</a:t>
            </a:r>
            <a:endParaRPr lang="en-LB" dirty="0">
              <a:solidFill>
                <a:schemeClr val="tx1"/>
              </a:solidFill>
              <a:effectLst/>
              <a:ea typeface="Calibri" panose="020F0502020204030204" pitchFamily="34" charset="0"/>
            </a:endParaRPr>
          </a:p>
          <a:p>
            <a:pPr marR="243840" algn="just">
              <a:tabLst>
                <a:tab pos="450215" algn="l"/>
              </a:tabLst>
            </a:pPr>
            <a:r>
              <a:rPr lang="en-IE" dirty="0">
                <a:solidFill>
                  <a:schemeClr val="tx1"/>
                </a:solidFill>
                <a:effectLst/>
                <a:ea typeface="Calibri" panose="020F0502020204030204" pitchFamily="34" charset="0"/>
              </a:rPr>
              <a:t> </a:t>
            </a:r>
            <a:endParaRPr lang="en-LB" dirty="0">
              <a:solidFill>
                <a:schemeClr val="tx1"/>
              </a:solidFill>
              <a:effectLst/>
              <a:ea typeface="Calibri" panose="020F0502020204030204" pitchFamily="34" charset="0"/>
            </a:endParaRPr>
          </a:p>
          <a:p>
            <a:pPr marR="243840" algn="just">
              <a:tabLst>
                <a:tab pos="450215" algn="l"/>
              </a:tabLst>
            </a:pPr>
            <a:r>
              <a:rPr lang="es-ES" dirty="0">
                <a:solidFill>
                  <a:schemeClr val="tx1"/>
                </a:solidFill>
                <a:effectLst/>
                <a:ea typeface="Calibri" panose="020F0502020204030204" pitchFamily="34" charset="0"/>
              </a:rPr>
              <a:t>Este documento se ha elaborado con el apoyo de los participantes masculinos y femeninos en las entrevistas de investigación que hemos utilizado para obtener su punto de vista y experiencia dentro del sector de la construcción. Se realizaron entrevistas cualitativas a diecinueve participantes en la investigación del sector de la Construcción, una muestra de:</a:t>
            </a:r>
          </a:p>
          <a:p>
            <a:pPr marR="243840" algn="just">
              <a:tabLst>
                <a:tab pos="450215" algn="l"/>
              </a:tabLst>
            </a:pPr>
            <a:r>
              <a:rPr lang="en-IE" dirty="0" err="1">
                <a:solidFill>
                  <a:schemeClr val="bg1"/>
                </a:solidFill>
                <a:effectLst/>
                <a:ea typeface="Calibri" panose="020F0502020204030204" pitchFamily="34" charset="0"/>
              </a:rPr>
              <a:t>España</a:t>
            </a:r>
            <a:r>
              <a:rPr lang="en-IE" dirty="0">
                <a:solidFill>
                  <a:schemeClr val="bg1"/>
                </a:solidFill>
                <a:effectLst/>
                <a:ea typeface="Calibri" panose="020F0502020204030204" pitchFamily="34" charset="0"/>
              </a:rPr>
              <a:t> - 4            </a:t>
            </a:r>
            <a:r>
              <a:rPr lang="en-IE" dirty="0" err="1">
                <a:solidFill>
                  <a:schemeClr val="bg1"/>
                </a:solidFill>
                <a:effectLst/>
                <a:ea typeface="Calibri" panose="020F0502020204030204" pitchFamily="34" charset="0"/>
              </a:rPr>
              <a:t>Irlanda</a:t>
            </a:r>
            <a:r>
              <a:rPr lang="en-IE" dirty="0">
                <a:solidFill>
                  <a:schemeClr val="bg1"/>
                </a:solidFill>
                <a:effectLst/>
                <a:ea typeface="Calibri" panose="020F0502020204030204" pitchFamily="34" charset="0"/>
              </a:rPr>
              <a:t> - 6           Polonia - 4</a:t>
            </a:r>
            <a:endParaRPr lang="en-LB" dirty="0">
              <a:solidFill>
                <a:schemeClr val="bg1"/>
              </a:solidFill>
              <a:effectLst/>
              <a:ea typeface="Calibri" panose="020F0502020204030204" pitchFamily="34" charset="0"/>
            </a:endParaRPr>
          </a:p>
          <a:p>
            <a:pPr marR="243840">
              <a:tabLst>
                <a:tab pos="450215" algn="l"/>
              </a:tabLst>
            </a:pPr>
            <a:r>
              <a:rPr lang="en-IE" dirty="0" err="1">
                <a:solidFill>
                  <a:schemeClr val="bg1"/>
                </a:solidFill>
                <a:effectLst/>
                <a:ea typeface="Calibri" panose="020F0502020204030204" pitchFamily="34" charset="0"/>
              </a:rPr>
              <a:t>Alemania</a:t>
            </a:r>
            <a:r>
              <a:rPr lang="en-IE" dirty="0">
                <a:solidFill>
                  <a:schemeClr val="bg1"/>
                </a:solidFill>
                <a:effectLst/>
                <a:ea typeface="Calibri" panose="020F0502020204030204" pitchFamily="34" charset="0"/>
              </a:rPr>
              <a:t> - 3     </a:t>
            </a:r>
            <a:r>
              <a:rPr lang="en-IE" dirty="0" err="1">
                <a:solidFill>
                  <a:schemeClr val="bg1"/>
                </a:solidFill>
                <a:effectLst/>
                <a:ea typeface="Calibri" panose="020F0502020204030204" pitchFamily="34" charset="0"/>
              </a:rPr>
              <a:t>Dinamarca</a:t>
            </a:r>
            <a:r>
              <a:rPr lang="en-IE" dirty="0">
                <a:solidFill>
                  <a:schemeClr val="bg1"/>
                </a:solidFill>
                <a:effectLst/>
                <a:ea typeface="Calibri" panose="020F0502020204030204" pitchFamily="34" charset="0"/>
              </a:rPr>
              <a:t> - 2  </a:t>
            </a:r>
          </a:p>
          <a:p>
            <a:pPr marR="243840">
              <a:tabLst>
                <a:tab pos="450215" algn="l"/>
              </a:tabLst>
            </a:pPr>
            <a:endParaRPr lang="en-LB" dirty="0">
              <a:solidFill>
                <a:schemeClr val="bg1"/>
              </a:solidFill>
              <a:ea typeface="Calibri" panose="020F0502020204030204" pitchFamily="34" charset="0"/>
            </a:endParaRPr>
          </a:p>
          <a:p>
            <a:pPr marR="243840" algn="just">
              <a:tabLst>
                <a:tab pos="450215" algn="l"/>
              </a:tabLst>
            </a:pPr>
            <a:r>
              <a:rPr lang="es-ES" dirty="0">
                <a:solidFill>
                  <a:schemeClr val="tx1"/>
                </a:solidFill>
                <a:effectLst/>
                <a:ea typeface="Calibri" panose="020F0502020204030204" pitchFamily="34" charset="0"/>
              </a:rPr>
              <a:t>Se realizaron otras doce entrevistas cualitativas con expertos en cuestiones de género, dos de cada país socio, lo que proporciona una visión profunda de una rica muestra en toda Europa.  Un agradecimiento especial a nuestros expertos en género que han compartido sus conocimientos y experiencia para informar nuestra guía de buenas prácticas.</a:t>
            </a:r>
          </a:p>
          <a:p>
            <a:pPr marR="243840" algn="just">
              <a:tabLst>
                <a:tab pos="450215" algn="l"/>
              </a:tabLst>
            </a:pPr>
            <a:r>
              <a:rPr lang="es-ES" dirty="0">
                <a:solidFill>
                  <a:schemeClr val="tx1"/>
                </a:solidFill>
                <a:effectLst/>
                <a:ea typeface="Calibri" panose="020F0502020204030204" pitchFamily="34" charset="0"/>
              </a:rPr>
              <a:t> </a:t>
            </a:r>
          </a:p>
          <a:p>
            <a:pPr marR="243840" algn="just">
              <a:tabLst>
                <a:tab pos="450215" algn="l"/>
              </a:tabLst>
            </a:pPr>
            <a:r>
              <a:rPr lang="es-ES" dirty="0">
                <a:solidFill>
                  <a:schemeClr val="tx1"/>
                </a:solidFill>
                <a:effectLst/>
                <a:ea typeface="Calibri" panose="020F0502020204030204" pitchFamily="34" charset="0"/>
              </a:rPr>
              <a:t>Este informe de investigación ha sido recopilado y redactado por Beatriz Oliete y Marta Pérez Ríos, de la Fundación Laboral de la Construcción (FLC), y Mary Whitney y Niamh Kenny, de Future </a:t>
            </a:r>
            <a:r>
              <a:rPr lang="es-ES" dirty="0" err="1">
                <a:solidFill>
                  <a:schemeClr val="tx1"/>
                </a:solidFill>
                <a:effectLst/>
                <a:ea typeface="Calibri" panose="020F0502020204030204" pitchFamily="34" charset="0"/>
              </a:rPr>
              <a:t>Cast</a:t>
            </a:r>
            <a:r>
              <a:rPr lang="es-ES" dirty="0">
                <a:solidFill>
                  <a:schemeClr val="tx1"/>
                </a:solidFill>
                <a:effectLst/>
                <a:ea typeface="Calibri" panose="020F0502020204030204" pitchFamily="34" charset="0"/>
              </a:rPr>
              <a:t> (FC).</a:t>
            </a:r>
          </a:p>
          <a:p>
            <a:pPr marR="243840" algn="just">
              <a:tabLst>
                <a:tab pos="450215" algn="l"/>
              </a:tabLst>
            </a:pPr>
            <a:r>
              <a:rPr lang="en-IE" dirty="0">
                <a:solidFill>
                  <a:schemeClr val="tx1"/>
                </a:solidFill>
                <a:effectLst/>
                <a:ea typeface="Calibri" panose="020F0502020204030204" pitchFamily="34" charset="0"/>
              </a:rPr>
              <a:t> </a:t>
            </a:r>
            <a:endParaRPr lang="en-LB" dirty="0">
              <a:solidFill>
                <a:schemeClr val="tx1"/>
              </a:solidFill>
              <a:effectLst/>
              <a:ea typeface="Calibri" panose="020F0502020204030204" pitchFamily="34" charset="0"/>
            </a:endParaRPr>
          </a:p>
          <a:p>
            <a:pPr marR="243840" algn="just">
              <a:tabLst>
                <a:tab pos="450215" algn="l"/>
              </a:tabLst>
            </a:pPr>
            <a:r>
              <a:rPr lang="es-ES" dirty="0">
                <a:solidFill>
                  <a:schemeClr val="tx1"/>
                </a:solidFill>
                <a:effectLst/>
                <a:ea typeface="Calibri" panose="020F0502020204030204" pitchFamily="34" charset="0"/>
              </a:rPr>
              <a:t>Las publicaciones en </a:t>
            </a:r>
            <a:r>
              <a:rPr lang="es-ES" dirty="0">
                <a:solidFill>
                  <a:schemeClr val="bg1"/>
                </a:solidFill>
                <a:effectLst/>
                <a:ea typeface="Calibri" panose="020F0502020204030204" pitchFamily="34" charset="0"/>
                <a:hlinkClick r:id="rId3">
                  <a:extLst>
                    <a:ext uri="{A12FA001-AC4F-418D-AE19-62706E023703}">
                      <ahyp:hlinkClr xmlns:ahyp="http://schemas.microsoft.com/office/drawing/2018/hyperlinkcolor" val="tx"/>
                    </a:ext>
                  </a:extLst>
                </a:hlinkClick>
              </a:rPr>
              <a:t>www.femalesinconstruction.eu</a:t>
            </a:r>
            <a:r>
              <a:rPr lang="es-ES" dirty="0">
                <a:solidFill>
                  <a:schemeClr val="bg1"/>
                </a:solidFill>
                <a:effectLst/>
                <a:ea typeface="Calibri" panose="020F0502020204030204" pitchFamily="34" charset="0"/>
              </a:rPr>
              <a:t>  </a:t>
            </a:r>
            <a:r>
              <a:rPr lang="es-ES" dirty="0">
                <a:solidFill>
                  <a:schemeClr val="tx1"/>
                </a:solidFill>
                <a:effectLst/>
                <a:ea typeface="Calibri" panose="020F0502020204030204" pitchFamily="34" charset="0"/>
              </a:rPr>
              <a:t>se atribuyen a Kathy Kelly, </a:t>
            </a:r>
            <a:r>
              <a:rPr lang="es-ES" dirty="0" err="1">
                <a:solidFill>
                  <a:schemeClr val="tx1"/>
                </a:solidFill>
                <a:effectLst/>
                <a:ea typeface="Calibri" panose="020F0502020204030204" pitchFamily="34" charset="0"/>
              </a:rPr>
              <a:t>Canice</a:t>
            </a:r>
            <a:r>
              <a:rPr lang="es-ES" dirty="0">
                <a:solidFill>
                  <a:schemeClr val="tx1"/>
                </a:solidFill>
                <a:effectLst/>
                <a:ea typeface="Calibri" panose="020F0502020204030204" pitchFamily="34" charset="0"/>
              </a:rPr>
              <a:t> Hamill y Catherine Neill, del Instituto Europeo de E-learning.  Lola González, de </a:t>
            </a:r>
            <a:r>
              <a:rPr lang="es-ES" dirty="0" err="1">
                <a:solidFill>
                  <a:schemeClr val="tx1"/>
                </a:solidFill>
                <a:effectLst/>
                <a:ea typeface="Calibri" panose="020F0502020204030204" pitchFamily="34" charset="0"/>
              </a:rPr>
              <a:t>Momentum</a:t>
            </a:r>
            <a:r>
              <a:rPr lang="es-ES" dirty="0">
                <a:solidFill>
                  <a:schemeClr val="tx1"/>
                </a:solidFill>
                <a:effectLst/>
                <a:ea typeface="Calibri" panose="020F0502020204030204" pitchFamily="34" charset="0"/>
              </a:rPr>
              <a:t> Marketing </a:t>
            </a:r>
            <a:r>
              <a:rPr lang="es-ES" dirty="0" err="1">
                <a:solidFill>
                  <a:schemeClr val="tx1"/>
                </a:solidFill>
                <a:effectLst/>
                <a:ea typeface="Calibri" panose="020F0502020204030204" pitchFamily="34" charset="0"/>
              </a:rPr>
              <a:t>Services</a:t>
            </a:r>
            <a:r>
              <a:rPr lang="es-ES" dirty="0">
                <a:solidFill>
                  <a:schemeClr val="tx1"/>
                </a:solidFill>
                <a:effectLst/>
                <a:ea typeface="Calibri" panose="020F0502020204030204" pitchFamily="34" charset="0"/>
              </a:rPr>
              <a:t> </a:t>
            </a:r>
            <a:r>
              <a:rPr lang="es-ES" dirty="0" err="1">
                <a:solidFill>
                  <a:schemeClr val="tx1"/>
                </a:solidFill>
                <a:effectLst/>
                <a:ea typeface="Calibri" panose="020F0502020204030204" pitchFamily="34" charset="0"/>
              </a:rPr>
              <a:t>Limited</a:t>
            </a:r>
            <a:r>
              <a:rPr lang="es-ES" dirty="0">
                <a:solidFill>
                  <a:schemeClr val="tx1"/>
                </a:solidFill>
                <a:effectLst/>
                <a:ea typeface="Calibri" panose="020F0502020204030204" pitchFamily="34" charset="0"/>
              </a:rPr>
              <a:t> (MMS), diseñó y dirigió los documentos y la bibliografía de las herramientas. </a:t>
            </a:r>
            <a:endParaRPr lang="en-LB" dirty="0">
              <a:solidFill>
                <a:schemeClr val="tx1"/>
              </a:solidFill>
              <a:effectLst/>
              <a:ea typeface="Calibri" panose="020F0502020204030204" pitchFamily="34" charset="0"/>
            </a:endParaRPr>
          </a:p>
        </p:txBody>
      </p:sp>
    </p:spTree>
    <p:extLst>
      <p:ext uri="{BB962C8B-B14F-4D97-AF65-F5344CB8AC3E}">
        <p14:creationId xmlns:p14="http://schemas.microsoft.com/office/powerpoint/2010/main" val="52016448"/>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http://schemas.microsoft.com/office/2006/documentManagement/types"/>
    <ds:schemaRef ds:uri="http://schemas.microsoft.com/office/infopath/2007/PartnerControls"/>
    <ds:schemaRef ds:uri="876de33e-aaa5-4507-9b92-b84e676ded0d"/>
    <ds:schemaRef ds:uri="http://purl.org/dc/terms/"/>
    <ds:schemaRef ds:uri="http://www.w3.org/XML/1998/namespace"/>
    <ds:schemaRef ds:uri="http://purl.org/dc/elements/1.1/"/>
    <ds:schemaRef ds:uri="http://schemas.openxmlformats.org/package/2006/metadata/core-properties"/>
    <ds:schemaRef ds:uri="ef88797d-310b-4d46-ad9c-0c23fa0c8d45"/>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Magazine layout</Template>
  <TotalTime>5110</TotalTime>
  <Words>20577</Words>
  <Application>Microsoft Office PowerPoint</Application>
  <PresentationFormat>Personalizado</PresentationFormat>
  <Paragraphs>1153</Paragraphs>
  <Slides>75</Slides>
  <Notes>2</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75</vt:i4>
      </vt:variant>
    </vt:vector>
  </HeadingPairs>
  <TitlesOfParts>
    <vt:vector size="84" baseType="lpstr">
      <vt:lpstr>Arial</vt:lpstr>
      <vt:lpstr>Calibri</vt:lpstr>
      <vt:lpstr>Century Schoolbook</vt:lpstr>
      <vt:lpstr>Montserrat</vt:lpstr>
      <vt:lpstr>Montserrat Light</vt:lpstr>
      <vt:lpstr>Poppins</vt:lpstr>
      <vt:lpstr>Symbol</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MARTA PEREZ RIOS</cp:lastModifiedBy>
  <cp:revision>327</cp:revision>
  <dcterms:created xsi:type="dcterms:W3CDTF">2021-06-15T11:45:52Z</dcterms:created>
  <dcterms:modified xsi:type="dcterms:W3CDTF">2023-11-03T09:15:22Z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